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Nunito"/>
      <p:regular r:id="rId35"/>
      <p:bold r:id="rId36"/>
      <p:italic r:id="rId37"/>
      <p:boldItalic r:id="rId38"/>
    </p:embeddedFont>
    <p:embeddedFont>
      <p:font typeface="Cutive"/>
      <p:regular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4" roundtripDataSignature="AMtx7mhAI/lwF3tpoDgPsyg6KuT/DFyw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5.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CenturyGothic-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Nunit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Nunito-italic.fntdata"/><Relationship Id="rId14" Type="http://schemas.openxmlformats.org/officeDocument/2006/relationships/slide" Target="slides/slide9.xml"/><Relationship Id="rId36" Type="http://schemas.openxmlformats.org/officeDocument/2006/relationships/font" Target="fonts/Nunito-bold.fntdata"/><Relationship Id="rId17" Type="http://schemas.openxmlformats.org/officeDocument/2006/relationships/slide" Target="slides/slide12.xml"/><Relationship Id="rId39" Type="http://schemas.openxmlformats.org/officeDocument/2006/relationships/font" Target="fonts/Cutive-regular.fntdata"/><Relationship Id="rId16" Type="http://schemas.openxmlformats.org/officeDocument/2006/relationships/slide" Target="slides/slide11.xml"/><Relationship Id="rId38" Type="http://schemas.openxmlformats.org/officeDocument/2006/relationships/font" Target="fonts/Nuni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l-P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science/article/abs/pii/S0889159112004758" TargetMode="External"/><Relationship Id="rId3" Type="http://schemas.openxmlformats.org/officeDocument/2006/relationships/hyperlink" Target="https://pubmed.ncbi.nlm.nih.gov/350747/" TargetMode="External"/><Relationship Id="rId4" Type="http://schemas.openxmlformats.org/officeDocument/2006/relationships/hyperlink" Target="https://www.sciencedirect.com/science/article/abs/pii/S0889159112004758" TargetMode="External"/><Relationship Id="rId5" Type="http://schemas.openxmlformats.org/officeDocument/2006/relationships/hyperlink" Target="https://pubmed.ncbi.nlm.nih.gov/350747/"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3772979/" TargetMode="External"/><Relationship Id="rId3" Type="http://schemas.openxmlformats.org/officeDocument/2006/relationships/hyperlink" Target="https://www.ncbi.nlm.nih.gov/pmc/articles/PMC5679245/" TargetMode="External"/><Relationship Id="rId4" Type="http://schemas.openxmlformats.org/officeDocument/2006/relationships/hyperlink" Target="https://pubmed.ncbi.nlm.nih.gov/29723001/"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6088366/" TargetMode="External"/><Relationship Id="rId3" Type="http://schemas.openxmlformats.org/officeDocument/2006/relationships/hyperlink" Target="https://www.ncbi.nlm.nih.gov/pmc/articles/PMC5962705/" TargetMode="External"/><Relationship Id="rId4" Type="http://schemas.openxmlformats.org/officeDocument/2006/relationships/hyperlink" Target="https://pubmed.ncbi.nlm.nih.gov/23643368/" TargetMode="External"/><Relationship Id="rId5" Type="http://schemas.openxmlformats.org/officeDocument/2006/relationships/hyperlink" Target="https://pubmed.ncbi.nlm.nih.gov/30153464/"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med.ncbi.nlm.nih.gov/27012254/" TargetMode="External"/><Relationship Id="rId3" Type="http://schemas.openxmlformats.org/officeDocument/2006/relationships/hyperlink" Target="https://pubmed.ncbi.nlm.nih.gov/29471923/" TargetMode="External"/><Relationship Id="rId4" Type="http://schemas.openxmlformats.org/officeDocument/2006/relationships/hyperlink" Target="https://pubmed.ncbi.nlm.nih.gov/24854804/"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med.ncbi.nlm.nih.gov/24395196/" TargetMode="External"/><Relationship Id="rId3" Type="http://schemas.openxmlformats.org/officeDocument/2006/relationships/hyperlink" Target="https://www.ncbi.nlm.nih.gov/pmc/articles/PMC4383597/" TargetMode="External"/><Relationship Id="rId4" Type="http://schemas.openxmlformats.org/officeDocument/2006/relationships/hyperlink" Target="https://www.ncbi.nlm.nih.gov/pmc/articles/PMC4178287/" TargetMode="External"/><Relationship Id="rId5" Type="http://schemas.openxmlformats.org/officeDocument/2006/relationships/hyperlink" Target="https://pubmed.ncbi.nlm.nih.gov/24439650/"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med.ncbi.nlm.nih.gov/24395196/" TargetMode="External"/><Relationship Id="rId3" Type="http://schemas.openxmlformats.org/officeDocument/2006/relationships/hyperlink" Target="https://www.ncbi.nlm.nih.gov/pmc/articles/PMC5368208/"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6114250/" TargetMode="External"/><Relationship Id="rId3" Type="http://schemas.openxmlformats.org/officeDocument/2006/relationships/hyperlink" Target="https://www.ncbi.nlm.nih.gov/pmc/articles/PMC6397548/"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science/article/pii/S0889159112004758"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nergize.me/kategoria/moz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oradnikzdrowie.pl/zdrowie/psychiatria/depresja-przyczyny-objawy-rodzaje-i-leczenie-rozwiaz-test-i-sprawdz-czy-masz-depresje-aa-iMuT-DXS7-yzDs.html"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nergize.me/techniki-medytacji/"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wikipedia.org/wiki/MBSR"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0" i="0" lang="pl-PL" sz="1110">
                <a:solidFill>
                  <a:schemeClr val="dk1"/>
                </a:solidFill>
                <a:latin typeface="Calibri"/>
                <a:ea typeface="Calibri"/>
                <a:cs typeface="Calibri"/>
                <a:sym typeface="Calibri"/>
              </a:rPr>
              <a:t>Medytacja działa na organizm człowieka na wielu płaszczyznach: wpływa na nasze zdrowie i samopoczucie w dłuższej perspektywie oraz zmienia mózg (więcej o tym w dalszej części artykułu). Zacznijmy od pierwszego podejścia.</a:t>
            </a:r>
            <a:endParaRPr/>
          </a:p>
          <a:p>
            <a:pPr indent="0" lvl="0" marL="0" rtl="0" algn="l">
              <a:lnSpc>
                <a:spcPct val="90000"/>
              </a:lnSpc>
              <a:spcBef>
                <a:spcPts val="0"/>
              </a:spcBef>
              <a:spcAft>
                <a:spcPts val="0"/>
              </a:spcAft>
              <a:buNone/>
            </a:pPr>
            <a:r>
              <a:rPr b="0" i="0" lang="pl-PL" sz="1110">
                <a:solidFill>
                  <a:schemeClr val="dk1"/>
                </a:solidFill>
                <a:latin typeface="Calibri"/>
                <a:ea typeface="Calibri"/>
                <a:cs typeface="Calibri"/>
                <a:sym typeface="Calibri"/>
              </a:rPr>
              <a:t>Do korzyści i efektów medytacji zaliczamy to, że:</a:t>
            </a:r>
            <a:endParaRPr/>
          </a:p>
          <a:p>
            <a:pPr indent="0" lvl="0" marL="0" rtl="0" algn="l">
              <a:lnSpc>
                <a:spcPct val="90000"/>
              </a:lnSpc>
              <a:spcBef>
                <a:spcPts val="0"/>
              </a:spcBef>
              <a:spcAft>
                <a:spcPts val="0"/>
              </a:spcAft>
              <a:buNone/>
            </a:pPr>
            <a:r>
              <a:rPr b="1" i="0" lang="pl-PL" sz="1110">
                <a:solidFill>
                  <a:schemeClr val="dk1"/>
                </a:solidFill>
                <a:latin typeface="Calibri"/>
                <a:ea typeface="Calibri"/>
                <a:cs typeface="Calibri"/>
                <a:sym typeface="Calibri"/>
              </a:rPr>
              <a:t>1. Zmniejsza stres</a:t>
            </a:r>
            <a:endParaRPr/>
          </a:p>
          <a:p>
            <a:pPr indent="0" lvl="0" marL="0" rtl="0" algn="l">
              <a:lnSpc>
                <a:spcPct val="90000"/>
              </a:lnSpc>
              <a:spcBef>
                <a:spcPts val="0"/>
              </a:spcBef>
              <a:spcAft>
                <a:spcPts val="0"/>
              </a:spcAft>
              <a:buNone/>
            </a:pPr>
            <a:r>
              <a:rPr b="0" i="0" lang="pl-PL" sz="1110">
                <a:solidFill>
                  <a:schemeClr val="dk1"/>
                </a:solidFill>
                <a:latin typeface="Calibri"/>
                <a:ea typeface="Calibri"/>
                <a:cs typeface="Calibri"/>
                <a:sym typeface="Calibri"/>
              </a:rPr>
              <a:t>Jednym z najczęstszych powodów, dla których ludzie decydują się praktykować medytację i uważność, jest pomoc w radzeniu sobie ze stresem.</a:t>
            </a:r>
            <a:endParaRPr/>
          </a:p>
          <a:p>
            <a:pPr indent="0" lvl="0" marL="0" rtl="0" algn="l">
              <a:lnSpc>
                <a:spcPct val="90000"/>
              </a:lnSpc>
              <a:spcBef>
                <a:spcPts val="0"/>
              </a:spcBef>
              <a:spcAft>
                <a:spcPts val="0"/>
              </a:spcAft>
              <a:buNone/>
            </a:pPr>
            <a:r>
              <a:rPr b="0" i="0" lang="pl-PL" sz="1110">
                <a:solidFill>
                  <a:schemeClr val="dk1"/>
                </a:solidFill>
                <a:latin typeface="Calibri"/>
                <a:ea typeface="Calibri"/>
                <a:cs typeface="Calibri"/>
                <a:sym typeface="Calibri"/>
              </a:rPr>
              <a:t>Podczas medytacji twoja uwaga skupia się na chwili obecnej, co pozwala wejść w stan relaksu, który może pomóc uwolnić twój umysł od wielu rozproszeń powodujących stres.</a:t>
            </a:r>
            <a:endParaRPr/>
          </a:p>
          <a:p>
            <a:pPr indent="0" lvl="0" marL="0" rtl="0" algn="l">
              <a:lnSpc>
                <a:spcPct val="90000"/>
              </a:lnSpc>
              <a:spcBef>
                <a:spcPts val="0"/>
              </a:spcBef>
              <a:spcAft>
                <a:spcPts val="0"/>
              </a:spcAft>
              <a:buNone/>
            </a:pPr>
            <a:r>
              <a:rPr b="0" i="0" lang="pl-PL" sz="1110">
                <a:solidFill>
                  <a:schemeClr val="dk1"/>
                </a:solidFill>
                <a:latin typeface="Calibri"/>
                <a:ea typeface="Calibri"/>
                <a:cs typeface="Calibri"/>
                <a:sym typeface="Calibri"/>
              </a:rPr>
              <a:t>Zwykle stres psychiczny i fizyczny powoduje wzrost poziomu kortyzolu, hormonu stresu . Wywołuje to wiele szkodliwych skutków stresu, takich jak uwalnianie zapalnych substancji chemicznych zwanych cytokinami.</a:t>
            </a:r>
            <a:endParaRPr/>
          </a:p>
          <a:p>
            <a:pPr indent="0" lvl="0" marL="0" rtl="0" algn="l">
              <a:lnSpc>
                <a:spcPct val="90000"/>
              </a:lnSpc>
              <a:spcBef>
                <a:spcPts val="0"/>
              </a:spcBef>
              <a:spcAft>
                <a:spcPts val="0"/>
              </a:spcAft>
              <a:buNone/>
            </a:pPr>
            <a:r>
              <a:rPr b="0" i="0" lang="pl-PL" sz="1110">
                <a:solidFill>
                  <a:schemeClr val="dk1"/>
                </a:solidFill>
                <a:latin typeface="Calibri"/>
                <a:ea typeface="Calibri"/>
                <a:cs typeface="Calibri"/>
                <a:sym typeface="Calibri"/>
              </a:rPr>
              <a:t>Efekty te mogą zakłócać sen, sprzyjać depresji i lękowi, zwiększać ciśnienie krwi oraz przyczyniać się do zmęczenia i mętnego myślenia.</a:t>
            </a:r>
            <a:endParaRPr/>
          </a:p>
          <a:p>
            <a:pPr indent="0" lvl="0" marL="0" rtl="0" algn="l">
              <a:lnSpc>
                <a:spcPct val="90000"/>
              </a:lnSpc>
              <a:spcBef>
                <a:spcPts val="0"/>
              </a:spcBef>
              <a:spcAft>
                <a:spcPts val="0"/>
              </a:spcAft>
              <a:buNone/>
            </a:pPr>
            <a:r>
              <a:rPr b="0" i="0" lang="pl-PL" sz="1110">
                <a:solidFill>
                  <a:schemeClr val="dk1"/>
                </a:solidFill>
                <a:latin typeface="Calibri"/>
                <a:ea typeface="Calibri"/>
                <a:cs typeface="Calibri"/>
                <a:sym typeface="Calibri"/>
              </a:rPr>
              <a:t>W 8-tygodniowym </a:t>
            </a:r>
            <a:r>
              <a:rPr b="0" i="0" lang="pl-PL" sz="1110" u="sng">
                <a:solidFill>
                  <a:schemeClr val="dk1"/>
                </a:solidFill>
                <a:latin typeface="Calibri"/>
                <a:ea typeface="Calibri"/>
                <a:cs typeface="Calibri"/>
                <a:sym typeface="Calibri"/>
                <a:hlinkClick r:id="rId2">
                  <a:extLst>
                    <a:ext uri="{A12FA001-AC4F-418D-AE19-62706E023703}">
                      <ahyp:hlinkClr val="tx"/>
                    </a:ext>
                  </a:extLst>
                </a:hlinkClick>
              </a:rPr>
              <a:t>badaniu</a:t>
            </a:r>
            <a:r>
              <a:rPr b="0" i="0" lang="pl-PL" sz="1110">
                <a:solidFill>
                  <a:schemeClr val="dk1"/>
                </a:solidFill>
                <a:latin typeface="Calibri"/>
                <a:ea typeface="Calibri"/>
                <a:cs typeface="Calibri"/>
                <a:sym typeface="Calibri"/>
              </a:rPr>
              <a:t> medytacja uważności zmniejszyła reakcję zapalną spowodowaną stresem.</a:t>
            </a:r>
            <a:endParaRPr/>
          </a:p>
          <a:p>
            <a:pPr indent="0" lvl="0" marL="0" rtl="0" algn="l">
              <a:lnSpc>
                <a:spcPct val="90000"/>
              </a:lnSpc>
              <a:spcBef>
                <a:spcPts val="0"/>
              </a:spcBef>
              <a:spcAft>
                <a:spcPts val="0"/>
              </a:spcAft>
              <a:buNone/>
            </a:pPr>
            <a:r>
              <a:rPr b="0" i="0" lang="pl-PL" sz="1110" u="sng">
                <a:solidFill>
                  <a:schemeClr val="dk1"/>
                </a:solidFill>
                <a:latin typeface="Calibri"/>
                <a:ea typeface="Calibri"/>
                <a:cs typeface="Calibri"/>
                <a:sym typeface="Calibri"/>
                <a:hlinkClick r:id="rId3">
                  <a:extLst>
                    <a:ext uri="{A12FA001-AC4F-418D-AE19-62706E023703}">
                      <ahyp:hlinkClr val="tx"/>
                    </a:ext>
                  </a:extLst>
                </a:hlinkClick>
              </a:rPr>
              <a:t>Badania</a:t>
            </a:r>
            <a:r>
              <a:rPr b="0" i="0" lang="pl-PL" sz="1110">
                <a:solidFill>
                  <a:schemeClr val="dk1"/>
                </a:solidFill>
                <a:latin typeface="Calibri"/>
                <a:ea typeface="Calibri"/>
                <a:cs typeface="Calibri"/>
                <a:sym typeface="Calibri"/>
              </a:rPr>
              <a:t> konsekwentnie pokazują, że medytacja pomaga zmniejszyć poziom kortyzolu, hormonu stresu.</a:t>
            </a:r>
            <a:endParaRPr/>
          </a:p>
          <a:p>
            <a:pPr indent="0" lvl="0" marL="0" rtl="0" algn="l">
              <a:lnSpc>
                <a:spcPct val="90000"/>
              </a:lnSpc>
              <a:spcBef>
                <a:spcPts val="0"/>
              </a:spcBef>
              <a:spcAft>
                <a:spcPts val="0"/>
              </a:spcAft>
              <a:buNone/>
            </a:pPr>
            <a:r>
              <a:t/>
            </a:r>
            <a:endParaRPr b="0" i="0"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b="0" i="0" lang="pl-PL" sz="1110">
                <a:solidFill>
                  <a:schemeClr val="dk1"/>
                </a:solidFill>
                <a:latin typeface="Calibri"/>
                <a:ea typeface="Calibri"/>
                <a:cs typeface="Calibri"/>
                <a:sym typeface="Calibri"/>
              </a:rPr>
              <a:t>Linki do badań :</a:t>
            </a:r>
            <a:endParaRPr/>
          </a:p>
          <a:p>
            <a:pPr indent="0" lvl="0" marL="0" rtl="0" algn="l">
              <a:lnSpc>
                <a:spcPct val="90000"/>
              </a:lnSpc>
              <a:spcBef>
                <a:spcPts val="0"/>
              </a:spcBef>
              <a:spcAft>
                <a:spcPts val="0"/>
              </a:spcAft>
              <a:buNone/>
            </a:pPr>
            <a:r>
              <a:t/>
            </a:r>
            <a:endParaRPr b="0" i="0"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pl-PL" sz="1110" u="sng">
                <a:solidFill>
                  <a:schemeClr val="hlink"/>
                </a:solidFill>
                <a:hlinkClick r:id="rId4"/>
              </a:rPr>
              <a:t>https://www.sciencedirect.com/science/article/abs/pii/S0889159112004758</a:t>
            </a:r>
            <a:endParaRPr sz="1110"/>
          </a:p>
          <a:p>
            <a:pPr indent="0" lvl="0" marL="0" rtl="0" algn="l">
              <a:lnSpc>
                <a:spcPct val="90000"/>
              </a:lnSpc>
              <a:spcBef>
                <a:spcPts val="0"/>
              </a:spcBef>
              <a:spcAft>
                <a:spcPts val="0"/>
              </a:spcAft>
              <a:buNone/>
            </a:pPr>
            <a:r>
              <a:rPr lang="pl-PL" sz="1110" u="sng">
                <a:solidFill>
                  <a:schemeClr val="hlink"/>
                </a:solidFill>
                <a:hlinkClick r:id="rId5"/>
              </a:rPr>
              <a:t>https://pubmed.ncbi.nlm.nih.gov/350747/</a:t>
            </a:r>
            <a:endParaRPr sz="1110"/>
          </a:p>
          <a:p>
            <a:pPr indent="0" lvl="0" marL="0" rtl="0" algn="l">
              <a:lnSpc>
                <a:spcPct val="90000"/>
              </a:lnSpc>
              <a:spcBef>
                <a:spcPts val="0"/>
              </a:spcBef>
              <a:spcAft>
                <a:spcPts val="0"/>
              </a:spcAft>
              <a:buNone/>
            </a:pPr>
            <a:r>
              <a:t/>
            </a:r>
            <a:endParaRPr sz="1110"/>
          </a:p>
          <a:p>
            <a:pPr indent="0" lvl="0" marL="0" rtl="0" algn="l">
              <a:lnSpc>
                <a:spcPct val="90000"/>
              </a:lnSpc>
              <a:spcBef>
                <a:spcPts val="0"/>
              </a:spcBef>
              <a:spcAft>
                <a:spcPts val="0"/>
              </a:spcAft>
              <a:buNone/>
            </a:pPr>
            <a:r>
              <a:t/>
            </a:r>
            <a:endParaRPr sz="1110"/>
          </a:p>
          <a:p>
            <a:pPr indent="0" lvl="0" marL="0" rtl="0" algn="l">
              <a:lnSpc>
                <a:spcPct val="90000"/>
              </a:lnSpc>
              <a:spcBef>
                <a:spcPts val="0"/>
              </a:spcBef>
              <a:spcAft>
                <a:spcPts val="0"/>
              </a:spcAft>
              <a:buNone/>
            </a:pPr>
            <a:r>
              <a:t/>
            </a:r>
            <a:endParaRPr b="0" i="0" sz="111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1110"/>
          </a:p>
        </p:txBody>
      </p:sp>
      <p:sp>
        <p:nvSpPr>
          <p:cNvPr id="179" name="Google Shape;17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pl-PL"/>
              <a:t>Linki do badań: </a:t>
            </a:r>
            <a:endParaRPr/>
          </a:p>
          <a:p>
            <a:pPr indent="0" lvl="0" marL="0" rtl="0" algn="l">
              <a:spcBef>
                <a:spcPts val="0"/>
              </a:spcBef>
              <a:spcAft>
                <a:spcPts val="0"/>
              </a:spcAft>
              <a:buNone/>
            </a:pPr>
            <a:r>
              <a:rPr lang="pl-PL" u="sng">
                <a:solidFill>
                  <a:schemeClr val="hlink"/>
                </a:solidFill>
                <a:hlinkClick r:id="rId2"/>
              </a:rPr>
              <a:t>https://www.ncbi.nlm.nih.gov/pmc/articles/PMC3772979/</a:t>
            </a:r>
            <a:endParaRPr/>
          </a:p>
          <a:p>
            <a:pPr indent="0" lvl="0" marL="0" rtl="0" algn="l">
              <a:spcBef>
                <a:spcPts val="0"/>
              </a:spcBef>
              <a:spcAft>
                <a:spcPts val="0"/>
              </a:spcAft>
              <a:buNone/>
            </a:pPr>
            <a:r>
              <a:rPr lang="pl-PL" u="sng">
                <a:solidFill>
                  <a:schemeClr val="hlink"/>
                </a:solidFill>
                <a:hlinkClick r:id="rId3"/>
              </a:rPr>
              <a:t>https://www.ncbi.nlm.nih.gov/pmc/articles/PMC5679245/</a:t>
            </a:r>
            <a:endParaRPr/>
          </a:p>
          <a:p>
            <a:pPr indent="0" lvl="0" marL="0" rtl="0" algn="l">
              <a:spcBef>
                <a:spcPts val="0"/>
              </a:spcBef>
              <a:spcAft>
                <a:spcPts val="0"/>
              </a:spcAft>
              <a:buNone/>
            </a:pPr>
            <a:r>
              <a:rPr lang="pl-PL" u="sng">
                <a:solidFill>
                  <a:schemeClr val="hlink"/>
                </a:solidFill>
                <a:hlinkClick r:id="rId4"/>
              </a:rPr>
              <a:t>https://pubmed.ncbi.nlm.nih.gov/29723001/</a:t>
            </a:r>
            <a:endParaRPr/>
          </a:p>
          <a:p>
            <a:pPr indent="0" lvl="0" marL="0" rtl="0" algn="l">
              <a:spcBef>
                <a:spcPts val="0"/>
              </a:spcBef>
              <a:spcAft>
                <a:spcPts val="0"/>
              </a:spcAft>
              <a:buNone/>
            </a:pPr>
            <a:r>
              <a:t/>
            </a:r>
            <a:endParaRPr/>
          </a:p>
        </p:txBody>
      </p:sp>
      <p:sp>
        <p:nvSpPr>
          <p:cNvPr id="189" name="Google Shape;18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pl-PL"/>
              <a:t>Linki do badań: </a:t>
            </a:r>
            <a:endParaRPr/>
          </a:p>
          <a:p>
            <a:pPr indent="0" lvl="0" marL="0" rtl="0" algn="l">
              <a:spcBef>
                <a:spcPts val="0"/>
              </a:spcBef>
              <a:spcAft>
                <a:spcPts val="0"/>
              </a:spcAft>
              <a:buNone/>
            </a:pPr>
            <a:r>
              <a:rPr lang="pl-PL" u="sng">
                <a:solidFill>
                  <a:schemeClr val="hlink"/>
                </a:solidFill>
                <a:hlinkClick r:id="rId2"/>
              </a:rPr>
              <a:t>https://www.ncbi.nlm.nih.gov/pmc/articles/PMC6088366/</a:t>
            </a:r>
            <a:endParaRPr/>
          </a:p>
          <a:p>
            <a:pPr indent="0" lvl="0" marL="0" rtl="0" algn="l">
              <a:spcBef>
                <a:spcPts val="0"/>
              </a:spcBef>
              <a:spcAft>
                <a:spcPts val="0"/>
              </a:spcAft>
              <a:buNone/>
            </a:pPr>
            <a:r>
              <a:rPr lang="pl-PL" u="sng">
                <a:solidFill>
                  <a:schemeClr val="hlink"/>
                </a:solidFill>
                <a:hlinkClick r:id="rId3"/>
              </a:rPr>
              <a:t>https://www.ncbi.nlm.nih.gov/pmc/articles/PMC5962705/</a:t>
            </a:r>
            <a:endParaRPr/>
          </a:p>
          <a:p>
            <a:pPr indent="0" lvl="0" marL="0" rtl="0" algn="l">
              <a:spcBef>
                <a:spcPts val="0"/>
              </a:spcBef>
              <a:spcAft>
                <a:spcPts val="0"/>
              </a:spcAft>
              <a:buNone/>
            </a:pPr>
            <a:r>
              <a:rPr lang="pl-PL" u="sng">
                <a:solidFill>
                  <a:schemeClr val="hlink"/>
                </a:solidFill>
                <a:hlinkClick r:id="rId4"/>
              </a:rPr>
              <a:t>https://pubmed.ncbi.nlm.nih.gov/23643368/</a:t>
            </a:r>
            <a:endParaRPr/>
          </a:p>
          <a:p>
            <a:pPr indent="0" lvl="0" marL="0" rtl="0" algn="l">
              <a:spcBef>
                <a:spcPts val="0"/>
              </a:spcBef>
              <a:spcAft>
                <a:spcPts val="0"/>
              </a:spcAft>
              <a:buNone/>
            </a:pPr>
            <a:r>
              <a:rPr lang="pl-PL" u="sng">
                <a:solidFill>
                  <a:schemeClr val="hlink"/>
                </a:solidFill>
                <a:hlinkClick r:id="rId5"/>
              </a:rPr>
              <a:t>https://pubmed.ncbi.nlm.nih.gov/30153464/</a:t>
            </a:r>
            <a:endParaRPr/>
          </a:p>
        </p:txBody>
      </p:sp>
      <p:sp>
        <p:nvSpPr>
          <p:cNvPr id="199" name="Google Shape;19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pl-PL"/>
              <a:t>Linki do badań: </a:t>
            </a:r>
            <a:endParaRPr/>
          </a:p>
          <a:p>
            <a:pPr indent="0" lvl="0" marL="0" rtl="0" algn="l">
              <a:spcBef>
                <a:spcPts val="0"/>
              </a:spcBef>
              <a:spcAft>
                <a:spcPts val="0"/>
              </a:spcAft>
              <a:buNone/>
            </a:pPr>
            <a:r>
              <a:rPr lang="pl-PL" u="sng">
                <a:solidFill>
                  <a:schemeClr val="hlink"/>
                </a:solidFill>
                <a:hlinkClick r:id="rId2"/>
              </a:rPr>
              <a:t>Https://pubmed.ncbi.nlm.nih.gov/27012254/</a:t>
            </a:r>
            <a:endParaRPr/>
          </a:p>
          <a:p>
            <a:pPr indent="0" lvl="0" marL="0" rtl="0" algn="l">
              <a:spcBef>
                <a:spcPts val="0"/>
              </a:spcBef>
              <a:spcAft>
                <a:spcPts val="0"/>
              </a:spcAft>
              <a:buNone/>
            </a:pPr>
            <a:r>
              <a:rPr lang="pl-PL" u="sng">
                <a:solidFill>
                  <a:schemeClr val="hlink"/>
                </a:solidFill>
                <a:hlinkClick r:id="rId3"/>
              </a:rPr>
              <a:t>https://pubmed.ncbi.nlm.nih.gov/29471923/</a:t>
            </a:r>
            <a:endParaRPr/>
          </a:p>
          <a:p>
            <a:pPr indent="0" lvl="0" marL="0" rtl="0" algn="l">
              <a:spcBef>
                <a:spcPts val="0"/>
              </a:spcBef>
              <a:spcAft>
                <a:spcPts val="0"/>
              </a:spcAft>
              <a:buNone/>
            </a:pPr>
            <a:r>
              <a:rPr lang="pl-PL" u="sng">
                <a:solidFill>
                  <a:schemeClr val="hlink"/>
                </a:solidFill>
                <a:hlinkClick r:id="rId4"/>
              </a:rPr>
              <a:t>https://pubmed.ncbi.nlm.nih.gov/24854804/</a:t>
            </a:r>
            <a:endParaRPr/>
          </a:p>
          <a:p>
            <a:pPr indent="0" lvl="0" marL="0" rtl="0" algn="l">
              <a:spcBef>
                <a:spcPts val="0"/>
              </a:spcBef>
              <a:spcAft>
                <a:spcPts val="0"/>
              </a:spcAft>
              <a:buNone/>
            </a:pPr>
            <a:r>
              <a:t/>
            </a:r>
            <a:endParaRPr/>
          </a:p>
        </p:txBody>
      </p:sp>
      <p:sp>
        <p:nvSpPr>
          <p:cNvPr id="209" name="Google Shape;20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pl-PL"/>
              <a:t>Linki do badań: </a:t>
            </a:r>
            <a:endParaRPr/>
          </a:p>
          <a:p>
            <a:pPr indent="0" lvl="0" marL="0" rtl="0" algn="l">
              <a:spcBef>
                <a:spcPts val="0"/>
              </a:spcBef>
              <a:spcAft>
                <a:spcPts val="0"/>
              </a:spcAft>
              <a:buNone/>
            </a:pPr>
            <a:r>
              <a:rPr lang="pl-PL" u="sng">
                <a:solidFill>
                  <a:schemeClr val="hlink"/>
                </a:solidFill>
                <a:hlinkClick r:id="rId2"/>
              </a:rPr>
              <a:t>https://pubmed.ncbi.nlm.nih.gov/24395196/</a:t>
            </a:r>
            <a:endParaRPr/>
          </a:p>
          <a:p>
            <a:pPr indent="0" lvl="0" marL="0" rtl="0" algn="l">
              <a:spcBef>
                <a:spcPts val="0"/>
              </a:spcBef>
              <a:spcAft>
                <a:spcPts val="0"/>
              </a:spcAft>
              <a:buNone/>
            </a:pPr>
            <a:r>
              <a:rPr lang="pl-PL" u="sng">
                <a:solidFill>
                  <a:schemeClr val="hlink"/>
                </a:solidFill>
                <a:hlinkClick r:id="rId3"/>
              </a:rPr>
              <a:t>https://www.ncbi.nlm.nih.gov/pmc/articles/PMC4383597/</a:t>
            </a:r>
            <a:endParaRPr/>
          </a:p>
          <a:p>
            <a:pPr indent="0" lvl="0" marL="0" rtl="0" algn="l">
              <a:spcBef>
                <a:spcPts val="0"/>
              </a:spcBef>
              <a:spcAft>
                <a:spcPts val="0"/>
              </a:spcAft>
              <a:buNone/>
            </a:pPr>
            <a:r>
              <a:rPr lang="pl-PL" u="sng">
                <a:solidFill>
                  <a:schemeClr val="hlink"/>
                </a:solidFill>
                <a:hlinkClick r:id="rId4"/>
              </a:rPr>
              <a:t>https://www.ncbi.nlm.nih.gov/pmc/articles/PMC4178287/</a:t>
            </a:r>
            <a:endParaRPr/>
          </a:p>
          <a:p>
            <a:pPr indent="0" lvl="0" marL="0" rtl="0" algn="l">
              <a:spcBef>
                <a:spcPts val="0"/>
              </a:spcBef>
              <a:spcAft>
                <a:spcPts val="0"/>
              </a:spcAft>
              <a:buNone/>
            </a:pPr>
            <a:r>
              <a:rPr lang="pl-PL" u="sng">
                <a:solidFill>
                  <a:schemeClr val="hlink"/>
                </a:solidFill>
                <a:hlinkClick r:id="rId5"/>
              </a:rPr>
              <a:t>https://pubmed.ncbi.nlm.nih.gov/24439650/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9" name="Google Shape;21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pl-PL"/>
              <a:t>Linki do badań: </a:t>
            </a:r>
            <a:endParaRPr/>
          </a:p>
          <a:p>
            <a:pPr indent="0" lvl="0" marL="0" rtl="0" algn="l">
              <a:spcBef>
                <a:spcPts val="0"/>
              </a:spcBef>
              <a:spcAft>
                <a:spcPts val="0"/>
              </a:spcAft>
              <a:buNone/>
            </a:pPr>
            <a:r>
              <a:rPr lang="pl-PL" u="sng">
                <a:solidFill>
                  <a:schemeClr val="hlink"/>
                </a:solidFill>
                <a:hlinkClick r:id="rId2"/>
              </a:rPr>
              <a:t>https://pubmed.ncbi.nlm.nih.gov/24395196/</a:t>
            </a:r>
            <a:endParaRPr/>
          </a:p>
          <a:p>
            <a:pPr indent="0" lvl="0" marL="0" rtl="0" algn="l">
              <a:spcBef>
                <a:spcPts val="0"/>
              </a:spcBef>
              <a:spcAft>
                <a:spcPts val="0"/>
              </a:spcAft>
              <a:buNone/>
            </a:pPr>
            <a:r>
              <a:rPr lang="pl-PL" u="sng">
                <a:solidFill>
                  <a:schemeClr val="hlink"/>
                </a:solidFill>
                <a:hlinkClick r:id="rId3"/>
              </a:rPr>
              <a:t>https://www.ncbi.nlm.nih.gov/pmc/articles/PMC5368208/</a:t>
            </a:r>
            <a:endParaRPr/>
          </a:p>
          <a:p>
            <a:pPr indent="0" lvl="0" marL="0" rtl="0" algn="l">
              <a:spcBef>
                <a:spcPts val="0"/>
              </a:spcBef>
              <a:spcAft>
                <a:spcPts val="0"/>
              </a:spcAft>
              <a:buNone/>
            </a:pPr>
            <a:r>
              <a:t/>
            </a:r>
            <a:endParaRPr/>
          </a:p>
        </p:txBody>
      </p:sp>
      <p:sp>
        <p:nvSpPr>
          <p:cNvPr id="229" name="Google Shape;22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pl-PL"/>
              <a:t>Linki do badań: </a:t>
            </a:r>
            <a:endParaRPr/>
          </a:p>
          <a:p>
            <a:pPr indent="0" lvl="0" marL="0" rtl="0" algn="l">
              <a:spcBef>
                <a:spcPts val="0"/>
              </a:spcBef>
              <a:spcAft>
                <a:spcPts val="0"/>
              </a:spcAft>
              <a:buNone/>
            </a:pPr>
            <a:r>
              <a:rPr lang="pl-PL" u="sng">
                <a:solidFill>
                  <a:schemeClr val="hlink"/>
                </a:solidFill>
                <a:hlinkClick r:id="rId2"/>
              </a:rPr>
              <a:t>https://www.ncbi.nlm.nih.gov/pmc/articles/PMC6114250/</a:t>
            </a:r>
            <a:endParaRPr/>
          </a:p>
          <a:p>
            <a:pPr indent="0" lvl="0" marL="0" rtl="0" algn="l">
              <a:spcBef>
                <a:spcPts val="0"/>
              </a:spcBef>
              <a:spcAft>
                <a:spcPts val="0"/>
              </a:spcAft>
              <a:buNone/>
            </a:pPr>
            <a:r>
              <a:rPr lang="pl-PL" u="sng">
                <a:solidFill>
                  <a:schemeClr val="hlink"/>
                </a:solidFill>
                <a:hlinkClick r:id="rId3"/>
              </a:rPr>
              <a:t>https://www.ncbi.nlm.nih.gov/pmc/articles/PMC6397548/</a:t>
            </a:r>
            <a:endParaRPr/>
          </a:p>
          <a:p>
            <a:pPr indent="0" lvl="0" marL="0" rtl="0" algn="l">
              <a:spcBef>
                <a:spcPts val="0"/>
              </a:spcBef>
              <a:spcAft>
                <a:spcPts val="0"/>
              </a:spcAft>
              <a:buNone/>
            </a:pPr>
            <a:r>
              <a:t/>
            </a:r>
            <a:endParaRPr/>
          </a:p>
        </p:txBody>
      </p:sp>
      <p:sp>
        <p:nvSpPr>
          <p:cNvPr id="239" name="Google Shape;23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pl-PL"/>
              <a:t>Linki do badań:</a:t>
            </a:r>
            <a:endParaRPr/>
          </a:p>
          <a:p>
            <a:pPr indent="0" lvl="0" marL="0" rtl="0" algn="l">
              <a:spcBef>
                <a:spcPts val="0"/>
              </a:spcBef>
              <a:spcAft>
                <a:spcPts val="0"/>
              </a:spcAft>
              <a:buNone/>
            </a:pPr>
            <a:r>
              <a:rPr lang="pl-PL" u="sng">
                <a:solidFill>
                  <a:schemeClr val="hlink"/>
                </a:solidFill>
                <a:hlinkClick r:id="rId2"/>
              </a:rPr>
              <a:t>https://www.sciencedirect.com/science/article/pii/S0889159112004758</a:t>
            </a:r>
            <a:endParaRPr/>
          </a:p>
        </p:txBody>
      </p:sp>
      <p:sp>
        <p:nvSpPr>
          <p:cNvPr id="249" name="Google Shape;24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b="0" i="0" lang="pl-PL" sz="1020">
                <a:solidFill>
                  <a:schemeClr val="dk1"/>
                </a:solidFill>
                <a:latin typeface="Calibri"/>
                <a:ea typeface="Calibri"/>
                <a:cs typeface="Calibri"/>
                <a:sym typeface="Calibri"/>
              </a:rPr>
              <a:t>Badania wykazały, że medytacja może zmienić strukturę i funkcję mózgu na kilka sposobów:</a:t>
            </a:r>
            <a:endParaRPr/>
          </a:p>
          <a:p>
            <a:pPr indent="0" lvl="0" marL="0" rtl="0" algn="l">
              <a:lnSpc>
                <a:spcPct val="80000"/>
              </a:lnSpc>
              <a:spcBef>
                <a:spcPts val="0"/>
              </a:spcBef>
              <a:spcAft>
                <a:spcPts val="0"/>
              </a:spcAft>
              <a:buNone/>
            </a:pPr>
            <a:r>
              <a:rPr b="1" i="0" lang="pl-PL" sz="1020">
                <a:solidFill>
                  <a:schemeClr val="dk1"/>
                </a:solidFill>
                <a:latin typeface="Calibri"/>
                <a:ea typeface="Calibri"/>
                <a:cs typeface="Calibri"/>
                <a:sym typeface="Calibri"/>
              </a:rPr>
              <a:t>Powiększa korę przedczołową. </a:t>
            </a:r>
            <a:r>
              <a:rPr b="0" i="0" lang="pl-PL" sz="1020">
                <a:solidFill>
                  <a:schemeClr val="dk1"/>
                </a:solidFill>
                <a:latin typeface="Calibri"/>
                <a:ea typeface="Calibri"/>
                <a:cs typeface="Calibri"/>
                <a:sym typeface="Calibri"/>
              </a:rPr>
              <a:t>Ten obszar </a:t>
            </a:r>
            <a:r>
              <a:rPr b="0" i="0" lang="pl-PL" sz="1020" u="sng">
                <a:solidFill>
                  <a:schemeClr val="dk1"/>
                </a:solidFill>
                <a:latin typeface="Calibri"/>
                <a:ea typeface="Calibri"/>
                <a:cs typeface="Calibri"/>
                <a:sym typeface="Calibri"/>
                <a:hlinkClick r:id="rId2">
                  <a:extLst>
                    <a:ext uri="{A12FA001-AC4F-418D-AE19-62706E023703}">
                      <ahyp:hlinkClr val="tx"/>
                    </a:ext>
                  </a:extLst>
                </a:hlinkClick>
              </a:rPr>
              <a:t>mózgu</a:t>
            </a:r>
            <a:r>
              <a:rPr b="0" i="0" lang="pl-PL" sz="1020">
                <a:solidFill>
                  <a:schemeClr val="dk1"/>
                </a:solidFill>
                <a:latin typeface="Calibri"/>
                <a:ea typeface="Calibri"/>
                <a:cs typeface="Calibri"/>
                <a:sym typeface="Calibri"/>
              </a:rPr>
              <a:t> jest odpowiedzialny za racjonalne podejmowanie decyzji. Badania wykazały, że medytacja zwiększa istotę szarą (komórki mózgowe) w tym regionie.</a:t>
            </a:r>
            <a:r>
              <a:rPr b="1" i="0" lang="pl-PL" sz="1020">
                <a:solidFill>
                  <a:schemeClr val="dk1"/>
                </a:solidFill>
                <a:latin typeface="Calibri"/>
                <a:ea typeface="Calibri"/>
                <a:cs typeface="Calibri"/>
                <a:sym typeface="Calibri"/>
              </a:rPr>
              <a:t> </a:t>
            </a:r>
            <a:br>
              <a:rPr b="0" i="0" lang="pl-PL" sz="1020">
                <a:solidFill>
                  <a:schemeClr val="dk1"/>
                </a:solidFill>
                <a:latin typeface="Calibri"/>
                <a:ea typeface="Calibri"/>
                <a:cs typeface="Calibri"/>
                <a:sym typeface="Calibri"/>
              </a:rPr>
            </a:br>
            <a:endParaRPr b="0" i="0"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1" i="0" lang="pl-PL" sz="1020">
                <a:solidFill>
                  <a:schemeClr val="dk1"/>
                </a:solidFill>
                <a:latin typeface="Calibri"/>
                <a:ea typeface="Calibri"/>
                <a:cs typeface="Calibri"/>
                <a:sym typeface="Calibri"/>
              </a:rPr>
              <a:t>Zmniejsza ciało migdałowate. </a:t>
            </a:r>
            <a:r>
              <a:rPr b="0" i="0" lang="pl-PL" sz="1020">
                <a:solidFill>
                  <a:schemeClr val="dk1"/>
                </a:solidFill>
                <a:latin typeface="Calibri"/>
                <a:ea typeface="Calibri"/>
                <a:cs typeface="Calibri"/>
                <a:sym typeface="Calibri"/>
              </a:rPr>
              <a:t>Ciało migdałowate jest kluczową strukturą mózgu znaną jako ośrodek emocjonalny – odgrywa rolę w generowaniu negatywnych emocji i agresji oraz odpowiada za reakcje obronne. Mniejsze ciało migdałowate występujące u ludzi u bardziej uważnych i wiąże się z większą kontrolą emocjonalną. Objętość ciała migdałowatego jest pozytywnie skorelowana z wielkością sieci społeczne</a:t>
            </a:r>
            <a:br>
              <a:rPr b="0" i="0" lang="pl-PL" sz="1020">
                <a:solidFill>
                  <a:schemeClr val="dk1"/>
                </a:solidFill>
                <a:latin typeface="Calibri"/>
                <a:ea typeface="Calibri"/>
                <a:cs typeface="Calibri"/>
                <a:sym typeface="Calibri"/>
              </a:rPr>
            </a:br>
            <a:endParaRPr b="0" i="0"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1" i="0" lang="pl-PL" sz="1020">
                <a:solidFill>
                  <a:schemeClr val="dk1"/>
                </a:solidFill>
                <a:latin typeface="Calibri"/>
                <a:ea typeface="Calibri"/>
                <a:cs typeface="Calibri"/>
                <a:sym typeface="Calibri"/>
              </a:rPr>
              <a:t>Zwiększa objętość hipokampu. </a:t>
            </a:r>
            <a:r>
              <a:rPr b="0" i="0" lang="pl-PL" sz="1020">
                <a:solidFill>
                  <a:schemeClr val="dk1"/>
                </a:solidFill>
                <a:latin typeface="Calibri"/>
                <a:ea typeface="Calibri"/>
                <a:cs typeface="Calibri"/>
                <a:sym typeface="Calibri"/>
              </a:rPr>
              <a:t>Ten hipokamp jest kluczem do uczenia się i zapamiętywania. Zaledwie kilka tygodni praktyki medytacji uważności zwiększyło rozmiar tego obszaru mózgu. </a:t>
            </a:r>
            <a:br>
              <a:rPr b="0" i="0" lang="pl-PL" sz="1020">
                <a:solidFill>
                  <a:schemeClr val="dk1"/>
                </a:solidFill>
                <a:latin typeface="Calibri"/>
                <a:ea typeface="Calibri"/>
                <a:cs typeface="Calibri"/>
                <a:sym typeface="Calibri"/>
              </a:rPr>
            </a:br>
            <a:endParaRPr b="0" i="0"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1" i="0" lang="pl-PL" sz="1020">
                <a:solidFill>
                  <a:schemeClr val="dk1"/>
                </a:solidFill>
                <a:latin typeface="Calibri"/>
                <a:ea typeface="Calibri"/>
                <a:cs typeface="Calibri"/>
                <a:sym typeface="Calibri"/>
              </a:rPr>
              <a:t>Powiększa ogólną istotę szarą. </a:t>
            </a:r>
            <a:r>
              <a:rPr b="0" i="0" lang="pl-PL" sz="1020">
                <a:solidFill>
                  <a:schemeClr val="dk1"/>
                </a:solidFill>
                <a:latin typeface="Calibri"/>
                <a:ea typeface="Calibri"/>
                <a:cs typeface="Calibri"/>
                <a:sym typeface="Calibri"/>
              </a:rPr>
              <a:t>Istota szara, ciała komórek mózgowych ważne dla mocy przetwarzania i powiązane z inteligencją, wydają się wzrastać wraz z treningiem medytacyjnym. </a:t>
            </a:r>
            <a:br>
              <a:rPr b="0" i="0" lang="pl-PL" sz="1020">
                <a:solidFill>
                  <a:schemeClr val="dk1"/>
                </a:solidFill>
                <a:latin typeface="Calibri"/>
                <a:ea typeface="Calibri"/>
                <a:cs typeface="Calibri"/>
                <a:sym typeface="Calibri"/>
              </a:rPr>
            </a:br>
            <a:endParaRPr b="0" i="0"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1" i="0" lang="pl-PL" sz="1020">
                <a:solidFill>
                  <a:schemeClr val="dk1"/>
                </a:solidFill>
                <a:latin typeface="Calibri"/>
                <a:ea typeface="Calibri"/>
                <a:cs typeface="Calibri"/>
                <a:sym typeface="Calibri"/>
              </a:rPr>
              <a:t>Zwiększa aktywność fal mózgowych gamma o wysokiej amplitudzie. </a:t>
            </a:r>
            <a:r>
              <a:rPr b="0" i="0" lang="pl-PL" sz="1020">
                <a:solidFill>
                  <a:schemeClr val="dk1"/>
                </a:solidFill>
                <a:latin typeface="Calibri"/>
                <a:ea typeface="Calibri"/>
                <a:cs typeface="Calibri"/>
                <a:sym typeface="Calibri"/>
              </a:rPr>
              <a:t>Fale gamma o wysokiej częstotliwości korelują ze stanami podwyższonej świadomości i błogości. Wykazano, że osoby długotrwale medytujące mają większą aktywność fal gamma zarówno przed, jak i podczas medytacji. </a:t>
            </a:r>
            <a:endParaRPr/>
          </a:p>
          <a:p>
            <a:pPr indent="0" lvl="0" marL="0" rtl="0" algn="l">
              <a:lnSpc>
                <a:spcPct val="80000"/>
              </a:lnSpc>
              <a:spcBef>
                <a:spcPts val="0"/>
              </a:spcBef>
              <a:spcAft>
                <a:spcPts val="0"/>
              </a:spcAft>
              <a:buNone/>
            </a:pPr>
            <a:r>
              <a:t/>
            </a:r>
            <a:endParaRPr b="0" i="0"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0" i="0" lang="pl-PL" sz="1020">
                <a:solidFill>
                  <a:schemeClr val="dk1"/>
                </a:solidFill>
                <a:latin typeface="Calibri"/>
                <a:ea typeface="Calibri"/>
                <a:cs typeface="Calibri"/>
                <a:sym typeface="Calibri"/>
              </a:rPr>
              <a:t>Ważne jest, aby pamiętać, że wytworzenie tych trwalszych zmian w strukturze mózgu może zająć wiele lat. Jednak niektóre z wyżej wymienionych badań wykazały, że zmiany zaczęły zachodzić już po kilku tygodniach praktyki medytacyjnej.</a:t>
            </a:r>
            <a:endParaRPr/>
          </a:p>
          <a:p>
            <a:pPr indent="0" lvl="0" marL="0" rtl="0" algn="l">
              <a:lnSpc>
                <a:spcPct val="80000"/>
              </a:lnSpc>
              <a:spcBef>
                <a:spcPts val="0"/>
              </a:spcBef>
              <a:spcAft>
                <a:spcPts val="0"/>
              </a:spcAft>
              <a:buNone/>
            </a:pPr>
            <a:r>
              <a:rPr b="0" i="0" lang="pl-PL" sz="1020">
                <a:solidFill>
                  <a:schemeClr val="dk1"/>
                </a:solidFill>
                <a:latin typeface="Calibri"/>
                <a:ea typeface="Calibri"/>
                <a:cs typeface="Calibri"/>
                <a:sym typeface="Calibri"/>
              </a:rPr>
              <a:t>To niesamowite, jak szybko mózg dostosowuje się, gdy używasz go w nowatorski sposób. Poprzez wielokrotne zwracanie uwagi w określony sposób, medytujący mogą krok po kroku budować ulepszony mózg.</a:t>
            </a:r>
            <a:endParaRPr/>
          </a:p>
          <a:p>
            <a:pPr indent="0" lvl="0" marL="0" rtl="0" algn="l">
              <a:lnSpc>
                <a:spcPct val="80000"/>
              </a:lnSpc>
              <a:spcBef>
                <a:spcPts val="0"/>
              </a:spcBef>
              <a:spcAft>
                <a:spcPts val="0"/>
              </a:spcAft>
              <a:buNone/>
            </a:pPr>
            <a:r>
              <a:t/>
            </a:r>
            <a:endParaRPr b="0" i="0" sz="102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1020"/>
          </a:p>
        </p:txBody>
      </p:sp>
      <p:sp>
        <p:nvSpPr>
          <p:cNvPr id="259" name="Google Shape;25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pl-PL" u="none" strike="noStrike">
                <a:solidFill>
                  <a:srgbClr val="000000"/>
                </a:solidFill>
                <a:latin typeface="Nunito"/>
                <a:ea typeface="Nunito"/>
                <a:cs typeface="Nunito"/>
                <a:sym typeface="Nunito"/>
              </a:rPr>
              <a:t>Badania potwierdzają, że u osób regularnie medytujących zmniejsza się liczba negatywnych, a zwiększa liczba pozytywnych stanów psychicznych. Ludzie ci są bardziej spontaniczni i mniej zależni od zewnętrznych czynników, łatwiej nawiązują kontakty z innymi i w większym stopniu akceptują siebie. Herbert Benson i Marg Stark, naukowcy z Harwardu, autorzy książki "Ponadczasowe uzdrawianie", opracowali uniwersalną formę medytacji, a następnie przebadali grupę osób, które stosowały ją przez dłuższy czas. Badania przyniosły niezwykłe rezultaty. U pacjentów z nadciśnieniem nastąpiło trwałe obniżenie ciśnienia krwi. Złagodniały lub ustąpiły chroniczne dolegliwości bólowe (także migreny). 72 proc. pacjentów przestało skarżyć się na kłopoty ze snem. 36 proc. kobiet cierpiących na niepłodność zaszło w ciążę. U 57 proc. pań dotkliwie odczuwających syndrom napięcia przedmiesiączkowego nastąpiło złagodzenie dolegliwości. Osoby cierpiące z powodu lęków czy łagodnej </a:t>
            </a:r>
            <a:r>
              <a:rPr b="0" i="0" lang="pl-PL" u="sng" strike="noStrike">
                <a:solidFill>
                  <a:srgbClr val="39327B"/>
                </a:solidFill>
                <a:latin typeface="Nunito"/>
                <a:ea typeface="Nunito"/>
                <a:cs typeface="Nunito"/>
                <a:sym typeface="Nunito"/>
                <a:hlinkClick r:id="rId2">
                  <a:extLst>
                    <a:ext uri="{A12FA001-AC4F-418D-AE19-62706E023703}">
                      <ahyp:hlinkClr val="tx"/>
                    </a:ext>
                  </a:extLst>
                </a:hlinkClick>
              </a:rPr>
              <a:t>depresji</a:t>
            </a:r>
            <a:r>
              <a:rPr b="0" i="0" lang="pl-PL" u="none" strike="noStrike">
                <a:solidFill>
                  <a:srgbClr val="000000"/>
                </a:solidFill>
                <a:latin typeface="Nunito"/>
                <a:ea typeface="Nunito"/>
                <a:cs typeface="Nunito"/>
                <a:sym typeface="Nunito"/>
              </a:rPr>
              <a:t> stały się o wiele spokojniejsze i pogodniejsze. Grupa studentów deklarowała obniżenie poziomu stresu przedegzaminacyjnego. U ludzi pracujących zaobserwowano zwiększenie wydajności oraz mniej dni chorobowych</a:t>
            </a:r>
            <a:endParaRPr/>
          </a:p>
        </p:txBody>
      </p:sp>
      <p:sp>
        <p:nvSpPr>
          <p:cNvPr id="283" name="Google Shape;28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b="0" i="0" lang="pl-PL" sz="930">
                <a:solidFill>
                  <a:schemeClr val="dk1"/>
                </a:solidFill>
                <a:latin typeface="Calibri"/>
                <a:ea typeface="Calibri"/>
                <a:cs typeface="Calibri"/>
                <a:sym typeface="Calibri"/>
              </a:rPr>
              <a:t>Koncepcja medytacji wydaje się prosta: wystarczy siedzieć spokojnie, skupić się na oddechu i skupić się na swoich myślach. Kiedyś mocno zakorzeniona w kulturze i religii, współczesna medytacja, podobnie jak joga, zmieniła się w świecki trend, a jej praktykowanie stało się modne.</a:t>
            </a:r>
            <a:endParaRPr/>
          </a:p>
          <a:p>
            <a:pPr indent="0" lvl="0" marL="0" rtl="0" algn="l">
              <a:lnSpc>
                <a:spcPct val="80000"/>
              </a:lnSpc>
              <a:spcBef>
                <a:spcPts val="0"/>
              </a:spcBef>
              <a:spcAft>
                <a:spcPts val="0"/>
              </a:spcAft>
              <a:buNone/>
            </a:pPr>
            <a:r>
              <a:rPr b="0" i="0" lang="pl-PL" sz="930">
                <a:solidFill>
                  <a:schemeClr val="dk1"/>
                </a:solidFill>
                <a:latin typeface="Calibri"/>
                <a:ea typeface="Calibri"/>
                <a:cs typeface="Calibri"/>
                <a:sym typeface="Calibri"/>
              </a:rPr>
              <a:t>Medytacja jest praktykowana w kulturach na całym świecie i pomaga milionom ludzi odnaleźć wewnętrzny spokój. Ma efekt uspokajający i kieruje uwagę do wnętrza praktykującego, aż zostanie osiągnięty stan całkowitej świadomości,</a:t>
            </a:r>
            <a:endParaRPr/>
          </a:p>
          <a:p>
            <a:pPr indent="0" lvl="0" marL="0" rtl="0" algn="l">
              <a:lnSpc>
                <a:spcPct val="80000"/>
              </a:lnSpc>
              <a:spcBef>
                <a:spcPts val="0"/>
              </a:spcBef>
              <a:spcAft>
                <a:spcPts val="0"/>
              </a:spcAft>
              <a:buNone/>
            </a:pPr>
            <a:r>
              <a:rPr b="0" i="0" lang="pl-PL" sz="930">
                <a:solidFill>
                  <a:schemeClr val="dk1"/>
                </a:solidFill>
                <a:latin typeface="Calibri"/>
                <a:ea typeface="Calibri"/>
                <a:cs typeface="Calibri"/>
                <a:sym typeface="Calibri"/>
              </a:rPr>
              <a:t>W wielu miastach na świecie i w Polsce otworzyły się studia i szkoły medytacji. Pojawiły się nawet kluby fitness, w których zajęcia ruchowe połączone są z medytacją. Trend medytacji dotarł również do technologii. Powstały aplikacje takie jak: Headspace, Calm, INTU, które umożliwiają praktykę medytacji w dowolnym miejscu i czasie.</a:t>
            </a:r>
            <a:endParaRPr/>
          </a:p>
          <a:p>
            <a:pPr indent="0" lvl="0" marL="0" rtl="0" algn="l">
              <a:lnSpc>
                <a:spcPct val="80000"/>
              </a:lnSpc>
              <a:spcBef>
                <a:spcPts val="0"/>
              </a:spcBef>
              <a:spcAft>
                <a:spcPts val="0"/>
              </a:spcAft>
              <a:buNone/>
            </a:pPr>
            <a:r>
              <a:t/>
            </a:r>
            <a:endParaRPr b="0" i="0" sz="93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b="0" i="0" lang="pl-PL" sz="930">
                <a:solidFill>
                  <a:schemeClr val="dk1"/>
                </a:solidFill>
                <a:latin typeface="Calibri"/>
                <a:ea typeface="Calibri"/>
                <a:cs typeface="Calibri"/>
                <a:sym typeface="Calibri"/>
              </a:rPr>
              <a:t>Słowo „medytacja” wywodzi się z  </a:t>
            </a:r>
            <a:r>
              <a:rPr b="0" i="1" lang="pl-PL" sz="930">
                <a:solidFill>
                  <a:schemeClr val="dk1"/>
                </a:solidFill>
                <a:latin typeface="Calibri"/>
                <a:ea typeface="Calibri"/>
                <a:cs typeface="Calibri"/>
                <a:sym typeface="Calibri"/>
              </a:rPr>
              <a:t>meditatum</a:t>
            </a:r>
            <a:r>
              <a:rPr b="0" i="0" lang="pl-PL" sz="930">
                <a:solidFill>
                  <a:schemeClr val="dk1"/>
                </a:solidFill>
                <a:latin typeface="Calibri"/>
                <a:ea typeface="Calibri"/>
                <a:cs typeface="Calibri"/>
                <a:sym typeface="Calibri"/>
              </a:rPr>
              <a:t> , łacińskiego terminu oznaczającego „rozważać”, „zagłębiać się w myślach”.</a:t>
            </a:r>
            <a:endParaRPr/>
          </a:p>
          <a:p>
            <a:pPr indent="0" lvl="0" marL="0" rtl="0" algn="l">
              <a:lnSpc>
                <a:spcPct val="80000"/>
              </a:lnSpc>
              <a:spcBef>
                <a:spcPts val="0"/>
              </a:spcBef>
              <a:spcAft>
                <a:spcPts val="0"/>
              </a:spcAft>
              <a:buNone/>
            </a:pPr>
            <a:r>
              <a:rPr b="0" i="0" lang="pl-PL" sz="930">
                <a:solidFill>
                  <a:schemeClr val="dk1"/>
                </a:solidFill>
                <a:latin typeface="Calibri"/>
                <a:ea typeface="Calibri"/>
                <a:cs typeface="Calibri"/>
                <a:sym typeface="Calibri"/>
              </a:rPr>
              <a:t>W swojej najszerszej i najbardziej uniwersalnej definicji medytacja jest dyscypliną polegającą na skierowaniu umysłu i uwagi do wewnątrz oraz skupieniu się na jednej myśli, obrazie, obiekcie lub uczuciu. Medytacja jest czasami nazywana regulacją uwagi (lub treningiem uwagi). </a:t>
            </a:r>
            <a:endParaRPr/>
          </a:p>
          <a:p>
            <a:pPr indent="0" lvl="0" marL="0" rtl="0" algn="l">
              <a:lnSpc>
                <a:spcPct val="80000"/>
              </a:lnSpc>
              <a:spcBef>
                <a:spcPts val="0"/>
              </a:spcBef>
              <a:spcAft>
                <a:spcPts val="0"/>
              </a:spcAft>
              <a:buNone/>
            </a:pPr>
            <a:r>
              <a:rPr b="0" i="0" lang="pl-PL" sz="930">
                <a:solidFill>
                  <a:schemeClr val="dk1"/>
                </a:solidFill>
                <a:latin typeface="Calibri"/>
                <a:ea typeface="Calibri"/>
                <a:cs typeface="Calibri"/>
                <a:sym typeface="Calibri"/>
              </a:rPr>
              <a:t>Różne praktyki medytacyjne można dalej zdefiniować w zależności od przedmiotu medytacji, niezależnie od tego, czy umysł jest skupiony na oddechu, mantrze, ciele, bóstwie czy atrybutach takich jak bezruch, spokój, miłość itp.</a:t>
            </a:r>
            <a:endParaRPr/>
          </a:p>
          <a:p>
            <a:pPr indent="0" lvl="0" marL="0" rtl="0" algn="l">
              <a:lnSpc>
                <a:spcPct val="80000"/>
              </a:lnSpc>
              <a:spcBef>
                <a:spcPts val="0"/>
              </a:spcBef>
              <a:spcAft>
                <a:spcPts val="0"/>
              </a:spcAft>
              <a:buNone/>
            </a:pPr>
            <a:r>
              <a:rPr b="0" i="0" lang="pl-PL" sz="930">
                <a:solidFill>
                  <a:schemeClr val="dk1"/>
                </a:solidFill>
                <a:latin typeface="Calibri"/>
                <a:ea typeface="Calibri"/>
                <a:cs typeface="Calibri"/>
                <a:sym typeface="Calibri"/>
              </a:rPr>
              <a:t>Cel medytacji różni się w zależności od stosowanej </a:t>
            </a:r>
            <a:r>
              <a:rPr b="0" i="0" lang="pl-PL" sz="930" u="sng">
                <a:solidFill>
                  <a:schemeClr val="dk1"/>
                </a:solidFill>
                <a:latin typeface="Calibri"/>
                <a:ea typeface="Calibri"/>
                <a:cs typeface="Calibri"/>
                <a:sym typeface="Calibri"/>
                <a:hlinkClick r:id="rId2">
                  <a:extLst>
                    <a:ext uri="{A12FA001-AC4F-418D-AE19-62706E023703}">
                      <ahyp:hlinkClr val="tx"/>
                    </a:ext>
                  </a:extLst>
                </a:hlinkClick>
              </a:rPr>
              <a:t>techniki</a:t>
            </a:r>
            <a:r>
              <a:rPr b="0" i="0" lang="pl-PL" sz="930">
                <a:solidFill>
                  <a:schemeClr val="dk1"/>
                </a:solidFill>
                <a:latin typeface="Calibri"/>
                <a:ea typeface="Calibri"/>
                <a:cs typeface="Calibri"/>
                <a:sym typeface="Calibri"/>
              </a:rPr>
              <a:t>. Niektóre z nich wprowadzają spokój, inne zmniejszają stres, wnoszą wgląd lub oświecenie, inne wzbudzają pewność siebie i kreatywność, inne pracują z wzorami myśli i uczuć, inne odpowiadają na najbardziej podstawowe i przyziemne pytania, inne odpowiadają na najbardziej dociekliwe i mistyczne pytania, a jeszcze inne łączą to wszystko.</a:t>
            </a:r>
            <a:endParaRPr/>
          </a:p>
          <a:p>
            <a:pPr indent="0" lvl="0" marL="0" rtl="0" algn="l">
              <a:lnSpc>
                <a:spcPct val="80000"/>
              </a:lnSpc>
              <a:spcBef>
                <a:spcPts val="0"/>
              </a:spcBef>
              <a:spcAft>
                <a:spcPts val="0"/>
              </a:spcAft>
              <a:buNone/>
            </a:pPr>
            <a:r>
              <a:rPr b="0" i="0" lang="pl-PL" sz="930">
                <a:solidFill>
                  <a:schemeClr val="dk1"/>
                </a:solidFill>
                <a:latin typeface="Calibri"/>
                <a:ea typeface="Calibri"/>
                <a:cs typeface="Calibri"/>
                <a:sym typeface="Calibri"/>
              </a:rPr>
              <a:t>Istnieje wiele rodzajów medytacji, ale większość z nich ma cztery wspólne elementy:</a:t>
            </a:r>
            <a:endParaRPr/>
          </a:p>
          <a:p>
            <a:pPr indent="0" lvl="0" marL="0" rtl="0" algn="l">
              <a:lnSpc>
                <a:spcPct val="80000"/>
              </a:lnSpc>
              <a:spcBef>
                <a:spcPts val="0"/>
              </a:spcBef>
              <a:spcAft>
                <a:spcPts val="0"/>
              </a:spcAft>
              <a:buNone/>
            </a:pPr>
            <a:r>
              <a:rPr b="0" i="0" lang="pl-PL" sz="930">
                <a:solidFill>
                  <a:schemeClr val="dk1"/>
                </a:solidFill>
                <a:latin typeface="Calibri"/>
                <a:ea typeface="Calibri"/>
                <a:cs typeface="Calibri"/>
                <a:sym typeface="Calibri"/>
              </a:rPr>
              <a:t>spokojne miejsce z jak najmniejszą liczbą elementów rozpraszających; </a:t>
            </a:r>
            <a:endParaRPr/>
          </a:p>
          <a:p>
            <a:pPr indent="0" lvl="0" marL="0" rtl="0" algn="l">
              <a:lnSpc>
                <a:spcPct val="80000"/>
              </a:lnSpc>
              <a:spcBef>
                <a:spcPts val="0"/>
              </a:spcBef>
              <a:spcAft>
                <a:spcPts val="0"/>
              </a:spcAft>
              <a:buNone/>
            </a:pPr>
            <a:r>
              <a:rPr b="0" i="0" lang="pl-PL" sz="930">
                <a:solidFill>
                  <a:schemeClr val="dk1"/>
                </a:solidFill>
                <a:latin typeface="Calibri"/>
                <a:ea typeface="Calibri"/>
                <a:cs typeface="Calibri"/>
                <a:sym typeface="Calibri"/>
              </a:rPr>
              <a:t>specyficzna, wygodna pozycja (siedzenie, leżenie, chodzenie lub inne pozycje); </a:t>
            </a:r>
            <a:endParaRPr/>
          </a:p>
          <a:p>
            <a:pPr indent="0" lvl="0" marL="0" rtl="0" algn="l">
              <a:lnSpc>
                <a:spcPct val="80000"/>
              </a:lnSpc>
              <a:spcBef>
                <a:spcPts val="0"/>
              </a:spcBef>
              <a:spcAft>
                <a:spcPts val="0"/>
              </a:spcAft>
              <a:buNone/>
            </a:pPr>
            <a:r>
              <a:rPr b="0" i="0" lang="pl-PL" sz="930">
                <a:solidFill>
                  <a:schemeClr val="dk1"/>
                </a:solidFill>
                <a:latin typeface="Calibri"/>
                <a:ea typeface="Calibri"/>
                <a:cs typeface="Calibri"/>
                <a:sym typeface="Calibri"/>
              </a:rPr>
              <a:t>skupienie uwagi (specjalnie wybrane słowo lub zestaw słów, przedmiot lub odczucia oddechowe); </a:t>
            </a:r>
            <a:endParaRPr/>
          </a:p>
          <a:p>
            <a:pPr indent="0" lvl="0" marL="0" rtl="0" algn="l">
              <a:lnSpc>
                <a:spcPct val="80000"/>
              </a:lnSpc>
              <a:spcBef>
                <a:spcPts val="0"/>
              </a:spcBef>
              <a:spcAft>
                <a:spcPts val="0"/>
              </a:spcAft>
              <a:buNone/>
            </a:pPr>
            <a:r>
              <a:rPr b="0" i="0" lang="pl-PL" sz="930">
                <a:solidFill>
                  <a:schemeClr val="dk1"/>
                </a:solidFill>
                <a:latin typeface="Calibri"/>
                <a:ea typeface="Calibri"/>
                <a:cs typeface="Calibri"/>
                <a:sym typeface="Calibri"/>
              </a:rPr>
              <a:t>otwartą postawę (pozwalanie, by rozproszenia przychodziły i odchodziły naturalnie, bez oceniania ich).</a:t>
            </a:r>
            <a:endParaRPr/>
          </a:p>
          <a:p>
            <a:pPr indent="0" lvl="0" marL="0" rtl="0" algn="l">
              <a:lnSpc>
                <a:spcPct val="80000"/>
              </a:lnSpc>
              <a:spcBef>
                <a:spcPts val="0"/>
              </a:spcBef>
              <a:spcAft>
                <a:spcPts val="0"/>
              </a:spcAft>
              <a:buNone/>
            </a:pPr>
            <a:br>
              <a:rPr lang="pl-PL" sz="930"/>
            </a:br>
            <a:endParaRPr b="0" i="0" sz="93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930"/>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pl-PL" sz="1200"/>
              <a:t>Istnieje wiele rodzajów medytacji, ale większość z nich ma cztery wspólne elementy</a:t>
            </a:r>
            <a:endParaRPr/>
          </a:p>
        </p:txBody>
      </p:sp>
      <p:sp>
        <p:nvSpPr>
          <p:cNvPr id="146" name="Google Shape;14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None/>
            </a:pPr>
            <a:r>
              <a:rPr b="0" i="0" lang="pl-PL" sz="839">
                <a:solidFill>
                  <a:schemeClr val="dk1"/>
                </a:solidFill>
                <a:latin typeface="Calibri"/>
                <a:ea typeface="Calibri"/>
                <a:cs typeface="Calibri"/>
                <a:sym typeface="Calibri"/>
              </a:rPr>
              <a:t>Najstarszym dowodem na praktykę medytacji są malowidła ścienne w dolinie Indusu z okresu od około 5000 do 3500 lat pne.</a:t>
            </a:r>
            <a:endParaRPr/>
          </a:p>
          <a:p>
            <a:pPr indent="0" lvl="0" marL="0" rtl="0" algn="l">
              <a:lnSpc>
                <a:spcPct val="80000"/>
              </a:lnSpc>
              <a:spcBef>
                <a:spcPts val="0"/>
              </a:spcBef>
              <a:spcAft>
                <a:spcPts val="0"/>
              </a:spcAft>
              <a:buNone/>
            </a:pPr>
            <a:r>
              <a:rPr b="0" i="0" lang="pl-PL" sz="839">
                <a:solidFill>
                  <a:schemeClr val="dk1"/>
                </a:solidFill>
                <a:latin typeface="Calibri"/>
                <a:ea typeface="Calibri"/>
                <a:cs typeface="Calibri"/>
                <a:sym typeface="Calibri"/>
              </a:rPr>
              <a:t>Pierwsza odnotowana wzmianka o medytacji pochodzi z tekstów wedyjskich w Indiach z około 1500 roku pne. Również mistrzowie w Chinach i Japonii pisali o medytacji, ale eksperci generalnie uznają mistrzów indyjskich za prekursorów całego zakresu medytacji.</a:t>
            </a:r>
            <a:endParaRPr/>
          </a:p>
          <a:p>
            <a:pPr indent="0" lvl="0" marL="0" rtl="0" algn="l">
              <a:lnSpc>
                <a:spcPct val="80000"/>
              </a:lnSpc>
              <a:spcBef>
                <a:spcPts val="0"/>
              </a:spcBef>
              <a:spcAft>
                <a:spcPts val="0"/>
              </a:spcAft>
              <a:buNone/>
            </a:pPr>
            <a:r>
              <a:rPr b="0" i="0" lang="pl-PL" sz="839">
                <a:solidFill>
                  <a:schemeClr val="dk1"/>
                </a:solidFill>
                <a:latin typeface="Calibri"/>
                <a:ea typeface="Calibri"/>
                <a:cs typeface="Calibri"/>
                <a:sym typeface="Calibri"/>
              </a:rPr>
              <a:t>Około 500 roku pne mnisi buddyjscy regularnie praktykowali medytację w Japonii i Chinach, ponieważ jej korzyści rozprzestrzeniły się w całej Azji. Ważny okres popularyzacji medytacji sięga 653 roku pne, kiedy mnich o imieniu Dosho powrócił do swojej rodzinnej Japonii po wizycie w Chinach. Podczas pobytu w Chinach Dosho odkrył buddyzm zen, a następnie przywiózł nowe filozofie do swojej ojczyzny.</a:t>
            </a:r>
            <a:endParaRPr/>
          </a:p>
          <a:p>
            <a:pPr indent="0" lvl="0" marL="0" rtl="0" algn="l">
              <a:lnSpc>
                <a:spcPct val="80000"/>
              </a:lnSpc>
              <a:spcBef>
                <a:spcPts val="0"/>
              </a:spcBef>
              <a:spcAft>
                <a:spcPts val="0"/>
              </a:spcAft>
              <a:buNone/>
            </a:pPr>
            <a:r>
              <a:rPr b="0" i="0" lang="pl-PL" sz="839">
                <a:solidFill>
                  <a:schemeClr val="dk1"/>
                </a:solidFill>
                <a:latin typeface="Calibri"/>
                <a:ea typeface="Calibri"/>
                <a:cs typeface="Calibri"/>
                <a:sym typeface="Calibri"/>
              </a:rPr>
              <a:t>Rozprzestrzenianie się medytacji w Chinach i Japonii wywołało zainteresowanie medytacją wśród azjatyckich uczonych, którzy potrafili czytać i pisać. Punktem kulminacyjnym było opublikowanie arcydzieła jogi i medytacji, „Bhagavad Gity”, około 400 roku pne.</a:t>
            </a:r>
            <a:endParaRPr/>
          </a:p>
          <a:p>
            <a:pPr indent="0" lvl="0" marL="0" rtl="0" algn="l">
              <a:lnSpc>
                <a:spcPct val="80000"/>
              </a:lnSpc>
              <a:spcBef>
                <a:spcPts val="0"/>
              </a:spcBef>
              <a:spcAft>
                <a:spcPts val="0"/>
              </a:spcAft>
              <a:buNone/>
            </a:pPr>
            <a:r>
              <a:rPr b="0" i="0" lang="pl-PL" sz="839">
                <a:solidFill>
                  <a:schemeClr val="dk1"/>
                </a:solidFill>
                <a:latin typeface="Calibri"/>
                <a:ea typeface="Calibri"/>
                <a:cs typeface="Calibri"/>
                <a:sym typeface="Calibri"/>
              </a:rPr>
              <a:t>Około 20 pne greccy filozofowie wspominali w swoich tekstach o medytacji. Często mówili o znaczeniu codziennej medytacji . Filozofowie ci uważali medytację za ważną część wewnętrznej refleksji .</a:t>
            </a:r>
            <a:endParaRPr/>
          </a:p>
          <a:p>
            <a:pPr indent="0" lvl="0" marL="0" rtl="0" algn="l">
              <a:lnSpc>
                <a:spcPct val="80000"/>
              </a:lnSpc>
              <a:spcBef>
                <a:spcPts val="0"/>
              </a:spcBef>
              <a:spcAft>
                <a:spcPts val="0"/>
              </a:spcAft>
              <a:buNone/>
            </a:pPr>
            <a:r>
              <a:rPr b="0" i="0" lang="pl-PL" sz="839">
                <a:solidFill>
                  <a:schemeClr val="dk1"/>
                </a:solidFill>
                <a:latin typeface="Calibri"/>
                <a:ea typeface="Calibri"/>
                <a:cs typeface="Calibri"/>
                <a:sym typeface="Calibri"/>
              </a:rPr>
              <a:t>Pomimo powszechnych nawiązań do medytacji w tekstach pisanych, wczesne stosowanie medytacji zwykle dotyczyło uczonych religijnych, joginów i filozofów, a nie ogółu społeczeństwa. Dopiero dużo później medytacja stała się bardziej akceptowaną praktyką wśród zwykłych ludzi. Wraz z postępem technologii i tańszym drukowaniem książek więcej osób miało dostęp do klasycznych tekstów o medytacji.</a:t>
            </a:r>
            <a:endParaRPr/>
          </a:p>
          <a:p>
            <a:pPr indent="0" lvl="0" marL="0" rtl="0" algn="l">
              <a:lnSpc>
                <a:spcPct val="80000"/>
              </a:lnSpc>
              <a:spcBef>
                <a:spcPts val="0"/>
              </a:spcBef>
              <a:spcAft>
                <a:spcPts val="0"/>
              </a:spcAft>
              <a:buNone/>
            </a:pPr>
            <a:r>
              <a:rPr b="0" i="0" lang="pl-PL" sz="839">
                <a:solidFill>
                  <a:schemeClr val="dk1"/>
                </a:solidFill>
                <a:latin typeface="Calibri"/>
                <a:ea typeface="Calibri"/>
                <a:cs typeface="Calibri"/>
                <a:sym typeface="Calibri"/>
              </a:rPr>
              <a:t>W 1927 r. Wydawca książki przetłumaczył „Tybetańską księgę umarłych” na język angielski i inne języki, a zainteresowanie medytacją wzrosło. W tym momencie medytacja przekształciła się w zjawisko współczesne. W latach pięćdziesiątych XX wieku w Birmie rozpoczął się ruch Vipassana. Ruch ten doprowadził do publikacji „Dharma Bums” autorstwa beatnika Jacka Kerouaca w 1958 roku.</a:t>
            </a:r>
            <a:endParaRPr/>
          </a:p>
          <a:p>
            <a:pPr indent="0" lvl="0" marL="0" rtl="0" algn="l">
              <a:lnSpc>
                <a:spcPct val="80000"/>
              </a:lnSpc>
              <a:spcBef>
                <a:spcPts val="0"/>
              </a:spcBef>
              <a:spcAft>
                <a:spcPts val="0"/>
              </a:spcAft>
              <a:buNone/>
            </a:pPr>
            <a:r>
              <a:rPr b="0" i="0" lang="pl-PL" sz="839">
                <a:solidFill>
                  <a:schemeClr val="dk1"/>
                </a:solidFill>
                <a:latin typeface="Calibri"/>
                <a:ea typeface="Calibri"/>
                <a:cs typeface="Calibri"/>
                <a:sym typeface="Calibri"/>
              </a:rPr>
              <a:t>Jego książka rozwijała ideę medytacji w miarę rozprzestrzeniania się ruchu. Ludzie w Stanach Zjednoczonych zaczęli zwracać na to uwagę, a w latach sześćdziesiątych XX wieku zarówno medytacja transcendentalna, jak i joga w stylu Hatha zaczęły się zakorzeniać.</a:t>
            </a:r>
            <a:endParaRPr/>
          </a:p>
          <a:p>
            <a:pPr indent="0" lvl="0" marL="0" rtl="0" algn="l">
              <a:lnSpc>
                <a:spcPct val="80000"/>
              </a:lnSpc>
              <a:spcBef>
                <a:spcPts val="0"/>
              </a:spcBef>
              <a:spcAft>
                <a:spcPts val="0"/>
              </a:spcAft>
              <a:buNone/>
            </a:pPr>
            <a:r>
              <a:rPr b="0" i="0" lang="pl-PL" sz="839">
                <a:solidFill>
                  <a:schemeClr val="dk1"/>
                </a:solidFill>
                <a:latin typeface="Calibri"/>
                <a:ea typeface="Calibri"/>
                <a:cs typeface="Calibri"/>
                <a:sym typeface="Calibri"/>
              </a:rPr>
              <a:t>W 1979 roku w Ameryce rozpoczął się program redukcji stresu oparty na uważności (MBSR). Ten program głosił ideę, że ludzie mogą używać medytacji, aby złagodzić objawy przewlekłych chorób i dolegliwości.</a:t>
            </a:r>
            <a:endParaRPr/>
          </a:p>
          <a:p>
            <a:pPr indent="0" lvl="0" marL="0" rtl="0" algn="l">
              <a:lnSpc>
                <a:spcPct val="80000"/>
              </a:lnSpc>
              <a:spcBef>
                <a:spcPts val="0"/>
              </a:spcBef>
              <a:spcAft>
                <a:spcPts val="0"/>
              </a:spcAft>
              <a:buNone/>
            </a:pPr>
            <a:r>
              <a:rPr b="0" i="0" lang="pl-PL" sz="839">
                <a:solidFill>
                  <a:schemeClr val="dk1"/>
                </a:solidFill>
                <a:latin typeface="Calibri"/>
                <a:ea typeface="Calibri"/>
                <a:cs typeface="Calibri"/>
                <a:sym typeface="Calibri"/>
              </a:rPr>
              <a:t>Jedną z najbardziej wpływowych postaci w dziedzinie uważności jest dziś dr Jon Kabat-Zinn, który założył Centrum Uważności na Uniwersytecie Massachusetts Medical School w 1979 roku. Jego program MBSR (</a:t>
            </a:r>
            <a:r>
              <a:rPr b="0" i="0" lang="pl-PL" sz="839" u="sng">
                <a:solidFill>
                  <a:schemeClr val="dk1"/>
                </a:solidFill>
                <a:latin typeface="Calibri"/>
                <a:ea typeface="Calibri"/>
                <a:cs typeface="Calibri"/>
                <a:sym typeface="Calibri"/>
                <a:hlinkClick r:id="rId2">
                  <a:extLst>
                    <a:ext uri="{A12FA001-AC4F-418D-AE19-62706E023703}">
                      <ahyp:hlinkClr val="tx"/>
                    </a:ext>
                  </a:extLst>
                </a:hlinkClick>
              </a:rPr>
              <a:t>Mindfulness Based Stress Reduction</a:t>
            </a:r>
            <a:r>
              <a:rPr b="0" i="0" lang="pl-PL" sz="839">
                <a:solidFill>
                  <a:schemeClr val="dk1"/>
                </a:solidFill>
                <a:latin typeface="Calibri"/>
                <a:ea typeface="Calibri"/>
                <a:cs typeface="Calibri"/>
                <a:sym typeface="Calibri"/>
              </a:rPr>
              <a:t> ) odegrał kluczową rolę w przedstawianiu opinii publicznej i społecznościom naukowym na całym świecie korzyści płynących z praktyki uważności – bez żadnych podtekstów religijnych.</a:t>
            </a:r>
            <a:endParaRPr/>
          </a:p>
          <a:p>
            <a:pPr indent="0" lvl="0" marL="0" rtl="0" algn="l">
              <a:lnSpc>
                <a:spcPct val="80000"/>
              </a:lnSpc>
              <a:spcBef>
                <a:spcPts val="0"/>
              </a:spcBef>
              <a:spcAft>
                <a:spcPts val="0"/>
              </a:spcAft>
              <a:buNone/>
            </a:pPr>
            <a:r>
              <a:rPr b="0" i="0" lang="pl-PL" sz="839">
                <a:solidFill>
                  <a:schemeClr val="dk1"/>
                </a:solidFill>
                <a:latin typeface="Calibri"/>
                <a:ea typeface="Calibri"/>
                <a:cs typeface="Calibri"/>
                <a:sym typeface="Calibri"/>
              </a:rPr>
              <a:t>Pod koniec lat 90. i na początku 2000 r. Współcześni mistrzowie, tacy jak Eckhart Tolle i Deepak Chopra, zyskali rozgłos dzięki bestsellerowym książkom o tym, jak medytacja wzbogaca ludzkie życie i prowadzi do wyższych jakości życia. Szacunkowa liczba osób, które medytują na całym świecie, wynosi od 200 do 500 milionów.</a:t>
            </a:r>
            <a:endParaRPr/>
          </a:p>
          <a:p>
            <a:pPr indent="0" lvl="0" marL="0" rtl="0" algn="l">
              <a:lnSpc>
                <a:spcPct val="80000"/>
              </a:lnSpc>
              <a:spcBef>
                <a:spcPts val="0"/>
              </a:spcBef>
              <a:spcAft>
                <a:spcPts val="0"/>
              </a:spcAft>
              <a:buNone/>
            </a:pPr>
            <a:r>
              <a:t/>
            </a:r>
            <a:endParaRPr sz="839"/>
          </a:p>
        </p:txBody>
      </p:sp>
      <p:sp>
        <p:nvSpPr>
          <p:cNvPr id="162" name="Google Shape;16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pl-PL"/>
              <a:t>Szczegóły opisano w kolejnych slajdach – korzyści potwierdzone naukowo</a:t>
            </a:r>
            <a:endParaRPr/>
          </a:p>
        </p:txBody>
      </p:sp>
      <p:sp>
        <p:nvSpPr>
          <p:cNvPr id="170" name="Google Shape;17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31"/>
          <p:cNvSpPr txBox="1"/>
          <p:nvPr>
            <p:ph idx="10" type="dt"/>
          </p:nvPr>
        </p:nvSpPr>
        <p:spPr>
          <a:xfrm>
            <a:off x="274320" y="6307672"/>
            <a:ext cx="274320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31"/>
          <p:cNvSpPr txBox="1"/>
          <p:nvPr>
            <p:ph idx="11" type="ftr"/>
          </p:nvPr>
        </p:nvSpPr>
        <p:spPr>
          <a:xfrm>
            <a:off x="3489960" y="6307672"/>
            <a:ext cx="521208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31"/>
          <p:cNvSpPr txBox="1"/>
          <p:nvPr>
            <p:ph idx="12" type="sldNum"/>
          </p:nvPr>
        </p:nvSpPr>
        <p:spPr>
          <a:xfrm>
            <a:off x="10469880" y="6307672"/>
            <a:ext cx="146304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40"/>
          <p:cNvSpPr txBox="1"/>
          <p:nvPr>
            <p:ph type="title"/>
          </p:nvPr>
        </p:nvSpPr>
        <p:spPr>
          <a:xfrm>
            <a:off x="191344" y="642594"/>
            <a:ext cx="11377264"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0"/>
          <p:cNvSpPr txBox="1"/>
          <p:nvPr>
            <p:ph idx="1" type="body"/>
          </p:nvPr>
        </p:nvSpPr>
        <p:spPr>
          <a:xfrm rot="5400000">
            <a:off x="3914016" y="-1619552"/>
            <a:ext cx="3931920" cy="11377264"/>
          </a:xfrm>
          <a:prstGeom prst="rect">
            <a:avLst/>
          </a:prstGeom>
          <a:noFill/>
          <a:ln>
            <a:noFill/>
          </a:ln>
        </p:spPr>
        <p:txBody>
          <a:bodyPr anchorCtr="0" anchor="t" bIns="45700" lIns="91425" spcFirstLastPara="1" rIns="91425" wrap="square" tIns="45700">
            <a:normAutofit/>
          </a:bodyPr>
          <a:lstStyle>
            <a:lvl1pPr indent="-342900" lvl="0" marL="457200" algn="l">
              <a:lnSpc>
                <a:spcPct val="114000"/>
              </a:lnSpc>
              <a:spcBef>
                <a:spcPts val="600"/>
              </a:spcBef>
              <a:spcAft>
                <a:spcPts val="0"/>
              </a:spcAft>
              <a:buSzPts val="1800"/>
              <a:buChar char="•"/>
              <a:defRPr/>
            </a:lvl1pPr>
            <a:lvl2pPr indent="-342900" lvl="1" marL="914400" algn="l">
              <a:lnSpc>
                <a:spcPct val="114000"/>
              </a:lnSpc>
              <a:spcBef>
                <a:spcPts val="600"/>
              </a:spcBef>
              <a:spcAft>
                <a:spcPts val="0"/>
              </a:spcAft>
              <a:buSzPts val="1800"/>
              <a:buChar char="•"/>
              <a:defRPr/>
            </a:lvl2pPr>
            <a:lvl3pPr indent="-228600" lvl="2" marL="1371600" algn="l">
              <a:lnSpc>
                <a:spcPct val="114000"/>
              </a:lnSpc>
              <a:spcBef>
                <a:spcPts val="600"/>
              </a:spcBef>
              <a:spcAft>
                <a:spcPts val="0"/>
              </a:spcAft>
              <a:buSzPts val="1800"/>
              <a:buNone/>
              <a:defRPr/>
            </a:lvl3pPr>
            <a:lvl4pPr indent="-342900" lvl="3" marL="1828800" algn="l">
              <a:lnSpc>
                <a:spcPct val="114000"/>
              </a:lnSpc>
              <a:spcBef>
                <a:spcPts val="600"/>
              </a:spcBef>
              <a:spcAft>
                <a:spcPts val="0"/>
              </a:spcAft>
              <a:buSzPts val="1800"/>
              <a:buChar char="•"/>
              <a:defRPr/>
            </a:lvl4pPr>
            <a:lvl5pPr indent="-342900" lvl="4" marL="2286000" algn="l">
              <a:lnSpc>
                <a:spcPct val="114000"/>
              </a:lnSpc>
              <a:spcBef>
                <a:spcPts val="6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78" name="Google Shape;78;p40"/>
          <p:cNvSpPr txBox="1"/>
          <p:nvPr>
            <p:ph idx="10" type="dt"/>
          </p:nvPr>
        </p:nvSpPr>
        <p:spPr>
          <a:xfrm>
            <a:off x="274320" y="6307672"/>
            <a:ext cx="274320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9" name="Google Shape;79;p40"/>
          <p:cNvSpPr txBox="1"/>
          <p:nvPr>
            <p:ph idx="11" type="ftr"/>
          </p:nvPr>
        </p:nvSpPr>
        <p:spPr>
          <a:xfrm>
            <a:off x="3489960" y="6307672"/>
            <a:ext cx="521208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0" name="Google Shape;80;p40"/>
          <p:cNvSpPr txBox="1"/>
          <p:nvPr>
            <p:ph idx="12" type="sldNum"/>
          </p:nvPr>
        </p:nvSpPr>
        <p:spPr>
          <a:xfrm>
            <a:off x="10469880" y="6307672"/>
            <a:ext cx="146304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41"/>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1"/>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14000"/>
              </a:lnSpc>
              <a:spcBef>
                <a:spcPts val="600"/>
              </a:spcBef>
              <a:spcAft>
                <a:spcPts val="0"/>
              </a:spcAft>
              <a:buSzPts val="1800"/>
              <a:buChar char="•"/>
              <a:defRPr/>
            </a:lvl1pPr>
            <a:lvl2pPr indent="-342900" lvl="1" marL="914400" algn="l">
              <a:lnSpc>
                <a:spcPct val="114000"/>
              </a:lnSpc>
              <a:spcBef>
                <a:spcPts val="600"/>
              </a:spcBef>
              <a:spcAft>
                <a:spcPts val="0"/>
              </a:spcAft>
              <a:buSzPts val="1800"/>
              <a:buChar char="•"/>
              <a:defRPr/>
            </a:lvl2pPr>
            <a:lvl3pPr indent="-228600" lvl="2" marL="1371600" algn="l">
              <a:lnSpc>
                <a:spcPct val="114000"/>
              </a:lnSpc>
              <a:spcBef>
                <a:spcPts val="600"/>
              </a:spcBef>
              <a:spcAft>
                <a:spcPts val="0"/>
              </a:spcAft>
              <a:buSzPts val="1800"/>
              <a:buNone/>
              <a:defRPr/>
            </a:lvl3pPr>
            <a:lvl4pPr indent="-342900" lvl="3" marL="1828800" algn="l">
              <a:lnSpc>
                <a:spcPct val="114000"/>
              </a:lnSpc>
              <a:spcBef>
                <a:spcPts val="600"/>
              </a:spcBef>
              <a:spcAft>
                <a:spcPts val="0"/>
              </a:spcAft>
              <a:buSzPts val="1800"/>
              <a:buChar char="•"/>
              <a:defRPr/>
            </a:lvl4pPr>
            <a:lvl5pPr indent="-342900" lvl="4" marL="2286000" algn="l">
              <a:lnSpc>
                <a:spcPct val="114000"/>
              </a:lnSpc>
              <a:spcBef>
                <a:spcPts val="6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84" name="Google Shape;84;p41"/>
          <p:cNvSpPr txBox="1"/>
          <p:nvPr>
            <p:ph idx="10" type="dt"/>
          </p:nvPr>
        </p:nvSpPr>
        <p:spPr>
          <a:xfrm>
            <a:off x="274320" y="6307672"/>
            <a:ext cx="274320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5" name="Google Shape;85;p41"/>
          <p:cNvSpPr txBox="1"/>
          <p:nvPr>
            <p:ph idx="11" type="ftr"/>
          </p:nvPr>
        </p:nvSpPr>
        <p:spPr>
          <a:xfrm>
            <a:off x="3489960" y="6307672"/>
            <a:ext cx="521208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6" name="Google Shape;86;p41"/>
          <p:cNvSpPr txBox="1"/>
          <p:nvPr>
            <p:ph idx="12" type="sldNum"/>
          </p:nvPr>
        </p:nvSpPr>
        <p:spPr>
          <a:xfrm>
            <a:off x="10469880" y="6307672"/>
            <a:ext cx="146304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32"/>
          <p:cNvSpPr txBox="1"/>
          <p:nvPr>
            <p:ph type="title"/>
          </p:nvPr>
        </p:nvSpPr>
        <p:spPr>
          <a:xfrm>
            <a:off x="191344" y="642594"/>
            <a:ext cx="11377264"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2"/>
          <p:cNvSpPr txBox="1"/>
          <p:nvPr>
            <p:ph idx="1" type="body"/>
          </p:nvPr>
        </p:nvSpPr>
        <p:spPr>
          <a:xfrm>
            <a:off x="191344" y="2103120"/>
            <a:ext cx="11377264"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14000"/>
              </a:lnSpc>
              <a:spcBef>
                <a:spcPts val="600"/>
              </a:spcBef>
              <a:spcAft>
                <a:spcPts val="0"/>
              </a:spcAft>
              <a:buSzPts val="1800"/>
              <a:buChar char="•"/>
              <a:defRPr/>
            </a:lvl1pPr>
            <a:lvl2pPr indent="-342900" lvl="1" marL="914400" algn="l">
              <a:lnSpc>
                <a:spcPct val="114000"/>
              </a:lnSpc>
              <a:spcBef>
                <a:spcPts val="600"/>
              </a:spcBef>
              <a:spcAft>
                <a:spcPts val="0"/>
              </a:spcAft>
              <a:buSzPts val="1800"/>
              <a:buChar char="•"/>
              <a:defRPr/>
            </a:lvl2pPr>
            <a:lvl3pPr indent="-228600" lvl="2" marL="1371600" algn="l">
              <a:lnSpc>
                <a:spcPct val="114000"/>
              </a:lnSpc>
              <a:spcBef>
                <a:spcPts val="600"/>
              </a:spcBef>
              <a:spcAft>
                <a:spcPts val="0"/>
              </a:spcAft>
              <a:buSzPts val="1800"/>
              <a:buNone/>
              <a:defRPr/>
            </a:lvl3pPr>
            <a:lvl4pPr indent="-342900" lvl="3" marL="1828800" algn="l">
              <a:lnSpc>
                <a:spcPct val="114000"/>
              </a:lnSpc>
              <a:spcBef>
                <a:spcPts val="600"/>
              </a:spcBef>
              <a:spcAft>
                <a:spcPts val="0"/>
              </a:spcAft>
              <a:buSzPts val="1800"/>
              <a:buChar char="•"/>
              <a:defRPr/>
            </a:lvl4pPr>
            <a:lvl5pPr indent="-342900" lvl="4" marL="2286000" algn="l">
              <a:lnSpc>
                <a:spcPct val="114000"/>
              </a:lnSpc>
              <a:spcBef>
                <a:spcPts val="6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 name="Shape 19"/>
        <p:cNvGrpSpPr/>
        <p:nvPr/>
      </p:nvGrpSpPr>
      <p:grpSpPr>
        <a:xfrm>
          <a:off x="0" y="0"/>
          <a:ext cx="0" cy="0"/>
          <a:chOff x="0" y="0"/>
          <a:chExt cx="0" cy="0"/>
        </a:xfrm>
      </p:grpSpPr>
      <p:sp>
        <p:nvSpPr>
          <p:cNvPr id="20" name="Google Shape;20;p33"/>
          <p:cNvSpPr txBox="1"/>
          <p:nvPr>
            <p:ph type="title"/>
          </p:nvPr>
        </p:nvSpPr>
        <p:spPr>
          <a:xfrm>
            <a:off x="191344" y="642594"/>
            <a:ext cx="11377264"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3"/>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14000"/>
              </a:lnSpc>
              <a:spcBef>
                <a:spcPts val="600"/>
              </a:spcBef>
              <a:spcAft>
                <a:spcPts val="0"/>
              </a:spcAft>
              <a:buSzPts val="1800"/>
              <a:buFont typeface="Calibri"/>
              <a:buChar char="•"/>
              <a:defRPr sz="1800"/>
            </a:lvl1pPr>
            <a:lvl2pPr indent="-330200" lvl="1" marL="914400" algn="l">
              <a:lnSpc>
                <a:spcPct val="114000"/>
              </a:lnSpc>
              <a:spcBef>
                <a:spcPts val="600"/>
              </a:spcBef>
              <a:spcAft>
                <a:spcPts val="0"/>
              </a:spcAft>
              <a:buSzPts val="1600"/>
              <a:buFont typeface="Calibri"/>
              <a:buChar char="•"/>
              <a:defRPr sz="1600"/>
            </a:lvl2pPr>
            <a:lvl3pPr indent="-228600" lvl="2" marL="1371600" algn="l">
              <a:lnSpc>
                <a:spcPct val="114000"/>
              </a:lnSpc>
              <a:spcBef>
                <a:spcPts val="600"/>
              </a:spcBef>
              <a:spcAft>
                <a:spcPts val="0"/>
              </a:spcAft>
              <a:buSzPts val="1400"/>
              <a:buFont typeface="Calibri"/>
              <a:buNone/>
              <a:defRPr sz="1400"/>
            </a:lvl3pPr>
            <a:lvl4pPr indent="-317500" lvl="3" marL="1828800" algn="l">
              <a:lnSpc>
                <a:spcPct val="114000"/>
              </a:lnSpc>
              <a:spcBef>
                <a:spcPts val="600"/>
              </a:spcBef>
              <a:spcAft>
                <a:spcPts val="0"/>
              </a:spcAft>
              <a:buSzPts val="1400"/>
              <a:buFont typeface="Calibri"/>
              <a:buChar char="•"/>
              <a:defRPr sz="1400"/>
            </a:lvl4pPr>
            <a:lvl5pPr indent="-317500" lvl="4" marL="2286000" algn="l">
              <a:lnSpc>
                <a:spcPct val="114000"/>
              </a:lnSpc>
              <a:spcBef>
                <a:spcPts val="600"/>
              </a:spcBef>
              <a:spcAft>
                <a:spcPts val="0"/>
              </a:spcAft>
              <a:buSzPts val="1400"/>
              <a:buFont typeface="Calibri"/>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22" name="Google Shape;22;p33"/>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14000"/>
              </a:lnSpc>
              <a:spcBef>
                <a:spcPts val="600"/>
              </a:spcBef>
              <a:spcAft>
                <a:spcPts val="0"/>
              </a:spcAft>
              <a:buSzPts val="1800"/>
              <a:buFont typeface="Calibri"/>
              <a:buChar char="•"/>
              <a:defRPr sz="1800"/>
            </a:lvl1pPr>
            <a:lvl2pPr indent="-330200" lvl="1" marL="914400" algn="l">
              <a:lnSpc>
                <a:spcPct val="114000"/>
              </a:lnSpc>
              <a:spcBef>
                <a:spcPts val="600"/>
              </a:spcBef>
              <a:spcAft>
                <a:spcPts val="0"/>
              </a:spcAft>
              <a:buSzPts val="1600"/>
              <a:buFont typeface="Calibri"/>
              <a:buChar char="•"/>
              <a:defRPr sz="1600"/>
            </a:lvl2pPr>
            <a:lvl3pPr indent="-228600" lvl="2" marL="1371600" algn="l">
              <a:lnSpc>
                <a:spcPct val="114000"/>
              </a:lnSpc>
              <a:spcBef>
                <a:spcPts val="600"/>
              </a:spcBef>
              <a:spcAft>
                <a:spcPts val="0"/>
              </a:spcAft>
              <a:buSzPts val="1400"/>
              <a:buFont typeface="Calibri"/>
              <a:buNone/>
              <a:defRPr sz="1400"/>
            </a:lvl3pPr>
            <a:lvl4pPr indent="-317500" lvl="3" marL="1828800" algn="l">
              <a:lnSpc>
                <a:spcPct val="114000"/>
              </a:lnSpc>
              <a:spcBef>
                <a:spcPts val="600"/>
              </a:spcBef>
              <a:spcAft>
                <a:spcPts val="0"/>
              </a:spcAft>
              <a:buSzPts val="1400"/>
              <a:buFont typeface="Calibri"/>
              <a:buChar char="•"/>
              <a:defRPr sz="1400"/>
            </a:lvl4pPr>
            <a:lvl5pPr indent="-317500" lvl="4" marL="2286000" algn="l">
              <a:lnSpc>
                <a:spcPct val="114000"/>
              </a:lnSpc>
              <a:spcBef>
                <a:spcPts val="600"/>
              </a:spcBef>
              <a:spcAft>
                <a:spcPts val="0"/>
              </a:spcAft>
              <a:buSzPts val="1400"/>
              <a:buFont typeface="Calibri"/>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23" name="Google Shape;23;p33"/>
          <p:cNvSpPr txBox="1"/>
          <p:nvPr>
            <p:ph idx="10" type="dt"/>
          </p:nvPr>
        </p:nvSpPr>
        <p:spPr>
          <a:xfrm>
            <a:off x="274320" y="6307672"/>
            <a:ext cx="274320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Google Shape;24;p33"/>
          <p:cNvSpPr txBox="1"/>
          <p:nvPr>
            <p:ph idx="11" type="ftr"/>
          </p:nvPr>
        </p:nvSpPr>
        <p:spPr>
          <a:xfrm>
            <a:off x="3489960" y="6307672"/>
            <a:ext cx="521208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5" name="Google Shape;25;p33"/>
          <p:cNvSpPr txBox="1"/>
          <p:nvPr>
            <p:ph idx="12" type="sldNum"/>
          </p:nvPr>
        </p:nvSpPr>
        <p:spPr>
          <a:xfrm>
            <a:off x="10469880" y="6307672"/>
            <a:ext cx="146304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34"/>
          <p:cNvSpPr txBox="1"/>
          <p:nvPr>
            <p:ph type="title"/>
          </p:nvPr>
        </p:nvSpPr>
        <p:spPr>
          <a:xfrm>
            <a:off x="191344" y="642594"/>
            <a:ext cx="11377264"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4"/>
          <p:cNvSpPr txBox="1"/>
          <p:nvPr>
            <p:ph idx="10" type="dt"/>
          </p:nvPr>
        </p:nvSpPr>
        <p:spPr>
          <a:xfrm>
            <a:off x="274320" y="6307672"/>
            <a:ext cx="274320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9" name="Google Shape;29;p34"/>
          <p:cNvSpPr txBox="1"/>
          <p:nvPr>
            <p:ph idx="11" type="ftr"/>
          </p:nvPr>
        </p:nvSpPr>
        <p:spPr>
          <a:xfrm>
            <a:off x="3489960" y="6307672"/>
            <a:ext cx="521208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0" name="Google Shape;30;p34"/>
          <p:cNvSpPr txBox="1"/>
          <p:nvPr>
            <p:ph idx="12" type="sldNum"/>
          </p:nvPr>
        </p:nvSpPr>
        <p:spPr>
          <a:xfrm>
            <a:off x="10469880" y="6307672"/>
            <a:ext cx="146304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31" name="Shape 31"/>
        <p:cNvGrpSpPr/>
        <p:nvPr/>
      </p:nvGrpSpPr>
      <p:grpSpPr>
        <a:xfrm>
          <a:off x="0" y="0"/>
          <a:ext cx="0" cy="0"/>
          <a:chOff x="0" y="0"/>
          <a:chExt cx="0" cy="0"/>
        </a:xfrm>
      </p:grpSpPr>
      <p:pic>
        <p:nvPicPr>
          <p:cNvPr descr="Close-up of treble cleff on music sheet" id="32" name="Google Shape;32;p35"/>
          <p:cNvPicPr preferRelativeResize="0"/>
          <p:nvPr/>
        </p:nvPicPr>
        <p:blipFill rotWithShape="1">
          <a:blip r:embed="rId2">
            <a:alphaModFix/>
          </a:blip>
          <a:srcRect b="0" l="0" r="0" t="25024"/>
          <a:stretch/>
        </p:blipFill>
        <p:spPr>
          <a:xfrm>
            <a:off x="0" y="0"/>
            <a:ext cx="12192000" cy="6855804"/>
          </a:xfrm>
          <a:prstGeom prst="rect">
            <a:avLst/>
          </a:prstGeom>
          <a:noFill/>
          <a:ln>
            <a:noFill/>
          </a:ln>
        </p:spPr>
      </p:pic>
      <p:sp>
        <p:nvSpPr>
          <p:cNvPr id="33" name="Google Shape;33;p35"/>
          <p:cNvSpPr txBox="1"/>
          <p:nvPr>
            <p:ph type="ctrTitle"/>
          </p:nvPr>
        </p:nvSpPr>
        <p:spPr>
          <a:xfrm>
            <a:off x="1561708" y="694184"/>
            <a:ext cx="9068586" cy="2590800"/>
          </a:xfrm>
          <a:prstGeom prst="rect">
            <a:avLst/>
          </a:prstGeom>
          <a:solidFill>
            <a:schemeClr val="lt1"/>
          </a:solid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Century Gothic"/>
              <a:buNone/>
              <a:defRPr b="0" sz="7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F5F5F5"/>
            </a:gs>
            <a:gs pos="77000">
              <a:srgbClr val="DDDDDD"/>
            </a:gs>
            <a:gs pos="100000">
              <a:srgbClr val="D4D4D4"/>
            </a:gs>
          </a:gsLst>
          <a:lin ang="5400000" scaled="0"/>
        </a:gradFill>
      </p:bgPr>
    </p:bg>
    <p:spTree>
      <p:nvGrpSpPr>
        <p:cNvPr id="34" name="Shape 34"/>
        <p:cNvGrpSpPr/>
        <p:nvPr/>
      </p:nvGrpSpPr>
      <p:grpSpPr>
        <a:xfrm>
          <a:off x="0" y="0"/>
          <a:ext cx="0" cy="0"/>
          <a:chOff x="0" y="0"/>
          <a:chExt cx="0" cy="0"/>
        </a:xfrm>
      </p:grpSpPr>
      <p:sp>
        <p:nvSpPr>
          <p:cNvPr id="35" name="Google Shape;35;p36"/>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6"/>
          <p:cNvSpPr/>
          <p:nvPr/>
        </p:nvSpPr>
        <p:spPr>
          <a:xfrm>
            <a:off x="1447800"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6"/>
          <p:cNvSpPr/>
          <p:nvPr/>
        </p:nvSpPr>
        <p:spPr>
          <a:xfrm>
            <a:off x="5135880" y="1267730"/>
            <a:ext cx="1920240" cy="73152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36"/>
          <p:cNvGrpSpPr/>
          <p:nvPr/>
        </p:nvGrpSpPr>
        <p:grpSpPr>
          <a:xfrm>
            <a:off x="5250180" y="1267730"/>
            <a:ext cx="1691640" cy="645295"/>
            <a:chOff x="5318306" y="1386268"/>
            <a:chExt cx="1567331" cy="645295"/>
          </a:xfrm>
        </p:grpSpPr>
        <p:cxnSp>
          <p:nvCxnSpPr>
            <p:cNvPr id="39" name="Google Shape;39;p36"/>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40" name="Google Shape;40;p36"/>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41" name="Google Shape;41;p36"/>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42" name="Google Shape;42;p36"/>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Century Gothic"/>
              <a:buNone/>
              <a:defRPr sz="7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6"/>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14000"/>
              </a:lnSpc>
              <a:spcBef>
                <a:spcPts val="600"/>
              </a:spcBef>
              <a:spcAft>
                <a:spcPts val="0"/>
              </a:spcAft>
              <a:buSzPts val="1600"/>
              <a:buFont typeface="Calibri"/>
              <a:buNone/>
              <a:defRPr sz="1600">
                <a:solidFill>
                  <a:schemeClr val="dk1"/>
                </a:solidFill>
              </a:defRPr>
            </a:lvl1pPr>
            <a:lvl2pPr indent="-228600" lvl="1" marL="914400" algn="l">
              <a:lnSpc>
                <a:spcPct val="114000"/>
              </a:lnSpc>
              <a:spcBef>
                <a:spcPts val="600"/>
              </a:spcBef>
              <a:spcAft>
                <a:spcPts val="0"/>
              </a:spcAft>
              <a:buSzPts val="1600"/>
              <a:buFont typeface="Calibri"/>
              <a:buNone/>
              <a:defRPr sz="1600">
                <a:solidFill>
                  <a:srgbClr val="888888"/>
                </a:solidFill>
              </a:defRPr>
            </a:lvl2pPr>
            <a:lvl3pPr indent="-228600" lvl="2" marL="1371600" algn="l">
              <a:lnSpc>
                <a:spcPct val="114000"/>
              </a:lnSpc>
              <a:spcBef>
                <a:spcPts val="600"/>
              </a:spcBef>
              <a:spcAft>
                <a:spcPts val="0"/>
              </a:spcAft>
              <a:buSzPts val="1600"/>
              <a:buFont typeface="Calibri"/>
              <a:buNone/>
              <a:defRPr sz="1600">
                <a:solidFill>
                  <a:srgbClr val="888888"/>
                </a:solidFill>
              </a:defRPr>
            </a:lvl3pPr>
            <a:lvl4pPr indent="-228600" lvl="3" marL="1828800" algn="l">
              <a:lnSpc>
                <a:spcPct val="114000"/>
              </a:lnSpc>
              <a:spcBef>
                <a:spcPts val="600"/>
              </a:spcBef>
              <a:spcAft>
                <a:spcPts val="0"/>
              </a:spcAft>
              <a:buSzPts val="1400"/>
              <a:buFont typeface="Calibri"/>
              <a:buNone/>
              <a:defRPr sz="1400">
                <a:solidFill>
                  <a:srgbClr val="888888"/>
                </a:solidFill>
              </a:defRPr>
            </a:lvl4pPr>
            <a:lvl5pPr indent="-228600" lvl="4" marL="2286000" algn="l">
              <a:lnSpc>
                <a:spcPct val="114000"/>
              </a:lnSpc>
              <a:spcBef>
                <a:spcPts val="600"/>
              </a:spcBef>
              <a:spcAft>
                <a:spcPts val="0"/>
              </a:spcAft>
              <a:buSzPts val="1400"/>
              <a:buFont typeface="Calibri"/>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4" name="Google Shape;44;p36"/>
          <p:cNvSpPr txBox="1"/>
          <p:nvPr>
            <p:ph idx="10" type="dt"/>
          </p:nvPr>
        </p:nvSpPr>
        <p:spPr>
          <a:xfrm>
            <a:off x="5321808" y="1344502"/>
            <a:ext cx="1554480" cy="53035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5" name="Google Shape;45;p36"/>
          <p:cNvSpPr txBox="1"/>
          <p:nvPr>
            <p:ph idx="11" type="ftr"/>
          </p:nvPr>
        </p:nvSpPr>
        <p:spPr>
          <a:xfrm>
            <a:off x="1453553" y="5211060"/>
            <a:ext cx="5907024"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6" name="Google Shape;46;p36"/>
          <p:cNvSpPr txBox="1"/>
          <p:nvPr>
            <p:ph idx="12" type="sldNum"/>
          </p:nvPr>
        </p:nvSpPr>
        <p:spPr>
          <a:xfrm>
            <a:off x="8604504" y="5211060"/>
            <a:ext cx="2112264" cy="2286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37"/>
          <p:cNvSpPr txBox="1"/>
          <p:nvPr>
            <p:ph type="title"/>
          </p:nvPr>
        </p:nvSpPr>
        <p:spPr>
          <a:xfrm>
            <a:off x="191344" y="642594"/>
            <a:ext cx="11377264"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7"/>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14000"/>
              </a:lnSpc>
              <a:spcBef>
                <a:spcPts val="0"/>
              </a:spcBef>
              <a:spcAft>
                <a:spcPts val="0"/>
              </a:spcAft>
              <a:buSzPts val="1900"/>
              <a:buFont typeface="Century Gothic"/>
              <a:buNone/>
              <a:defRPr b="0" sz="1900">
                <a:solidFill>
                  <a:schemeClr val="dk2"/>
                </a:solidFill>
                <a:latin typeface="Century Gothic"/>
                <a:ea typeface="Century Gothic"/>
                <a:cs typeface="Century Gothic"/>
                <a:sym typeface="Century Gothic"/>
              </a:defRPr>
            </a:lvl1pPr>
            <a:lvl2pPr indent="-228600" lvl="1" marL="914400" algn="l">
              <a:lnSpc>
                <a:spcPct val="114000"/>
              </a:lnSpc>
              <a:spcBef>
                <a:spcPts val="600"/>
              </a:spcBef>
              <a:spcAft>
                <a:spcPts val="0"/>
              </a:spcAft>
              <a:buSzPts val="1900"/>
              <a:buFont typeface="Calibri"/>
              <a:buNone/>
              <a:defRPr b="1" sz="1900"/>
            </a:lvl2pPr>
            <a:lvl3pPr indent="-228600" lvl="2" marL="1371600" algn="l">
              <a:lnSpc>
                <a:spcPct val="114000"/>
              </a:lnSpc>
              <a:spcBef>
                <a:spcPts val="600"/>
              </a:spcBef>
              <a:spcAft>
                <a:spcPts val="0"/>
              </a:spcAft>
              <a:buSzPts val="1800"/>
              <a:buFont typeface="Calibri"/>
              <a:buNone/>
              <a:defRPr b="1" sz="1800"/>
            </a:lvl3pPr>
            <a:lvl4pPr indent="-228600" lvl="3" marL="1828800" algn="l">
              <a:lnSpc>
                <a:spcPct val="114000"/>
              </a:lnSpc>
              <a:spcBef>
                <a:spcPts val="600"/>
              </a:spcBef>
              <a:spcAft>
                <a:spcPts val="0"/>
              </a:spcAft>
              <a:buSzPts val="1600"/>
              <a:buFont typeface="Calibri"/>
              <a:buNone/>
              <a:defRPr b="1" sz="1600"/>
            </a:lvl4pPr>
            <a:lvl5pPr indent="-228600" lvl="4" marL="2286000" algn="l">
              <a:lnSpc>
                <a:spcPct val="114000"/>
              </a:lnSpc>
              <a:spcBef>
                <a:spcPts val="600"/>
              </a:spcBef>
              <a:spcAft>
                <a:spcPts val="0"/>
              </a:spcAft>
              <a:buSzPts val="1600"/>
              <a:buFont typeface="Calibri"/>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0" name="Google Shape;50;p37"/>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14000"/>
              </a:lnSpc>
              <a:spcBef>
                <a:spcPts val="600"/>
              </a:spcBef>
              <a:spcAft>
                <a:spcPts val="0"/>
              </a:spcAft>
              <a:buSzPts val="1800"/>
              <a:buFont typeface="Calibri"/>
              <a:buChar char="•"/>
              <a:defRPr sz="1800"/>
            </a:lvl1pPr>
            <a:lvl2pPr indent="-330200" lvl="1" marL="914400" algn="l">
              <a:lnSpc>
                <a:spcPct val="114000"/>
              </a:lnSpc>
              <a:spcBef>
                <a:spcPts val="600"/>
              </a:spcBef>
              <a:spcAft>
                <a:spcPts val="0"/>
              </a:spcAft>
              <a:buSzPts val="1600"/>
              <a:buFont typeface="Calibri"/>
              <a:buChar char="•"/>
              <a:defRPr sz="1600"/>
            </a:lvl2pPr>
            <a:lvl3pPr indent="-228600" lvl="2" marL="1371600" algn="l">
              <a:lnSpc>
                <a:spcPct val="114000"/>
              </a:lnSpc>
              <a:spcBef>
                <a:spcPts val="600"/>
              </a:spcBef>
              <a:spcAft>
                <a:spcPts val="0"/>
              </a:spcAft>
              <a:buSzPts val="1400"/>
              <a:buFont typeface="Calibri"/>
              <a:buNone/>
              <a:defRPr sz="1400"/>
            </a:lvl3pPr>
            <a:lvl4pPr indent="-317500" lvl="3" marL="1828800" algn="l">
              <a:lnSpc>
                <a:spcPct val="114000"/>
              </a:lnSpc>
              <a:spcBef>
                <a:spcPts val="600"/>
              </a:spcBef>
              <a:spcAft>
                <a:spcPts val="0"/>
              </a:spcAft>
              <a:buSzPts val="1400"/>
              <a:buFont typeface="Calibri"/>
              <a:buChar char="•"/>
              <a:defRPr sz="1400"/>
            </a:lvl4pPr>
            <a:lvl5pPr indent="-317500" lvl="4" marL="2286000" algn="l">
              <a:lnSpc>
                <a:spcPct val="114000"/>
              </a:lnSpc>
              <a:spcBef>
                <a:spcPts val="600"/>
              </a:spcBef>
              <a:spcAft>
                <a:spcPts val="0"/>
              </a:spcAft>
              <a:buSzPts val="1400"/>
              <a:buFont typeface="Calibri"/>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1" name="Google Shape;51;p37"/>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14000"/>
              </a:lnSpc>
              <a:spcBef>
                <a:spcPts val="0"/>
              </a:spcBef>
              <a:spcAft>
                <a:spcPts val="0"/>
              </a:spcAft>
              <a:buSzPts val="1900"/>
              <a:buFont typeface="Calibri"/>
              <a:buNone/>
              <a:defRPr b="0" sz="1900">
                <a:solidFill>
                  <a:schemeClr val="dk2"/>
                </a:solidFill>
              </a:defRPr>
            </a:lvl1pPr>
            <a:lvl2pPr indent="-228600" lvl="1" marL="914400" algn="l">
              <a:lnSpc>
                <a:spcPct val="114000"/>
              </a:lnSpc>
              <a:spcBef>
                <a:spcPts val="600"/>
              </a:spcBef>
              <a:spcAft>
                <a:spcPts val="0"/>
              </a:spcAft>
              <a:buSzPts val="1900"/>
              <a:buFont typeface="Calibri"/>
              <a:buNone/>
              <a:defRPr b="1" sz="1900"/>
            </a:lvl2pPr>
            <a:lvl3pPr indent="-228600" lvl="2" marL="1371600" algn="l">
              <a:lnSpc>
                <a:spcPct val="114000"/>
              </a:lnSpc>
              <a:spcBef>
                <a:spcPts val="600"/>
              </a:spcBef>
              <a:spcAft>
                <a:spcPts val="0"/>
              </a:spcAft>
              <a:buSzPts val="1800"/>
              <a:buFont typeface="Calibri"/>
              <a:buNone/>
              <a:defRPr b="1" sz="1800"/>
            </a:lvl3pPr>
            <a:lvl4pPr indent="-228600" lvl="3" marL="1828800" algn="l">
              <a:lnSpc>
                <a:spcPct val="114000"/>
              </a:lnSpc>
              <a:spcBef>
                <a:spcPts val="600"/>
              </a:spcBef>
              <a:spcAft>
                <a:spcPts val="0"/>
              </a:spcAft>
              <a:buSzPts val="1600"/>
              <a:buFont typeface="Calibri"/>
              <a:buNone/>
              <a:defRPr b="1" sz="1600"/>
            </a:lvl4pPr>
            <a:lvl5pPr indent="-228600" lvl="4" marL="2286000" algn="l">
              <a:lnSpc>
                <a:spcPct val="114000"/>
              </a:lnSpc>
              <a:spcBef>
                <a:spcPts val="600"/>
              </a:spcBef>
              <a:spcAft>
                <a:spcPts val="0"/>
              </a:spcAft>
              <a:buSzPts val="1600"/>
              <a:buFont typeface="Calibri"/>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2" name="Google Shape;52;p37"/>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14000"/>
              </a:lnSpc>
              <a:spcBef>
                <a:spcPts val="600"/>
              </a:spcBef>
              <a:spcAft>
                <a:spcPts val="0"/>
              </a:spcAft>
              <a:buSzPts val="1800"/>
              <a:buFont typeface="Calibri"/>
              <a:buChar char="•"/>
              <a:defRPr sz="1800"/>
            </a:lvl1pPr>
            <a:lvl2pPr indent="-330200" lvl="1" marL="914400" algn="l">
              <a:lnSpc>
                <a:spcPct val="114000"/>
              </a:lnSpc>
              <a:spcBef>
                <a:spcPts val="600"/>
              </a:spcBef>
              <a:spcAft>
                <a:spcPts val="0"/>
              </a:spcAft>
              <a:buSzPts val="1600"/>
              <a:buFont typeface="Calibri"/>
              <a:buChar char="•"/>
              <a:defRPr sz="1600"/>
            </a:lvl2pPr>
            <a:lvl3pPr indent="-228600" lvl="2" marL="1371600" algn="l">
              <a:lnSpc>
                <a:spcPct val="114000"/>
              </a:lnSpc>
              <a:spcBef>
                <a:spcPts val="600"/>
              </a:spcBef>
              <a:spcAft>
                <a:spcPts val="0"/>
              </a:spcAft>
              <a:buSzPts val="1400"/>
              <a:buFont typeface="Calibri"/>
              <a:buNone/>
              <a:defRPr sz="1400"/>
            </a:lvl3pPr>
            <a:lvl4pPr indent="-317500" lvl="3" marL="1828800" algn="l">
              <a:lnSpc>
                <a:spcPct val="114000"/>
              </a:lnSpc>
              <a:spcBef>
                <a:spcPts val="600"/>
              </a:spcBef>
              <a:spcAft>
                <a:spcPts val="0"/>
              </a:spcAft>
              <a:buSzPts val="1400"/>
              <a:buFont typeface="Calibri"/>
              <a:buChar char="•"/>
              <a:defRPr sz="1400"/>
            </a:lvl4pPr>
            <a:lvl5pPr indent="-317500" lvl="4" marL="2286000" algn="l">
              <a:lnSpc>
                <a:spcPct val="114000"/>
              </a:lnSpc>
              <a:spcBef>
                <a:spcPts val="600"/>
              </a:spcBef>
              <a:spcAft>
                <a:spcPts val="0"/>
              </a:spcAft>
              <a:buSzPts val="1400"/>
              <a:buFont typeface="Calibri"/>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3" name="Google Shape;53;p37"/>
          <p:cNvSpPr txBox="1"/>
          <p:nvPr>
            <p:ph idx="10" type="dt"/>
          </p:nvPr>
        </p:nvSpPr>
        <p:spPr>
          <a:xfrm>
            <a:off x="274320" y="6307672"/>
            <a:ext cx="274320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4" name="Google Shape;54;p37"/>
          <p:cNvSpPr txBox="1"/>
          <p:nvPr>
            <p:ph idx="11" type="ftr"/>
          </p:nvPr>
        </p:nvSpPr>
        <p:spPr>
          <a:xfrm>
            <a:off x="3489960" y="6307672"/>
            <a:ext cx="521208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5" name="Google Shape;55;p37"/>
          <p:cNvSpPr txBox="1"/>
          <p:nvPr>
            <p:ph idx="12" type="sldNum"/>
          </p:nvPr>
        </p:nvSpPr>
        <p:spPr>
          <a:xfrm>
            <a:off x="10469880" y="6307672"/>
            <a:ext cx="146304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56" name="Shape 56"/>
        <p:cNvGrpSpPr/>
        <p:nvPr/>
      </p:nvGrpSpPr>
      <p:grpSpPr>
        <a:xfrm>
          <a:off x="0" y="0"/>
          <a:ext cx="0" cy="0"/>
          <a:chOff x="0" y="0"/>
          <a:chExt cx="0" cy="0"/>
        </a:xfrm>
      </p:grpSpPr>
      <p:sp>
        <p:nvSpPr>
          <p:cNvPr id="57" name="Google Shape;57;p38"/>
          <p:cNvSpPr/>
          <p:nvPr/>
        </p:nvSpPr>
        <p:spPr>
          <a:xfrm>
            <a:off x="245529" y="237744"/>
            <a:ext cx="8531352"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8"/>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8"/>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800"/>
              <a:buFont typeface="Century Gothic"/>
              <a:buNone/>
              <a:defRPr b="0" sz="2800" cap="none">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8"/>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2900" lvl="0" marL="457200" algn="l">
              <a:lnSpc>
                <a:spcPct val="114000"/>
              </a:lnSpc>
              <a:spcBef>
                <a:spcPts val="600"/>
              </a:spcBef>
              <a:spcAft>
                <a:spcPts val="0"/>
              </a:spcAft>
              <a:buSzPts val="1800"/>
              <a:buFont typeface="Calibri"/>
              <a:buChar char="•"/>
              <a:defRPr sz="1800"/>
            </a:lvl1pPr>
            <a:lvl2pPr indent="-330200" lvl="1" marL="914400" algn="l">
              <a:lnSpc>
                <a:spcPct val="114000"/>
              </a:lnSpc>
              <a:spcBef>
                <a:spcPts val="600"/>
              </a:spcBef>
              <a:spcAft>
                <a:spcPts val="0"/>
              </a:spcAft>
              <a:buSzPts val="1600"/>
              <a:buFont typeface="Calibri"/>
              <a:buChar char="•"/>
              <a:defRPr sz="1600"/>
            </a:lvl2pPr>
            <a:lvl3pPr indent="-228600" lvl="2" marL="1371600" algn="l">
              <a:lnSpc>
                <a:spcPct val="114000"/>
              </a:lnSpc>
              <a:spcBef>
                <a:spcPts val="600"/>
              </a:spcBef>
              <a:spcAft>
                <a:spcPts val="0"/>
              </a:spcAft>
              <a:buSzPts val="1400"/>
              <a:buFont typeface="Calibri"/>
              <a:buNone/>
              <a:defRPr sz="1400"/>
            </a:lvl3pPr>
            <a:lvl4pPr indent="-317500" lvl="3" marL="1828800" algn="l">
              <a:lnSpc>
                <a:spcPct val="114000"/>
              </a:lnSpc>
              <a:spcBef>
                <a:spcPts val="600"/>
              </a:spcBef>
              <a:spcAft>
                <a:spcPts val="0"/>
              </a:spcAft>
              <a:buSzPts val="1400"/>
              <a:buFont typeface="Calibri"/>
              <a:buChar char="•"/>
              <a:defRPr sz="1400"/>
            </a:lvl4pPr>
            <a:lvl5pPr indent="-317500" lvl="4" marL="2286000" algn="l">
              <a:lnSpc>
                <a:spcPct val="114000"/>
              </a:lnSpc>
              <a:spcBef>
                <a:spcPts val="600"/>
              </a:spcBef>
              <a:spcAft>
                <a:spcPts val="0"/>
              </a:spcAft>
              <a:buSzPts val="1400"/>
              <a:buFont typeface="Calibri"/>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1" name="Google Shape;61;p38"/>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Font typeface="Calibri"/>
              <a:buNone/>
              <a:defRPr sz="1400">
                <a:solidFill>
                  <a:srgbClr val="FFFFFF"/>
                </a:solidFill>
              </a:defRPr>
            </a:lvl1pPr>
            <a:lvl2pPr indent="-228600" lvl="1" marL="914400" algn="l">
              <a:lnSpc>
                <a:spcPct val="114000"/>
              </a:lnSpc>
              <a:spcBef>
                <a:spcPts val="600"/>
              </a:spcBef>
              <a:spcAft>
                <a:spcPts val="0"/>
              </a:spcAft>
              <a:buSzPts val="1200"/>
              <a:buFont typeface="Calibri"/>
              <a:buNone/>
              <a:defRPr sz="1200"/>
            </a:lvl2pPr>
            <a:lvl3pPr indent="-228600" lvl="2" marL="1371600" algn="l">
              <a:lnSpc>
                <a:spcPct val="114000"/>
              </a:lnSpc>
              <a:spcBef>
                <a:spcPts val="600"/>
              </a:spcBef>
              <a:spcAft>
                <a:spcPts val="0"/>
              </a:spcAft>
              <a:buSzPts val="1000"/>
              <a:buFont typeface="Calibri"/>
              <a:buNone/>
              <a:defRPr sz="1000"/>
            </a:lvl3pPr>
            <a:lvl4pPr indent="-228600" lvl="3" marL="1828800" algn="l">
              <a:lnSpc>
                <a:spcPct val="114000"/>
              </a:lnSpc>
              <a:spcBef>
                <a:spcPts val="600"/>
              </a:spcBef>
              <a:spcAft>
                <a:spcPts val="0"/>
              </a:spcAft>
              <a:buSzPts val="900"/>
              <a:buFont typeface="Calibri"/>
              <a:buNone/>
              <a:defRPr sz="900"/>
            </a:lvl4pPr>
            <a:lvl5pPr indent="-228600" lvl="4" marL="2286000" algn="l">
              <a:lnSpc>
                <a:spcPct val="114000"/>
              </a:lnSpc>
              <a:spcBef>
                <a:spcPts val="600"/>
              </a:spcBef>
              <a:spcAft>
                <a:spcPts val="0"/>
              </a:spcAft>
              <a:buSzPts val="900"/>
              <a:buFont typeface="Calibri"/>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62" name="Google Shape;62;p38"/>
          <p:cNvSpPr txBox="1"/>
          <p:nvPr>
            <p:ph idx="10" type="dt"/>
          </p:nvPr>
        </p:nvSpPr>
        <p:spPr>
          <a:xfrm>
            <a:off x="274320" y="6307672"/>
            <a:ext cx="274320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3" name="Google Shape;63;p38"/>
          <p:cNvSpPr txBox="1"/>
          <p:nvPr>
            <p:ph idx="11" type="ftr"/>
          </p:nvPr>
        </p:nvSpPr>
        <p:spPr>
          <a:xfrm>
            <a:off x="3489960" y="6307672"/>
            <a:ext cx="5212080" cy="27432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4" name="Google Shape;64;p38"/>
          <p:cNvSpPr txBox="1"/>
          <p:nvPr>
            <p:ph idx="12" type="sldNum"/>
          </p:nvPr>
        </p:nvSpPr>
        <p:spPr>
          <a:xfrm>
            <a:off x="10393677" y="6223002"/>
            <a:ext cx="146304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FFFFF"/>
                </a:solidFill>
                <a:latin typeface="Century Gothic"/>
                <a:ea typeface="Century Gothic"/>
                <a:cs typeface="Century Gothic"/>
                <a:sym typeface="Century Gothic"/>
              </a:defRPr>
            </a:lvl1pPr>
            <a:lvl2pPr indent="0" lvl="1" marL="0" marR="0" rtl="0" algn="l">
              <a:spcBef>
                <a:spcPts val="0"/>
              </a:spcBef>
              <a:buNone/>
              <a:defRPr sz="1800">
                <a:solidFill>
                  <a:srgbClr val="FFFFFF"/>
                </a:solidFill>
                <a:latin typeface="Century Gothic"/>
                <a:ea typeface="Century Gothic"/>
                <a:cs typeface="Century Gothic"/>
                <a:sym typeface="Century Gothic"/>
              </a:defRPr>
            </a:lvl2pPr>
            <a:lvl3pPr indent="0" lvl="2" marL="0" marR="0" rtl="0" algn="l">
              <a:spcBef>
                <a:spcPts val="0"/>
              </a:spcBef>
              <a:buNone/>
              <a:defRPr sz="1800">
                <a:solidFill>
                  <a:srgbClr val="FFFFFF"/>
                </a:solidFill>
                <a:latin typeface="Century Gothic"/>
                <a:ea typeface="Century Gothic"/>
                <a:cs typeface="Century Gothic"/>
                <a:sym typeface="Century Gothic"/>
              </a:defRPr>
            </a:lvl3pPr>
            <a:lvl4pPr indent="0" lvl="3" marL="0" marR="0" rtl="0" algn="l">
              <a:spcBef>
                <a:spcPts val="0"/>
              </a:spcBef>
              <a:buNone/>
              <a:defRPr sz="1800">
                <a:solidFill>
                  <a:srgbClr val="FFFFFF"/>
                </a:solidFill>
                <a:latin typeface="Century Gothic"/>
                <a:ea typeface="Century Gothic"/>
                <a:cs typeface="Century Gothic"/>
                <a:sym typeface="Century Gothic"/>
              </a:defRPr>
            </a:lvl4pPr>
            <a:lvl5pPr indent="0" lvl="4" marL="0" marR="0" rtl="0" algn="l">
              <a:spcBef>
                <a:spcPts val="0"/>
              </a:spcBef>
              <a:buNone/>
              <a:defRPr sz="1800">
                <a:solidFill>
                  <a:srgbClr val="FFFFFF"/>
                </a:solidFill>
                <a:latin typeface="Century Gothic"/>
                <a:ea typeface="Century Gothic"/>
                <a:cs typeface="Century Gothic"/>
                <a:sym typeface="Century Gothic"/>
              </a:defRPr>
            </a:lvl5pPr>
            <a:lvl6pPr indent="0" lvl="5" marL="0" marR="0" rtl="0" algn="l">
              <a:spcBef>
                <a:spcPts val="0"/>
              </a:spcBef>
              <a:buNone/>
              <a:defRPr sz="1800">
                <a:solidFill>
                  <a:srgbClr val="FFFFFF"/>
                </a:solidFill>
                <a:latin typeface="Century Gothic"/>
                <a:ea typeface="Century Gothic"/>
                <a:cs typeface="Century Gothic"/>
                <a:sym typeface="Century Gothic"/>
              </a:defRPr>
            </a:lvl6pPr>
            <a:lvl7pPr indent="0" lvl="6" marL="0" marR="0" rtl="0" algn="l">
              <a:spcBef>
                <a:spcPts val="0"/>
              </a:spcBef>
              <a:buNone/>
              <a:defRPr sz="1800">
                <a:solidFill>
                  <a:srgbClr val="FFFFFF"/>
                </a:solidFill>
                <a:latin typeface="Century Gothic"/>
                <a:ea typeface="Century Gothic"/>
                <a:cs typeface="Century Gothic"/>
                <a:sym typeface="Century Gothic"/>
              </a:defRPr>
            </a:lvl7pPr>
            <a:lvl8pPr indent="0" lvl="7" marL="0" marR="0" rtl="0" algn="l">
              <a:spcBef>
                <a:spcPts val="0"/>
              </a:spcBef>
              <a:buNone/>
              <a:defRPr sz="1800">
                <a:solidFill>
                  <a:srgbClr val="FFFFFF"/>
                </a:solidFill>
                <a:latin typeface="Century Gothic"/>
                <a:ea typeface="Century Gothic"/>
                <a:cs typeface="Century Gothic"/>
                <a:sym typeface="Century Gothic"/>
              </a:defRPr>
            </a:lvl8pPr>
            <a:lvl9pPr indent="0" lvl="8" marL="0" marR="0" rtl="0" algn="l">
              <a:spcBef>
                <a:spcPts val="0"/>
              </a:spcBef>
              <a:buNone/>
              <a:defRPr sz="1800">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pl-PL"/>
              <a:t>‹#›</a:t>
            </a:fld>
            <a:endParaRPr/>
          </a:p>
        </p:txBody>
      </p:sp>
      <p:sp>
        <p:nvSpPr>
          <p:cNvPr id="65" name="Google Shape;65;p38"/>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6" name="Shape 66"/>
        <p:cNvGrpSpPr/>
        <p:nvPr/>
      </p:nvGrpSpPr>
      <p:grpSpPr>
        <a:xfrm>
          <a:off x="0" y="0"/>
          <a:ext cx="0" cy="0"/>
          <a:chOff x="0" y="0"/>
          <a:chExt cx="0" cy="0"/>
        </a:xfrm>
      </p:grpSpPr>
      <p:sp>
        <p:nvSpPr>
          <p:cNvPr id="67" name="Google Shape;67;p39"/>
          <p:cNvSpPr/>
          <p:nvPr/>
        </p:nvSpPr>
        <p:spPr>
          <a:xfrm>
            <a:off x="9020386" y="237744"/>
            <a:ext cx="2926080" cy="638251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9"/>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FFFFF"/>
              </a:buClr>
              <a:buSzPts val="2800"/>
              <a:buFont typeface="Century Gothic"/>
              <a:buNone/>
              <a:defRPr b="0" sz="2800">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9"/>
          <p:cNvSpPr/>
          <p:nvPr>
            <p:ph idx="2" type="pic"/>
          </p:nvPr>
        </p:nvSpPr>
        <p:spPr>
          <a:xfrm>
            <a:off x="228599" y="237744"/>
            <a:ext cx="8531352" cy="6382512"/>
          </a:xfrm>
          <a:prstGeom prst="rect">
            <a:avLst/>
          </a:prstGeom>
          <a:solidFill>
            <a:srgbClr val="76CEEF"/>
          </a:solidFill>
          <a:ln>
            <a:noFill/>
          </a:ln>
        </p:spPr>
      </p:sp>
      <p:sp>
        <p:nvSpPr>
          <p:cNvPr id="70" name="Google Shape;70;p39"/>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Font typeface="Calibri"/>
              <a:buNone/>
              <a:defRPr sz="1400">
                <a:solidFill>
                  <a:srgbClr val="FFFFFF"/>
                </a:solidFill>
              </a:defRPr>
            </a:lvl1pPr>
            <a:lvl2pPr indent="-228600" lvl="1" marL="914400" algn="l">
              <a:lnSpc>
                <a:spcPct val="114000"/>
              </a:lnSpc>
              <a:spcBef>
                <a:spcPts val="600"/>
              </a:spcBef>
              <a:spcAft>
                <a:spcPts val="0"/>
              </a:spcAft>
              <a:buSzPts val="1200"/>
              <a:buFont typeface="Calibri"/>
              <a:buNone/>
              <a:defRPr sz="1200"/>
            </a:lvl2pPr>
            <a:lvl3pPr indent="-228600" lvl="2" marL="1371600" algn="l">
              <a:lnSpc>
                <a:spcPct val="114000"/>
              </a:lnSpc>
              <a:spcBef>
                <a:spcPts val="600"/>
              </a:spcBef>
              <a:spcAft>
                <a:spcPts val="0"/>
              </a:spcAft>
              <a:buSzPts val="1000"/>
              <a:buFont typeface="Calibri"/>
              <a:buNone/>
              <a:defRPr sz="1000"/>
            </a:lvl3pPr>
            <a:lvl4pPr indent="-228600" lvl="3" marL="1828800" algn="l">
              <a:lnSpc>
                <a:spcPct val="114000"/>
              </a:lnSpc>
              <a:spcBef>
                <a:spcPts val="600"/>
              </a:spcBef>
              <a:spcAft>
                <a:spcPts val="0"/>
              </a:spcAft>
              <a:buSzPts val="900"/>
              <a:buFont typeface="Calibri"/>
              <a:buNone/>
              <a:defRPr sz="900"/>
            </a:lvl4pPr>
            <a:lvl5pPr indent="-228600" lvl="4" marL="2286000" algn="l">
              <a:lnSpc>
                <a:spcPct val="114000"/>
              </a:lnSpc>
              <a:spcBef>
                <a:spcPts val="600"/>
              </a:spcBef>
              <a:spcAft>
                <a:spcPts val="0"/>
              </a:spcAft>
              <a:buSzPts val="900"/>
              <a:buFont typeface="Calibri"/>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1" name="Google Shape;71;p39"/>
          <p:cNvSpPr txBox="1"/>
          <p:nvPr>
            <p:ph idx="10" type="dt"/>
          </p:nvPr>
        </p:nvSpPr>
        <p:spPr>
          <a:xfrm>
            <a:off x="274320" y="6307672"/>
            <a:ext cx="274320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FFFFF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2" name="Google Shape;72;p39"/>
          <p:cNvSpPr txBox="1"/>
          <p:nvPr>
            <p:ph idx="11" type="ftr"/>
          </p:nvPr>
        </p:nvSpPr>
        <p:spPr>
          <a:xfrm>
            <a:off x="3489960" y="6307672"/>
            <a:ext cx="5212080" cy="27432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sz="1000">
                <a:solidFill>
                  <a:srgbClr val="FFFFF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3" name="Google Shape;73;p39"/>
          <p:cNvSpPr txBox="1"/>
          <p:nvPr>
            <p:ph idx="12" type="sldNum"/>
          </p:nvPr>
        </p:nvSpPr>
        <p:spPr>
          <a:xfrm>
            <a:off x="10396728" y="6227064"/>
            <a:ext cx="1463040" cy="27432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FFFFF"/>
                </a:solidFill>
                <a:latin typeface="Century Gothic"/>
                <a:ea typeface="Century Gothic"/>
                <a:cs typeface="Century Gothic"/>
                <a:sym typeface="Century Gothic"/>
              </a:defRPr>
            </a:lvl1pPr>
            <a:lvl2pPr indent="0" lvl="1" marL="0" marR="0" rtl="0" algn="l">
              <a:spcBef>
                <a:spcPts val="0"/>
              </a:spcBef>
              <a:buNone/>
              <a:defRPr sz="1800">
                <a:solidFill>
                  <a:srgbClr val="FFFFFF"/>
                </a:solidFill>
                <a:latin typeface="Century Gothic"/>
                <a:ea typeface="Century Gothic"/>
                <a:cs typeface="Century Gothic"/>
                <a:sym typeface="Century Gothic"/>
              </a:defRPr>
            </a:lvl2pPr>
            <a:lvl3pPr indent="0" lvl="2" marL="0" marR="0" rtl="0" algn="l">
              <a:spcBef>
                <a:spcPts val="0"/>
              </a:spcBef>
              <a:buNone/>
              <a:defRPr sz="1800">
                <a:solidFill>
                  <a:srgbClr val="FFFFFF"/>
                </a:solidFill>
                <a:latin typeface="Century Gothic"/>
                <a:ea typeface="Century Gothic"/>
                <a:cs typeface="Century Gothic"/>
                <a:sym typeface="Century Gothic"/>
              </a:defRPr>
            </a:lvl3pPr>
            <a:lvl4pPr indent="0" lvl="3" marL="0" marR="0" rtl="0" algn="l">
              <a:spcBef>
                <a:spcPts val="0"/>
              </a:spcBef>
              <a:buNone/>
              <a:defRPr sz="1800">
                <a:solidFill>
                  <a:srgbClr val="FFFFFF"/>
                </a:solidFill>
                <a:latin typeface="Century Gothic"/>
                <a:ea typeface="Century Gothic"/>
                <a:cs typeface="Century Gothic"/>
                <a:sym typeface="Century Gothic"/>
              </a:defRPr>
            </a:lvl4pPr>
            <a:lvl5pPr indent="0" lvl="4" marL="0" marR="0" rtl="0" algn="l">
              <a:spcBef>
                <a:spcPts val="0"/>
              </a:spcBef>
              <a:buNone/>
              <a:defRPr sz="1800">
                <a:solidFill>
                  <a:srgbClr val="FFFFFF"/>
                </a:solidFill>
                <a:latin typeface="Century Gothic"/>
                <a:ea typeface="Century Gothic"/>
                <a:cs typeface="Century Gothic"/>
                <a:sym typeface="Century Gothic"/>
              </a:defRPr>
            </a:lvl5pPr>
            <a:lvl6pPr indent="0" lvl="5" marL="0" marR="0" rtl="0" algn="l">
              <a:spcBef>
                <a:spcPts val="0"/>
              </a:spcBef>
              <a:buNone/>
              <a:defRPr sz="1800">
                <a:solidFill>
                  <a:srgbClr val="FFFFFF"/>
                </a:solidFill>
                <a:latin typeface="Century Gothic"/>
                <a:ea typeface="Century Gothic"/>
                <a:cs typeface="Century Gothic"/>
                <a:sym typeface="Century Gothic"/>
              </a:defRPr>
            </a:lvl6pPr>
            <a:lvl7pPr indent="0" lvl="6" marL="0" marR="0" rtl="0" algn="l">
              <a:spcBef>
                <a:spcPts val="0"/>
              </a:spcBef>
              <a:buNone/>
              <a:defRPr sz="1800">
                <a:solidFill>
                  <a:srgbClr val="FFFFFF"/>
                </a:solidFill>
                <a:latin typeface="Century Gothic"/>
                <a:ea typeface="Century Gothic"/>
                <a:cs typeface="Century Gothic"/>
                <a:sym typeface="Century Gothic"/>
              </a:defRPr>
            </a:lvl7pPr>
            <a:lvl8pPr indent="0" lvl="7" marL="0" marR="0" rtl="0" algn="l">
              <a:spcBef>
                <a:spcPts val="0"/>
              </a:spcBef>
              <a:buNone/>
              <a:defRPr sz="1800">
                <a:solidFill>
                  <a:srgbClr val="FFFFFF"/>
                </a:solidFill>
                <a:latin typeface="Century Gothic"/>
                <a:ea typeface="Century Gothic"/>
                <a:cs typeface="Century Gothic"/>
                <a:sym typeface="Century Gothic"/>
              </a:defRPr>
            </a:lvl8pPr>
            <a:lvl9pPr indent="0" lvl="8" marL="0" marR="0" rtl="0" algn="l">
              <a:spcBef>
                <a:spcPts val="0"/>
              </a:spcBef>
              <a:buNone/>
              <a:defRPr sz="1800">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pl-PL"/>
              <a:t>‹#›</a:t>
            </a:fld>
            <a:endParaRPr/>
          </a:p>
        </p:txBody>
      </p:sp>
      <p:sp>
        <p:nvSpPr>
          <p:cNvPr id="74" name="Google Shape;74;p39"/>
          <p:cNvSpPr/>
          <p:nvPr/>
        </p:nvSpPr>
        <p:spPr>
          <a:xfrm>
            <a:off x="9157546" y="374904"/>
            <a:ext cx="2651760" cy="6108192"/>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191344" y="642594"/>
            <a:ext cx="11377264"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Calibri"/>
              <a:buNone/>
              <a:defRPr b="1" i="0" sz="4800" u="none" cap="none" strike="noStrik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191344" y="2103120"/>
            <a:ext cx="11377264" cy="393192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14000"/>
              </a:lnSpc>
              <a:spcBef>
                <a:spcPts val="600"/>
              </a:spcBef>
              <a:spcAft>
                <a:spcPts val="0"/>
              </a:spcAft>
              <a:buClr>
                <a:srgbClr val="262626"/>
              </a:buClr>
              <a:buSzPts val="2800"/>
              <a:buFont typeface="Calibri"/>
              <a:buChar char="•"/>
              <a:defRPr b="0" i="0" sz="2800" u="none" cap="none" strike="noStrike">
                <a:solidFill>
                  <a:srgbClr val="262626"/>
                </a:solidFill>
                <a:latin typeface="Calibri"/>
                <a:ea typeface="Calibri"/>
                <a:cs typeface="Calibri"/>
                <a:sym typeface="Calibri"/>
              </a:defRPr>
            </a:lvl1pPr>
            <a:lvl2pPr indent="-381000" lvl="1" marL="914400" marR="0" rtl="0" algn="l">
              <a:lnSpc>
                <a:spcPct val="114000"/>
              </a:lnSpc>
              <a:spcBef>
                <a:spcPts val="600"/>
              </a:spcBef>
              <a:spcAft>
                <a:spcPts val="0"/>
              </a:spcAft>
              <a:buClr>
                <a:srgbClr val="262626"/>
              </a:buClr>
              <a:buSzPts val="2400"/>
              <a:buFont typeface="Calibri"/>
              <a:buChar char="•"/>
              <a:defRPr b="0" i="0" sz="2400" u="none" cap="none" strike="noStrike">
                <a:solidFill>
                  <a:srgbClr val="262626"/>
                </a:solidFill>
                <a:latin typeface="Calibri"/>
                <a:ea typeface="Calibri"/>
                <a:cs typeface="Calibri"/>
                <a:sym typeface="Calibri"/>
              </a:defRPr>
            </a:lvl2pPr>
            <a:lvl3pPr indent="-228600" lvl="2" marL="1371600" marR="0" rtl="0" algn="l">
              <a:lnSpc>
                <a:spcPct val="114000"/>
              </a:lnSpc>
              <a:spcBef>
                <a:spcPts val="600"/>
              </a:spcBef>
              <a:spcAft>
                <a:spcPts val="0"/>
              </a:spcAft>
              <a:buClr>
                <a:srgbClr val="262626"/>
              </a:buClr>
              <a:buSzPts val="2000"/>
              <a:buFont typeface="Calibri"/>
              <a:buNone/>
              <a:defRPr b="0" i="0" sz="2000" u="none" cap="none" strike="noStrike">
                <a:solidFill>
                  <a:srgbClr val="262626"/>
                </a:solidFill>
                <a:latin typeface="Calibri"/>
                <a:ea typeface="Calibri"/>
                <a:cs typeface="Calibri"/>
                <a:sym typeface="Calibri"/>
              </a:defRPr>
            </a:lvl3pPr>
            <a:lvl4pPr indent="-355600" lvl="3" marL="1828800" marR="0" rtl="0" algn="l">
              <a:lnSpc>
                <a:spcPct val="114000"/>
              </a:lnSpc>
              <a:spcBef>
                <a:spcPts val="600"/>
              </a:spcBef>
              <a:spcAft>
                <a:spcPts val="0"/>
              </a:spcAft>
              <a:buClr>
                <a:srgbClr val="262626"/>
              </a:buClr>
              <a:buSzPts val="2000"/>
              <a:buFont typeface="Calibri"/>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14000"/>
              </a:lnSpc>
              <a:spcBef>
                <a:spcPts val="600"/>
              </a:spcBef>
              <a:spcAft>
                <a:spcPts val="0"/>
              </a:spcAft>
              <a:buClr>
                <a:srgbClr val="262626"/>
              </a:buClr>
              <a:buSzPts val="2000"/>
              <a:buFont typeface="Calibri"/>
              <a:buChar char="•"/>
              <a:defRPr b="0" i="0" sz="2000" u="none" cap="none" strike="noStrike">
                <a:solidFill>
                  <a:schemeClr val="dk1"/>
                </a:solidFill>
                <a:latin typeface="Calibri"/>
                <a:ea typeface="Calibri"/>
                <a:cs typeface="Calibri"/>
                <a:sym typeface="Calibri"/>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jp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jp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jp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jp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jp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pl.wikipedia.org/wiki/Relaks" TargetMode="External"/><Relationship Id="rId4" Type="http://schemas.openxmlformats.org/officeDocument/2006/relationships/hyperlink" Target="https://pl.wikipedia.org/wiki/Muzykoterapia" TargetMode="External"/><Relationship Id="rId9" Type="http://schemas.openxmlformats.org/officeDocument/2006/relationships/image" Target="../media/image10.png"/><Relationship Id="rId5" Type="http://schemas.openxmlformats.org/officeDocument/2006/relationships/hyperlink" Target="https://www.poradnikzdrowie.pl/psychologia/zdrowie-psychiczne/medytacja-pokona-stres-wyciszy-i-doda-energii-techniki-medytacji-aa-BTBZ-hzc1-NXh4.html" TargetMode="External"/><Relationship Id="rId6" Type="http://schemas.openxmlformats.org/officeDocument/2006/relationships/hyperlink" Target="https://renergize.me/co-to-jest-medytacja-i-jakie-daje-korzysci/" TargetMode="External"/><Relationship Id="rId7" Type="http://schemas.openxmlformats.org/officeDocument/2006/relationships/hyperlink" Target="https://renergize.me/czy-medytacja-pomaga-na-stres/" TargetMode="External"/><Relationship Id="rId8" Type="http://schemas.openxmlformats.org/officeDocument/2006/relationships/hyperlink" Target="https://estrovita.pl/medytacja-sposobem-na-str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22.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p:nvPr/>
        </p:nvSpPr>
        <p:spPr>
          <a:xfrm>
            <a:off x="2673589" y="2749468"/>
            <a:ext cx="65523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l-PL" sz="4400">
                <a:solidFill>
                  <a:schemeClr val="dk1"/>
                </a:solidFill>
                <a:latin typeface="Calibri"/>
                <a:ea typeface="Calibri"/>
                <a:cs typeface="Calibri"/>
                <a:sym typeface="Calibri"/>
              </a:rPr>
              <a:t>Relaksacja poprzez muzykę</a:t>
            </a:r>
            <a:endParaRPr sz="4400">
              <a:solidFill>
                <a:schemeClr val="dk1"/>
              </a:solidFill>
              <a:latin typeface="Century Gothic"/>
              <a:ea typeface="Century Gothic"/>
              <a:cs typeface="Century Gothic"/>
              <a:sym typeface="Century Gothic"/>
            </a:endParaRPr>
          </a:p>
        </p:txBody>
      </p:sp>
      <p:pic>
        <p:nvPicPr>
          <p:cNvPr id="93" name="Google Shape;93;p1"/>
          <p:cNvPicPr preferRelativeResize="0"/>
          <p:nvPr/>
        </p:nvPicPr>
        <p:blipFill rotWithShape="1">
          <a:blip r:embed="rId3">
            <a:alphaModFix/>
          </a:blip>
          <a:srcRect b="0" l="0" r="0" t="0"/>
          <a:stretch/>
        </p:blipFill>
        <p:spPr>
          <a:xfrm>
            <a:off x="135632" y="-112130"/>
            <a:ext cx="2461263" cy="2461263"/>
          </a:xfrm>
          <a:prstGeom prst="rect">
            <a:avLst/>
          </a:prstGeom>
          <a:noFill/>
          <a:ln>
            <a:noFill/>
          </a:ln>
        </p:spPr>
      </p:pic>
      <p:pic>
        <p:nvPicPr>
          <p:cNvPr id="94" name="Google Shape;94;p1"/>
          <p:cNvPicPr preferRelativeResize="0"/>
          <p:nvPr/>
        </p:nvPicPr>
        <p:blipFill rotWithShape="1">
          <a:blip r:embed="rId4">
            <a:alphaModFix/>
          </a:blip>
          <a:srcRect b="0" l="0" r="0" t="0"/>
          <a:stretch/>
        </p:blipFill>
        <p:spPr>
          <a:xfrm>
            <a:off x="1189583" y="5052603"/>
            <a:ext cx="1357730" cy="1357730"/>
          </a:xfrm>
          <a:prstGeom prst="rect">
            <a:avLst/>
          </a:prstGeom>
          <a:noFill/>
          <a:ln>
            <a:noFill/>
          </a:ln>
        </p:spPr>
      </p:pic>
      <p:pic>
        <p:nvPicPr>
          <p:cNvPr id="95" name="Google Shape;95;p1"/>
          <p:cNvPicPr preferRelativeResize="0"/>
          <p:nvPr/>
        </p:nvPicPr>
        <p:blipFill rotWithShape="1">
          <a:blip r:embed="rId5">
            <a:alphaModFix/>
          </a:blip>
          <a:srcRect b="0" l="0" r="0" t="0"/>
          <a:stretch/>
        </p:blipFill>
        <p:spPr>
          <a:xfrm>
            <a:off x="4809507" y="5052603"/>
            <a:ext cx="1524000" cy="1200150"/>
          </a:xfrm>
          <a:prstGeom prst="rect">
            <a:avLst/>
          </a:prstGeom>
          <a:noFill/>
          <a:ln>
            <a:noFill/>
          </a:ln>
        </p:spPr>
      </p:pic>
      <p:sp>
        <p:nvSpPr>
          <p:cNvPr id="96" name="Google Shape;96;p1"/>
          <p:cNvSpPr/>
          <p:nvPr/>
        </p:nvSpPr>
        <p:spPr>
          <a:xfrm>
            <a:off x="4727848" y="4683271"/>
            <a:ext cx="100059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1400">
                <a:solidFill>
                  <a:schemeClr val="dk1"/>
                </a:solidFill>
                <a:latin typeface="Cutive"/>
                <a:ea typeface="Cutive"/>
                <a:cs typeface="Cutive"/>
                <a:sym typeface="Cutive"/>
              </a:rPr>
              <a:t>Partnerzy:</a:t>
            </a:r>
            <a:endParaRPr sz="1200">
              <a:solidFill>
                <a:schemeClr val="dk1"/>
              </a:solidFill>
              <a:latin typeface="Cutive"/>
              <a:ea typeface="Cutive"/>
              <a:cs typeface="Cutive"/>
              <a:sym typeface="Cutive"/>
            </a:endParaRPr>
          </a:p>
        </p:txBody>
      </p:sp>
      <p:sp>
        <p:nvSpPr>
          <p:cNvPr id="97" name="Google Shape;97;p1"/>
          <p:cNvSpPr/>
          <p:nvPr/>
        </p:nvSpPr>
        <p:spPr>
          <a:xfrm>
            <a:off x="1240410" y="4683271"/>
            <a:ext cx="5822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l-PL" sz="1400">
                <a:solidFill>
                  <a:schemeClr val="dk1"/>
                </a:solidFill>
                <a:latin typeface="Cutive"/>
                <a:ea typeface="Cutive"/>
                <a:cs typeface="Cutive"/>
                <a:sym typeface="Cutive"/>
              </a:rPr>
              <a:t>Lider</a:t>
            </a:r>
            <a:endParaRPr sz="1200">
              <a:solidFill>
                <a:schemeClr val="dk1"/>
              </a:solidFill>
              <a:latin typeface="Cutive"/>
              <a:ea typeface="Cutive"/>
              <a:cs typeface="Cutive"/>
              <a:sym typeface="Cutive"/>
            </a:endParaRPr>
          </a:p>
        </p:txBody>
      </p:sp>
      <p:cxnSp>
        <p:nvCxnSpPr>
          <p:cNvPr id="98" name="Google Shape;98;p1"/>
          <p:cNvCxnSpPr/>
          <p:nvPr/>
        </p:nvCxnSpPr>
        <p:spPr>
          <a:xfrm>
            <a:off x="1397317" y="3982685"/>
            <a:ext cx="9326575" cy="24384"/>
          </a:xfrm>
          <a:prstGeom prst="straightConnector1">
            <a:avLst/>
          </a:prstGeom>
          <a:noFill/>
          <a:ln cap="flat" cmpd="sng" w="15875">
            <a:solidFill>
              <a:schemeClr val="dk1"/>
            </a:solidFill>
            <a:prstDash val="solid"/>
            <a:round/>
            <a:headEnd len="sm" w="sm" type="none"/>
            <a:tailEnd len="sm" w="sm" type="none"/>
          </a:ln>
        </p:spPr>
      </p:cxnSp>
      <p:pic>
        <p:nvPicPr>
          <p:cNvPr id="99" name="Google Shape;99;p1"/>
          <p:cNvPicPr preferRelativeResize="0"/>
          <p:nvPr/>
        </p:nvPicPr>
        <p:blipFill rotWithShape="1">
          <a:blip r:embed="rId6">
            <a:alphaModFix/>
          </a:blip>
          <a:srcRect b="0" l="0" r="0" t="0"/>
          <a:stretch/>
        </p:blipFill>
        <p:spPr>
          <a:xfrm>
            <a:off x="6815803" y="5072143"/>
            <a:ext cx="2376264" cy="1180610"/>
          </a:xfrm>
          <a:prstGeom prst="rect">
            <a:avLst/>
          </a:prstGeom>
          <a:noFill/>
          <a:ln>
            <a:noFill/>
          </a:ln>
        </p:spPr>
      </p:pic>
      <p:pic>
        <p:nvPicPr>
          <p:cNvPr id="100" name="Google Shape;100;p1"/>
          <p:cNvPicPr preferRelativeResize="0"/>
          <p:nvPr/>
        </p:nvPicPr>
        <p:blipFill rotWithShape="1">
          <a:blip r:embed="rId7">
            <a:alphaModFix/>
          </a:blip>
          <a:srcRect b="0" l="0" r="0" t="0"/>
          <a:stretch/>
        </p:blipFill>
        <p:spPr>
          <a:xfrm>
            <a:off x="9674363" y="5140759"/>
            <a:ext cx="1043377" cy="1043377"/>
          </a:xfrm>
          <a:prstGeom prst="rect">
            <a:avLst/>
          </a:prstGeom>
          <a:noFill/>
          <a:ln>
            <a:noFill/>
          </a:ln>
        </p:spPr>
      </p:pic>
      <p:pic>
        <p:nvPicPr>
          <p:cNvPr descr="Brak opisu." id="101" name="Google Shape;101;p1"/>
          <p:cNvPicPr preferRelativeResize="0"/>
          <p:nvPr/>
        </p:nvPicPr>
        <p:blipFill rotWithShape="1">
          <a:blip r:embed="rId8">
            <a:alphaModFix/>
          </a:blip>
          <a:srcRect b="0" l="0" r="0" t="0"/>
          <a:stretch/>
        </p:blipFill>
        <p:spPr>
          <a:xfrm>
            <a:off x="8760296" y="620688"/>
            <a:ext cx="3235955" cy="5450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ph type="title"/>
          </p:nvPr>
        </p:nvSpPr>
        <p:spPr>
          <a:xfrm>
            <a:off x="335360" y="3259975"/>
            <a:ext cx="4295800" cy="1371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62626"/>
              </a:buClr>
              <a:buSzPct val="100000"/>
              <a:buFont typeface="Calibri"/>
              <a:buNone/>
            </a:pPr>
            <a:r>
              <a:rPr b="1" lang="pl-PL"/>
              <a:t>Zmniejszenie stresu</a:t>
            </a:r>
            <a:endParaRPr/>
          </a:p>
        </p:txBody>
      </p:sp>
      <p:sp>
        <p:nvSpPr>
          <p:cNvPr id="182" name="Google Shape;182;p10"/>
          <p:cNvSpPr txBox="1"/>
          <p:nvPr>
            <p:ph idx="1" type="body"/>
          </p:nvPr>
        </p:nvSpPr>
        <p:spPr>
          <a:xfrm>
            <a:off x="4943872" y="332656"/>
            <a:ext cx="7200800" cy="626469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34000"/>
              </a:lnSpc>
              <a:spcBef>
                <a:spcPts val="0"/>
              </a:spcBef>
              <a:spcAft>
                <a:spcPts val="0"/>
              </a:spcAft>
              <a:buSzPct val="100000"/>
              <a:buFont typeface="Calibri"/>
              <a:buNone/>
            </a:pPr>
            <a:r>
              <a:rPr lang="pl-PL" sz="2400"/>
              <a:t>Podczas medytacji twoja uwaga </a:t>
            </a:r>
            <a:r>
              <a:rPr b="1" lang="pl-PL" sz="2400"/>
              <a:t>skupia się na chwili obecnej</a:t>
            </a:r>
            <a:r>
              <a:rPr lang="pl-PL" sz="2400"/>
              <a:t>, co pozwala wejść w  </a:t>
            </a:r>
            <a:r>
              <a:rPr b="1" lang="pl-PL" sz="2400"/>
              <a:t>stan  relaksu</a:t>
            </a:r>
            <a:r>
              <a:rPr lang="pl-PL" sz="2400"/>
              <a:t>, który może pomóc uwolnić twój umysł od wielu rozproszeń powodujących stres. Zwykle stres psychiczny i fizyczny powoduje </a:t>
            </a:r>
            <a:r>
              <a:rPr b="1" lang="pl-PL" sz="2400"/>
              <a:t>wzrost poziomu kortyzolu</a:t>
            </a:r>
            <a:r>
              <a:rPr lang="pl-PL" sz="2400"/>
              <a:t>, hormonu stresu. Wywołuje to wiele szkodliwych skutków stresu, takich jak uwalnianie zapalnych substancji chemicznych zwanych </a:t>
            </a:r>
            <a:r>
              <a:rPr b="1" lang="pl-PL" sz="2400"/>
              <a:t>cytokinami</a:t>
            </a:r>
            <a:r>
              <a:rPr lang="pl-PL" sz="2400"/>
              <a:t>.</a:t>
            </a:r>
            <a:endParaRPr/>
          </a:p>
          <a:p>
            <a:pPr indent="0" lvl="0" marL="0" rtl="0" algn="l">
              <a:lnSpc>
                <a:spcPct val="134000"/>
              </a:lnSpc>
              <a:spcBef>
                <a:spcPts val="600"/>
              </a:spcBef>
              <a:spcAft>
                <a:spcPts val="0"/>
              </a:spcAft>
              <a:buSzPct val="100000"/>
              <a:buFont typeface="Calibri"/>
              <a:buNone/>
            </a:pPr>
            <a:r>
              <a:rPr lang="pl-PL" sz="2400"/>
              <a:t>Efekty te mogą zakłócać sen, sprzyjać depresji i lękowi, zwiększać ciśnienie krwi oraz przyczyniać się do zmęczenia i mętnego myślenia.</a:t>
            </a:r>
            <a:endParaRPr/>
          </a:p>
          <a:p>
            <a:pPr indent="0" lvl="0" marL="0" rtl="0" algn="l">
              <a:lnSpc>
                <a:spcPct val="134000"/>
              </a:lnSpc>
              <a:spcBef>
                <a:spcPts val="600"/>
              </a:spcBef>
              <a:spcAft>
                <a:spcPts val="0"/>
              </a:spcAft>
              <a:buSzPct val="100000"/>
              <a:buFont typeface="Calibri"/>
              <a:buNone/>
            </a:pPr>
            <a:r>
              <a:rPr b="1" lang="pl-PL" sz="2400"/>
              <a:t>Badania</a:t>
            </a:r>
            <a:r>
              <a:rPr lang="pl-PL" sz="2400"/>
              <a:t>: w 8-tygodniowym badaniu medytacja uważności zmniejszyła reakcję zapalną spowodowaną stresem.</a:t>
            </a:r>
            <a:endParaRPr/>
          </a:p>
          <a:p>
            <a:pPr indent="0" lvl="0" marL="0" rtl="0" algn="l">
              <a:lnSpc>
                <a:spcPct val="134000"/>
              </a:lnSpc>
              <a:spcBef>
                <a:spcPts val="600"/>
              </a:spcBef>
              <a:spcAft>
                <a:spcPts val="0"/>
              </a:spcAft>
              <a:buSzPct val="100000"/>
              <a:buFont typeface="Calibri"/>
              <a:buNone/>
            </a:pPr>
            <a:r>
              <a:rPr lang="pl-PL" sz="2400"/>
              <a:t>Badania konsekwentnie pokazują, że </a:t>
            </a:r>
            <a:r>
              <a:rPr b="1" lang="pl-PL" sz="2400"/>
              <a:t>medytacja pomaga zmniejszyć poziom kortyzolu</a:t>
            </a:r>
            <a:r>
              <a:rPr lang="pl-PL" sz="2400"/>
              <a:t>, hormonu stresu.</a:t>
            </a:r>
            <a:endParaRPr/>
          </a:p>
        </p:txBody>
      </p:sp>
      <p:cxnSp>
        <p:nvCxnSpPr>
          <p:cNvPr id="183" name="Google Shape;183;p10"/>
          <p:cNvCxnSpPr/>
          <p:nvPr/>
        </p:nvCxnSpPr>
        <p:spPr>
          <a:xfrm>
            <a:off x="911424" y="3043951"/>
            <a:ext cx="3240360" cy="0"/>
          </a:xfrm>
          <a:prstGeom prst="straightConnector1">
            <a:avLst/>
          </a:prstGeom>
          <a:noFill/>
          <a:ln cap="flat" cmpd="sng" w="57150">
            <a:solidFill>
              <a:schemeClr val="accent1"/>
            </a:solidFill>
            <a:prstDash val="solid"/>
            <a:round/>
            <a:headEnd len="sm" w="sm" type="none"/>
            <a:tailEnd len="sm" w="sm" type="none"/>
          </a:ln>
        </p:spPr>
      </p:cxnSp>
      <p:sp>
        <p:nvSpPr>
          <p:cNvPr id="184" name="Google Shape;184;p10"/>
          <p:cNvSpPr/>
          <p:nvPr/>
        </p:nvSpPr>
        <p:spPr>
          <a:xfrm>
            <a:off x="1379860" y="620688"/>
            <a:ext cx="2206800" cy="2207240"/>
          </a:xfrm>
          <a:prstGeom prst="ellipse">
            <a:avLst/>
          </a:prstGeom>
          <a:noFill/>
          <a:ln cap="flat" cmpd="thickThin"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9600">
                <a:solidFill>
                  <a:schemeClr val="dk1"/>
                </a:solidFill>
                <a:latin typeface="Calibri"/>
                <a:ea typeface="Calibri"/>
                <a:cs typeface="Calibri"/>
                <a:sym typeface="Calibri"/>
              </a:rPr>
              <a:t>1</a:t>
            </a:r>
            <a:endParaRPr/>
          </a:p>
        </p:txBody>
      </p:sp>
      <p:pic>
        <p:nvPicPr>
          <p:cNvPr id="185" name="Google Shape;185;p10"/>
          <p:cNvPicPr preferRelativeResize="0"/>
          <p:nvPr/>
        </p:nvPicPr>
        <p:blipFill rotWithShape="1">
          <a:blip r:embed="rId3">
            <a:alphaModFix/>
          </a:blip>
          <a:srcRect b="0" l="0" r="0" t="0"/>
          <a:stretch/>
        </p:blipFill>
        <p:spPr>
          <a:xfrm>
            <a:off x="0" y="-128245"/>
            <a:ext cx="1521630" cy="15216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ph type="title"/>
          </p:nvPr>
        </p:nvSpPr>
        <p:spPr>
          <a:xfrm>
            <a:off x="335360" y="2996952"/>
            <a:ext cx="4295800" cy="1371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62626"/>
              </a:buClr>
              <a:buSzPct val="100000"/>
              <a:buFont typeface="Calibri"/>
              <a:buNone/>
            </a:pPr>
            <a:r>
              <a:rPr b="1" lang="pl-PL"/>
              <a:t>Kontroluje lęk</a:t>
            </a:r>
            <a:br>
              <a:rPr b="1" lang="pl-PL"/>
            </a:br>
            <a:r>
              <a:rPr b="1" lang="pl-PL"/>
              <a:t>lub niepokój</a:t>
            </a:r>
            <a:endParaRPr/>
          </a:p>
        </p:txBody>
      </p:sp>
      <p:sp>
        <p:nvSpPr>
          <p:cNvPr id="192" name="Google Shape;192;p11"/>
          <p:cNvSpPr txBox="1"/>
          <p:nvPr>
            <p:ph idx="1" type="body"/>
          </p:nvPr>
        </p:nvSpPr>
        <p:spPr>
          <a:xfrm>
            <a:off x="4943872" y="188640"/>
            <a:ext cx="7200800" cy="640871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4000"/>
              </a:lnSpc>
              <a:spcBef>
                <a:spcPts val="0"/>
              </a:spcBef>
              <a:spcAft>
                <a:spcPts val="0"/>
              </a:spcAft>
              <a:buSzPts val="1800"/>
              <a:buFont typeface="Calibri"/>
              <a:buNone/>
            </a:pPr>
            <a:r>
              <a:rPr lang="pl-PL" sz="1800"/>
              <a:t>Medytacja może </a:t>
            </a:r>
            <a:r>
              <a:rPr b="1" lang="pl-PL" sz="1800"/>
              <a:t>obniżyć poziom stresu</a:t>
            </a:r>
            <a:r>
              <a:rPr lang="pl-PL" sz="1800"/>
              <a:t>, co przekłada się na </a:t>
            </a:r>
            <a:r>
              <a:rPr b="1" lang="pl-PL" sz="1800"/>
              <a:t>mniejszy niepokój</a:t>
            </a:r>
            <a:r>
              <a:rPr lang="pl-PL" sz="1800"/>
              <a:t>.</a:t>
            </a:r>
            <a:endParaRPr/>
          </a:p>
          <a:p>
            <a:pPr indent="0" lvl="0" marL="0" rtl="0" algn="l">
              <a:lnSpc>
                <a:spcPct val="114000"/>
              </a:lnSpc>
              <a:spcBef>
                <a:spcPts val="600"/>
              </a:spcBef>
              <a:spcAft>
                <a:spcPts val="0"/>
              </a:spcAft>
              <a:buSzPts val="1800"/>
              <a:buFont typeface="Calibri"/>
              <a:buNone/>
            </a:pPr>
            <a:r>
              <a:rPr lang="pl-PL" sz="1800"/>
              <a:t>Po przeanalizowaniu 47 badań z Johns Hopkins University (obejmujących ponad 3 500 osób) lekarze doszli do wniosku, że </a:t>
            </a:r>
            <a:r>
              <a:rPr b="1" lang="pl-PL" sz="1800"/>
              <a:t>programy medytacji uważności mogą pomóc złagodzić lęk</a:t>
            </a:r>
            <a:r>
              <a:rPr lang="pl-PL" sz="1800"/>
              <a:t>, zgodnie z metaanalizą opublikowaną w JAMA Internal Medicine.</a:t>
            </a:r>
            <a:endParaRPr/>
          </a:p>
          <a:p>
            <a:pPr indent="0" lvl="0" marL="0" rtl="0" algn="l">
              <a:lnSpc>
                <a:spcPct val="114000"/>
              </a:lnSpc>
              <a:spcBef>
                <a:spcPts val="600"/>
              </a:spcBef>
              <a:spcAft>
                <a:spcPts val="0"/>
              </a:spcAft>
              <a:buSzPts val="1800"/>
              <a:buFont typeface="Calibri"/>
              <a:buNone/>
            </a:pPr>
            <a:r>
              <a:rPr lang="pl-PL" sz="1800"/>
              <a:t>Kolejna meta analiza obejmująca prawie 1 300 osób dorosłych również wykazała, że ​​medytacja może zmniejszyć lęk. Warto zauważyć, że efekt ten był najsilniejszy u osób z najwyższym poziomem lęku.</a:t>
            </a:r>
            <a:endParaRPr/>
          </a:p>
          <a:p>
            <a:pPr indent="0" lvl="0" marL="0" rtl="0" algn="l">
              <a:lnSpc>
                <a:spcPct val="114000"/>
              </a:lnSpc>
              <a:spcBef>
                <a:spcPts val="600"/>
              </a:spcBef>
              <a:spcAft>
                <a:spcPts val="0"/>
              </a:spcAft>
              <a:buSzPts val="1800"/>
              <a:buFont typeface="Calibri"/>
              <a:buNone/>
            </a:pPr>
            <a:r>
              <a:rPr lang="pl-PL" sz="1800"/>
              <a:t>Jedno z badań wykazało również, że 8 tygodni medytacji uważności pomogło zmniejszyć objawy lękowe u osób z uogólnionym zaburzeniem lękowym.</a:t>
            </a:r>
            <a:endParaRPr/>
          </a:p>
          <a:p>
            <a:pPr indent="0" lvl="0" marL="0" rtl="0" algn="l">
              <a:lnSpc>
                <a:spcPct val="114000"/>
              </a:lnSpc>
              <a:spcBef>
                <a:spcPts val="600"/>
              </a:spcBef>
              <a:spcAft>
                <a:spcPts val="0"/>
              </a:spcAft>
              <a:buSzPts val="1800"/>
              <a:buFont typeface="Calibri"/>
              <a:buNone/>
            </a:pPr>
            <a:r>
              <a:rPr lang="pl-PL" sz="1800"/>
              <a:t>Niektóre badania sugerują, że różne ćwiczenia uważności i medytacji mogą zmniejszać poziom lęku.</a:t>
            </a:r>
            <a:endParaRPr/>
          </a:p>
          <a:p>
            <a:pPr indent="0" lvl="0" marL="0" rtl="0" algn="l">
              <a:lnSpc>
                <a:spcPct val="114000"/>
              </a:lnSpc>
              <a:spcBef>
                <a:spcPts val="600"/>
              </a:spcBef>
              <a:spcAft>
                <a:spcPts val="0"/>
              </a:spcAft>
              <a:buSzPts val="1800"/>
              <a:buFont typeface="Calibri"/>
              <a:buNone/>
            </a:pPr>
            <a:r>
              <a:rPr b="1" lang="pl-PL" sz="1800"/>
              <a:t>Medytacja może również pomóc w kontrolowaniu lęku </a:t>
            </a:r>
            <a:r>
              <a:rPr lang="pl-PL" sz="1800"/>
              <a:t>związanego z pracą. Jedno z badań wykazało, że pracownicy, którzy korzystali z aplikacji do medytacji uważności przez 8 tygodni, doświadczyli poprawy samopoczucia oraz zmniejszenia stresu i napięcia związanego z pracą w porównaniu z osobami z grupy\kontrolnej.</a:t>
            </a:r>
            <a:endParaRPr/>
          </a:p>
        </p:txBody>
      </p:sp>
      <p:cxnSp>
        <p:nvCxnSpPr>
          <p:cNvPr id="193" name="Google Shape;193;p11"/>
          <p:cNvCxnSpPr/>
          <p:nvPr/>
        </p:nvCxnSpPr>
        <p:spPr>
          <a:xfrm>
            <a:off x="911424" y="2780928"/>
            <a:ext cx="3240360" cy="0"/>
          </a:xfrm>
          <a:prstGeom prst="straightConnector1">
            <a:avLst/>
          </a:prstGeom>
          <a:noFill/>
          <a:ln cap="flat" cmpd="sng" w="57150">
            <a:solidFill>
              <a:schemeClr val="accent1"/>
            </a:solidFill>
            <a:prstDash val="solid"/>
            <a:round/>
            <a:headEnd len="sm" w="sm" type="none"/>
            <a:tailEnd len="sm" w="sm" type="none"/>
          </a:ln>
        </p:spPr>
      </p:cxnSp>
      <p:sp>
        <p:nvSpPr>
          <p:cNvPr id="194" name="Google Shape;194;p11"/>
          <p:cNvSpPr/>
          <p:nvPr/>
        </p:nvSpPr>
        <p:spPr>
          <a:xfrm>
            <a:off x="1379860" y="357665"/>
            <a:ext cx="2206800" cy="2207240"/>
          </a:xfrm>
          <a:prstGeom prst="ellipse">
            <a:avLst/>
          </a:prstGeom>
          <a:noFill/>
          <a:ln cap="flat" cmpd="thickThin"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9600">
                <a:solidFill>
                  <a:schemeClr val="dk1"/>
                </a:solidFill>
                <a:latin typeface="Calibri"/>
                <a:ea typeface="Calibri"/>
                <a:cs typeface="Calibri"/>
                <a:sym typeface="Calibri"/>
              </a:rPr>
              <a:t>2</a:t>
            </a:r>
            <a:endParaRPr/>
          </a:p>
        </p:txBody>
      </p:sp>
      <p:pic>
        <p:nvPicPr>
          <p:cNvPr id="195" name="Google Shape;195;p11"/>
          <p:cNvPicPr preferRelativeResize="0"/>
          <p:nvPr/>
        </p:nvPicPr>
        <p:blipFill rotWithShape="1">
          <a:blip r:embed="rId3">
            <a:alphaModFix/>
          </a:blip>
          <a:srcRect b="0" l="0" r="0" t="0"/>
          <a:stretch/>
        </p:blipFill>
        <p:spPr>
          <a:xfrm>
            <a:off x="0" y="-128245"/>
            <a:ext cx="1521630" cy="15216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txBox="1"/>
          <p:nvPr>
            <p:ph idx="1" type="body"/>
          </p:nvPr>
        </p:nvSpPr>
        <p:spPr>
          <a:xfrm>
            <a:off x="4567660" y="357664"/>
            <a:ext cx="7288980" cy="6239657"/>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24000"/>
              </a:lnSpc>
              <a:spcBef>
                <a:spcPts val="0"/>
              </a:spcBef>
              <a:spcAft>
                <a:spcPts val="0"/>
              </a:spcAft>
              <a:buSzPct val="100000"/>
              <a:buFont typeface="Calibri"/>
              <a:buNone/>
            </a:pPr>
            <a:r>
              <a:rPr lang="pl-PL" sz="2400">
                <a:solidFill>
                  <a:schemeClr val="dk1"/>
                </a:solidFill>
              </a:rPr>
              <a:t>Medytacja jest jak trening siłowy zwiększający mięśnie. Regularne praktykowana pomaga zwiększyć siłę i wytrzymałość Twojej uwagi.</a:t>
            </a:r>
            <a:endParaRPr/>
          </a:p>
          <a:p>
            <a:pPr indent="0" lvl="0" marL="0" rtl="0" algn="l">
              <a:lnSpc>
                <a:spcPct val="124000"/>
              </a:lnSpc>
              <a:spcBef>
                <a:spcPts val="600"/>
              </a:spcBef>
              <a:spcAft>
                <a:spcPts val="0"/>
              </a:spcAft>
              <a:buSzPct val="100000"/>
              <a:buFont typeface="Calibri"/>
              <a:buNone/>
            </a:pPr>
            <a:r>
              <a:rPr lang="pl-PL" sz="2400">
                <a:solidFill>
                  <a:schemeClr val="dk1"/>
                </a:solidFill>
              </a:rPr>
              <a:t>Jedno z badań wykazało, że ludzie, którzy słuchali taśmy medytacyjnej, doświadczyli większej uwagi i dokładności podczas wykonywania zadania, w porównaniu z osobami z grupy kontrolnej.</a:t>
            </a:r>
            <a:endParaRPr/>
          </a:p>
          <a:p>
            <a:pPr indent="0" lvl="0" marL="0" rtl="0" algn="l">
              <a:lnSpc>
                <a:spcPct val="124000"/>
              </a:lnSpc>
              <a:spcBef>
                <a:spcPts val="600"/>
              </a:spcBef>
              <a:spcAft>
                <a:spcPts val="0"/>
              </a:spcAft>
              <a:buSzPct val="100000"/>
              <a:buFont typeface="Calibri"/>
              <a:buNone/>
            </a:pPr>
            <a:r>
              <a:rPr lang="pl-PL" sz="2400">
                <a:solidFill>
                  <a:schemeClr val="dk1"/>
                </a:solidFill>
              </a:rPr>
              <a:t>Podobne badanie wykazało, że osoby, które regularnie praktykowały medytację, lepiej radziły sobie z zadaniem wzrokowym i miały większą koncentrację uwagi niż osoby bez żadnego doświadczenia medytacyjnego.</a:t>
            </a:r>
            <a:endParaRPr/>
          </a:p>
          <a:p>
            <a:pPr indent="0" lvl="0" marL="0" rtl="0" algn="l">
              <a:lnSpc>
                <a:spcPct val="124000"/>
              </a:lnSpc>
              <a:spcBef>
                <a:spcPts val="600"/>
              </a:spcBef>
              <a:spcAft>
                <a:spcPts val="0"/>
              </a:spcAft>
              <a:buSzPct val="100000"/>
              <a:buFont typeface="Calibri"/>
              <a:buNone/>
            </a:pPr>
            <a:r>
              <a:rPr lang="pl-PL" sz="2400">
                <a:solidFill>
                  <a:schemeClr val="dk1"/>
                </a:solidFill>
              </a:rPr>
              <a:t>Co więcej, w jednym z przeglądów w stwierdzono, że medytacja może nawet odwrócić wzorce w mózgu, które przyczyniają się do błądzenia umysłu, zamartwiania się i słabej uwagi.</a:t>
            </a:r>
            <a:endParaRPr/>
          </a:p>
          <a:p>
            <a:pPr indent="0" lvl="0" marL="0" rtl="0" algn="l">
              <a:lnSpc>
                <a:spcPct val="124000"/>
              </a:lnSpc>
              <a:spcBef>
                <a:spcPts val="600"/>
              </a:spcBef>
              <a:spcAft>
                <a:spcPts val="0"/>
              </a:spcAft>
              <a:buSzPct val="100000"/>
              <a:buFont typeface="Calibri"/>
              <a:buNone/>
            </a:pPr>
            <a:r>
              <a:rPr lang="pl-PL" sz="2400">
                <a:solidFill>
                  <a:schemeClr val="dk1"/>
                </a:solidFill>
              </a:rPr>
              <a:t>Nawet medytacja przez krótki czas każdego dnia może Ci pomóc. Jedno z badań wykazało, że medytacja stosowana przez zaledwie 13 minut dziennie, po 8 tygodniach poprawiła uwagę i pamięć.</a:t>
            </a:r>
            <a:endParaRPr/>
          </a:p>
        </p:txBody>
      </p:sp>
      <p:sp>
        <p:nvSpPr>
          <p:cNvPr id="202" name="Google Shape;202;p12"/>
          <p:cNvSpPr txBox="1"/>
          <p:nvPr/>
        </p:nvSpPr>
        <p:spPr>
          <a:xfrm>
            <a:off x="335360" y="2996952"/>
            <a:ext cx="4295800" cy="1371600"/>
          </a:xfrm>
          <a:prstGeom prst="rect">
            <a:avLst/>
          </a:prstGeom>
          <a:noFill/>
          <a:ln>
            <a:noFill/>
          </a:ln>
        </p:spPr>
        <p:txBody>
          <a:bodyPr anchorCtr="0" anchor="ctr" bIns="45700" lIns="91425" spcFirstLastPara="1" rIns="91425" wrap="square" tIns="45700">
            <a:normAutofit fontScale="97500" lnSpcReduction="10000"/>
          </a:bodyPr>
          <a:lstStyle/>
          <a:p>
            <a:pPr indent="0" lvl="0" marL="0" marR="0" rtl="0" algn="ctr">
              <a:lnSpc>
                <a:spcPct val="90000"/>
              </a:lnSpc>
              <a:spcBef>
                <a:spcPts val="0"/>
              </a:spcBef>
              <a:spcAft>
                <a:spcPts val="0"/>
              </a:spcAft>
              <a:buClr>
                <a:srgbClr val="262626"/>
              </a:buClr>
              <a:buSzPct val="100000"/>
              <a:buFont typeface="Calibri"/>
              <a:buNone/>
            </a:pPr>
            <a:r>
              <a:rPr b="1" lang="pl-PL" sz="4800" cap="none">
                <a:solidFill>
                  <a:srgbClr val="262626"/>
                </a:solidFill>
                <a:latin typeface="Calibri"/>
                <a:ea typeface="Calibri"/>
                <a:cs typeface="Calibri"/>
                <a:sym typeface="Calibri"/>
              </a:rPr>
              <a:t>Poprawa koncentracji</a:t>
            </a:r>
            <a:endParaRPr/>
          </a:p>
        </p:txBody>
      </p:sp>
      <p:cxnSp>
        <p:nvCxnSpPr>
          <p:cNvPr id="203" name="Google Shape;203;p12"/>
          <p:cNvCxnSpPr/>
          <p:nvPr/>
        </p:nvCxnSpPr>
        <p:spPr>
          <a:xfrm>
            <a:off x="911424" y="2780928"/>
            <a:ext cx="3240360" cy="0"/>
          </a:xfrm>
          <a:prstGeom prst="straightConnector1">
            <a:avLst/>
          </a:prstGeom>
          <a:noFill/>
          <a:ln cap="flat" cmpd="sng" w="57150">
            <a:solidFill>
              <a:schemeClr val="accent1"/>
            </a:solidFill>
            <a:prstDash val="solid"/>
            <a:round/>
            <a:headEnd len="sm" w="sm" type="none"/>
            <a:tailEnd len="sm" w="sm" type="none"/>
          </a:ln>
        </p:spPr>
      </p:cxnSp>
      <p:sp>
        <p:nvSpPr>
          <p:cNvPr id="204" name="Google Shape;204;p12"/>
          <p:cNvSpPr/>
          <p:nvPr/>
        </p:nvSpPr>
        <p:spPr>
          <a:xfrm>
            <a:off x="1379860" y="357665"/>
            <a:ext cx="2206800" cy="2207240"/>
          </a:xfrm>
          <a:prstGeom prst="ellipse">
            <a:avLst/>
          </a:prstGeom>
          <a:noFill/>
          <a:ln cap="flat" cmpd="thickThin"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9600">
                <a:solidFill>
                  <a:schemeClr val="dk1"/>
                </a:solidFill>
                <a:latin typeface="Calibri"/>
                <a:ea typeface="Calibri"/>
                <a:cs typeface="Calibri"/>
                <a:sym typeface="Calibri"/>
              </a:rPr>
              <a:t>3</a:t>
            </a:r>
            <a:endParaRPr/>
          </a:p>
        </p:txBody>
      </p:sp>
      <p:pic>
        <p:nvPicPr>
          <p:cNvPr id="205" name="Google Shape;205;p12"/>
          <p:cNvPicPr preferRelativeResize="0"/>
          <p:nvPr/>
        </p:nvPicPr>
        <p:blipFill rotWithShape="1">
          <a:blip r:embed="rId3">
            <a:alphaModFix/>
          </a:blip>
          <a:srcRect b="0" l="0" r="0" t="0"/>
          <a:stretch/>
        </p:blipFill>
        <p:spPr>
          <a:xfrm>
            <a:off x="0" y="-128245"/>
            <a:ext cx="1521630" cy="15216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idx="1" type="body"/>
          </p:nvPr>
        </p:nvSpPr>
        <p:spPr>
          <a:xfrm>
            <a:off x="4799856" y="359936"/>
            <a:ext cx="7200800" cy="6381432"/>
          </a:xfrm>
          <a:prstGeom prst="rect">
            <a:avLst/>
          </a:prstGeom>
          <a:noFill/>
          <a:ln>
            <a:noFill/>
          </a:ln>
        </p:spPr>
        <p:txBody>
          <a:bodyPr anchorCtr="0" anchor="t" bIns="45700" lIns="91425" spcFirstLastPara="1" rIns="91425" wrap="square" tIns="45700">
            <a:normAutofit/>
          </a:bodyPr>
          <a:lstStyle/>
          <a:p>
            <a:pPr indent="0" lvl="0" marL="0" rtl="0" algn="l">
              <a:lnSpc>
                <a:spcPct val="123000"/>
              </a:lnSpc>
              <a:spcBef>
                <a:spcPts val="0"/>
              </a:spcBef>
              <a:spcAft>
                <a:spcPts val="0"/>
              </a:spcAft>
              <a:buSzPts val="2000"/>
              <a:buFont typeface="Calibri"/>
              <a:buNone/>
            </a:pPr>
            <a:r>
              <a:rPr lang="pl-PL" sz="2000">
                <a:solidFill>
                  <a:schemeClr val="dk1"/>
                </a:solidFill>
              </a:rPr>
              <a:t>Dyscyplina umysłu, którą możesz rozwinąć poprzez medytację, może pomóc Ci przełamać uległość względem uzależnień poprzez zwiększenie samokontroli i świadomości wyzwalaczy zachowań uzależniających. </a:t>
            </a:r>
            <a:endParaRPr/>
          </a:p>
          <a:p>
            <a:pPr indent="0" lvl="0" marL="0" rtl="0" algn="l">
              <a:lnSpc>
                <a:spcPct val="123000"/>
              </a:lnSpc>
              <a:spcBef>
                <a:spcPts val="600"/>
              </a:spcBef>
              <a:spcAft>
                <a:spcPts val="0"/>
              </a:spcAft>
              <a:buSzPts val="2000"/>
              <a:buFont typeface="Calibri"/>
              <a:buNone/>
            </a:pPr>
            <a:r>
              <a:rPr lang="pl-PL" sz="2000">
                <a:solidFill>
                  <a:schemeClr val="dk1"/>
                </a:solidFill>
              </a:rPr>
              <a:t>Badania wykazały, że medytacja może pomóc ludziom nauczyć się przekierowywać swoją uwagę, zarządzać emocjami i impulsami oraz zwiększać zrozumienie ich przyczyn.</a:t>
            </a:r>
            <a:endParaRPr/>
          </a:p>
          <a:p>
            <a:pPr indent="0" lvl="0" marL="0" rtl="0" algn="l">
              <a:lnSpc>
                <a:spcPct val="123000"/>
              </a:lnSpc>
              <a:spcBef>
                <a:spcPts val="600"/>
              </a:spcBef>
              <a:spcAft>
                <a:spcPts val="0"/>
              </a:spcAft>
              <a:buSzPts val="2000"/>
              <a:buFont typeface="Calibri"/>
              <a:buNone/>
            </a:pPr>
            <a:r>
              <a:rPr lang="pl-PL" sz="2000">
                <a:solidFill>
                  <a:schemeClr val="dk1"/>
                </a:solidFill>
              </a:rPr>
              <a:t>Jedno badanie z udziałem 60 osób leczonych z powodu zaburzeń związanych z używaniem alkoholu wykazało, że praktykowanie medytacji transcendentalnej przez 3 miesiące wiązało się z niższym poziomem stresu, niepokoju psychicznego i głodu alkoholu.</a:t>
            </a:r>
            <a:endParaRPr/>
          </a:p>
          <a:p>
            <a:pPr indent="0" lvl="0" marL="0" rtl="0" algn="l">
              <a:lnSpc>
                <a:spcPct val="123000"/>
              </a:lnSpc>
              <a:spcBef>
                <a:spcPts val="600"/>
              </a:spcBef>
              <a:spcAft>
                <a:spcPts val="0"/>
              </a:spcAft>
              <a:buSzPts val="2000"/>
              <a:buFont typeface="Calibri"/>
              <a:buNone/>
            </a:pPr>
            <a:r>
              <a:rPr lang="pl-PL" sz="2000">
                <a:solidFill>
                  <a:schemeClr val="dk1"/>
                </a:solidFill>
              </a:rPr>
              <a:t>Medytacja może również pomóc w kontrolowaniu apetytu. Przegląd 14 badań wykazał, że medytacja uważności pomogła uczestnikom zmniejszyć emocje i napady objadania się.</a:t>
            </a:r>
            <a:endParaRPr/>
          </a:p>
        </p:txBody>
      </p:sp>
      <p:sp>
        <p:nvSpPr>
          <p:cNvPr id="212" name="Google Shape;212;p13"/>
          <p:cNvSpPr txBox="1"/>
          <p:nvPr/>
        </p:nvSpPr>
        <p:spPr>
          <a:xfrm>
            <a:off x="335360" y="2996952"/>
            <a:ext cx="4295800" cy="1371600"/>
          </a:xfrm>
          <a:prstGeom prst="rect">
            <a:avLst/>
          </a:prstGeom>
          <a:noFill/>
          <a:ln>
            <a:noFill/>
          </a:ln>
        </p:spPr>
        <p:txBody>
          <a:bodyPr anchorCtr="0" anchor="ctr" bIns="45700" lIns="91425" spcFirstLastPara="1" rIns="91425" wrap="square" tIns="45700">
            <a:normAutofit fontScale="75000" lnSpcReduction="20000"/>
          </a:bodyPr>
          <a:lstStyle/>
          <a:p>
            <a:pPr indent="0" lvl="0" marL="0" marR="0" rtl="0" algn="ctr">
              <a:lnSpc>
                <a:spcPct val="90000"/>
              </a:lnSpc>
              <a:spcBef>
                <a:spcPts val="0"/>
              </a:spcBef>
              <a:spcAft>
                <a:spcPts val="0"/>
              </a:spcAft>
              <a:buClr>
                <a:srgbClr val="262626"/>
              </a:buClr>
              <a:buSzPct val="100000"/>
              <a:buFont typeface="Calibri"/>
              <a:buNone/>
            </a:pPr>
            <a:r>
              <a:rPr b="1" lang="pl-PL" sz="4800" cap="none">
                <a:solidFill>
                  <a:srgbClr val="262626"/>
                </a:solidFill>
                <a:latin typeface="Calibri"/>
                <a:ea typeface="Calibri"/>
                <a:cs typeface="Calibri"/>
                <a:sym typeface="Calibri"/>
              </a:rPr>
              <a:t>Pomaga kontrolować pragnienia lub uzależenia</a:t>
            </a:r>
            <a:endParaRPr b="1" sz="4800" cap="none">
              <a:solidFill>
                <a:srgbClr val="262626"/>
              </a:solidFill>
              <a:latin typeface="Calibri"/>
              <a:ea typeface="Calibri"/>
              <a:cs typeface="Calibri"/>
              <a:sym typeface="Calibri"/>
            </a:endParaRPr>
          </a:p>
        </p:txBody>
      </p:sp>
      <p:cxnSp>
        <p:nvCxnSpPr>
          <p:cNvPr id="213" name="Google Shape;213;p13"/>
          <p:cNvCxnSpPr/>
          <p:nvPr/>
        </p:nvCxnSpPr>
        <p:spPr>
          <a:xfrm>
            <a:off x="911424" y="2780928"/>
            <a:ext cx="3240360" cy="0"/>
          </a:xfrm>
          <a:prstGeom prst="straightConnector1">
            <a:avLst/>
          </a:prstGeom>
          <a:noFill/>
          <a:ln cap="flat" cmpd="sng" w="57150">
            <a:solidFill>
              <a:schemeClr val="accent1"/>
            </a:solidFill>
            <a:prstDash val="solid"/>
            <a:round/>
            <a:headEnd len="sm" w="sm" type="none"/>
            <a:tailEnd len="sm" w="sm" type="none"/>
          </a:ln>
        </p:spPr>
      </p:cxnSp>
      <p:sp>
        <p:nvSpPr>
          <p:cNvPr id="214" name="Google Shape;214;p13"/>
          <p:cNvSpPr/>
          <p:nvPr/>
        </p:nvSpPr>
        <p:spPr>
          <a:xfrm>
            <a:off x="1379860" y="357665"/>
            <a:ext cx="2206800" cy="2207240"/>
          </a:xfrm>
          <a:prstGeom prst="ellipse">
            <a:avLst/>
          </a:prstGeom>
          <a:noFill/>
          <a:ln cap="flat" cmpd="thickThin"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9600">
                <a:solidFill>
                  <a:schemeClr val="dk1"/>
                </a:solidFill>
                <a:latin typeface="Calibri"/>
                <a:ea typeface="Calibri"/>
                <a:cs typeface="Calibri"/>
                <a:sym typeface="Calibri"/>
              </a:rPr>
              <a:t>4</a:t>
            </a:r>
            <a:endParaRPr/>
          </a:p>
        </p:txBody>
      </p:sp>
      <p:pic>
        <p:nvPicPr>
          <p:cNvPr id="215" name="Google Shape;215;p13"/>
          <p:cNvPicPr preferRelativeResize="0"/>
          <p:nvPr/>
        </p:nvPicPr>
        <p:blipFill rotWithShape="1">
          <a:blip r:embed="rId3">
            <a:alphaModFix/>
          </a:blip>
          <a:srcRect b="0" l="0" r="0" t="0"/>
          <a:stretch/>
        </p:blipFill>
        <p:spPr>
          <a:xfrm>
            <a:off x="0" y="-128245"/>
            <a:ext cx="1521630" cy="15216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4"/>
          <p:cNvSpPr txBox="1"/>
          <p:nvPr>
            <p:ph idx="1" type="body"/>
          </p:nvPr>
        </p:nvSpPr>
        <p:spPr>
          <a:xfrm>
            <a:off x="4631160" y="260648"/>
            <a:ext cx="7225480" cy="6304732"/>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34000"/>
              </a:lnSpc>
              <a:spcBef>
                <a:spcPts val="0"/>
              </a:spcBef>
              <a:spcAft>
                <a:spcPts val="0"/>
              </a:spcAft>
              <a:buSzPct val="100000"/>
              <a:buFont typeface="Calibri"/>
              <a:buNone/>
            </a:pPr>
            <a:r>
              <a:rPr lang="pl-PL"/>
              <a:t>Niektóre formy medytacji mogą prowadzić do poprawy obrazu siebie i bardziej pozytywnego spojrzenia na życie.</a:t>
            </a:r>
            <a:endParaRPr/>
          </a:p>
          <a:p>
            <a:pPr indent="0" lvl="0" marL="0" rtl="0" algn="l">
              <a:lnSpc>
                <a:spcPct val="134000"/>
              </a:lnSpc>
              <a:spcBef>
                <a:spcPts val="600"/>
              </a:spcBef>
              <a:spcAft>
                <a:spcPts val="0"/>
              </a:spcAft>
              <a:buSzPct val="100000"/>
              <a:buFont typeface="Calibri"/>
              <a:buNone/>
            </a:pPr>
            <a:r>
              <a:rPr lang="pl-PL"/>
              <a:t>Na przykład jeden przegląd terapii stosowanych u ponad 3500 osób dorosłych wykazał, że medytacja uważności ogranicza objawy depresji.</a:t>
            </a:r>
            <a:endParaRPr/>
          </a:p>
          <a:p>
            <a:pPr indent="0" lvl="0" marL="0" rtl="0" algn="l">
              <a:lnSpc>
                <a:spcPct val="134000"/>
              </a:lnSpc>
              <a:spcBef>
                <a:spcPts val="600"/>
              </a:spcBef>
              <a:spcAft>
                <a:spcPts val="0"/>
              </a:spcAft>
              <a:buSzPct val="100000"/>
              <a:buFont typeface="Calibri"/>
              <a:buNone/>
            </a:pPr>
            <a:r>
              <a:rPr lang="pl-PL"/>
              <a:t>Podobnie przegląd 18 badań wykazał, że osoby stosujące terapie medytacyjne doświadczyły zmniejszonych objawów depresji w porównaniu z osobami z grupy kontrolnej.</a:t>
            </a:r>
            <a:endParaRPr/>
          </a:p>
          <a:p>
            <a:pPr indent="0" lvl="0" marL="0" rtl="0" algn="l">
              <a:lnSpc>
                <a:spcPct val="134000"/>
              </a:lnSpc>
              <a:spcBef>
                <a:spcPts val="600"/>
              </a:spcBef>
              <a:spcAft>
                <a:spcPts val="0"/>
              </a:spcAft>
              <a:buSzPct val="100000"/>
              <a:buFont typeface="Calibri"/>
              <a:buNone/>
            </a:pPr>
            <a:r>
              <a:rPr lang="pl-PL"/>
              <a:t>Inne badanie wykazało, że osoby, które ukończyły ćwiczenie medytacyjne, doświadczały mniej negatywnych myśli w odpowiedzi na oglądanie negatywnych obrazów w porównaniu z osobami z grupy kontrolnej.</a:t>
            </a:r>
            <a:endParaRPr/>
          </a:p>
          <a:p>
            <a:pPr indent="0" lvl="0" marL="0" rtl="0" algn="l">
              <a:lnSpc>
                <a:spcPct val="134000"/>
              </a:lnSpc>
              <a:spcBef>
                <a:spcPts val="600"/>
              </a:spcBef>
              <a:spcAft>
                <a:spcPts val="0"/>
              </a:spcAft>
              <a:buSzPct val="100000"/>
              <a:buFont typeface="Calibri"/>
              <a:buNone/>
            </a:pPr>
            <a:r>
              <a:rPr lang="pl-PL"/>
              <a:t>Co więcej, zapalne substancje chemiczne zwane cytokinami, które są uwalniane w odpowiedzi na stres, mogą wpływać na nastrój, prowadząc do depresji. Przegląd kilku badań sugeruje, że medytacja może również zmniejszyć depresję poprzez zmniejszenie poziomu tych zapalnych substancji chemicznych.</a:t>
            </a:r>
            <a:endParaRPr/>
          </a:p>
        </p:txBody>
      </p:sp>
      <p:sp>
        <p:nvSpPr>
          <p:cNvPr id="222" name="Google Shape;222;p14"/>
          <p:cNvSpPr txBox="1"/>
          <p:nvPr/>
        </p:nvSpPr>
        <p:spPr>
          <a:xfrm>
            <a:off x="335360" y="2996952"/>
            <a:ext cx="4295800" cy="1371600"/>
          </a:xfrm>
          <a:prstGeom prst="rect">
            <a:avLst/>
          </a:prstGeom>
          <a:noFill/>
          <a:ln>
            <a:noFill/>
          </a:ln>
        </p:spPr>
        <p:txBody>
          <a:bodyPr anchorCtr="0" anchor="ctr" bIns="45700" lIns="91425" spcFirstLastPara="1" rIns="91425" wrap="square" tIns="45700">
            <a:normAutofit fontScale="90000"/>
          </a:bodyPr>
          <a:lstStyle/>
          <a:p>
            <a:pPr indent="0" lvl="0" marL="0" marR="0" rtl="0" algn="ctr">
              <a:lnSpc>
                <a:spcPct val="90000"/>
              </a:lnSpc>
              <a:spcBef>
                <a:spcPts val="0"/>
              </a:spcBef>
              <a:spcAft>
                <a:spcPts val="0"/>
              </a:spcAft>
              <a:buClr>
                <a:srgbClr val="262626"/>
              </a:buClr>
              <a:buSzPct val="100000"/>
              <a:buFont typeface="Calibri"/>
              <a:buNone/>
            </a:pPr>
            <a:r>
              <a:rPr b="1" lang="pl-PL" sz="4800" cap="none">
                <a:solidFill>
                  <a:srgbClr val="262626"/>
                </a:solidFill>
                <a:latin typeface="Calibri"/>
                <a:ea typeface="Calibri"/>
                <a:cs typeface="Calibri"/>
                <a:sym typeface="Calibri"/>
              </a:rPr>
              <a:t>Poprawa zdrowia psychicznego</a:t>
            </a:r>
            <a:endParaRPr/>
          </a:p>
        </p:txBody>
      </p:sp>
      <p:cxnSp>
        <p:nvCxnSpPr>
          <p:cNvPr id="223" name="Google Shape;223;p14"/>
          <p:cNvCxnSpPr/>
          <p:nvPr/>
        </p:nvCxnSpPr>
        <p:spPr>
          <a:xfrm>
            <a:off x="911424" y="2780928"/>
            <a:ext cx="3240360" cy="0"/>
          </a:xfrm>
          <a:prstGeom prst="straightConnector1">
            <a:avLst/>
          </a:prstGeom>
          <a:noFill/>
          <a:ln cap="flat" cmpd="sng" w="57150">
            <a:solidFill>
              <a:schemeClr val="accent1"/>
            </a:solidFill>
            <a:prstDash val="solid"/>
            <a:round/>
            <a:headEnd len="sm" w="sm" type="none"/>
            <a:tailEnd len="sm" w="sm" type="none"/>
          </a:ln>
        </p:spPr>
      </p:cxnSp>
      <p:sp>
        <p:nvSpPr>
          <p:cNvPr id="224" name="Google Shape;224;p14"/>
          <p:cNvSpPr/>
          <p:nvPr/>
        </p:nvSpPr>
        <p:spPr>
          <a:xfrm>
            <a:off x="1379860" y="357665"/>
            <a:ext cx="2206800" cy="2207240"/>
          </a:xfrm>
          <a:prstGeom prst="ellipse">
            <a:avLst/>
          </a:prstGeom>
          <a:noFill/>
          <a:ln cap="flat" cmpd="thickThin"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9600">
                <a:solidFill>
                  <a:schemeClr val="dk1"/>
                </a:solidFill>
                <a:latin typeface="Calibri"/>
                <a:ea typeface="Calibri"/>
                <a:cs typeface="Calibri"/>
                <a:sym typeface="Calibri"/>
              </a:rPr>
              <a:t>5</a:t>
            </a:r>
            <a:endParaRPr/>
          </a:p>
        </p:txBody>
      </p:sp>
      <p:pic>
        <p:nvPicPr>
          <p:cNvPr id="225" name="Google Shape;225;p14"/>
          <p:cNvPicPr preferRelativeResize="0"/>
          <p:nvPr/>
        </p:nvPicPr>
        <p:blipFill rotWithShape="1">
          <a:blip r:embed="rId3">
            <a:alphaModFix/>
          </a:blip>
          <a:srcRect b="0" l="0" r="0" t="0"/>
          <a:stretch/>
        </p:blipFill>
        <p:spPr>
          <a:xfrm>
            <a:off x="0" y="-128245"/>
            <a:ext cx="1521630" cy="15216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txBox="1"/>
          <p:nvPr>
            <p:ph idx="1" type="body"/>
          </p:nvPr>
        </p:nvSpPr>
        <p:spPr>
          <a:xfrm>
            <a:off x="4943872" y="357664"/>
            <a:ext cx="7056784" cy="6167649"/>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34000"/>
              </a:lnSpc>
              <a:spcBef>
                <a:spcPts val="0"/>
              </a:spcBef>
              <a:spcAft>
                <a:spcPts val="0"/>
              </a:spcAft>
              <a:buSzPct val="100000"/>
              <a:buFont typeface="Calibri"/>
              <a:buNone/>
            </a:pPr>
            <a:r>
              <a:rPr lang="pl-PL"/>
              <a:t>Twoja percepcja bólu jest połączona z twoim stanem umysłu i może być podwyższona w stresujących warunkach.</a:t>
            </a:r>
            <a:endParaRPr/>
          </a:p>
          <a:p>
            <a:pPr indent="0" lvl="0" marL="0" rtl="0" algn="l">
              <a:lnSpc>
                <a:spcPct val="134000"/>
              </a:lnSpc>
              <a:spcBef>
                <a:spcPts val="600"/>
              </a:spcBef>
              <a:spcAft>
                <a:spcPts val="0"/>
              </a:spcAft>
              <a:buSzPct val="100000"/>
              <a:buFont typeface="Calibri"/>
              <a:buNone/>
            </a:pPr>
            <a:r>
              <a:rPr lang="pl-PL"/>
              <a:t>Niektóre badania sugerują, że włączenie medytacji do rutyny może być korzystne w kontrolowaniu bólu.</a:t>
            </a:r>
            <a:endParaRPr/>
          </a:p>
          <a:p>
            <a:pPr indent="0" lvl="0" marL="0" rtl="0" algn="l">
              <a:lnSpc>
                <a:spcPct val="134000"/>
              </a:lnSpc>
              <a:spcBef>
                <a:spcPts val="600"/>
              </a:spcBef>
              <a:spcAft>
                <a:spcPts val="0"/>
              </a:spcAft>
              <a:buSzPct val="100000"/>
              <a:buFont typeface="Calibri"/>
              <a:buNone/>
            </a:pPr>
            <a:r>
              <a:rPr lang="pl-PL"/>
              <a:t>Na przykład jeden przegląd 38 badań wykazał, że medytacja uważności może zmniejszyć ból, poprawić jakość życia i zmniejszyć objawy depresji u osób z przewlekłym bólem.</a:t>
            </a:r>
            <a:endParaRPr/>
          </a:p>
          <a:p>
            <a:pPr indent="0" lvl="0" marL="0" rtl="0" algn="l">
              <a:lnSpc>
                <a:spcPct val="134000"/>
              </a:lnSpc>
              <a:spcBef>
                <a:spcPts val="600"/>
              </a:spcBef>
              <a:spcAft>
                <a:spcPts val="0"/>
              </a:spcAft>
              <a:buSzPct val="100000"/>
              <a:buFont typeface="Calibri"/>
              <a:buNone/>
            </a:pPr>
            <a:r>
              <a:rPr lang="pl-PL"/>
              <a:t>Duża meta analiza badań z udziałem prawie 3500 uczestników wykazała, że ​​medytacja wiązała się ze zmniejszeniem bólu.</a:t>
            </a:r>
            <a:endParaRPr/>
          </a:p>
          <a:p>
            <a:pPr indent="0" lvl="0" marL="0" rtl="0" algn="l">
              <a:lnSpc>
                <a:spcPct val="134000"/>
              </a:lnSpc>
              <a:spcBef>
                <a:spcPts val="600"/>
              </a:spcBef>
              <a:spcAft>
                <a:spcPts val="0"/>
              </a:spcAft>
              <a:buSzPct val="100000"/>
              <a:buFont typeface="Calibri"/>
              <a:buNone/>
            </a:pPr>
            <a:r>
              <a:rPr lang="pl-PL"/>
              <a:t>Osoby medytujące i niemedytujące doświadczały tych samych przyczyn bólu, ale osoby medytujące wykazały większą zdolność radzenia sobie z bólem, a nawet doświadczały zmniejszonego odczuwania bólu.</a:t>
            </a:r>
            <a:endParaRPr/>
          </a:p>
        </p:txBody>
      </p:sp>
      <p:sp>
        <p:nvSpPr>
          <p:cNvPr id="232" name="Google Shape;232;p15"/>
          <p:cNvSpPr txBox="1"/>
          <p:nvPr/>
        </p:nvSpPr>
        <p:spPr>
          <a:xfrm>
            <a:off x="335360" y="2996952"/>
            <a:ext cx="4295800" cy="1371600"/>
          </a:xfrm>
          <a:prstGeom prst="rect">
            <a:avLst/>
          </a:prstGeom>
          <a:noFill/>
          <a:ln>
            <a:noFill/>
          </a:ln>
        </p:spPr>
        <p:txBody>
          <a:bodyPr anchorCtr="0" anchor="ctr" bIns="45700" lIns="91425" spcFirstLastPara="1" rIns="91425" wrap="square" tIns="45700">
            <a:normAutofit fontScale="97500" lnSpcReduction="10000"/>
          </a:bodyPr>
          <a:lstStyle/>
          <a:p>
            <a:pPr indent="0" lvl="0" marL="0" marR="0" rtl="0" algn="ctr">
              <a:lnSpc>
                <a:spcPct val="90000"/>
              </a:lnSpc>
              <a:spcBef>
                <a:spcPts val="0"/>
              </a:spcBef>
              <a:spcAft>
                <a:spcPts val="0"/>
              </a:spcAft>
              <a:buClr>
                <a:srgbClr val="262626"/>
              </a:buClr>
              <a:buSzPct val="100000"/>
              <a:buFont typeface="Calibri"/>
              <a:buNone/>
            </a:pPr>
            <a:r>
              <a:rPr b="1" lang="pl-PL" sz="4800" cap="none">
                <a:solidFill>
                  <a:srgbClr val="262626"/>
                </a:solidFill>
                <a:latin typeface="Calibri"/>
                <a:ea typeface="Calibri"/>
                <a:cs typeface="Calibri"/>
                <a:sym typeface="Calibri"/>
              </a:rPr>
              <a:t>Pomaga kontrolować ból</a:t>
            </a:r>
            <a:endParaRPr/>
          </a:p>
        </p:txBody>
      </p:sp>
      <p:cxnSp>
        <p:nvCxnSpPr>
          <p:cNvPr id="233" name="Google Shape;233;p15"/>
          <p:cNvCxnSpPr/>
          <p:nvPr/>
        </p:nvCxnSpPr>
        <p:spPr>
          <a:xfrm>
            <a:off x="911424" y="2780928"/>
            <a:ext cx="3240360" cy="0"/>
          </a:xfrm>
          <a:prstGeom prst="straightConnector1">
            <a:avLst/>
          </a:prstGeom>
          <a:noFill/>
          <a:ln cap="flat" cmpd="sng" w="57150">
            <a:solidFill>
              <a:schemeClr val="accent1"/>
            </a:solidFill>
            <a:prstDash val="solid"/>
            <a:round/>
            <a:headEnd len="sm" w="sm" type="none"/>
            <a:tailEnd len="sm" w="sm" type="none"/>
          </a:ln>
        </p:spPr>
      </p:cxnSp>
      <p:sp>
        <p:nvSpPr>
          <p:cNvPr id="234" name="Google Shape;234;p15"/>
          <p:cNvSpPr/>
          <p:nvPr/>
        </p:nvSpPr>
        <p:spPr>
          <a:xfrm>
            <a:off x="1379860" y="357665"/>
            <a:ext cx="2206800" cy="2207240"/>
          </a:xfrm>
          <a:prstGeom prst="ellipse">
            <a:avLst/>
          </a:prstGeom>
          <a:noFill/>
          <a:ln cap="flat" cmpd="thickThin"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9600">
                <a:solidFill>
                  <a:schemeClr val="dk1"/>
                </a:solidFill>
                <a:latin typeface="Calibri"/>
                <a:ea typeface="Calibri"/>
                <a:cs typeface="Calibri"/>
                <a:sym typeface="Calibri"/>
              </a:rPr>
              <a:t>6</a:t>
            </a:r>
            <a:endParaRPr/>
          </a:p>
        </p:txBody>
      </p:sp>
      <p:pic>
        <p:nvPicPr>
          <p:cNvPr id="235" name="Google Shape;235;p15"/>
          <p:cNvPicPr preferRelativeResize="0"/>
          <p:nvPr/>
        </p:nvPicPr>
        <p:blipFill rotWithShape="1">
          <a:blip r:embed="rId3">
            <a:alphaModFix/>
          </a:blip>
          <a:srcRect b="0" l="0" r="0" t="0"/>
          <a:stretch/>
        </p:blipFill>
        <p:spPr>
          <a:xfrm>
            <a:off x="0" y="-128245"/>
            <a:ext cx="1521630" cy="152163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txBox="1"/>
          <p:nvPr>
            <p:ph idx="1" type="body"/>
          </p:nvPr>
        </p:nvSpPr>
        <p:spPr>
          <a:xfrm>
            <a:off x="4648896" y="357664"/>
            <a:ext cx="7351760" cy="6239685"/>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34000"/>
              </a:lnSpc>
              <a:spcBef>
                <a:spcPts val="0"/>
              </a:spcBef>
              <a:spcAft>
                <a:spcPts val="0"/>
              </a:spcAft>
              <a:buSzPct val="100000"/>
              <a:buFont typeface="Calibri"/>
              <a:buNone/>
            </a:pPr>
            <a:r>
              <a:rPr lang="pl-PL" sz="1800"/>
              <a:t>Niektóre formy medytacji mogą pomóc ci rozwinąć silniejsze zrozumienie siebie, pomagając ci stać się najlepszą wersją siebie.</a:t>
            </a:r>
            <a:endParaRPr/>
          </a:p>
          <a:p>
            <a:pPr indent="0" lvl="0" marL="0" rtl="0" algn="l">
              <a:lnSpc>
                <a:spcPct val="134000"/>
              </a:lnSpc>
              <a:spcBef>
                <a:spcPts val="600"/>
              </a:spcBef>
              <a:spcAft>
                <a:spcPts val="0"/>
              </a:spcAft>
              <a:buSzPct val="100000"/>
              <a:buFont typeface="Calibri"/>
              <a:buNone/>
            </a:pPr>
            <a:r>
              <a:rPr lang="pl-PL" sz="1800"/>
              <a:t>Na przykład medytacyjne pytania o siebie wyraźnie mają na celu pomóc ci rozwinąć większe zrozumienie siebie i tego, jak odnosisz się do ludzi wokół ciebie.</a:t>
            </a:r>
            <a:endParaRPr/>
          </a:p>
          <a:p>
            <a:pPr indent="0" lvl="0" marL="0" rtl="0" algn="l">
              <a:lnSpc>
                <a:spcPct val="134000"/>
              </a:lnSpc>
              <a:spcBef>
                <a:spcPts val="600"/>
              </a:spcBef>
              <a:spcAft>
                <a:spcPts val="0"/>
              </a:spcAft>
              <a:buSzPct val="100000"/>
              <a:buFont typeface="Calibri"/>
              <a:buNone/>
            </a:pPr>
            <a:r>
              <a:rPr lang="pl-PL" sz="1800"/>
              <a:t>Inne formy uczą rozpoznawać myśli, które mogą być szkodliwe lub autodestrukcyjne. Chodzi o to, że gdy zdobędziesz większą świadomość swoich nawyków myślowych, możesz skierować je w stronę bardziej konstruktywnych wzorców.</a:t>
            </a:r>
            <a:endParaRPr/>
          </a:p>
          <a:p>
            <a:pPr indent="0" lvl="0" marL="0" rtl="0" algn="l">
              <a:lnSpc>
                <a:spcPct val="134000"/>
              </a:lnSpc>
              <a:spcBef>
                <a:spcPts val="600"/>
              </a:spcBef>
              <a:spcAft>
                <a:spcPts val="0"/>
              </a:spcAft>
              <a:buSzPct val="100000"/>
              <a:buFont typeface="Calibri"/>
              <a:buNone/>
            </a:pPr>
            <a:r>
              <a:rPr lang="pl-PL" sz="1800"/>
              <a:t>Jeden przegląd 27 badań wykazał, że praktykowanie tai chi może wiązać się z poprawą poczucia własnej skuteczności, co jest terminem używanym do opisania wiary osoby we własne możliwości lub zdolność do pokonywania wyzwań.</a:t>
            </a:r>
            <a:endParaRPr/>
          </a:p>
          <a:p>
            <a:pPr indent="0" lvl="0" marL="0" rtl="0" algn="l">
              <a:lnSpc>
                <a:spcPct val="134000"/>
              </a:lnSpc>
              <a:spcBef>
                <a:spcPts val="600"/>
              </a:spcBef>
              <a:spcAft>
                <a:spcPts val="0"/>
              </a:spcAft>
              <a:buSzPct val="100000"/>
              <a:buFont typeface="Calibri"/>
              <a:buNone/>
            </a:pPr>
            <a:r>
              <a:rPr lang="pl-PL" sz="1800"/>
              <a:t>W innym badaniu 153 dorosłych, którzy używali aplikacji do medytacji uważności przez 2 tygodnie, doświadczyło zmniejszonego poczucia samotności i zwiększonego kontaktu społecznego w porównaniu z osobami z grupy kontrolnej.</a:t>
            </a:r>
            <a:endParaRPr/>
          </a:p>
          <a:p>
            <a:pPr indent="0" lvl="0" marL="0" rtl="0" algn="l">
              <a:lnSpc>
                <a:spcPct val="134000"/>
              </a:lnSpc>
              <a:spcBef>
                <a:spcPts val="600"/>
              </a:spcBef>
              <a:spcAft>
                <a:spcPts val="0"/>
              </a:spcAft>
              <a:buSzPct val="100000"/>
              <a:buFont typeface="Calibri"/>
              <a:buNone/>
            </a:pPr>
            <a:r>
              <a:rPr lang="pl-PL" sz="1800"/>
              <a:t>Dodatkowo doświadczenie w medytacji może rozwijać bardziej kreatywne umiejętności rozwiązywania problemów.</a:t>
            </a:r>
            <a:endParaRPr/>
          </a:p>
        </p:txBody>
      </p:sp>
      <p:sp>
        <p:nvSpPr>
          <p:cNvPr id="242" name="Google Shape;242;p16"/>
          <p:cNvSpPr txBox="1"/>
          <p:nvPr/>
        </p:nvSpPr>
        <p:spPr>
          <a:xfrm>
            <a:off x="335360" y="2996952"/>
            <a:ext cx="4295800" cy="1371600"/>
          </a:xfrm>
          <a:prstGeom prst="rect">
            <a:avLst/>
          </a:prstGeom>
          <a:noFill/>
          <a:ln>
            <a:noFill/>
          </a:ln>
        </p:spPr>
        <p:txBody>
          <a:bodyPr anchorCtr="0" anchor="ctr" bIns="45700" lIns="91425" spcFirstLastPara="1" rIns="91425" wrap="square" tIns="45700">
            <a:normAutofit fontScale="82500" lnSpcReduction="10000"/>
          </a:bodyPr>
          <a:lstStyle/>
          <a:p>
            <a:pPr indent="0" lvl="0" marL="0" marR="0" rtl="0" algn="ctr">
              <a:lnSpc>
                <a:spcPct val="90000"/>
              </a:lnSpc>
              <a:spcBef>
                <a:spcPts val="0"/>
              </a:spcBef>
              <a:spcAft>
                <a:spcPts val="0"/>
              </a:spcAft>
              <a:buClr>
                <a:srgbClr val="262626"/>
              </a:buClr>
              <a:buSzPct val="100000"/>
              <a:buFont typeface="Calibri"/>
              <a:buNone/>
            </a:pPr>
            <a:r>
              <a:rPr b="1" lang="pl-PL" sz="4800" cap="none">
                <a:solidFill>
                  <a:srgbClr val="262626"/>
                </a:solidFill>
                <a:latin typeface="Calibri"/>
                <a:ea typeface="Calibri"/>
                <a:cs typeface="Calibri"/>
                <a:sym typeface="Calibri"/>
              </a:rPr>
              <a:t>Poprawa samoświadomości</a:t>
            </a:r>
            <a:endParaRPr/>
          </a:p>
        </p:txBody>
      </p:sp>
      <p:cxnSp>
        <p:nvCxnSpPr>
          <p:cNvPr id="243" name="Google Shape;243;p16"/>
          <p:cNvCxnSpPr/>
          <p:nvPr/>
        </p:nvCxnSpPr>
        <p:spPr>
          <a:xfrm>
            <a:off x="911424" y="2780928"/>
            <a:ext cx="3240360" cy="0"/>
          </a:xfrm>
          <a:prstGeom prst="straightConnector1">
            <a:avLst/>
          </a:prstGeom>
          <a:noFill/>
          <a:ln cap="flat" cmpd="sng" w="57150">
            <a:solidFill>
              <a:schemeClr val="accent1"/>
            </a:solidFill>
            <a:prstDash val="solid"/>
            <a:round/>
            <a:headEnd len="sm" w="sm" type="none"/>
            <a:tailEnd len="sm" w="sm" type="none"/>
          </a:ln>
        </p:spPr>
      </p:cxnSp>
      <p:sp>
        <p:nvSpPr>
          <p:cNvPr id="244" name="Google Shape;244;p16"/>
          <p:cNvSpPr/>
          <p:nvPr/>
        </p:nvSpPr>
        <p:spPr>
          <a:xfrm>
            <a:off x="1379860" y="357665"/>
            <a:ext cx="2206800" cy="2207240"/>
          </a:xfrm>
          <a:prstGeom prst="ellipse">
            <a:avLst/>
          </a:prstGeom>
          <a:noFill/>
          <a:ln cap="flat" cmpd="thickThin"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9600">
                <a:solidFill>
                  <a:schemeClr val="dk1"/>
                </a:solidFill>
                <a:latin typeface="Calibri"/>
                <a:ea typeface="Calibri"/>
                <a:cs typeface="Calibri"/>
                <a:sym typeface="Calibri"/>
              </a:rPr>
              <a:t>7</a:t>
            </a:r>
            <a:endParaRPr/>
          </a:p>
        </p:txBody>
      </p:sp>
      <p:pic>
        <p:nvPicPr>
          <p:cNvPr id="245" name="Google Shape;245;p16"/>
          <p:cNvPicPr preferRelativeResize="0"/>
          <p:nvPr/>
        </p:nvPicPr>
        <p:blipFill rotWithShape="1">
          <a:blip r:embed="rId3">
            <a:alphaModFix/>
          </a:blip>
          <a:srcRect b="0" l="0" r="0" t="0"/>
          <a:stretch/>
        </p:blipFill>
        <p:spPr>
          <a:xfrm>
            <a:off x="0" y="-128245"/>
            <a:ext cx="1521630" cy="152163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7"/>
          <p:cNvSpPr txBox="1"/>
          <p:nvPr>
            <p:ph idx="1" type="body"/>
          </p:nvPr>
        </p:nvSpPr>
        <p:spPr>
          <a:xfrm>
            <a:off x="4657404" y="357664"/>
            <a:ext cx="7343252" cy="616766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34000"/>
              </a:lnSpc>
              <a:spcBef>
                <a:spcPts val="0"/>
              </a:spcBef>
              <a:spcAft>
                <a:spcPts val="0"/>
              </a:spcAft>
              <a:buSzPct val="100000"/>
              <a:buFont typeface="Calibri"/>
              <a:buNone/>
            </a:pPr>
            <a:r>
              <a:rPr lang="pl-PL" sz="2000"/>
              <a:t>Stan zapalny to reakcja układu odpornościowego organizmu mająca na celu usunięcie czynnika uszkadzającego tkanki organizmu. W niektórych przypadkach to dobra rzecz – to wynik pracy twojego organizmu w celu zaatakowania alergenu lub infekcji. Ale przewlekłe zapalenie powoduje zmiany strukturalne w organizmie, które są powiązane z kilkoma poważnymi chorobami przewlekłymi, takimi jak rak, cukrzyca , IBS , a nawet choroba Alzheimera.</a:t>
            </a:r>
            <a:endParaRPr/>
          </a:p>
          <a:p>
            <a:pPr indent="0" lvl="0" marL="0" rtl="0" algn="l">
              <a:lnSpc>
                <a:spcPct val="134000"/>
              </a:lnSpc>
              <a:spcBef>
                <a:spcPts val="600"/>
              </a:spcBef>
              <a:spcAft>
                <a:spcPts val="0"/>
              </a:spcAft>
              <a:buSzPct val="100000"/>
              <a:buFont typeface="Calibri"/>
              <a:buNone/>
            </a:pPr>
            <a:r>
              <a:rPr lang="pl-PL" sz="2000"/>
              <a:t>Medytacja może pomóc złagodzić te szkodliwe skutki. W badaniu opublikowanym w czasopiśmie </a:t>
            </a:r>
            <a:r>
              <a:rPr i="1" lang="pl-PL" sz="2000"/>
              <a:t>Brain, Behavior, and Immunity</a:t>
            </a:r>
            <a:r>
              <a:rPr lang="pl-PL" sz="2000"/>
              <a:t> naukowcy przeprowadzili trening medytacji uważności lub zapisali ich do ogólnego programu poprawy zdrowia. Po ośmiu tygodniach użyli ognistego kremu z kapsaicyną, aby wywołać reakcję zapalną na skórze – po prostu dlatego, że łatwiej jest przetestować swoją skórę niż mózg.</a:t>
            </a:r>
            <a:endParaRPr/>
          </a:p>
          <a:p>
            <a:pPr indent="0" lvl="0" marL="0" rtl="0" algn="l">
              <a:lnSpc>
                <a:spcPct val="134000"/>
              </a:lnSpc>
              <a:spcBef>
                <a:spcPts val="600"/>
              </a:spcBef>
              <a:spcAft>
                <a:spcPts val="0"/>
              </a:spcAft>
              <a:buSzPct val="100000"/>
              <a:buFont typeface="Calibri"/>
              <a:buNone/>
            </a:pPr>
            <a:r>
              <a:rPr lang="pl-PL" sz="2000"/>
              <a:t>Odkryli, że uczestnicy medytujący wykazywali znacznie mniejszą reakcję zapalną w porównaniu z tymi, którzy tego nie robili, co sugeruje, że medytacja może potencjalnie zmniejszać przewlekłe stany zapalne w twoim ciele.</a:t>
            </a:r>
            <a:endParaRPr/>
          </a:p>
        </p:txBody>
      </p:sp>
      <p:sp>
        <p:nvSpPr>
          <p:cNvPr id="252" name="Google Shape;252;p17"/>
          <p:cNvSpPr txBox="1"/>
          <p:nvPr/>
        </p:nvSpPr>
        <p:spPr>
          <a:xfrm>
            <a:off x="335360" y="2996952"/>
            <a:ext cx="4295800" cy="1371600"/>
          </a:xfrm>
          <a:prstGeom prst="rect">
            <a:avLst/>
          </a:prstGeom>
          <a:noFill/>
          <a:ln>
            <a:noFill/>
          </a:ln>
        </p:spPr>
        <p:txBody>
          <a:bodyPr anchorCtr="0" anchor="ctr" bIns="45700" lIns="91425" spcFirstLastPara="1" rIns="91425" wrap="square" tIns="45700">
            <a:normAutofit fontScale="82500" lnSpcReduction="20000"/>
          </a:bodyPr>
          <a:lstStyle/>
          <a:p>
            <a:pPr indent="0" lvl="0" marL="0" marR="0" rtl="0" algn="ctr">
              <a:lnSpc>
                <a:spcPct val="90000"/>
              </a:lnSpc>
              <a:spcBef>
                <a:spcPts val="0"/>
              </a:spcBef>
              <a:spcAft>
                <a:spcPts val="0"/>
              </a:spcAft>
              <a:buClr>
                <a:srgbClr val="262626"/>
              </a:buClr>
              <a:buSzPct val="100000"/>
              <a:buFont typeface="Calibri"/>
              <a:buNone/>
            </a:pPr>
            <a:r>
              <a:rPr b="1" lang="pl-PL" sz="4800" cap="none">
                <a:solidFill>
                  <a:srgbClr val="262626"/>
                </a:solidFill>
                <a:latin typeface="Calibri"/>
                <a:ea typeface="Calibri"/>
                <a:cs typeface="Calibri"/>
                <a:sym typeface="Calibri"/>
              </a:rPr>
              <a:t>Zmniejsza szkodliwe stany zapalne</a:t>
            </a:r>
            <a:endParaRPr/>
          </a:p>
        </p:txBody>
      </p:sp>
      <p:cxnSp>
        <p:nvCxnSpPr>
          <p:cNvPr id="253" name="Google Shape;253;p17"/>
          <p:cNvCxnSpPr/>
          <p:nvPr/>
        </p:nvCxnSpPr>
        <p:spPr>
          <a:xfrm>
            <a:off x="911424" y="2780928"/>
            <a:ext cx="3240360" cy="0"/>
          </a:xfrm>
          <a:prstGeom prst="straightConnector1">
            <a:avLst/>
          </a:prstGeom>
          <a:noFill/>
          <a:ln cap="flat" cmpd="sng" w="57150">
            <a:solidFill>
              <a:schemeClr val="accent1"/>
            </a:solidFill>
            <a:prstDash val="solid"/>
            <a:round/>
            <a:headEnd len="sm" w="sm" type="none"/>
            <a:tailEnd len="sm" w="sm" type="none"/>
          </a:ln>
        </p:spPr>
      </p:cxnSp>
      <p:sp>
        <p:nvSpPr>
          <p:cNvPr id="254" name="Google Shape;254;p17"/>
          <p:cNvSpPr/>
          <p:nvPr/>
        </p:nvSpPr>
        <p:spPr>
          <a:xfrm>
            <a:off x="1379860" y="357665"/>
            <a:ext cx="2206800" cy="2207240"/>
          </a:xfrm>
          <a:prstGeom prst="ellipse">
            <a:avLst/>
          </a:prstGeom>
          <a:noFill/>
          <a:ln cap="flat" cmpd="thickThin"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pl-PL" sz="9600">
                <a:solidFill>
                  <a:schemeClr val="dk1"/>
                </a:solidFill>
                <a:latin typeface="Calibri"/>
                <a:ea typeface="Calibri"/>
                <a:cs typeface="Calibri"/>
                <a:sym typeface="Calibri"/>
              </a:rPr>
              <a:t>8</a:t>
            </a:r>
            <a:endParaRPr/>
          </a:p>
        </p:txBody>
      </p:sp>
      <p:pic>
        <p:nvPicPr>
          <p:cNvPr id="255" name="Google Shape;255;p17"/>
          <p:cNvPicPr preferRelativeResize="0"/>
          <p:nvPr/>
        </p:nvPicPr>
        <p:blipFill rotWithShape="1">
          <a:blip r:embed="rId3">
            <a:alphaModFix/>
          </a:blip>
          <a:srcRect b="0" l="0" r="0" t="0"/>
          <a:stretch/>
        </p:blipFill>
        <p:spPr>
          <a:xfrm>
            <a:off x="0" y="-128245"/>
            <a:ext cx="1521630" cy="152163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8"/>
          <p:cNvSpPr txBox="1"/>
          <p:nvPr>
            <p:ph type="title"/>
          </p:nvPr>
        </p:nvSpPr>
        <p:spPr>
          <a:xfrm>
            <a:off x="2207568" y="137160"/>
            <a:ext cx="936104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alibri"/>
              <a:buNone/>
            </a:pPr>
            <a:r>
              <a:rPr b="1" lang="pl-PL"/>
              <a:t>Jak medycja wpływa na mózg?</a:t>
            </a:r>
            <a:endParaRPr/>
          </a:p>
        </p:txBody>
      </p:sp>
      <p:sp>
        <p:nvSpPr>
          <p:cNvPr id="262" name="Google Shape;262;p18"/>
          <p:cNvSpPr txBox="1"/>
          <p:nvPr>
            <p:ph idx="1" type="body"/>
          </p:nvPr>
        </p:nvSpPr>
        <p:spPr>
          <a:xfrm>
            <a:off x="479376" y="1487002"/>
            <a:ext cx="11456936" cy="5134312"/>
          </a:xfrm>
          <a:prstGeom prst="rect">
            <a:avLst/>
          </a:prstGeom>
          <a:noFill/>
          <a:ln>
            <a:noFill/>
          </a:ln>
        </p:spPr>
        <p:txBody>
          <a:bodyPr anchorCtr="0" anchor="t" bIns="45700" lIns="91425" spcFirstLastPara="1" rIns="91425" wrap="square" tIns="45700">
            <a:normAutofit fontScale="62500" lnSpcReduction="20000"/>
          </a:bodyPr>
          <a:lstStyle/>
          <a:p>
            <a:pPr indent="-361950" lvl="0" marL="361950" rtl="0" algn="l">
              <a:lnSpc>
                <a:spcPct val="134000"/>
              </a:lnSpc>
              <a:spcBef>
                <a:spcPts val="0"/>
              </a:spcBef>
              <a:spcAft>
                <a:spcPts val="0"/>
              </a:spcAft>
              <a:buSzPct val="100000"/>
              <a:buFont typeface="Calibri"/>
              <a:buNone/>
            </a:pPr>
            <a:r>
              <a:rPr lang="pl-PL"/>
              <a:t>Badania wykazały, że medytacja może zmienić strukturę i funkcję mózgu na kilka sposobów:</a:t>
            </a:r>
            <a:endParaRPr/>
          </a:p>
          <a:p>
            <a:pPr indent="-361950" lvl="0" marL="361950" rtl="0" algn="l">
              <a:lnSpc>
                <a:spcPct val="134000"/>
              </a:lnSpc>
              <a:spcBef>
                <a:spcPts val="600"/>
              </a:spcBef>
              <a:spcAft>
                <a:spcPts val="0"/>
              </a:spcAft>
              <a:buSzPct val="100000"/>
              <a:buFont typeface="Calibri"/>
              <a:buChar char="•"/>
            </a:pPr>
            <a:r>
              <a:rPr b="1" lang="pl-PL"/>
              <a:t>Powiększa korę przedczołową. </a:t>
            </a:r>
            <a:r>
              <a:rPr lang="pl-PL"/>
              <a:t>Ten obszar mózgu jest odpowiedzialny za racjonalne podejmowanie decyzji. Badania wykazały, że medytacja zwiększa istotę szarą (komórki mózgowe) w tym regionie.</a:t>
            </a:r>
            <a:r>
              <a:rPr b="1" lang="pl-PL"/>
              <a:t> </a:t>
            </a:r>
            <a:endParaRPr/>
          </a:p>
          <a:p>
            <a:pPr indent="-361950" lvl="0" marL="361950" rtl="0" algn="l">
              <a:lnSpc>
                <a:spcPct val="134000"/>
              </a:lnSpc>
              <a:spcBef>
                <a:spcPts val="600"/>
              </a:spcBef>
              <a:spcAft>
                <a:spcPts val="0"/>
              </a:spcAft>
              <a:buSzPct val="100000"/>
              <a:buFont typeface="Calibri"/>
              <a:buChar char="•"/>
            </a:pPr>
            <a:r>
              <a:rPr b="1" lang="pl-PL"/>
              <a:t>Zmniejsza ciało migdałowate. </a:t>
            </a:r>
            <a:r>
              <a:rPr lang="pl-PL"/>
              <a:t>Ciało migdałowate jest kluczową strukturą mózgu znaną jako ośrodek emocjonalny – odgrywa rolę w generowaniu negatywnych emocji i agresji oraz odpowiada za reakcje obronne. Mniejsze ciało migdałowate występujące u ludzi u bardziej uważnych i wiąże się z większą kontrolą emocjonalną. Objętość ciała migdałowatego jest pozytywnie skorelowana z wielkością sieci społeczne</a:t>
            </a:r>
            <a:endParaRPr/>
          </a:p>
          <a:p>
            <a:pPr indent="-361950" lvl="0" marL="361950" rtl="0" algn="l">
              <a:lnSpc>
                <a:spcPct val="134000"/>
              </a:lnSpc>
              <a:spcBef>
                <a:spcPts val="600"/>
              </a:spcBef>
              <a:spcAft>
                <a:spcPts val="0"/>
              </a:spcAft>
              <a:buSzPct val="100000"/>
              <a:buFont typeface="Calibri"/>
              <a:buChar char="•"/>
            </a:pPr>
            <a:r>
              <a:rPr b="1" lang="pl-PL"/>
              <a:t>Zwiększa objętość hipokampu. </a:t>
            </a:r>
            <a:r>
              <a:rPr lang="pl-PL"/>
              <a:t>Ten hipokamp jest kluczem do uczenia się i zapamiętywania. Zaledwie kilka tygodni praktyki medytacji uważności zwiększyło rozmiar tego obszaru mózgu. </a:t>
            </a:r>
            <a:endParaRPr/>
          </a:p>
          <a:p>
            <a:pPr indent="-361950" lvl="0" marL="361950" rtl="0" algn="l">
              <a:lnSpc>
                <a:spcPct val="134000"/>
              </a:lnSpc>
              <a:spcBef>
                <a:spcPts val="600"/>
              </a:spcBef>
              <a:spcAft>
                <a:spcPts val="0"/>
              </a:spcAft>
              <a:buSzPct val="100000"/>
              <a:buFont typeface="Calibri"/>
              <a:buChar char="•"/>
            </a:pPr>
            <a:r>
              <a:rPr b="1" lang="pl-PL"/>
              <a:t>Powiększa ogólną istotę szarą. </a:t>
            </a:r>
            <a:r>
              <a:rPr lang="pl-PL"/>
              <a:t>Istota szara, ciała komórek mózgowych ważne dla mocy przetwarzania i powiązane z inteligencją, wydają się wzrastać wraz z treningiem medytacyjnym. </a:t>
            </a:r>
            <a:endParaRPr/>
          </a:p>
          <a:p>
            <a:pPr indent="-361950" lvl="0" marL="361950" rtl="0" algn="l">
              <a:lnSpc>
                <a:spcPct val="134000"/>
              </a:lnSpc>
              <a:spcBef>
                <a:spcPts val="600"/>
              </a:spcBef>
              <a:spcAft>
                <a:spcPts val="0"/>
              </a:spcAft>
              <a:buSzPct val="100000"/>
              <a:buFont typeface="Calibri"/>
              <a:buChar char="•"/>
            </a:pPr>
            <a:r>
              <a:rPr b="1" lang="pl-PL"/>
              <a:t>Zwiększa aktywność fal mózgowych gamma o wysokiej amplitudzie. </a:t>
            </a:r>
            <a:r>
              <a:rPr lang="pl-PL"/>
              <a:t>Fale gamma o wysokiej częstotliwości korelują ze stanami podwyższonej świadomości i błogości. Wykazano, że osoby długotrwale medytujące mają większą aktywność fal gamma zarówno przed, jak i podczas medytacji. </a:t>
            </a:r>
            <a:endParaRPr/>
          </a:p>
        </p:txBody>
      </p:sp>
      <p:pic>
        <p:nvPicPr>
          <p:cNvPr id="263" name="Google Shape;263;p18"/>
          <p:cNvPicPr preferRelativeResize="0"/>
          <p:nvPr/>
        </p:nvPicPr>
        <p:blipFill rotWithShape="1">
          <a:blip r:embed="rId3">
            <a:alphaModFix/>
          </a:blip>
          <a:srcRect b="0" l="0" r="0" t="0"/>
          <a:stretch/>
        </p:blipFill>
        <p:spPr>
          <a:xfrm>
            <a:off x="0" y="-128245"/>
            <a:ext cx="1521630" cy="152163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9"/>
          <p:cNvSpPr txBox="1"/>
          <p:nvPr>
            <p:ph type="title"/>
          </p:nvPr>
        </p:nvSpPr>
        <p:spPr>
          <a:xfrm>
            <a:off x="1631504" y="137160"/>
            <a:ext cx="9946704"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alibri"/>
              <a:buNone/>
            </a:pPr>
            <a:r>
              <a:rPr b="1" lang="pl-PL"/>
              <a:t>Jak często medytować?</a:t>
            </a:r>
            <a:endParaRPr/>
          </a:p>
        </p:txBody>
      </p:sp>
      <p:sp>
        <p:nvSpPr>
          <p:cNvPr id="269" name="Google Shape;269;p19"/>
          <p:cNvSpPr txBox="1"/>
          <p:nvPr>
            <p:ph idx="1" type="body"/>
          </p:nvPr>
        </p:nvSpPr>
        <p:spPr>
          <a:xfrm>
            <a:off x="263352" y="1333912"/>
            <a:ext cx="7623248" cy="566124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34000"/>
              </a:lnSpc>
              <a:spcBef>
                <a:spcPts val="0"/>
              </a:spcBef>
              <a:spcAft>
                <a:spcPts val="0"/>
              </a:spcAft>
              <a:buSzPct val="100000"/>
              <a:buFont typeface="Calibri"/>
              <a:buNone/>
            </a:pPr>
            <a:r>
              <a:rPr lang="pl-PL" sz="1800"/>
              <a:t>Medytacja jest twoją praktyką i nie ma dobrego ani złego sposobu jej wykonywania. Aby zdecydować, jak często medytować, musisz zanurzyć się w praktyce i znać odpowiedź na dwa kluczowe pytania:</a:t>
            </a:r>
            <a:endParaRPr/>
          </a:p>
          <a:p>
            <a:pPr indent="0" lvl="0" marL="0" rtl="0" algn="l">
              <a:lnSpc>
                <a:spcPct val="134000"/>
              </a:lnSpc>
              <a:spcBef>
                <a:spcPts val="600"/>
              </a:spcBef>
              <a:spcAft>
                <a:spcPts val="0"/>
              </a:spcAft>
              <a:buSzPct val="100000"/>
              <a:buFont typeface="Calibri"/>
              <a:buNone/>
            </a:pPr>
            <a:r>
              <a:rPr b="1" lang="pl-PL" sz="1800"/>
              <a:t>Na jakim poziomie ćwiczysz?</a:t>
            </a:r>
            <a:endParaRPr/>
          </a:p>
          <a:p>
            <a:pPr indent="0" lvl="0" marL="0" rtl="0" algn="l">
              <a:lnSpc>
                <a:spcPct val="134000"/>
              </a:lnSpc>
              <a:spcBef>
                <a:spcPts val="600"/>
              </a:spcBef>
              <a:spcAft>
                <a:spcPts val="0"/>
              </a:spcAft>
              <a:buSzPct val="100000"/>
              <a:buFont typeface="Calibri"/>
              <a:buNone/>
            </a:pPr>
            <a:r>
              <a:rPr b="1" lang="pl-PL" sz="1800"/>
              <a:t>Jakie są twoje oczekiwania wobec medytacji?</a:t>
            </a:r>
            <a:endParaRPr/>
          </a:p>
          <a:p>
            <a:pPr indent="0" lvl="0" marL="0" rtl="0" algn="l">
              <a:lnSpc>
                <a:spcPct val="134000"/>
              </a:lnSpc>
              <a:spcBef>
                <a:spcPts val="600"/>
              </a:spcBef>
              <a:spcAft>
                <a:spcPts val="0"/>
              </a:spcAft>
              <a:buSzPct val="100000"/>
              <a:buFont typeface="Calibri"/>
              <a:buNone/>
            </a:pPr>
            <a:r>
              <a:rPr lang="pl-PL" sz="1800"/>
              <a:t>Na przykład, jeśli jesteś początkujący, codzienne medytowanie przez pół godziny byłoby dla ciebie praktycznie niemożliwe. Ilość ciągłej uwagi, jaką musimy rozwinąć podczas dłuższych sesji medytacyjnych, przychodzi wraz z czasem i praktyką. Z drugiej strony, jeśli starasz się wyeliminować stres poprzez medytację, weekendowe odosobnienie może nie być dla ciebie tak pomocne, jak codzienne praktyki.</a:t>
            </a:r>
            <a:endParaRPr/>
          </a:p>
          <a:p>
            <a:pPr indent="0" lvl="0" marL="0" rtl="0" algn="l">
              <a:lnSpc>
                <a:spcPct val="134000"/>
              </a:lnSpc>
              <a:spcBef>
                <a:spcPts val="600"/>
              </a:spcBef>
              <a:spcAft>
                <a:spcPts val="0"/>
              </a:spcAft>
              <a:buSzPct val="100000"/>
              <a:buFont typeface="Calibri"/>
              <a:buNone/>
            </a:pPr>
            <a:r>
              <a:rPr lang="pl-PL" sz="1800"/>
              <a:t>Częstotliwość medytacji zależy głównie od poziomu, na jakim praktykujesz (początkujący, średniozaawansowany lub zaawansowany) oraz wyniku praktyki medytacyjnej.</a:t>
            </a:r>
            <a:endParaRPr/>
          </a:p>
          <a:p>
            <a:pPr indent="0" lvl="0" marL="0" rtl="0" algn="l">
              <a:lnSpc>
                <a:spcPct val="134000"/>
              </a:lnSpc>
              <a:spcBef>
                <a:spcPts val="600"/>
              </a:spcBef>
              <a:spcAft>
                <a:spcPts val="0"/>
              </a:spcAft>
              <a:buSzPct val="100000"/>
              <a:buFont typeface="Calibri"/>
              <a:buNone/>
            </a:pPr>
            <a:r>
              <a:rPr lang="pl-PL" sz="1800"/>
              <a:t>Oto przybliżony przewodnik po częstotliwości i długości medytacji, która może ci pomóc. Szacunki są przybliżone i mogą się różnić w różnych warunkach.</a:t>
            </a:r>
            <a:endParaRPr/>
          </a:p>
          <a:p>
            <a:pPr indent="-256222" lvl="0" marL="361950" rtl="0" algn="l">
              <a:lnSpc>
                <a:spcPct val="134000"/>
              </a:lnSpc>
              <a:spcBef>
                <a:spcPts val="600"/>
              </a:spcBef>
              <a:spcAft>
                <a:spcPts val="0"/>
              </a:spcAft>
              <a:buSzPct val="100000"/>
              <a:buFont typeface="Calibri"/>
              <a:buNone/>
            </a:pPr>
            <a:r>
              <a:t/>
            </a:r>
            <a:endParaRPr sz="1800"/>
          </a:p>
        </p:txBody>
      </p:sp>
      <p:pic>
        <p:nvPicPr>
          <p:cNvPr descr="Frangipani flower" id="270" name="Google Shape;270;p19"/>
          <p:cNvPicPr preferRelativeResize="0"/>
          <p:nvPr/>
        </p:nvPicPr>
        <p:blipFill rotWithShape="1">
          <a:blip r:embed="rId3">
            <a:alphaModFix/>
          </a:blip>
          <a:srcRect b="0" l="51787" r="5065" t="0"/>
          <a:stretch/>
        </p:blipFill>
        <p:spPr>
          <a:xfrm>
            <a:off x="7752184" y="0"/>
            <a:ext cx="4439816" cy="6858000"/>
          </a:xfrm>
          <a:prstGeom prst="rect">
            <a:avLst/>
          </a:prstGeom>
          <a:noFill/>
          <a:ln>
            <a:noFill/>
          </a:ln>
        </p:spPr>
      </p:pic>
      <p:pic>
        <p:nvPicPr>
          <p:cNvPr id="271" name="Google Shape;271;p19"/>
          <p:cNvPicPr preferRelativeResize="0"/>
          <p:nvPr/>
        </p:nvPicPr>
        <p:blipFill rotWithShape="1">
          <a:blip r:embed="rId4">
            <a:alphaModFix/>
          </a:blip>
          <a:srcRect b="0" l="0" r="0" t="0"/>
          <a:stretch/>
        </p:blipFill>
        <p:spPr>
          <a:xfrm>
            <a:off x="0" y="-128245"/>
            <a:ext cx="1521630" cy="15216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1488541" y="116632"/>
            <a:ext cx="11377264"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Calibri"/>
              <a:buNone/>
            </a:pPr>
            <a:r>
              <a:rPr lang="pl-PL" sz="4000"/>
              <a:t>Czym jest muzyka i relaks?</a:t>
            </a:r>
            <a:endParaRPr/>
          </a:p>
        </p:txBody>
      </p:sp>
      <p:sp>
        <p:nvSpPr>
          <p:cNvPr id="107" name="Google Shape;107;p2"/>
          <p:cNvSpPr txBox="1"/>
          <p:nvPr>
            <p:ph idx="1" type="body"/>
          </p:nvPr>
        </p:nvSpPr>
        <p:spPr>
          <a:xfrm>
            <a:off x="242988" y="1488232"/>
            <a:ext cx="7653212" cy="4965104"/>
          </a:xfrm>
          <a:prstGeom prst="rect">
            <a:avLst/>
          </a:prstGeom>
          <a:noFill/>
          <a:ln>
            <a:noFill/>
          </a:ln>
        </p:spPr>
        <p:txBody>
          <a:bodyPr anchorCtr="0" anchor="t" bIns="45700" lIns="91425" spcFirstLastPara="1" rIns="91425" wrap="square" tIns="45700">
            <a:normAutofit/>
          </a:bodyPr>
          <a:lstStyle/>
          <a:p>
            <a:pPr indent="0" lvl="0" marL="0" rtl="0" algn="l">
              <a:lnSpc>
                <a:spcPct val="124000"/>
              </a:lnSpc>
              <a:spcBef>
                <a:spcPts val="0"/>
              </a:spcBef>
              <a:spcAft>
                <a:spcPts val="0"/>
              </a:spcAft>
              <a:buSzPts val="2400"/>
              <a:buFont typeface="Calibri"/>
              <a:buNone/>
            </a:pPr>
            <a:r>
              <a:rPr b="1" lang="pl-PL" sz="2400" u="none" strike="noStrike"/>
              <a:t>Muzyka </a:t>
            </a:r>
            <a:r>
              <a:rPr b="0" lang="pl-PL" sz="2400" u="none" strike="noStrike"/>
              <a:t>[łac. gr.] sztuka, której tworzywem są percypowane przez ludzi dźwięki, wytwarzane przez nich głosem i/lub za pomocą instrumentów muzycznych.</a:t>
            </a:r>
            <a:endParaRPr/>
          </a:p>
          <a:p>
            <a:pPr indent="0" lvl="0" marL="0" rtl="0" algn="l">
              <a:lnSpc>
                <a:spcPct val="124000"/>
              </a:lnSpc>
              <a:spcBef>
                <a:spcPts val="600"/>
              </a:spcBef>
              <a:spcAft>
                <a:spcPts val="0"/>
              </a:spcAft>
              <a:buSzPts val="2400"/>
              <a:buFont typeface="Calibri"/>
              <a:buNone/>
            </a:pPr>
            <a:r>
              <a:rPr b="1" lang="pl-PL" sz="2400" u="none" strike="noStrike"/>
              <a:t>Relaks</a:t>
            </a:r>
            <a:r>
              <a:rPr lang="pl-PL" sz="2400" u="none" strike="noStrike"/>
              <a:t>,</a:t>
            </a:r>
            <a:r>
              <a:rPr b="0" lang="pl-PL" sz="2400" u="none" strike="noStrike"/>
              <a:t> odprężenie, odpoczynek – stan fizycznego i psychicznego odprężenia. Może być osiągany w procesie relaksacji. Stan relaksu charakteryzuje się zmniejszeniem napięcia mięśniowego (tonusu), tempa pracy serca i ciśnienia krwi, spowolnieniem oddechu. W stanie relaksu zmienia się aktywność elektryczna mózgu – pojawia się rytm fal alfa.</a:t>
            </a:r>
            <a:endParaRPr sz="2400"/>
          </a:p>
        </p:txBody>
      </p:sp>
      <p:pic>
        <p:nvPicPr>
          <p:cNvPr descr="Flowers against a clear sky" id="108" name="Google Shape;108;p2"/>
          <p:cNvPicPr preferRelativeResize="0"/>
          <p:nvPr/>
        </p:nvPicPr>
        <p:blipFill rotWithShape="1">
          <a:blip r:embed="rId3">
            <a:alphaModFix/>
          </a:blip>
          <a:srcRect b="0" l="45004" r="0" t="0"/>
          <a:stretch/>
        </p:blipFill>
        <p:spPr>
          <a:xfrm>
            <a:off x="7947844" y="0"/>
            <a:ext cx="4244156" cy="6858000"/>
          </a:xfrm>
          <a:prstGeom prst="rect">
            <a:avLst/>
          </a:prstGeom>
          <a:noFill/>
          <a:ln>
            <a:noFill/>
          </a:ln>
        </p:spPr>
      </p:pic>
      <p:pic>
        <p:nvPicPr>
          <p:cNvPr id="109" name="Google Shape;109;p2"/>
          <p:cNvPicPr preferRelativeResize="0"/>
          <p:nvPr/>
        </p:nvPicPr>
        <p:blipFill rotWithShape="1">
          <a:blip r:embed="rId4">
            <a:alphaModFix/>
          </a:blip>
          <a:srcRect b="0" l="0" r="0" t="0"/>
          <a:stretch/>
        </p:blipFill>
        <p:spPr>
          <a:xfrm>
            <a:off x="0" y="-128245"/>
            <a:ext cx="1521630" cy="15216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20"/>
          <p:cNvPicPr preferRelativeResize="0"/>
          <p:nvPr/>
        </p:nvPicPr>
        <p:blipFill rotWithShape="1">
          <a:blip r:embed="rId3">
            <a:alphaModFix/>
          </a:blip>
          <a:srcRect b="0" l="0" r="0" t="0"/>
          <a:stretch/>
        </p:blipFill>
        <p:spPr>
          <a:xfrm>
            <a:off x="47327" y="195255"/>
            <a:ext cx="6161503" cy="3312368"/>
          </a:xfrm>
          <a:prstGeom prst="rect">
            <a:avLst/>
          </a:prstGeom>
          <a:noFill/>
          <a:ln>
            <a:noFill/>
          </a:ln>
        </p:spPr>
      </p:pic>
      <p:pic>
        <p:nvPicPr>
          <p:cNvPr id="277" name="Google Shape;277;p20"/>
          <p:cNvPicPr preferRelativeResize="0"/>
          <p:nvPr/>
        </p:nvPicPr>
        <p:blipFill rotWithShape="1">
          <a:blip r:embed="rId4">
            <a:alphaModFix/>
          </a:blip>
          <a:srcRect b="0" l="0" r="0" t="0"/>
          <a:stretch/>
        </p:blipFill>
        <p:spPr>
          <a:xfrm>
            <a:off x="190043" y="3376194"/>
            <a:ext cx="6017485" cy="3158160"/>
          </a:xfrm>
          <a:prstGeom prst="rect">
            <a:avLst/>
          </a:prstGeom>
          <a:noFill/>
          <a:ln>
            <a:noFill/>
          </a:ln>
        </p:spPr>
      </p:pic>
      <p:pic>
        <p:nvPicPr>
          <p:cNvPr id="278" name="Google Shape;278;p20"/>
          <p:cNvPicPr preferRelativeResize="0"/>
          <p:nvPr/>
        </p:nvPicPr>
        <p:blipFill rotWithShape="1">
          <a:blip r:embed="rId5">
            <a:alphaModFix/>
          </a:blip>
          <a:srcRect b="0" l="0" r="0" t="0"/>
          <a:stretch/>
        </p:blipFill>
        <p:spPr>
          <a:xfrm>
            <a:off x="6096000" y="356620"/>
            <a:ext cx="5963146" cy="3000372"/>
          </a:xfrm>
          <a:prstGeom prst="rect">
            <a:avLst/>
          </a:prstGeom>
          <a:noFill/>
          <a:ln>
            <a:noFill/>
          </a:ln>
        </p:spPr>
      </p:pic>
      <p:pic>
        <p:nvPicPr>
          <p:cNvPr descr="Close up of an oar lifted out of the water" id="279" name="Google Shape;279;p20"/>
          <p:cNvPicPr preferRelativeResize="0"/>
          <p:nvPr/>
        </p:nvPicPr>
        <p:blipFill rotWithShape="1">
          <a:blip r:embed="rId6">
            <a:alphaModFix/>
          </a:blip>
          <a:srcRect b="12959" l="0" r="0" t="0"/>
          <a:stretch/>
        </p:blipFill>
        <p:spPr>
          <a:xfrm>
            <a:off x="6055178" y="3288792"/>
            <a:ext cx="6161502" cy="35692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1"/>
          <p:cNvSpPr txBox="1"/>
          <p:nvPr>
            <p:ph type="title"/>
          </p:nvPr>
        </p:nvSpPr>
        <p:spPr>
          <a:xfrm>
            <a:off x="1847528" y="260648"/>
            <a:ext cx="9721080" cy="1371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800"/>
              <a:buFont typeface="Calibri"/>
              <a:buNone/>
            </a:pPr>
            <a:r>
              <a:rPr b="1" i="0" lang="pl-PL" u="none" strike="noStrike">
                <a:solidFill>
                  <a:srgbClr val="000000"/>
                </a:solidFill>
              </a:rPr>
              <a:t>Medytacja - sposób na więcej radości</a:t>
            </a:r>
            <a:endParaRPr/>
          </a:p>
        </p:txBody>
      </p:sp>
      <p:sp>
        <p:nvSpPr>
          <p:cNvPr id="286" name="Google Shape;286;p21"/>
          <p:cNvSpPr txBox="1"/>
          <p:nvPr>
            <p:ph idx="1" type="body"/>
          </p:nvPr>
        </p:nvSpPr>
        <p:spPr>
          <a:xfrm>
            <a:off x="168624" y="1945352"/>
            <a:ext cx="4564880" cy="3931920"/>
          </a:xfrm>
          <a:prstGeom prst="rect">
            <a:avLst/>
          </a:prstGeom>
          <a:noFill/>
          <a:ln>
            <a:noFill/>
          </a:ln>
        </p:spPr>
        <p:txBody>
          <a:bodyPr anchorCtr="0" anchor="t" bIns="45700" lIns="91425" spcFirstLastPara="1" rIns="91425" wrap="square" tIns="45700">
            <a:normAutofit/>
          </a:bodyPr>
          <a:lstStyle/>
          <a:p>
            <a:pPr indent="0" lvl="0" marL="0" rtl="0" algn="l">
              <a:lnSpc>
                <a:spcPct val="114000"/>
              </a:lnSpc>
              <a:spcBef>
                <a:spcPts val="0"/>
              </a:spcBef>
              <a:spcAft>
                <a:spcPts val="0"/>
              </a:spcAft>
              <a:buSzPts val="2400"/>
              <a:buFont typeface="Calibri"/>
              <a:buNone/>
            </a:pPr>
            <a:r>
              <a:rPr b="0" i="0" lang="pl-PL" sz="2400" u="none" strike="noStrike">
                <a:solidFill>
                  <a:srgbClr val="000000"/>
                </a:solidFill>
              </a:rPr>
              <a:t>Badania potwierdzają, że u osób regularnie medytujących zmniejsza się liczba negatywnych, a zwiększa liczba pozytywnych stanów psychicznych. Ludzie ci są bardziej spontaniczni i mniej zależni od zewnętrznych czynników, łatwiej nawiązują kontakty z innymi i w większym stopniu akceptują siebie. </a:t>
            </a:r>
            <a:endParaRPr sz="2400"/>
          </a:p>
        </p:txBody>
      </p:sp>
      <p:pic>
        <p:nvPicPr>
          <p:cNvPr descr="Young children playing in pool" id="287" name="Google Shape;287;p21"/>
          <p:cNvPicPr preferRelativeResize="0"/>
          <p:nvPr/>
        </p:nvPicPr>
        <p:blipFill rotWithShape="1">
          <a:blip r:embed="rId3">
            <a:alphaModFix/>
          </a:blip>
          <a:srcRect b="0" l="0" r="0" t="0"/>
          <a:stretch/>
        </p:blipFill>
        <p:spPr>
          <a:xfrm>
            <a:off x="4902473" y="2016224"/>
            <a:ext cx="7294835" cy="4869160"/>
          </a:xfrm>
          <a:prstGeom prst="rect">
            <a:avLst/>
          </a:prstGeom>
          <a:noFill/>
          <a:ln>
            <a:noFill/>
          </a:ln>
        </p:spPr>
      </p:pic>
      <p:pic>
        <p:nvPicPr>
          <p:cNvPr id="288" name="Google Shape;288;p21"/>
          <p:cNvPicPr preferRelativeResize="0"/>
          <p:nvPr/>
        </p:nvPicPr>
        <p:blipFill rotWithShape="1">
          <a:blip r:embed="rId4">
            <a:alphaModFix/>
          </a:blip>
          <a:srcRect b="0" l="0" r="0" t="0"/>
          <a:stretch/>
        </p:blipFill>
        <p:spPr>
          <a:xfrm>
            <a:off x="0" y="-128245"/>
            <a:ext cx="1521630" cy="15216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2"/>
          <p:cNvSpPr txBox="1"/>
          <p:nvPr>
            <p:ph type="title"/>
          </p:nvPr>
        </p:nvSpPr>
        <p:spPr>
          <a:xfrm>
            <a:off x="4943872" y="332656"/>
            <a:ext cx="6768752"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000"/>
              <a:buFont typeface="Calibri"/>
              <a:buNone/>
            </a:pPr>
            <a:r>
              <a:rPr b="1" i="0" lang="pl-PL" sz="4000" u="none" strike="noStrike">
                <a:solidFill>
                  <a:srgbClr val="000000"/>
                </a:solidFill>
              </a:rPr>
              <a:t>Medytacja: różne techniki</a:t>
            </a:r>
            <a:endParaRPr sz="4000"/>
          </a:p>
        </p:txBody>
      </p:sp>
      <p:sp>
        <p:nvSpPr>
          <p:cNvPr id="294" name="Google Shape;294;p22"/>
          <p:cNvSpPr txBox="1"/>
          <p:nvPr>
            <p:ph idx="1" type="body"/>
          </p:nvPr>
        </p:nvSpPr>
        <p:spPr>
          <a:xfrm>
            <a:off x="5087888" y="1463040"/>
            <a:ext cx="6624736" cy="5134312"/>
          </a:xfrm>
          <a:prstGeom prst="rect">
            <a:avLst/>
          </a:prstGeom>
          <a:noFill/>
          <a:ln>
            <a:noFill/>
          </a:ln>
        </p:spPr>
        <p:txBody>
          <a:bodyPr anchorCtr="0" anchor="t" bIns="45700" lIns="91425" spcFirstLastPara="1" rIns="91425" wrap="square" tIns="45700">
            <a:normAutofit/>
          </a:bodyPr>
          <a:lstStyle/>
          <a:p>
            <a:pPr indent="-361950" lvl="0" marL="361950" rtl="0" algn="just">
              <a:lnSpc>
                <a:spcPct val="114000"/>
              </a:lnSpc>
              <a:spcBef>
                <a:spcPts val="0"/>
              </a:spcBef>
              <a:spcAft>
                <a:spcPts val="0"/>
              </a:spcAft>
              <a:buSzPts val="2800"/>
              <a:buFont typeface="Calibri"/>
              <a:buNone/>
            </a:pPr>
            <a:r>
              <a:rPr lang="pl-PL"/>
              <a:t>Istnieją dwa główne sposoby medytowania. </a:t>
            </a:r>
            <a:endParaRPr/>
          </a:p>
          <a:p>
            <a:pPr indent="0" lvl="0" marL="0" rtl="0" algn="just">
              <a:lnSpc>
                <a:spcPct val="114000"/>
              </a:lnSpc>
              <a:spcBef>
                <a:spcPts val="600"/>
              </a:spcBef>
              <a:spcAft>
                <a:spcPts val="0"/>
              </a:spcAft>
              <a:buSzPts val="2800"/>
              <a:buFont typeface="Calibri"/>
              <a:buNone/>
            </a:pPr>
            <a:r>
              <a:rPr lang="pl-PL"/>
              <a:t>Pierwszy to medytacje zwrócone do wewnątrz, mające na celu zagłębienie się w swej osobowości, rozwiązywanie problemów i dokonywanie pozytywnych zmian w życiu. Są to wszelkie techniki wykorzystujące autohipnozę i wizualizację, także mantry i praktyki jogi. </a:t>
            </a:r>
            <a:endParaRPr/>
          </a:p>
        </p:txBody>
      </p:sp>
      <p:pic>
        <p:nvPicPr>
          <p:cNvPr descr="Man climbing glacier with ice pick" id="295" name="Google Shape;295;p22"/>
          <p:cNvPicPr preferRelativeResize="0"/>
          <p:nvPr/>
        </p:nvPicPr>
        <p:blipFill rotWithShape="1">
          <a:blip r:embed="rId3">
            <a:alphaModFix/>
          </a:blip>
          <a:srcRect b="0" l="27371" r="0" t="0"/>
          <a:stretch/>
        </p:blipFill>
        <p:spPr>
          <a:xfrm rot="-5400000">
            <a:off x="-1050325" y="1047786"/>
            <a:ext cx="6860540" cy="4759888"/>
          </a:xfrm>
          <a:prstGeom prst="rect">
            <a:avLst/>
          </a:prstGeom>
          <a:noFill/>
          <a:ln>
            <a:noFill/>
          </a:ln>
        </p:spPr>
      </p:pic>
      <p:pic>
        <p:nvPicPr>
          <p:cNvPr id="296" name="Google Shape;296;p22"/>
          <p:cNvPicPr preferRelativeResize="0"/>
          <p:nvPr/>
        </p:nvPicPr>
        <p:blipFill rotWithShape="1">
          <a:blip r:embed="rId4">
            <a:alphaModFix/>
          </a:blip>
          <a:srcRect b="0" l="0" r="0" t="0"/>
          <a:stretch/>
        </p:blipFill>
        <p:spPr>
          <a:xfrm>
            <a:off x="10663563" y="-171400"/>
            <a:ext cx="1521630" cy="15216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3"/>
          <p:cNvSpPr txBox="1"/>
          <p:nvPr>
            <p:ph type="title"/>
          </p:nvPr>
        </p:nvSpPr>
        <p:spPr>
          <a:xfrm>
            <a:off x="5297105" y="260648"/>
            <a:ext cx="6888088"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000"/>
              <a:buFont typeface="Calibri"/>
              <a:buNone/>
            </a:pPr>
            <a:r>
              <a:rPr b="1" i="0" lang="pl-PL" sz="4000" u="none" strike="noStrike">
                <a:solidFill>
                  <a:srgbClr val="000000"/>
                </a:solidFill>
              </a:rPr>
              <a:t>Medytacja: różne techniki</a:t>
            </a:r>
            <a:endParaRPr sz="4000"/>
          </a:p>
        </p:txBody>
      </p:sp>
      <p:sp>
        <p:nvSpPr>
          <p:cNvPr id="302" name="Google Shape;302;p23"/>
          <p:cNvSpPr txBox="1"/>
          <p:nvPr>
            <p:ph idx="1" type="body"/>
          </p:nvPr>
        </p:nvSpPr>
        <p:spPr>
          <a:xfrm>
            <a:off x="5447928" y="1463040"/>
            <a:ext cx="6624736" cy="491828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34000"/>
              </a:lnSpc>
              <a:spcBef>
                <a:spcPts val="0"/>
              </a:spcBef>
              <a:spcAft>
                <a:spcPts val="0"/>
              </a:spcAft>
              <a:buSzPct val="100000"/>
              <a:buFont typeface="Calibri"/>
              <a:buNone/>
            </a:pPr>
            <a:r>
              <a:rPr lang="pl-PL" sz="2000"/>
              <a:t>Drugi nurt to medytacje zwrócone na zewnątrz. Poprawiają one koncentrację, zwiększają radość życia oraz spontaniczność. Pozwalają żyć "tu i teraz", z mniejszym bagażem przeszłości. Są szczególnie przydatne w procesach uczenia się i pracy twórczej. Można je wykonywać z otwartymi oczami, w trakcie codziennych zajęć. Punktem wyjścia w każdej medytacji jest rozluźnienie. Ale ono nie jest właściwym celem. Ma jedynie przygotować umysł do zwiększonej koncentracji. W niektórych formach, np. buddyzmie tybetańskim, wejście w ten stan ułatwia powtarzanie mantr, w innych – wizualizacje albo koncentrowanie się na oddechu lub pojedynczym przedmiocie. Jedne szkoły przywiązują wagę do pozycji i układu ciała (asany jogi, mudry), inne kładą nacisk na trening uwagi niezależny od pozycji ciała.</a:t>
            </a:r>
            <a:endParaRPr/>
          </a:p>
        </p:txBody>
      </p:sp>
      <p:pic>
        <p:nvPicPr>
          <p:cNvPr descr="Woman's hand touching wheat in field" id="303" name="Google Shape;303;p23"/>
          <p:cNvPicPr preferRelativeResize="0"/>
          <p:nvPr/>
        </p:nvPicPr>
        <p:blipFill rotWithShape="1">
          <a:blip r:embed="rId3">
            <a:alphaModFix/>
          </a:blip>
          <a:srcRect b="0" l="34749" r="0" t="0"/>
          <a:stretch/>
        </p:blipFill>
        <p:spPr>
          <a:xfrm>
            <a:off x="0" y="0"/>
            <a:ext cx="5184576" cy="6858000"/>
          </a:xfrm>
          <a:prstGeom prst="rect">
            <a:avLst/>
          </a:prstGeom>
          <a:noFill/>
          <a:ln>
            <a:noFill/>
          </a:ln>
        </p:spPr>
      </p:pic>
      <p:pic>
        <p:nvPicPr>
          <p:cNvPr id="304" name="Google Shape;304;p23"/>
          <p:cNvPicPr preferRelativeResize="0"/>
          <p:nvPr/>
        </p:nvPicPr>
        <p:blipFill rotWithShape="1">
          <a:blip r:embed="rId4">
            <a:alphaModFix/>
          </a:blip>
          <a:srcRect b="0" l="0" r="0" t="0"/>
          <a:stretch/>
        </p:blipFill>
        <p:spPr>
          <a:xfrm>
            <a:off x="10663563" y="-171400"/>
            <a:ext cx="1521630" cy="15216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4"/>
          <p:cNvSpPr txBox="1"/>
          <p:nvPr>
            <p:ph type="title"/>
          </p:nvPr>
        </p:nvSpPr>
        <p:spPr>
          <a:xfrm>
            <a:off x="1271464" y="260648"/>
            <a:ext cx="10290224"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200"/>
              <a:buFont typeface="Calibri"/>
              <a:buNone/>
            </a:pPr>
            <a:r>
              <a:rPr lang="pl-PL" sz="3200"/>
              <a:t>Medytacja uniwersalna, opracowana specjalnie dla ludzi Zachodu (skierowana do wewnątrz)</a:t>
            </a:r>
            <a:endParaRPr/>
          </a:p>
        </p:txBody>
      </p:sp>
      <p:sp>
        <p:nvSpPr>
          <p:cNvPr id="310" name="Google Shape;310;p24"/>
          <p:cNvSpPr txBox="1"/>
          <p:nvPr>
            <p:ph idx="1" type="body"/>
          </p:nvPr>
        </p:nvSpPr>
        <p:spPr>
          <a:xfrm>
            <a:off x="256432" y="1614860"/>
            <a:ext cx="7927800" cy="491048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34000"/>
              </a:lnSpc>
              <a:spcBef>
                <a:spcPts val="0"/>
              </a:spcBef>
              <a:spcAft>
                <a:spcPts val="0"/>
              </a:spcAft>
              <a:buSzPct val="100000"/>
              <a:buFont typeface="Calibri"/>
              <a:buNone/>
            </a:pPr>
            <a:r>
              <a:rPr lang="pl-PL"/>
              <a:t>Wybierz słowo lub krótką frazę, która jest zakorzeniona w systemie twoich wierzeń (np. zdanie modlitwy). Usiądź w ciszy, w wygodnej pozycji (np. na krześle ze stopami opartymi mocno o podłogę). Zamknij oczy, rozluźnij mięśnie i oddychaj powoli. Robiąc wydech, powtarzaj z uwagą (nie mechanicznie) swoją frazę. Nie zastanawiaj się, czy dobrze medytujesz. Kiedy w twoim umyśle pojawią się jakieś myśli, nie zwracaj na nie uwagi - łagodnie przechodź do powtarzanych przez siebie słów. Po medytacji nie wstawaj natychmiast. Kontynuuj siedzenie z zamkniętymi oczami przez ok. minutę. Powoli pozwól wrócić myślom. Po otwarciu oczu posiedź jeszcze minutę, nim wstaniesz. Ćwicz raz lub dwa razy dziennie po 10-20 minut.</a:t>
            </a:r>
            <a:endParaRPr/>
          </a:p>
        </p:txBody>
      </p:sp>
      <p:pic>
        <p:nvPicPr>
          <p:cNvPr descr="Man climbing glacier with ice pick" id="311" name="Google Shape;311;p24"/>
          <p:cNvPicPr preferRelativeResize="0"/>
          <p:nvPr/>
        </p:nvPicPr>
        <p:blipFill rotWithShape="1">
          <a:blip r:embed="rId3">
            <a:alphaModFix/>
          </a:blip>
          <a:srcRect b="0" l="27371" r="0" t="0"/>
          <a:stretch/>
        </p:blipFill>
        <p:spPr>
          <a:xfrm rot="-5400000">
            <a:off x="7766294" y="2432294"/>
            <a:ext cx="5225752" cy="3625661"/>
          </a:xfrm>
          <a:prstGeom prst="rect">
            <a:avLst/>
          </a:prstGeom>
          <a:noFill/>
          <a:ln>
            <a:noFill/>
          </a:ln>
        </p:spPr>
      </p:pic>
      <p:pic>
        <p:nvPicPr>
          <p:cNvPr id="312" name="Google Shape;312;p24"/>
          <p:cNvPicPr preferRelativeResize="0"/>
          <p:nvPr/>
        </p:nvPicPr>
        <p:blipFill rotWithShape="1">
          <a:blip r:embed="rId4">
            <a:alphaModFix/>
          </a:blip>
          <a:srcRect b="0" l="0" r="0" t="0"/>
          <a:stretch/>
        </p:blipFill>
        <p:spPr>
          <a:xfrm>
            <a:off x="0" y="-128245"/>
            <a:ext cx="1521630" cy="152163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5"/>
          <p:cNvSpPr txBox="1"/>
          <p:nvPr>
            <p:ph type="title"/>
          </p:nvPr>
        </p:nvSpPr>
        <p:spPr>
          <a:xfrm>
            <a:off x="1521630" y="116632"/>
            <a:ext cx="10046978"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600"/>
              <a:buFont typeface="Calibri"/>
              <a:buNone/>
            </a:pPr>
            <a:r>
              <a:rPr lang="pl-PL" sz="3600"/>
              <a:t>Medytacja na spacerze (skierowana na zewnątrz)</a:t>
            </a:r>
            <a:endParaRPr/>
          </a:p>
        </p:txBody>
      </p:sp>
      <p:sp>
        <p:nvSpPr>
          <p:cNvPr id="318" name="Google Shape;318;p25"/>
          <p:cNvSpPr txBox="1"/>
          <p:nvPr>
            <p:ph idx="1" type="body"/>
          </p:nvPr>
        </p:nvSpPr>
        <p:spPr>
          <a:xfrm>
            <a:off x="191344" y="1340768"/>
            <a:ext cx="7560840" cy="54006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24000"/>
              </a:lnSpc>
              <a:spcBef>
                <a:spcPts val="0"/>
              </a:spcBef>
              <a:spcAft>
                <a:spcPts val="0"/>
              </a:spcAft>
              <a:buSzPct val="100000"/>
              <a:buFont typeface="Calibri"/>
              <a:buNone/>
            </a:pPr>
            <a:r>
              <a:rPr lang="pl-PL"/>
              <a:t>Istnieje powiedzenie: "zen jest twoim codziennym życiem". To znaczy, że medytować można w każdej chwili, nawet podczas wykonywania codziennych zajęć. Dobrym treningiem będzie medytacja w trakcie spaceru (po lesie, plaży). Nie rozmawiaj wtedy z nikim i staraj się o niczym nie myśleć. Stawiaj kroki w skupieniu, powoli, wyczuwając ziemię pod stopami. Wyobrażaj sobie, że z każdym krokiem wnika w twoje ciało energia ziemi, a z góry spływa energia nieba. Patrz przed siebie, ogarniając szerokim spojrzeniem otoczenie. Niech umysł rejestruje widoki, zapachy, dźwięki, ale niech nie zatrzymuje się na żadnym z nich. Skup się na byciu "tu i teraz", delektuj się chwilą.</a:t>
            </a:r>
            <a:endParaRPr/>
          </a:p>
        </p:txBody>
      </p:sp>
      <p:pic>
        <p:nvPicPr>
          <p:cNvPr descr="Woman's hand touching wheat in field" id="319" name="Google Shape;319;p25"/>
          <p:cNvPicPr preferRelativeResize="0"/>
          <p:nvPr/>
        </p:nvPicPr>
        <p:blipFill rotWithShape="1">
          <a:blip r:embed="rId3">
            <a:alphaModFix/>
          </a:blip>
          <a:srcRect b="0" l="34749" r="0" t="0"/>
          <a:stretch/>
        </p:blipFill>
        <p:spPr>
          <a:xfrm>
            <a:off x="8040216" y="1395490"/>
            <a:ext cx="4151784" cy="5491854"/>
          </a:xfrm>
          <a:prstGeom prst="rect">
            <a:avLst/>
          </a:prstGeom>
          <a:noFill/>
          <a:ln>
            <a:noFill/>
          </a:ln>
        </p:spPr>
      </p:pic>
      <p:pic>
        <p:nvPicPr>
          <p:cNvPr id="320" name="Google Shape;320;p25"/>
          <p:cNvPicPr preferRelativeResize="0"/>
          <p:nvPr/>
        </p:nvPicPr>
        <p:blipFill rotWithShape="1">
          <a:blip r:embed="rId4">
            <a:alphaModFix/>
          </a:blip>
          <a:srcRect b="0" l="0" r="0" t="0"/>
          <a:stretch/>
        </p:blipFill>
        <p:spPr>
          <a:xfrm>
            <a:off x="0" y="-128245"/>
            <a:ext cx="1521630" cy="15216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6"/>
          <p:cNvSpPr txBox="1"/>
          <p:nvPr>
            <p:ph type="title"/>
          </p:nvPr>
        </p:nvSpPr>
        <p:spPr>
          <a:xfrm>
            <a:off x="1521630" y="185192"/>
            <a:ext cx="10046978"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600"/>
              <a:buFont typeface="Calibri"/>
              <a:buNone/>
            </a:pPr>
            <a:r>
              <a:rPr lang="pl-PL" sz="3600"/>
              <a:t>Medytacja qigong (skierowana na zewnątrz)</a:t>
            </a:r>
            <a:endParaRPr/>
          </a:p>
        </p:txBody>
      </p:sp>
      <p:sp>
        <p:nvSpPr>
          <p:cNvPr id="326" name="Google Shape;326;p26"/>
          <p:cNvSpPr txBox="1"/>
          <p:nvPr>
            <p:ph idx="1" type="body"/>
          </p:nvPr>
        </p:nvSpPr>
        <p:spPr>
          <a:xfrm>
            <a:off x="191344" y="1412776"/>
            <a:ext cx="7920880" cy="511256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24000"/>
              </a:lnSpc>
              <a:spcBef>
                <a:spcPts val="0"/>
              </a:spcBef>
              <a:spcAft>
                <a:spcPts val="0"/>
              </a:spcAft>
              <a:buSzPct val="100000"/>
              <a:buFont typeface="Calibri"/>
              <a:buNone/>
            </a:pPr>
            <a:r>
              <a:rPr lang="pl-PL"/>
              <a:t>Usiądź w spokojnym miejscu na krześle lub na podłodze. Wyprostuj kręgosłup. Powoli zamknij oczy, wycisz się i skoncentruj na dantian, czyli punkcie poniżej pępka, w głębi jamy brzusznej. Weź cienki, ale głęboki wdech – aż do dantian, zatrzymaj na chwilę powietrze i wypuść je spokojnie. Oddychaj nosem. Rób to powoli, cały czas koncentrując się na dantian. Skup uwagę na brzuchu, który powiększa się i kurczy. Jeśli pojawią się jakieś myśli, zignoruj je i wróć do ćwiczenia. Medytuj przez 10-20 minut. Potem otwórz oczy i posiedź jeszcze chwilę.</a:t>
            </a:r>
            <a:endParaRPr/>
          </a:p>
          <a:p>
            <a:pPr indent="-197485" lvl="0" marL="361950" rtl="0" algn="l">
              <a:lnSpc>
                <a:spcPct val="124000"/>
              </a:lnSpc>
              <a:spcBef>
                <a:spcPts val="600"/>
              </a:spcBef>
              <a:spcAft>
                <a:spcPts val="0"/>
              </a:spcAft>
              <a:buSzPct val="100000"/>
              <a:buFont typeface="Calibri"/>
              <a:buNone/>
            </a:pPr>
            <a:r>
              <a:t/>
            </a:r>
            <a:endParaRPr/>
          </a:p>
        </p:txBody>
      </p:sp>
      <p:pic>
        <p:nvPicPr>
          <p:cNvPr descr="Woman's hand touching wheat in field" id="327" name="Google Shape;327;p26"/>
          <p:cNvPicPr preferRelativeResize="0"/>
          <p:nvPr/>
        </p:nvPicPr>
        <p:blipFill rotWithShape="1">
          <a:blip r:embed="rId3">
            <a:alphaModFix/>
          </a:blip>
          <a:srcRect b="0" l="34749" r="0" t="0"/>
          <a:stretch/>
        </p:blipFill>
        <p:spPr>
          <a:xfrm>
            <a:off x="8040216" y="1395490"/>
            <a:ext cx="4151784" cy="5491854"/>
          </a:xfrm>
          <a:prstGeom prst="rect">
            <a:avLst/>
          </a:prstGeom>
          <a:noFill/>
          <a:ln>
            <a:noFill/>
          </a:ln>
        </p:spPr>
      </p:pic>
      <p:pic>
        <p:nvPicPr>
          <p:cNvPr id="328" name="Google Shape;328;p26"/>
          <p:cNvPicPr preferRelativeResize="0"/>
          <p:nvPr/>
        </p:nvPicPr>
        <p:blipFill rotWithShape="1">
          <a:blip r:embed="rId4">
            <a:alphaModFix/>
          </a:blip>
          <a:srcRect b="0" l="0" r="0" t="0"/>
          <a:stretch/>
        </p:blipFill>
        <p:spPr>
          <a:xfrm>
            <a:off x="0" y="-128245"/>
            <a:ext cx="1521630" cy="152163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7"/>
          <p:cNvSpPr txBox="1"/>
          <p:nvPr>
            <p:ph type="title"/>
          </p:nvPr>
        </p:nvSpPr>
        <p:spPr>
          <a:xfrm>
            <a:off x="2063552" y="116632"/>
            <a:ext cx="9505056"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600"/>
              <a:buFont typeface="Calibri"/>
              <a:buNone/>
            </a:pPr>
            <a:r>
              <a:rPr lang="pl-PL" sz="3600"/>
              <a:t>Podsumowując, regularna medytacja poprawia ogólny stan zdrowia, a szczególnie:</a:t>
            </a:r>
            <a:endParaRPr/>
          </a:p>
        </p:txBody>
      </p:sp>
      <p:sp>
        <p:nvSpPr>
          <p:cNvPr id="334" name="Google Shape;334;p27"/>
          <p:cNvSpPr txBox="1"/>
          <p:nvPr>
            <p:ph idx="1" type="body"/>
          </p:nvPr>
        </p:nvSpPr>
        <p:spPr>
          <a:xfrm>
            <a:off x="839416" y="2039144"/>
            <a:ext cx="5400600" cy="3749040"/>
          </a:xfrm>
          <a:prstGeom prst="rect">
            <a:avLst/>
          </a:prstGeom>
          <a:noFill/>
          <a:ln>
            <a:noFill/>
          </a:ln>
        </p:spPr>
        <p:txBody>
          <a:bodyPr anchorCtr="0" anchor="t" bIns="45700" lIns="91425" spcFirstLastPara="1" rIns="91425" wrap="square" tIns="45700">
            <a:normAutofit/>
          </a:bodyPr>
          <a:lstStyle/>
          <a:p>
            <a:pPr indent="-361950" lvl="0" marL="361950" rtl="0" algn="l">
              <a:lnSpc>
                <a:spcPct val="114000"/>
              </a:lnSpc>
              <a:spcBef>
                <a:spcPts val="0"/>
              </a:spcBef>
              <a:spcAft>
                <a:spcPts val="0"/>
              </a:spcAft>
              <a:buSzPts val="2800"/>
              <a:buFont typeface="Arial"/>
              <a:buChar char="•"/>
            </a:pPr>
            <a:r>
              <a:rPr lang="pl-PL" sz="2800"/>
              <a:t>obniża ciśnienie krwi</a:t>
            </a:r>
            <a:endParaRPr/>
          </a:p>
          <a:p>
            <a:pPr indent="-361950" lvl="0" marL="361950" rtl="0" algn="l">
              <a:lnSpc>
                <a:spcPct val="114000"/>
              </a:lnSpc>
              <a:spcBef>
                <a:spcPts val="600"/>
              </a:spcBef>
              <a:spcAft>
                <a:spcPts val="0"/>
              </a:spcAft>
              <a:buSzPts val="2800"/>
              <a:buFont typeface="Arial"/>
              <a:buChar char="•"/>
            </a:pPr>
            <a:r>
              <a:rPr lang="pl-PL" sz="2800"/>
              <a:t>likwiduje arytmię serca</a:t>
            </a:r>
            <a:endParaRPr/>
          </a:p>
          <a:p>
            <a:pPr indent="-361950" lvl="0" marL="361950" rtl="0" algn="l">
              <a:lnSpc>
                <a:spcPct val="114000"/>
              </a:lnSpc>
              <a:spcBef>
                <a:spcPts val="600"/>
              </a:spcBef>
              <a:spcAft>
                <a:spcPts val="0"/>
              </a:spcAft>
              <a:buSzPts val="2800"/>
              <a:buFont typeface="Arial"/>
              <a:buChar char="•"/>
            </a:pPr>
            <a:r>
              <a:rPr lang="pl-PL" sz="2800"/>
              <a:t>usuwa ból (także migrenowy)</a:t>
            </a:r>
            <a:endParaRPr/>
          </a:p>
          <a:p>
            <a:pPr indent="-361950" lvl="0" marL="361950" rtl="0" algn="l">
              <a:lnSpc>
                <a:spcPct val="114000"/>
              </a:lnSpc>
              <a:spcBef>
                <a:spcPts val="600"/>
              </a:spcBef>
              <a:spcAft>
                <a:spcPts val="0"/>
              </a:spcAft>
              <a:buSzPts val="2800"/>
              <a:buFont typeface="Arial"/>
              <a:buChar char="•"/>
            </a:pPr>
            <a:r>
              <a:rPr lang="pl-PL" sz="2800"/>
              <a:t>obniża poziom lęku</a:t>
            </a:r>
            <a:endParaRPr/>
          </a:p>
          <a:p>
            <a:pPr indent="-361950" lvl="0" marL="361950" rtl="0" algn="l">
              <a:lnSpc>
                <a:spcPct val="114000"/>
              </a:lnSpc>
              <a:spcBef>
                <a:spcPts val="600"/>
              </a:spcBef>
              <a:spcAft>
                <a:spcPts val="0"/>
              </a:spcAft>
              <a:buSzPts val="2800"/>
              <a:buFont typeface="Arial"/>
              <a:buChar char="•"/>
            </a:pPr>
            <a:r>
              <a:rPr lang="pl-PL" sz="2800"/>
              <a:t>leczy łagodne formy depresji</a:t>
            </a:r>
            <a:endParaRPr/>
          </a:p>
          <a:p>
            <a:pPr indent="-361950" lvl="0" marL="361950" rtl="0" algn="l">
              <a:lnSpc>
                <a:spcPct val="114000"/>
              </a:lnSpc>
              <a:spcBef>
                <a:spcPts val="600"/>
              </a:spcBef>
              <a:spcAft>
                <a:spcPts val="0"/>
              </a:spcAft>
              <a:buSzPts val="2800"/>
              <a:buFont typeface="Arial"/>
              <a:buChar char="•"/>
            </a:pPr>
            <a:r>
              <a:rPr lang="pl-PL" sz="2800"/>
              <a:t>podwyższa samoocenę</a:t>
            </a:r>
            <a:endParaRPr/>
          </a:p>
        </p:txBody>
      </p:sp>
      <p:pic>
        <p:nvPicPr>
          <p:cNvPr descr="Body builder with solid fill" id="335" name="Google Shape;335;p27"/>
          <p:cNvPicPr preferRelativeResize="0"/>
          <p:nvPr/>
        </p:nvPicPr>
        <p:blipFill rotWithShape="1">
          <a:blip r:embed="rId3">
            <a:alphaModFix/>
          </a:blip>
          <a:srcRect b="0" l="0" r="0" t="0"/>
          <a:stretch/>
        </p:blipFill>
        <p:spPr>
          <a:xfrm>
            <a:off x="5864448" y="1488232"/>
            <a:ext cx="5040558" cy="5040558"/>
          </a:xfrm>
          <a:prstGeom prst="rect">
            <a:avLst/>
          </a:prstGeom>
          <a:noFill/>
          <a:ln>
            <a:noFill/>
          </a:ln>
        </p:spPr>
      </p:pic>
      <p:pic>
        <p:nvPicPr>
          <p:cNvPr id="336" name="Google Shape;336;p27"/>
          <p:cNvPicPr preferRelativeResize="0"/>
          <p:nvPr/>
        </p:nvPicPr>
        <p:blipFill rotWithShape="1">
          <a:blip r:embed="rId4">
            <a:alphaModFix/>
          </a:blip>
          <a:srcRect b="0" l="0" r="0" t="0"/>
          <a:stretch/>
        </p:blipFill>
        <p:spPr>
          <a:xfrm>
            <a:off x="0" y="-128245"/>
            <a:ext cx="1521630" cy="152163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8"/>
          <p:cNvSpPr txBox="1"/>
          <p:nvPr>
            <p:ph type="title"/>
          </p:nvPr>
        </p:nvSpPr>
        <p:spPr>
          <a:xfrm>
            <a:off x="1991544" y="2134479"/>
            <a:ext cx="11377264"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alibri"/>
              <a:buNone/>
            </a:pPr>
            <a:r>
              <a:rPr lang="pl-PL"/>
              <a:t>Dziękujemy za uwagę ☺</a:t>
            </a:r>
            <a:endParaRPr/>
          </a:p>
        </p:txBody>
      </p:sp>
      <p:pic>
        <p:nvPicPr>
          <p:cNvPr id="342" name="Google Shape;342;p28"/>
          <p:cNvPicPr preferRelativeResize="0"/>
          <p:nvPr/>
        </p:nvPicPr>
        <p:blipFill rotWithShape="1">
          <a:blip r:embed="rId3">
            <a:alphaModFix/>
          </a:blip>
          <a:srcRect b="0" l="0" r="0" t="0"/>
          <a:stretch/>
        </p:blipFill>
        <p:spPr>
          <a:xfrm>
            <a:off x="119336" y="-2367"/>
            <a:ext cx="2160240" cy="2160240"/>
          </a:xfrm>
          <a:prstGeom prst="rect">
            <a:avLst/>
          </a:prstGeom>
          <a:noFill/>
          <a:ln>
            <a:noFill/>
          </a:ln>
        </p:spPr>
      </p:pic>
      <p:cxnSp>
        <p:nvCxnSpPr>
          <p:cNvPr id="343" name="Google Shape;343;p28"/>
          <p:cNvCxnSpPr/>
          <p:nvPr/>
        </p:nvCxnSpPr>
        <p:spPr>
          <a:xfrm>
            <a:off x="2639616" y="3506012"/>
            <a:ext cx="6912768" cy="0"/>
          </a:xfrm>
          <a:prstGeom prst="straightConnector1">
            <a:avLst/>
          </a:prstGeom>
          <a:noFill/>
          <a:ln cap="flat" cmpd="sng" w="9525">
            <a:solidFill>
              <a:schemeClr val="accent1"/>
            </a:solidFill>
            <a:prstDash val="solid"/>
            <a:round/>
            <a:headEnd len="sm" w="sm" type="none"/>
            <a:tailEnd len="sm" w="sm" type="none"/>
          </a:ln>
        </p:spPr>
      </p:cxnSp>
      <p:cxnSp>
        <p:nvCxnSpPr>
          <p:cNvPr id="344" name="Google Shape;344;p28"/>
          <p:cNvCxnSpPr/>
          <p:nvPr/>
        </p:nvCxnSpPr>
        <p:spPr>
          <a:xfrm>
            <a:off x="1343472" y="3717032"/>
            <a:ext cx="6912768" cy="0"/>
          </a:xfrm>
          <a:prstGeom prst="straightConnector1">
            <a:avLst/>
          </a:prstGeom>
          <a:noFill/>
          <a:ln cap="flat" cmpd="sng" w="9525">
            <a:solidFill>
              <a:srgbClr val="7030A0"/>
            </a:solidFill>
            <a:prstDash val="solid"/>
            <a:round/>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9"/>
          <p:cNvSpPr txBox="1"/>
          <p:nvPr>
            <p:ph type="title"/>
          </p:nvPr>
        </p:nvSpPr>
        <p:spPr>
          <a:xfrm>
            <a:off x="1919536" y="113184"/>
            <a:ext cx="9649072"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alibri"/>
              <a:buNone/>
            </a:pPr>
            <a:r>
              <a:rPr lang="pl-PL"/>
              <a:t>Bibliografia</a:t>
            </a:r>
            <a:endParaRPr/>
          </a:p>
        </p:txBody>
      </p:sp>
      <p:sp>
        <p:nvSpPr>
          <p:cNvPr id="350" name="Google Shape;350;p29"/>
          <p:cNvSpPr txBox="1"/>
          <p:nvPr>
            <p:ph idx="1" type="body"/>
          </p:nvPr>
        </p:nvSpPr>
        <p:spPr>
          <a:xfrm>
            <a:off x="191344" y="1484784"/>
            <a:ext cx="11377264" cy="3931920"/>
          </a:xfrm>
          <a:prstGeom prst="rect">
            <a:avLst/>
          </a:prstGeom>
          <a:noFill/>
          <a:ln>
            <a:noFill/>
          </a:ln>
        </p:spPr>
        <p:txBody>
          <a:bodyPr anchorCtr="0" anchor="t" bIns="45700" lIns="91425" spcFirstLastPara="1" rIns="91425" wrap="square" tIns="45700">
            <a:normAutofit fontScale="92500"/>
          </a:bodyPr>
          <a:lstStyle/>
          <a:p>
            <a:pPr indent="-361950" lvl="0" marL="361950" rtl="0" algn="l">
              <a:lnSpc>
                <a:spcPct val="114000"/>
              </a:lnSpc>
              <a:spcBef>
                <a:spcPts val="0"/>
              </a:spcBef>
              <a:spcAft>
                <a:spcPts val="0"/>
              </a:spcAft>
              <a:buSzPct val="100000"/>
              <a:buFont typeface="Arial"/>
              <a:buChar char="•"/>
            </a:pPr>
            <a:r>
              <a:rPr b="0" i="0" lang="pl-PL" u="sng" strike="noStrike">
                <a:solidFill>
                  <a:srgbClr val="202122"/>
                </a:solidFill>
                <a:hlinkClick r:id="rId3">
                  <a:extLst>
                    <a:ext uri="{A12FA001-AC4F-418D-AE19-62706E023703}">
                      <ahyp:hlinkClr val="tx"/>
                    </a:ext>
                  </a:extLst>
                </a:hlinkClick>
              </a:rPr>
              <a:t>https://pl.wikipedia.org/wiki/Relaks</a:t>
            </a:r>
            <a:endParaRPr b="0" i="0" u="none" strike="noStrike">
              <a:solidFill>
                <a:srgbClr val="202122"/>
              </a:solidFill>
            </a:endParaRPr>
          </a:p>
          <a:p>
            <a:pPr indent="-361950" lvl="0" marL="361950" rtl="0" algn="l">
              <a:lnSpc>
                <a:spcPct val="114000"/>
              </a:lnSpc>
              <a:spcBef>
                <a:spcPts val="600"/>
              </a:spcBef>
              <a:spcAft>
                <a:spcPts val="0"/>
              </a:spcAft>
              <a:buSzPct val="100000"/>
              <a:buFont typeface="Arial"/>
              <a:buChar char="•"/>
            </a:pPr>
            <a:r>
              <a:rPr b="0" i="0" lang="pl-PL" u="sng" strike="noStrike">
                <a:solidFill>
                  <a:srgbClr val="202122"/>
                </a:solidFill>
                <a:hlinkClick r:id="rId4">
                  <a:extLst>
                    <a:ext uri="{A12FA001-AC4F-418D-AE19-62706E023703}">
                      <ahyp:hlinkClr val="tx"/>
                    </a:ext>
                  </a:extLst>
                </a:hlinkClick>
              </a:rPr>
              <a:t>https://pl.wikipedia.org/wiki/Muzykoterapia</a:t>
            </a:r>
            <a:endParaRPr b="0" i="0" u="none" strike="noStrike">
              <a:solidFill>
                <a:srgbClr val="202122"/>
              </a:solidFill>
            </a:endParaRPr>
          </a:p>
          <a:p>
            <a:pPr indent="-361950" lvl="0" marL="361950" rtl="0" algn="l">
              <a:lnSpc>
                <a:spcPct val="114000"/>
              </a:lnSpc>
              <a:spcBef>
                <a:spcPts val="600"/>
              </a:spcBef>
              <a:spcAft>
                <a:spcPts val="0"/>
              </a:spcAft>
              <a:buSzPct val="100000"/>
              <a:buFont typeface="Arial"/>
              <a:buChar char="•"/>
            </a:pPr>
            <a:r>
              <a:rPr b="0" i="0" lang="pl-PL" u="sng" strike="noStrike">
                <a:solidFill>
                  <a:srgbClr val="202122"/>
                </a:solidFill>
                <a:hlinkClick r:id="rId5">
                  <a:extLst>
                    <a:ext uri="{A12FA001-AC4F-418D-AE19-62706E023703}">
                      <ahyp:hlinkClr val="tx"/>
                    </a:ext>
                  </a:extLst>
                </a:hlinkClick>
              </a:rPr>
              <a:t>https://www.poradnikzdrowie.pl/psychologia/zdrowie-psychiczne/medytacja-pokona-stres-wyciszy-i-doda-energii-techniki-medytacji-aa-BTBZ-hzc1-NXh4.html</a:t>
            </a:r>
            <a:endParaRPr b="0" i="0" u="none" strike="noStrike">
              <a:solidFill>
                <a:srgbClr val="202122"/>
              </a:solidFill>
            </a:endParaRPr>
          </a:p>
          <a:p>
            <a:pPr indent="-361950" lvl="0" marL="361950" rtl="0" algn="l">
              <a:lnSpc>
                <a:spcPct val="114000"/>
              </a:lnSpc>
              <a:spcBef>
                <a:spcPts val="600"/>
              </a:spcBef>
              <a:spcAft>
                <a:spcPts val="0"/>
              </a:spcAft>
              <a:buSzPct val="100000"/>
              <a:buFont typeface="Arial"/>
              <a:buChar char="•"/>
            </a:pPr>
            <a:r>
              <a:rPr lang="pl-PL" u="sng">
                <a:solidFill>
                  <a:srgbClr val="202122"/>
                </a:solidFill>
                <a:hlinkClick r:id="rId6">
                  <a:extLst>
                    <a:ext uri="{A12FA001-AC4F-418D-AE19-62706E023703}">
                      <ahyp:hlinkClr val="tx"/>
                    </a:ext>
                  </a:extLst>
                </a:hlinkClick>
              </a:rPr>
              <a:t>https://renergize.me/co-to-jest-medytacja-i-jakie-daje-korzysci/</a:t>
            </a:r>
            <a:endParaRPr>
              <a:solidFill>
                <a:srgbClr val="202122"/>
              </a:solidFill>
            </a:endParaRPr>
          </a:p>
          <a:p>
            <a:pPr indent="-361950" lvl="0" marL="361950" rtl="0" algn="l">
              <a:lnSpc>
                <a:spcPct val="114000"/>
              </a:lnSpc>
              <a:spcBef>
                <a:spcPts val="600"/>
              </a:spcBef>
              <a:spcAft>
                <a:spcPts val="0"/>
              </a:spcAft>
              <a:buSzPct val="100000"/>
              <a:buFont typeface="Arial"/>
              <a:buChar char="•"/>
            </a:pPr>
            <a:r>
              <a:rPr lang="pl-PL" u="sng">
                <a:solidFill>
                  <a:srgbClr val="202122"/>
                </a:solidFill>
                <a:hlinkClick r:id="rId7">
                  <a:extLst>
                    <a:ext uri="{A12FA001-AC4F-418D-AE19-62706E023703}">
                      <ahyp:hlinkClr val="tx"/>
                    </a:ext>
                  </a:extLst>
                </a:hlinkClick>
              </a:rPr>
              <a:t>https://renergize.me/czy-medytacja-pomaga-na-stres/</a:t>
            </a:r>
            <a:endParaRPr>
              <a:solidFill>
                <a:srgbClr val="202122"/>
              </a:solidFill>
            </a:endParaRPr>
          </a:p>
          <a:p>
            <a:pPr indent="-361950" lvl="0" marL="361950" rtl="0" algn="l">
              <a:lnSpc>
                <a:spcPct val="114000"/>
              </a:lnSpc>
              <a:spcBef>
                <a:spcPts val="600"/>
              </a:spcBef>
              <a:spcAft>
                <a:spcPts val="0"/>
              </a:spcAft>
              <a:buSzPct val="100000"/>
              <a:buFont typeface="Arial"/>
              <a:buChar char="•"/>
            </a:pPr>
            <a:r>
              <a:rPr lang="pl-PL" u="sng">
                <a:solidFill>
                  <a:srgbClr val="202122"/>
                </a:solidFill>
                <a:hlinkClick r:id="rId8">
                  <a:extLst>
                    <a:ext uri="{A12FA001-AC4F-418D-AE19-62706E023703}">
                      <ahyp:hlinkClr val="tx"/>
                    </a:ext>
                  </a:extLst>
                </a:hlinkClick>
              </a:rPr>
              <a:t>https://estrovita.pl/medytacja-sposobem-na-stres/</a:t>
            </a:r>
            <a:endParaRPr>
              <a:solidFill>
                <a:srgbClr val="202122"/>
              </a:solidFill>
            </a:endParaRPr>
          </a:p>
          <a:p>
            <a:pPr indent="-197485" lvl="0" marL="361950" rtl="0" algn="l">
              <a:lnSpc>
                <a:spcPct val="114000"/>
              </a:lnSpc>
              <a:spcBef>
                <a:spcPts val="600"/>
              </a:spcBef>
              <a:spcAft>
                <a:spcPts val="0"/>
              </a:spcAft>
              <a:buSzPct val="100000"/>
              <a:buFont typeface="Arial"/>
              <a:buNone/>
            </a:pPr>
            <a:r>
              <a:t/>
            </a:r>
            <a:endParaRPr>
              <a:solidFill>
                <a:srgbClr val="202122"/>
              </a:solidFill>
            </a:endParaRPr>
          </a:p>
          <a:p>
            <a:pPr indent="-197485" lvl="0" marL="361950" rtl="0" algn="l">
              <a:lnSpc>
                <a:spcPct val="114000"/>
              </a:lnSpc>
              <a:spcBef>
                <a:spcPts val="600"/>
              </a:spcBef>
              <a:spcAft>
                <a:spcPts val="0"/>
              </a:spcAft>
              <a:buSzPct val="100000"/>
              <a:buFont typeface="Arial"/>
              <a:buNone/>
            </a:pPr>
            <a:r>
              <a:t/>
            </a:r>
            <a:endParaRPr>
              <a:solidFill>
                <a:srgbClr val="202122"/>
              </a:solidFill>
            </a:endParaRPr>
          </a:p>
          <a:p>
            <a:pPr indent="-197485" lvl="0" marL="361950" rtl="0" algn="l">
              <a:lnSpc>
                <a:spcPct val="114000"/>
              </a:lnSpc>
              <a:spcBef>
                <a:spcPts val="600"/>
              </a:spcBef>
              <a:spcAft>
                <a:spcPts val="0"/>
              </a:spcAft>
              <a:buSzPct val="100000"/>
              <a:buFont typeface="Arial"/>
              <a:buNone/>
            </a:pPr>
            <a:r>
              <a:t/>
            </a:r>
            <a:endParaRPr b="0" i="0" u="none" strike="noStrike">
              <a:solidFill>
                <a:srgbClr val="202122"/>
              </a:solidFill>
            </a:endParaRPr>
          </a:p>
          <a:p>
            <a:pPr indent="-197485" lvl="0" marL="361950" rtl="0" algn="l">
              <a:lnSpc>
                <a:spcPct val="114000"/>
              </a:lnSpc>
              <a:spcBef>
                <a:spcPts val="600"/>
              </a:spcBef>
              <a:spcAft>
                <a:spcPts val="0"/>
              </a:spcAft>
              <a:buSzPct val="100000"/>
              <a:buFont typeface="Arial"/>
              <a:buNone/>
            </a:pPr>
            <a:r>
              <a:t/>
            </a:r>
            <a:endParaRPr b="0" i="0" u="none" strike="noStrike">
              <a:solidFill>
                <a:srgbClr val="202122"/>
              </a:solidFill>
            </a:endParaRPr>
          </a:p>
          <a:p>
            <a:pPr indent="-197485" lvl="0" marL="361950" rtl="0" algn="l">
              <a:lnSpc>
                <a:spcPct val="114000"/>
              </a:lnSpc>
              <a:spcBef>
                <a:spcPts val="600"/>
              </a:spcBef>
              <a:spcAft>
                <a:spcPts val="0"/>
              </a:spcAft>
              <a:buSzPct val="100000"/>
              <a:buFont typeface="Arial"/>
              <a:buNone/>
            </a:pPr>
            <a:r>
              <a:t/>
            </a:r>
            <a:endParaRPr b="0" i="0" u="none" strike="noStrike">
              <a:solidFill>
                <a:srgbClr val="202122"/>
              </a:solidFill>
            </a:endParaRPr>
          </a:p>
          <a:p>
            <a:pPr indent="-197485" lvl="0" marL="361950" rtl="0" algn="l">
              <a:lnSpc>
                <a:spcPct val="114000"/>
              </a:lnSpc>
              <a:spcBef>
                <a:spcPts val="600"/>
              </a:spcBef>
              <a:spcAft>
                <a:spcPts val="0"/>
              </a:spcAft>
              <a:buSzPct val="100000"/>
              <a:buFont typeface="Arial"/>
              <a:buNone/>
            </a:pPr>
            <a:r>
              <a:t/>
            </a:r>
            <a:endParaRPr b="0" i="0" u="none" strike="noStrike">
              <a:solidFill>
                <a:srgbClr val="202122"/>
              </a:solidFill>
            </a:endParaRPr>
          </a:p>
          <a:p>
            <a:pPr indent="-197485" lvl="0" marL="361950" rtl="0" algn="l">
              <a:lnSpc>
                <a:spcPct val="114000"/>
              </a:lnSpc>
              <a:spcBef>
                <a:spcPts val="600"/>
              </a:spcBef>
              <a:spcAft>
                <a:spcPts val="0"/>
              </a:spcAft>
              <a:buSzPct val="100000"/>
              <a:buFont typeface="Arial"/>
              <a:buNone/>
            </a:pPr>
            <a:r>
              <a:t/>
            </a:r>
            <a:endParaRPr b="0" i="0" u="none" strike="noStrike">
              <a:solidFill>
                <a:srgbClr val="202122"/>
              </a:solidFill>
            </a:endParaRPr>
          </a:p>
        </p:txBody>
      </p:sp>
      <p:pic>
        <p:nvPicPr>
          <p:cNvPr id="351" name="Google Shape;351;p29"/>
          <p:cNvPicPr preferRelativeResize="0"/>
          <p:nvPr/>
        </p:nvPicPr>
        <p:blipFill rotWithShape="1">
          <a:blip r:embed="rId9">
            <a:alphaModFix/>
          </a:blip>
          <a:srcRect b="0" l="0" r="0" t="0"/>
          <a:stretch/>
        </p:blipFill>
        <p:spPr>
          <a:xfrm>
            <a:off x="0" y="-128245"/>
            <a:ext cx="1521630" cy="15216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txBox="1"/>
          <p:nvPr>
            <p:ph type="title"/>
          </p:nvPr>
        </p:nvSpPr>
        <p:spPr>
          <a:xfrm>
            <a:off x="5303912" y="185192"/>
            <a:ext cx="6888088"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600"/>
              <a:buFont typeface="Calibri"/>
              <a:buNone/>
            </a:pPr>
            <a:r>
              <a:rPr lang="pl-PL" sz="3600"/>
              <a:t>Czym jest muzykoterapia?</a:t>
            </a:r>
            <a:endParaRPr/>
          </a:p>
        </p:txBody>
      </p:sp>
      <p:sp>
        <p:nvSpPr>
          <p:cNvPr id="115" name="Google Shape;115;p3"/>
          <p:cNvSpPr txBox="1"/>
          <p:nvPr>
            <p:ph idx="1" type="body"/>
          </p:nvPr>
        </p:nvSpPr>
        <p:spPr>
          <a:xfrm>
            <a:off x="5303912" y="1484784"/>
            <a:ext cx="6768752" cy="4824536"/>
          </a:xfrm>
          <a:prstGeom prst="rect">
            <a:avLst/>
          </a:prstGeom>
          <a:noFill/>
          <a:ln>
            <a:noFill/>
          </a:ln>
        </p:spPr>
        <p:txBody>
          <a:bodyPr anchorCtr="0" anchor="t" bIns="45700" lIns="91425" spcFirstLastPara="1" rIns="91425" wrap="square" tIns="45700">
            <a:normAutofit/>
          </a:bodyPr>
          <a:lstStyle/>
          <a:p>
            <a:pPr indent="0" lvl="0" marL="0" rtl="0" algn="l">
              <a:lnSpc>
                <a:spcPct val="114000"/>
              </a:lnSpc>
              <a:spcBef>
                <a:spcPts val="0"/>
              </a:spcBef>
              <a:spcAft>
                <a:spcPts val="0"/>
              </a:spcAft>
              <a:buSzPts val="2800"/>
              <a:buFont typeface="Calibri"/>
              <a:buNone/>
            </a:pPr>
            <a:r>
              <a:rPr b="1" i="0" lang="pl-PL" u="none" strike="noStrike"/>
              <a:t>Muzykoterapia</a:t>
            </a:r>
            <a:r>
              <a:rPr b="0" i="0" lang="pl-PL" u="none" strike="noStrike"/>
              <a:t> – dziedzina posługująca się muzyką lub jej elementami w celu przywracania zdrowia lub poprawy funkcjonowania osób z różnorodnymi problemami natury emocjonalnej, fizycznej lub umysłowej (np. zaburzenia depresyjne, zaburzenia nerwicowe, zaburzenie osobowości; zob. też psychopatologia, dobrostan subiektywny). </a:t>
            </a:r>
            <a:endParaRPr/>
          </a:p>
          <a:p>
            <a:pPr indent="0" lvl="0" marL="0" rtl="0" algn="l">
              <a:lnSpc>
                <a:spcPct val="114000"/>
              </a:lnSpc>
              <a:spcBef>
                <a:spcPts val="600"/>
              </a:spcBef>
              <a:spcAft>
                <a:spcPts val="0"/>
              </a:spcAft>
              <a:buSzPts val="2800"/>
              <a:buFont typeface="Calibri"/>
              <a:buNone/>
            </a:pPr>
            <a:r>
              <a:t/>
            </a:r>
            <a:endParaRPr b="0" i="0" u="none" strike="noStrike"/>
          </a:p>
        </p:txBody>
      </p:sp>
      <p:pic>
        <p:nvPicPr>
          <p:cNvPr descr="Colorful ukuleles on display" id="116" name="Google Shape;116;p3"/>
          <p:cNvPicPr preferRelativeResize="0"/>
          <p:nvPr/>
        </p:nvPicPr>
        <p:blipFill rotWithShape="1">
          <a:blip r:embed="rId3">
            <a:alphaModFix/>
          </a:blip>
          <a:srcRect b="0" l="0" r="50184" t="0"/>
          <a:stretch/>
        </p:blipFill>
        <p:spPr>
          <a:xfrm>
            <a:off x="-25872" y="0"/>
            <a:ext cx="5159896" cy="6858000"/>
          </a:xfrm>
          <a:prstGeom prst="rect">
            <a:avLst/>
          </a:prstGeom>
          <a:noFill/>
          <a:ln>
            <a:noFill/>
          </a:ln>
        </p:spPr>
      </p:pic>
      <p:pic>
        <p:nvPicPr>
          <p:cNvPr id="117" name="Google Shape;117;p3"/>
          <p:cNvPicPr preferRelativeResize="0"/>
          <p:nvPr/>
        </p:nvPicPr>
        <p:blipFill rotWithShape="1">
          <a:blip r:embed="rId4">
            <a:alphaModFix/>
          </a:blip>
          <a:srcRect b="0" l="0" r="0" t="0"/>
          <a:stretch/>
        </p:blipFill>
        <p:spPr>
          <a:xfrm>
            <a:off x="10663563" y="-171400"/>
            <a:ext cx="1521630" cy="15216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1919536" y="116632"/>
            <a:ext cx="9649072"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alibri"/>
              <a:buNone/>
            </a:pPr>
            <a:r>
              <a:rPr lang="pl-PL"/>
              <a:t>Muzykoterapia </a:t>
            </a:r>
            <a:endParaRPr/>
          </a:p>
        </p:txBody>
      </p:sp>
      <p:pic>
        <p:nvPicPr>
          <p:cNvPr descr="Colorful strings being wound together" id="123" name="Google Shape;123;p4"/>
          <p:cNvPicPr preferRelativeResize="0"/>
          <p:nvPr/>
        </p:nvPicPr>
        <p:blipFill rotWithShape="1">
          <a:blip r:embed="rId3">
            <a:alphaModFix/>
          </a:blip>
          <a:srcRect b="0" l="0" r="0" t="0"/>
          <a:stretch/>
        </p:blipFill>
        <p:spPr>
          <a:xfrm rot="5400000">
            <a:off x="6367545" y="1024601"/>
            <a:ext cx="6849054" cy="4799856"/>
          </a:xfrm>
          <a:prstGeom prst="rect">
            <a:avLst/>
          </a:prstGeom>
          <a:noFill/>
          <a:ln>
            <a:noFill/>
          </a:ln>
        </p:spPr>
      </p:pic>
      <p:sp>
        <p:nvSpPr>
          <p:cNvPr id="124" name="Google Shape;124;p4"/>
          <p:cNvSpPr txBox="1"/>
          <p:nvPr>
            <p:ph idx="1" type="body"/>
          </p:nvPr>
        </p:nvSpPr>
        <p:spPr>
          <a:xfrm>
            <a:off x="263352" y="1340768"/>
            <a:ext cx="7128792" cy="54006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34000"/>
              </a:lnSpc>
              <a:spcBef>
                <a:spcPts val="0"/>
              </a:spcBef>
              <a:spcAft>
                <a:spcPts val="0"/>
              </a:spcAft>
              <a:buSzPct val="100000"/>
              <a:buFont typeface="Calibri"/>
              <a:buNone/>
            </a:pPr>
            <a:r>
              <a:rPr b="0" i="0" lang="pl-PL" u="none" strike="noStrike"/>
              <a:t>Tradycje stosowania muzyki w terapii sięgają już</a:t>
            </a:r>
            <a:br>
              <a:rPr b="0" i="0" lang="pl-PL" u="none" strike="noStrike"/>
            </a:br>
            <a:r>
              <a:rPr b="0" i="0" lang="pl-PL" u="none" strike="noStrike"/>
              <a:t>czasów plemiennych, kiedy szaman w czasie rytuałów leczniczych stosował śpiew, grę na instrumentach i taniec (zob. ekstaza w religiach naturalnych). </a:t>
            </a:r>
            <a:endParaRPr/>
          </a:p>
          <a:p>
            <a:pPr indent="0" lvl="0" marL="0" rtl="0" algn="l">
              <a:lnSpc>
                <a:spcPct val="134000"/>
              </a:lnSpc>
              <a:spcBef>
                <a:spcPts val="600"/>
              </a:spcBef>
              <a:spcAft>
                <a:spcPts val="0"/>
              </a:spcAft>
              <a:buSzPct val="100000"/>
              <a:buFont typeface="Calibri"/>
              <a:buNone/>
            </a:pPr>
            <a:r>
              <a:rPr b="0" i="0" lang="pl-PL" u="none" strike="noStrike"/>
              <a:t>Obecnie jest to dziedzina oparta na podstawach naukowych, w której muzykoterapeuta w procesie kształcenia musi przyswoić wiedzę z zakresu wielu dyscyplin naukowych (m.in. psychologia, medycyna, pedagogika, psychoterapia).</a:t>
            </a:r>
            <a:endParaRPr/>
          </a:p>
        </p:txBody>
      </p:sp>
      <p:pic>
        <p:nvPicPr>
          <p:cNvPr id="125" name="Google Shape;125;p4"/>
          <p:cNvPicPr preferRelativeResize="0"/>
          <p:nvPr/>
        </p:nvPicPr>
        <p:blipFill rotWithShape="1">
          <a:blip r:embed="rId4">
            <a:alphaModFix/>
          </a:blip>
          <a:srcRect b="0" l="0" r="0" t="0"/>
          <a:stretch/>
        </p:blipFill>
        <p:spPr>
          <a:xfrm>
            <a:off x="0" y="-128245"/>
            <a:ext cx="1521630" cy="15216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4727848" y="185192"/>
            <a:ext cx="7056784"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alibri"/>
              <a:buNone/>
            </a:pPr>
            <a:r>
              <a:rPr b="1" lang="pl-PL"/>
              <a:t>Co to jest medytacja?</a:t>
            </a:r>
            <a:endParaRPr/>
          </a:p>
        </p:txBody>
      </p:sp>
      <p:sp>
        <p:nvSpPr>
          <p:cNvPr id="132" name="Google Shape;132;p5"/>
          <p:cNvSpPr txBox="1"/>
          <p:nvPr>
            <p:ph idx="1" type="body"/>
          </p:nvPr>
        </p:nvSpPr>
        <p:spPr>
          <a:xfrm>
            <a:off x="4727848" y="1340768"/>
            <a:ext cx="7416824" cy="5332040"/>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SzPts val="2500"/>
              <a:buFont typeface="Calibri"/>
              <a:buNone/>
            </a:pPr>
            <a:r>
              <a:rPr lang="pl-PL" sz="2500"/>
              <a:t>Słowo </a:t>
            </a:r>
            <a:r>
              <a:rPr b="1" lang="pl-PL" sz="2500"/>
              <a:t>medytacja</a:t>
            </a:r>
            <a:r>
              <a:rPr lang="pl-PL" sz="2500"/>
              <a:t> wywodzi się z  </a:t>
            </a:r>
            <a:r>
              <a:rPr i="1" lang="pl-PL" sz="2500"/>
              <a:t>meditatum</a:t>
            </a:r>
            <a:r>
              <a:rPr lang="pl-PL" sz="2500"/>
              <a:t>, łacińskiego terminu oznaczającego rozważać, zagłębiać się w myślach.</a:t>
            </a:r>
            <a:endParaRPr/>
          </a:p>
          <a:p>
            <a:pPr indent="0" lvl="0" marL="0" rtl="0" algn="l">
              <a:lnSpc>
                <a:spcPct val="114000"/>
              </a:lnSpc>
              <a:spcBef>
                <a:spcPts val="600"/>
              </a:spcBef>
              <a:spcAft>
                <a:spcPts val="0"/>
              </a:spcAft>
              <a:buSzPts val="2500"/>
              <a:buFont typeface="Calibri"/>
              <a:buNone/>
            </a:pPr>
            <a:r>
              <a:rPr lang="pl-PL" sz="2500"/>
              <a:t>Medytacja jest dyscypliną polegającą na skierowaniu umysłu i uwagi do  wewnątrz oraz skupieniu się na jednej myśli, obrazie, obiekcie lub uczuciu. Medytacja jest czasami nazywana regulacją uwagi (lub treningiem uwagi). Różne praktyki medytacyjne można dalej zdefiniować w zależności od przedmiotu medytacji, niezależnie od tego, czy umysł jest skupiony na oddechu, mantrze, ciele, bóstwie czy atrybutach takich jak bezruch, spokój, miłość itp.</a:t>
            </a:r>
            <a:endParaRPr/>
          </a:p>
        </p:txBody>
      </p:sp>
      <p:pic>
        <p:nvPicPr>
          <p:cNvPr descr="Spiral shell pattern" id="133" name="Google Shape;133;p5"/>
          <p:cNvPicPr preferRelativeResize="0"/>
          <p:nvPr/>
        </p:nvPicPr>
        <p:blipFill rotWithShape="1">
          <a:blip r:embed="rId3">
            <a:alphaModFix/>
          </a:blip>
          <a:srcRect b="0" l="47028" r="0" t="0"/>
          <a:stretch/>
        </p:blipFill>
        <p:spPr>
          <a:xfrm>
            <a:off x="-24680" y="0"/>
            <a:ext cx="4542145" cy="6858000"/>
          </a:xfrm>
          <a:prstGeom prst="rect">
            <a:avLst/>
          </a:prstGeom>
          <a:noFill/>
          <a:ln>
            <a:noFill/>
          </a:ln>
        </p:spPr>
      </p:pic>
      <p:pic>
        <p:nvPicPr>
          <p:cNvPr id="134" name="Google Shape;134;p5"/>
          <p:cNvPicPr preferRelativeResize="0"/>
          <p:nvPr/>
        </p:nvPicPr>
        <p:blipFill rotWithShape="1">
          <a:blip r:embed="rId4">
            <a:alphaModFix/>
          </a:blip>
          <a:srcRect b="0" l="0" r="0" t="0"/>
          <a:stretch/>
        </p:blipFill>
        <p:spPr>
          <a:xfrm>
            <a:off x="10663563" y="-171400"/>
            <a:ext cx="1521630" cy="15216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txBox="1"/>
          <p:nvPr>
            <p:ph type="title"/>
          </p:nvPr>
        </p:nvSpPr>
        <p:spPr>
          <a:xfrm>
            <a:off x="2135560" y="116632"/>
            <a:ext cx="9433048"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alibri"/>
              <a:buNone/>
            </a:pPr>
            <a:r>
              <a:rPr lang="pl-PL"/>
              <a:t>Cel medytacji</a:t>
            </a:r>
            <a:endParaRPr/>
          </a:p>
        </p:txBody>
      </p:sp>
      <p:sp>
        <p:nvSpPr>
          <p:cNvPr id="140" name="Google Shape;140;p6"/>
          <p:cNvSpPr txBox="1"/>
          <p:nvPr>
            <p:ph idx="1" type="body"/>
          </p:nvPr>
        </p:nvSpPr>
        <p:spPr>
          <a:xfrm>
            <a:off x="191344" y="1412776"/>
            <a:ext cx="6912768" cy="5328592"/>
          </a:xfrm>
          <a:prstGeom prst="rect">
            <a:avLst/>
          </a:prstGeom>
          <a:noFill/>
          <a:ln>
            <a:noFill/>
          </a:ln>
        </p:spPr>
        <p:txBody>
          <a:bodyPr anchorCtr="0" anchor="t" bIns="45700" lIns="91425" spcFirstLastPara="1" rIns="91425" wrap="square" tIns="45700">
            <a:normAutofit/>
          </a:bodyPr>
          <a:lstStyle/>
          <a:p>
            <a:pPr indent="0" lvl="0" marL="0" rtl="0" algn="l">
              <a:lnSpc>
                <a:spcPct val="114000"/>
              </a:lnSpc>
              <a:spcBef>
                <a:spcPts val="0"/>
              </a:spcBef>
              <a:spcAft>
                <a:spcPts val="0"/>
              </a:spcAft>
              <a:buSzPts val="2800"/>
              <a:buFont typeface="Calibri"/>
              <a:buNone/>
            </a:pPr>
            <a:r>
              <a:rPr lang="pl-PL"/>
              <a:t>Cel medytacji różni się w zależności od stosowanej </a:t>
            </a:r>
            <a:r>
              <a:rPr b="1" lang="pl-PL"/>
              <a:t>techniki</a:t>
            </a:r>
            <a:r>
              <a:rPr lang="pl-PL"/>
              <a:t>. Niektóre z nich wprowadzają spokój, inne zmniejszają stres, wnoszą wgląd lub oświecenie, inne wzbudzają pewność siebie i kreatywność, inne pracują z wzorami myśli i uczuć, inne odpowiadają na najbardziej podstawowe i przyziemne pytania, inne odpowiadają na najbardziej dociekliwe i mistyczne pytania, a jeszcze inne łączą to wszystko.</a:t>
            </a:r>
            <a:endParaRPr/>
          </a:p>
        </p:txBody>
      </p:sp>
      <p:pic>
        <p:nvPicPr>
          <p:cNvPr descr="Dandelions on a gradient blue and green background" id="141" name="Google Shape;141;p6"/>
          <p:cNvPicPr preferRelativeResize="0"/>
          <p:nvPr/>
        </p:nvPicPr>
        <p:blipFill rotWithShape="1">
          <a:blip r:embed="rId3">
            <a:alphaModFix/>
          </a:blip>
          <a:srcRect b="0" l="32755" r="19196" t="0"/>
          <a:stretch/>
        </p:blipFill>
        <p:spPr>
          <a:xfrm>
            <a:off x="7248128" y="0"/>
            <a:ext cx="4943872" cy="6858000"/>
          </a:xfrm>
          <a:prstGeom prst="rect">
            <a:avLst/>
          </a:prstGeom>
          <a:noFill/>
          <a:ln>
            <a:noFill/>
          </a:ln>
        </p:spPr>
      </p:pic>
      <p:pic>
        <p:nvPicPr>
          <p:cNvPr id="142" name="Google Shape;142;p6"/>
          <p:cNvPicPr preferRelativeResize="0"/>
          <p:nvPr/>
        </p:nvPicPr>
        <p:blipFill rotWithShape="1">
          <a:blip r:embed="rId4">
            <a:alphaModFix/>
          </a:blip>
          <a:srcRect b="0" l="0" r="0" t="0"/>
          <a:stretch/>
        </p:blipFill>
        <p:spPr>
          <a:xfrm>
            <a:off x="0" y="-128245"/>
            <a:ext cx="1521630" cy="15216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type="title"/>
          </p:nvPr>
        </p:nvSpPr>
        <p:spPr>
          <a:xfrm>
            <a:off x="2279576" y="260648"/>
            <a:ext cx="9247492"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alibri"/>
              <a:buNone/>
            </a:pPr>
            <a:r>
              <a:rPr lang="pl-PL"/>
              <a:t>Rodzaje medytacji</a:t>
            </a:r>
            <a:endParaRPr/>
          </a:p>
        </p:txBody>
      </p:sp>
      <p:grpSp>
        <p:nvGrpSpPr>
          <p:cNvPr id="149" name="Google Shape;149;p7"/>
          <p:cNvGrpSpPr/>
          <p:nvPr/>
        </p:nvGrpSpPr>
        <p:grpSpPr>
          <a:xfrm>
            <a:off x="159528" y="1632248"/>
            <a:ext cx="11845063" cy="5109120"/>
            <a:chOff x="149804" y="1861057"/>
            <a:chExt cx="11845063" cy="4504037"/>
          </a:xfrm>
        </p:grpSpPr>
        <p:sp>
          <p:nvSpPr>
            <p:cNvPr descr="Waterfall between large hills" id="150" name="Google Shape;150;p7"/>
            <p:cNvSpPr/>
            <p:nvPr/>
          </p:nvSpPr>
          <p:spPr>
            <a:xfrm>
              <a:off x="149804" y="1861057"/>
              <a:ext cx="2754585" cy="1897909"/>
            </a:xfrm>
            <a:prstGeom prst="roundRect">
              <a:avLst>
                <a:gd fmla="val 16667" name="adj"/>
              </a:avLst>
            </a:prstGeom>
            <a:blipFill rotWithShape="1">
              <a:blip r:embed="rId3">
                <a:alphaModFix/>
              </a:blip>
              <a:stretch>
                <a:fillRect b="0" l="-10999" r="-10999"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149804" y="3758967"/>
              <a:ext cx="2754585" cy="2606127"/>
            </a:xfrm>
            <a:custGeom>
              <a:rect b="b" l="l" r="r" t="t"/>
              <a:pathLst>
                <a:path extrusionOk="0" h="1021951" w="2754585">
                  <a:moveTo>
                    <a:pt x="0" y="0"/>
                  </a:moveTo>
                  <a:lnTo>
                    <a:pt x="2754585" y="0"/>
                  </a:lnTo>
                  <a:lnTo>
                    <a:pt x="2754585" y="1021951"/>
                  </a:lnTo>
                  <a:lnTo>
                    <a:pt x="0" y="1021951"/>
                  </a:lnTo>
                  <a:lnTo>
                    <a:pt x="0" y="0"/>
                  </a:lnTo>
                  <a:close/>
                </a:path>
              </a:pathLst>
            </a:custGeom>
            <a:noFill/>
            <a:ln>
              <a:noFill/>
            </a:ln>
          </p:spPr>
          <p:txBody>
            <a:bodyPr anchorCtr="0" anchor="t" bIns="0" lIns="142225" spcFirstLastPara="1" rIns="142225" wrap="square" tIns="142225">
              <a:noAutofit/>
            </a:bodyPr>
            <a:lstStyle/>
            <a:p>
              <a:pPr indent="0" lvl="0" marL="0" marR="0" rtl="0" algn="ctr">
                <a:lnSpc>
                  <a:spcPct val="90000"/>
                </a:lnSpc>
                <a:spcBef>
                  <a:spcPts val="0"/>
                </a:spcBef>
                <a:spcAft>
                  <a:spcPts val="0"/>
                </a:spcAft>
                <a:buClr>
                  <a:schemeClr val="dk1"/>
                </a:buClr>
                <a:buSzPts val="2400"/>
                <a:buFont typeface="Calibri"/>
                <a:buNone/>
              </a:pPr>
              <a:r>
                <a:rPr lang="pl-PL" sz="2400">
                  <a:solidFill>
                    <a:schemeClr val="dk1"/>
                  </a:solidFill>
                  <a:latin typeface="Calibri"/>
                  <a:ea typeface="Calibri"/>
                  <a:cs typeface="Calibri"/>
                  <a:sym typeface="Calibri"/>
                </a:rPr>
                <a:t>spokojne miejsce z jak najmniejszą liczbą elementów rozpraszających</a:t>
              </a:r>
              <a:endParaRPr/>
            </a:p>
          </p:txBody>
        </p:sp>
        <p:sp>
          <p:nvSpPr>
            <p:cNvPr descr="People using laptops" id="152" name="Google Shape;152;p7"/>
            <p:cNvSpPr/>
            <p:nvPr/>
          </p:nvSpPr>
          <p:spPr>
            <a:xfrm>
              <a:off x="3179963" y="1861057"/>
              <a:ext cx="2754585" cy="1897909"/>
            </a:xfrm>
            <a:prstGeom prst="roundRect">
              <a:avLst>
                <a:gd fmla="val 16667" name="adj"/>
              </a:avLst>
            </a:prstGeom>
            <a:blipFill rotWithShape="1">
              <a:blip r:embed="rId4">
                <a:alphaModFix/>
              </a:blip>
              <a:stretch>
                <a:fillRect b="0" l="-1998" r="-1999"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
            <p:cNvSpPr/>
            <p:nvPr/>
          </p:nvSpPr>
          <p:spPr>
            <a:xfrm>
              <a:off x="3179963" y="3758967"/>
              <a:ext cx="2754585" cy="2606127"/>
            </a:xfrm>
            <a:custGeom>
              <a:rect b="b" l="l" r="r" t="t"/>
              <a:pathLst>
                <a:path extrusionOk="0" h="1021951" w="2754585">
                  <a:moveTo>
                    <a:pt x="0" y="0"/>
                  </a:moveTo>
                  <a:lnTo>
                    <a:pt x="2754585" y="0"/>
                  </a:lnTo>
                  <a:lnTo>
                    <a:pt x="2754585" y="1021951"/>
                  </a:lnTo>
                  <a:lnTo>
                    <a:pt x="0" y="1021951"/>
                  </a:lnTo>
                  <a:lnTo>
                    <a:pt x="0" y="0"/>
                  </a:lnTo>
                  <a:close/>
                </a:path>
              </a:pathLst>
            </a:custGeom>
            <a:noFill/>
            <a:ln>
              <a:noFill/>
            </a:ln>
          </p:spPr>
          <p:txBody>
            <a:bodyPr anchorCtr="0" anchor="t" bIns="0" lIns="142225" spcFirstLastPara="1" rIns="142225" wrap="square" tIns="142225">
              <a:noAutofit/>
            </a:bodyPr>
            <a:lstStyle/>
            <a:p>
              <a:pPr indent="0" lvl="0" marL="0" marR="0" rtl="0" algn="ctr">
                <a:lnSpc>
                  <a:spcPct val="90000"/>
                </a:lnSpc>
                <a:spcBef>
                  <a:spcPts val="0"/>
                </a:spcBef>
                <a:spcAft>
                  <a:spcPts val="0"/>
                </a:spcAft>
                <a:buClr>
                  <a:schemeClr val="dk1"/>
                </a:buClr>
                <a:buSzPts val="2400"/>
                <a:buFont typeface="Calibri"/>
                <a:buNone/>
              </a:pPr>
              <a:r>
                <a:rPr lang="pl-PL" sz="2400">
                  <a:solidFill>
                    <a:schemeClr val="dk1"/>
                  </a:solidFill>
                  <a:latin typeface="Calibri"/>
                  <a:ea typeface="Calibri"/>
                  <a:cs typeface="Calibri"/>
                  <a:sym typeface="Calibri"/>
                </a:rPr>
                <a:t>specyficzna, wygodna pozycja (siedzenie, leżenie, chodzenie lub inne pozycje)</a:t>
              </a:r>
              <a:endParaRPr/>
            </a:p>
          </p:txBody>
        </p:sp>
        <p:sp>
          <p:nvSpPr>
            <p:cNvPr descr="Silver metal newtons cradle" id="154" name="Google Shape;154;p7"/>
            <p:cNvSpPr/>
            <p:nvPr/>
          </p:nvSpPr>
          <p:spPr>
            <a:xfrm>
              <a:off x="6210123" y="1861057"/>
              <a:ext cx="2754585" cy="1897909"/>
            </a:xfrm>
            <a:prstGeom prst="roundRect">
              <a:avLst>
                <a:gd fmla="val 16667" name="adj"/>
              </a:avLst>
            </a:prstGeom>
            <a:blipFill rotWithShape="1">
              <a:blip r:embed="rId5">
                <a:alphaModFix/>
              </a:blip>
              <a:stretch>
                <a:fillRect b="-999" l="0" r="0" t="-999"/>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
            <p:cNvSpPr/>
            <p:nvPr/>
          </p:nvSpPr>
          <p:spPr>
            <a:xfrm>
              <a:off x="6210123" y="3758967"/>
              <a:ext cx="2754585" cy="2606127"/>
            </a:xfrm>
            <a:custGeom>
              <a:rect b="b" l="l" r="r" t="t"/>
              <a:pathLst>
                <a:path extrusionOk="0" h="1021951" w="2754585">
                  <a:moveTo>
                    <a:pt x="0" y="0"/>
                  </a:moveTo>
                  <a:lnTo>
                    <a:pt x="2754585" y="0"/>
                  </a:lnTo>
                  <a:lnTo>
                    <a:pt x="2754585" y="1021951"/>
                  </a:lnTo>
                  <a:lnTo>
                    <a:pt x="0" y="1021951"/>
                  </a:lnTo>
                  <a:lnTo>
                    <a:pt x="0" y="0"/>
                  </a:lnTo>
                  <a:close/>
                </a:path>
              </a:pathLst>
            </a:custGeom>
            <a:noFill/>
            <a:ln>
              <a:noFill/>
            </a:ln>
          </p:spPr>
          <p:txBody>
            <a:bodyPr anchorCtr="0" anchor="t" bIns="0" lIns="142225" spcFirstLastPara="1" rIns="142225" wrap="square" tIns="142225">
              <a:noAutofit/>
            </a:bodyPr>
            <a:lstStyle/>
            <a:p>
              <a:pPr indent="0" lvl="0" marL="0" marR="0" rtl="0" algn="ctr">
                <a:lnSpc>
                  <a:spcPct val="90000"/>
                </a:lnSpc>
                <a:spcBef>
                  <a:spcPts val="0"/>
                </a:spcBef>
                <a:spcAft>
                  <a:spcPts val="0"/>
                </a:spcAft>
                <a:buClr>
                  <a:schemeClr val="dk1"/>
                </a:buClr>
                <a:buSzPts val="2400"/>
                <a:buFont typeface="Calibri"/>
                <a:buNone/>
              </a:pPr>
              <a:r>
                <a:rPr lang="pl-PL" sz="2400">
                  <a:solidFill>
                    <a:schemeClr val="dk1"/>
                  </a:solidFill>
                  <a:latin typeface="Calibri"/>
                  <a:ea typeface="Calibri"/>
                  <a:cs typeface="Calibri"/>
                  <a:sym typeface="Calibri"/>
                </a:rPr>
                <a:t>skupienie uwagi (specjalnie wybrane słowo lub zestaw słów, przedmiot lub odczucia oddechowe)</a:t>
              </a:r>
              <a:endParaRPr/>
            </a:p>
          </p:txBody>
        </p:sp>
        <p:sp>
          <p:nvSpPr>
            <p:cNvPr descr="Bald eagle flying" id="156" name="Google Shape;156;p7"/>
            <p:cNvSpPr/>
            <p:nvPr/>
          </p:nvSpPr>
          <p:spPr>
            <a:xfrm>
              <a:off x="9240282" y="1861057"/>
              <a:ext cx="2754585" cy="1897909"/>
            </a:xfrm>
            <a:prstGeom prst="roundRect">
              <a:avLst>
                <a:gd fmla="val 16667" name="adj"/>
              </a:avLst>
            </a:prstGeom>
            <a:blipFill rotWithShape="1">
              <a:blip r:embed="rId6">
                <a:alphaModFix/>
              </a:blip>
              <a:stretch>
                <a:fillRect b="0" l="-11999" r="-11997"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
            <p:cNvSpPr/>
            <p:nvPr/>
          </p:nvSpPr>
          <p:spPr>
            <a:xfrm>
              <a:off x="9240282" y="3758967"/>
              <a:ext cx="2754585" cy="2606127"/>
            </a:xfrm>
            <a:custGeom>
              <a:rect b="b" l="l" r="r" t="t"/>
              <a:pathLst>
                <a:path extrusionOk="0" h="1021951" w="2754585">
                  <a:moveTo>
                    <a:pt x="0" y="0"/>
                  </a:moveTo>
                  <a:lnTo>
                    <a:pt x="2754585" y="0"/>
                  </a:lnTo>
                  <a:lnTo>
                    <a:pt x="2754585" y="1021951"/>
                  </a:lnTo>
                  <a:lnTo>
                    <a:pt x="0" y="1021951"/>
                  </a:lnTo>
                  <a:lnTo>
                    <a:pt x="0" y="0"/>
                  </a:lnTo>
                  <a:close/>
                </a:path>
              </a:pathLst>
            </a:custGeom>
            <a:noFill/>
            <a:ln>
              <a:noFill/>
            </a:ln>
          </p:spPr>
          <p:txBody>
            <a:bodyPr anchorCtr="0" anchor="t" bIns="0" lIns="142225" spcFirstLastPara="1" rIns="142225" wrap="square" tIns="142225">
              <a:noAutofit/>
            </a:bodyPr>
            <a:lstStyle/>
            <a:p>
              <a:pPr indent="0" lvl="0" marL="0" marR="0" rtl="0" algn="ctr">
                <a:lnSpc>
                  <a:spcPct val="90000"/>
                </a:lnSpc>
                <a:spcBef>
                  <a:spcPts val="0"/>
                </a:spcBef>
                <a:spcAft>
                  <a:spcPts val="0"/>
                </a:spcAft>
                <a:buClr>
                  <a:schemeClr val="dk1"/>
                </a:buClr>
                <a:buSzPts val="2400"/>
                <a:buFont typeface="Calibri"/>
                <a:buNone/>
              </a:pPr>
              <a:r>
                <a:rPr lang="pl-PL" sz="2400">
                  <a:solidFill>
                    <a:schemeClr val="dk1"/>
                  </a:solidFill>
                  <a:latin typeface="Calibri"/>
                  <a:ea typeface="Calibri"/>
                  <a:cs typeface="Calibri"/>
                  <a:sym typeface="Calibri"/>
                </a:rPr>
                <a:t>otwarta postawa (pozwalanie, by rozproszenia przychodziły i odchodziły naturalnie, bez oceniania ich)</a:t>
              </a:r>
              <a:endParaRPr/>
            </a:p>
          </p:txBody>
        </p:sp>
      </p:grpSp>
      <p:pic>
        <p:nvPicPr>
          <p:cNvPr id="158" name="Google Shape;158;p7"/>
          <p:cNvPicPr preferRelativeResize="0"/>
          <p:nvPr/>
        </p:nvPicPr>
        <p:blipFill rotWithShape="1">
          <a:blip r:embed="rId7">
            <a:alphaModFix/>
          </a:blip>
          <a:srcRect b="0" l="0" r="0" t="0"/>
          <a:stretch/>
        </p:blipFill>
        <p:spPr>
          <a:xfrm>
            <a:off x="0" y="-128245"/>
            <a:ext cx="1521630" cy="15216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Autumn red leaves on blue turquoise background" id="164" name="Google Shape;164;p8"/>
          <p:cNvPicPr preferRelativeResize="0"/>
          <p:nvPr/>
        </p:nvPicPr>
        <p:blipFill rotWithShape="1">
          <a:blip r:embed="rId3">
            <a:alphaModFix/>
          </a:blip>
          <a:srcRect b="0" l="0" r="0" t="0"/>
          <a:stretch/>
        </p:blipFill>
        <p:spPr>
          <a:xfrm>
            <a:off x="0" y="16520"/>
            <a:ext cx="12220476" cy="7536358"/>
          </a:xfrm>
          <a:prstGeom prst="rect">
            <a:avLst/>
          </a:prstGeom>
          <a:noFill/>
          <a:ln>
            <a:noFill/>
          </a:ln>
        </p:spPr>
      </p:pic>
      <p:sp>
        <p:nvSpPr>
          <p:cNvPr id="165" name="Google Shape;165;p8"/>
          <p:cNvSpPr txBox="1"/>
          <p:nvPr>
            <p:ph type="title"/>
          </p:nvPr>
        </p:nvSpPr>
        <p:spPr>
          <a:xfrm>
            <a:off x="191344" y="198996"/>
            <a:ext cx="11377264"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b="1" lang="pl-PL">
                <a:solidFill>
                  <a:schemeClr val="lt1"/>
                </a:solidFill>
              </a:rPr>
              <a:t>Historia</a:t>
            </a:r>
            <a:r>
              <a:rPr b="1" lang="pl-PL"/>
              <a:t> </a:t>
            </a:r>
            <a:r>
              <a:rPr b="1" lang="pl-PL">
                <a:solidFill>
                  <a:schemeClr val="lt1"/>
                </a:solidFill>
              </a:rPr>
              <a:t>medytacji</a:t>
            </a:r>
            <a:endParaRPr>
              <a:solidFill>
                <a:schemeClr val="lt1"/>
              </a:solidFill>
            </a:endParaRPr>
          </a:p>
        </p:txBody>
      </p:sp>
      <p:sp>
        <p:nvSpPr>
          <p:cNvPr id="166" name="Google Shape;166;p8"/>
          <p:cNvSpPr txBox="1"/>
          <p:nvPr>
            <p:ph idx="1" type="body"/>
          </p:nvPr>
        </p:nvSpPr>
        <p:spPr>
          <a:xfrm>
            <a:off x="191344" y="1753072"/>
            <a:ext cx="11377264" cy="4988296"/>
          </a:xfrm>
          <a:prstGeom prst="rect">
            <a:avLst/>
          </a:prstGeom>
          <a:solidFill>
            <a:schemeClr val="lt1"/>
          </a:solidFill>
          <a:ln>
            <a:noFill/>
          </a:ln>
        </p:spPr>
        <p:txBody>
          <a:bodyPr anchorCtr="0" anchor="t" bIns="45700" lIns="91425" spcFirstLastPara="1" rIns="91425" wrap="square" tIns="45700">
            <a:normAutofit fontScale="92500" lnSpcReduction="10000"/>
          </a:bodyPr>
          <a:lstStyle/>
          <a:p>
            <a:pPr indent="-361950" lvl="0" marL="361950" rtl="0" algn="l">
              <a:lnSpc>
                <a:spcPct val="113000"/>
              </a:lnSpc>
              <a:spcBef>
                <a:spcPts val="0"/>
              </a:spcBef>
              <a:spcAft>
                <a:spcPts val="0"/>
              </a:spcAft>
              <a:buSzPct val="100000"/>
              <a:buFont typeface="Arial"/>
              <a:buChar char="•"/>
            </a:pPr>
            <a:r>
              <a:rPr lang="pl-PL" sz="2000"/>
              <a:t>Najstarszym dowodem na praktykę medytacji są malowidła ścienne w dolinie Indusu z okresu od około 5000 do 3500 lat p.n.e.</a:t>
            </a:r>
            <a:endParaRPr/>
          </a:p>
          <a:p>
            <a:pPr indent="-361950" lvl="0" marL="361950" rtl="0" algn="l">
              <a:lnSpc>
                <a:spcPct val="113000"/>
              </a:lnSpc>
              <a:spcBef>
                <a:spcPts val="600"/>
              </a:spcBef>
              <a:spcAft>
                <a:spcPts val="0"/>
              </a:spcAft>
              <a:buSzPct val="100000"/>
              <a:buFont typeface="Arial"/>
              <a:buChar char="•"/>
            </a:pPr>
            <a:r>
              <a:rPr lang="pl-PL" sz="2000"/>
              <a:t>Pierwsza odnotowana wzmianka o medytacji pochodzi z tekstów wedyjskich w Indiach z około 1500 roku p.n.e. </a:t>
            </a:r>
            <a:endParaRPr/>
          </a:p>
          <a:p>
            <a:pPr indent="-361950" lvl="0" marL="361950" rtl="0" algn="l">
              <a:lnSpc>
                <a:spcPct val="113000"/>
              </a:lnSpc>
              <a:spcBef>
                <a:spcPts val="600"/>
              </a:spcBef>
              <a:spcAft>
                <a:spcPts val="0"/>
              </a:spcAft>
              <a:buSzPct val="100000"/>
              <a:buFont typeface="Arial"/>
              <a:buChar char="•"/>
            </a:pPr>
            <a:r>
              <a:rPr lang="pl-PL" sz="2000"/>
              <a:t>Mistrzowie w Chinach i Japonii pisali o medytacji, ale eksperci generalnie uznają mistrzów indyjskich za prekursorów całego zakresu medytacji.</a:t>
            </a:r>
            <a:endParaRPr/>
          </a:p>
          <a:p>
            <a:pPr indent="-361950" lvl="0" marL="361950" rtl="0" algn="l">
              <a:lnSpc>
                <a:spcPct val="113000"/>
              </a:lnSpc>
              <a:spcBef>
                <a:spcPts val="600"/>
              </a:spcBef>
              <a:spcAft>
                <a:spcPts val="0"/>
              </a:spcAft>
              <a:buSzPct val="100000"/>
              <a:buFont typeface="Arial"/>
              <a:buChar char="•"/>
            </a:pPr>
            <a:r>
              <a:rPr lang="pl-PL" sz="2000"/>
              <a:t>Około 500 roku p.n.e. mnisi buddyjscy regularnie praktykowali medytację w Japonii i Chinach, ponieważ jej korzyści rozprzestrzeniły się w całej Azji. </a:t>
            </a:r>
            <a:endParaRPr/>
          </a:p>
          <a:p>
            <a:pPr indent="-361950" lvl="0" marL="361950" rtl="0" algn="l">
              <a:lnSpc>
                <a:spcPct val="113000"/>
              </a:lnSpc>
              <a:spcBef>
                <a:spcPts val="600"/>
              </a:spcBef>
              <a:spcAft>
                <a:spcPts val="0"/>
              </a:spcAft>
              <a:buSzPct val="100000"/>
              <a:buFont typeface="Arial"/>
              <a:buChar char="•"/>
            </a:pPr>
            <a:r>
              <a:rPr lang="pl-PL" sz="2000"/>
              <a:t>Ważny okres popularyzacji medytacji sięga 653 roku p.n.e, kiedy mnich o imieniu Dosho powrócił do swojej rodzinnej Japonii po wizycie w Chinach. Podczas pobytu w Chinach Dosho odkrył buddyzm zen, a następnie przywiózł nowe filozofie do swojej ojczyzny.</a:t>
            </a:r>
            <a:endParaRPr/>
          </a:p>
          <a:p>
            <a:pPr indent="-361950" lvl="0" marL="361950" rtl="0" algn="l">
              <a:lnSpc>
                <a:spcPct val="113000"/>
              </a:lnSpc>
              <a:spcBef>
                <a:spcPts val="600"/>
              </a:spcBef>
              <a:spcAft>
                <a:spcPts val="0"/>
              </a:spcAft>
              <a:buSzPct val="100000"/>
              <a:buFont typeface="Arial"/>
              <a:buChar char="•"/>
            </a:pPr>
            <a:r>
              <a:rPr lang="pl-PL" sz="2000"/>
              <a:t>Rozprzestrzenianie się medytacji w Chinach i Japonii wywołało zainteresowanie medytacją wśród azjatyckich uczonych, którzy potrafili czytać i pisać. Punktem kulminacyjnym było opublikowanie arcydzieła jogi i medytacji, „Bhagavad Gity”, około 400 roku p.n.e.</a:t>
            </a:r>
            <a:endParaRPr/>
          </a:p>
          <a:p>
            <a:pPr indent="-361950" lvl="0" marL="361950" rtl="0" algn="l">
              <a:lnSpc>
                <a:spcPct val="113000"/>
              </a:lnSpc>
              <a:spcBef>
                <a:spcPts val="600"/>
              </a:spcBef>
              <a:spcAft>
                <a:spcPts val="0"/>
              </a:spcAft>
              <a:buSzPct val="100000"/>
              <a:buFont typeface="Arial"/>
              <a:buChar char="•"/>
            </a:pPr>
            <a:r>
              <a:rPr lang="pl-PL" sz="2000"/>
              <a:t>Około 20 p.n.e greccy filozofowie wspominali w swoich tekstach o medytacji. Często mówili o znaczeniu codziennej medytacji . Filozofowie ci uważali medytację za ważną część wewnętrznej refleksji .</a:t>
            </a:r>
            <a:endParaRPr/>
          </a:p>
          <a:p>
            <a:pPr indent="-361950" lvl="0" marL="361950" rtl="0" algn="l">
              <a:lnSpc>
                <a:spcPct val="113000"/>
              </a:lnSpc>
              <a:spcBef>
                <a:spcPts val="600"/>
              </a:spcBef>
              <a:spcAft>
                <a:spcPts val="0"/>
              </a:spcAft>
              <a:buSzPct val="100000"/>
              <a:buFont typeface="Calibri"/>
              <a:buNone/>
            </a:pPr>
            <a:r>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9"/>
          <p:cNvSpPr txBox="1"/>
          <p:nvPr>
            <p:ph type="title"/>
          </p:nvPr>
        </p:nvSpPr>
        <p:spPr>
          <a:xfrm>
            <a:off x="1521630" y="116632"/>
            <a:ext cx="10046978"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Calibri"/>
              <a:buNone/>
            </a:pPr>
            <a:r>
              <a:rPr lang="pl-PL"/>
              <a:t>Medytacja:</a:t>
            </a:r>
            <a:endParaRPr/>
          </a:p>
        </p:txBody>
      </p:sp>
      <p:sp>
        <p:nvSpPr>
          <p:cNvPr id="173" name="Google Shape;173;p9"/>
          <p:cNvSpPr txBox="1"/>
          <p:nvPr>
            <p:ph idx="1" type="body"/>
          </p:nvPr>
        </p:nvSpPr>
        <p:spPr>
          <a:xfrm>
            <a:off x="162248" y="1396132"/>
            <a:ext cx="6050507" cy="5328592"/>
          </a:xfrm>
          <a:prstGeom prst="rect">
            <a:avLst/>
          </a:prstGeom>
          <a:noFill/>
          <a:ln>
            <a:noFill/>
          </a:ln>
        </p:spPr>
        <p:txBody>
          <a:bodyPr anchorCtr="0" anchor="t" bIns="45700" lIns="91425" spcFirstLastPara="1" rIns="91425" wrap="square" tIns="45700">
            <a:normAutofit/>
          </a:bodyPr>
          <a:lstStyle/>
          <a:p>
            <a:pPr indent="-514350" lvl="0" marL="514350" rtl="0" algn="l">
              <a:lnSpc>
                <a:spcPct val="114000"/>
              </a:lnSpc>
              <a:spcBef>
                <a:spcPts val="0"/>
              </a:spcBef>
              <a:spcAft>
                <a:spcPts val="0"/>
              </a:spcAft>
              <a:buSzPts val="2800"/>
              <a:buFont typeface="Calibri"/>
              <a:buAutoNum type="arabicPeriod"/>
            </a:pPr>
            <a:r>
              <a:rPr lang="pl-PL"/>
              <a:t>zmniejsza stres</a:t>
            </a:r>
            <a:endParaRPr/>
          </a:p>
          <a:p>
            <a:pPr indent="-514350" lvl="0" marL="514350" rtl="0" algn="l">
              <a:lnSpc>
                <a:spcPct val="114000"/>
              </a:lnSpc>
              <a:spcBef>
                <a:spcPts val="600"/>
              </a:spcBef>
              <a:spcAft>
                <a:spcPts val="0"/>
              </a:spcAft>
              <a:buSzPts val="2800"/>
              <a:buFont typeface="Calibri"/>
              <a:buAutoNum type="arabicPeriod"/>
            </a:pPr>
            <a:r>
              <a:rPr lang="pl-PL"/>
              <a:t>kontroluje lęk lub niepokój</a:t>
            </a:r>
            <a:endParaRPr/>
          </a:p>
          <a:p>
            <a:pPr indent="-514350" lvl="0" marL="514350" rtl="0" algn="l">
              <a:lnSpc>
                <a:spcPct val="114000"/>
              </a:lnSpc>
              <a:spcBef>
                <a:spcPts val="600"/>
              </a:spcBef>
              <a:spcAft>
                <a:spcPts val="0"/>
              </a:spcAft>
              <a:buSzPts val="2800"/>
              <a:buFont typeface="Calibri"/>
              <a:buAutoNum type="arabicPeriod"/>
            </a:pPr>
            <a:r>
              <a:rPr lang="pl-PL"/>
              <a:t>poprawia koncentrację</a:t>
            </a:r>
            <a:endParaRPr/>
          </a:p>
          <a:p>
            <a:pPr indent="-514350" lvl="0" marL="514350" rtl="0" algn="l">
              <a:lnSpc>
                <a:spcPct val="114000"/>
              </a:lnSpc>
              <a:spcBef>
                <a:spcPts val="600"/>
              </a:spcBef>
              <a:spcAft>
                <a:spcPts val="0"/>
              </a:spcAft>
              <a:buSzPts val="2800"/>
              <a:buFont typeface="Calibri"/>
              <a:buAutoNum type="arabicPeriod"/>
            </a:pPr>
            <a:r>
              <a:rPr lang="pl-PL"/>
              <a:t>pomaga w kontrolowaniu pragnień lub uzależnień</a:t>
            </a:r>
            <a:endParaRPr/>
          </a:p>
          <a:p>
            <a:pPr indent="-514350" lvl="0" marL="514350" rtl="0" algn="l">
              <a:lnSpc>
                <a:spcPct val="114000"/>
              </a:lnSpc>
              <a:spcBef>
                <a:spcPts val="600"/>
              </a:spcBef>
              <a:spcAft>
                <a:spcPts val="0"/>
              </a:spcAft>
              <a:buSzPts val="2800"/>
              <a:buFont typeface="Calibri"/>
              <a:buAutoNum type="arabicPeriod"/>
            </a:pPr>
            <a:r>
              <a:rPr lang="pl-PL"/>
              <a:t>poprawia zdrowie psychiczne</a:t>
            </a:r>
            <a:endParaRPr/>
          </a:p>
          <a:p>
            <a:pPr indent="-514350" lvl="0" marL="514350" rtl="0" algn="l">
              <a:lnSpc>
                <a:spcPct val="114000"/>
              </a:lnSpc>
              <a:spcBef>
                <a:spcPts val="600"/>
              </a:spcBef>
              <a:spcAft>
                <a:spcPts val="0"/>
              </a:spcAft>
              <a:buSzPts val="2800"/>
              <a:buFont typeface="Calibri"/>
              <a:buAutoNum type="arabicPeriod"/>
            </a:pPr>
            <a:r>
              <a:rPr lang="pl-PL"/>
              <a:t>pomaga kontrolować ból</a:t>
            </a:r>
            <a:endParaRPr/>
          </a:p>
          <a:p>
            <a:pPr indent="-514350" lvl="0" marL="514350" rtl="0" algn="l">
              <a:lnSpc>
                <a:spcPct val="114000"/>
              </a:lnSpc>
              <a:spcBef>
                <a:spcPts val="600"/>
              </a:spcBef>
              <a:spcAft>
                <a:spcPts val="0"/>
              </a:spcAft>
              <a:buSzPts val="2800"/>
              <a:buFont typeface="Calibri"/>
              <a:buAutoNum type="arabicPeriod"/>
            </a:pPr>
            <a:r>
              <a:rPr lang="pl-PL"/>
              <a:t>poprawia samoświadomość</a:t>
            </a:r>
            <a:endParaRPr/>
          </a:p>
          <a:p>
            <a:pPr indent="-514350" lvl="0" marL="514350" rtl="0" algn="l">
              <a:lnSpc>
                <a:spcPct val="114000"/>
              </a:lnSpc>
              <a:spcBef>
                <a:spcPts val="600"/>
              </a:spcBef>
              <a:spcAft>
                <a:spcPts val="0"/>
              </a:spcAft>
              <a:buSzPts val="2800"/>
              <a:buFont typeface="Calibri"/>
              <a:buAutoNum type="arabicPeriod"/>
            </a:pPr>
            <a:r>
              <a:rPr lang="pl-PL"/>
              <a:t>zmniejsza szkodliwe stany zapalne</a:t>
            </a:r>
            <a:endParaRPr/>
          </a:p>
          <a:p>
            <a:pPr indent="-336550" lvl="0" marL="514350" rtl="0" algn="l">
              <a:lnSpc>
                <a:spcPct val="114000"/>
              </a:lnSpc>
              <a:spcBef>
                <a:spcPts val="600"/>
              </a:spcBef>
              <a:spcAft>
                <a:spcPts val="0"/>
              </a:spcAft>
              <a:buSzPts val="2800"/>
              <a:buFont typeface="Calibri"/>
              <a:buNone/>
            </a:pPr>
            <a:r>
              <a:t/>
            </a:r>
            <a:endParaRPr/>
          </a:p>
        </p:txBody>
      </p:sp>
      <p:pic>
        <p:nvPicPr>
          <p:cNvPr descr="Portrait of woman laughing" id="174" name="Google Shape;174;p9"/>
          <p:cNvPicPr preferRelativeResize="0"/>
          <p:nvPr/>
        </p:nvPicPr>
        <p:blipFill rotWithShape="1">
          <a:blip r:embed="rId3">
            <a:alphaModFix/>
          </a:blip>
          <a:srcRect b="0" l="2519" r="27796" t="0"/>
          <a:stretch/>
        </p:blipFill>
        <p:spPr>
          <a:xfrm>
            <a:off x="6212755" y="27384"/>
            <a:ext cx="5976665" cy="6858000"/>
          </a:xfrm>
          <a:prstGeom prst="rect">
            <a:avLst/>
          </a:prstGeom>
          <a:noFill/>
          <a:ln>
            <a:noFill/>
          </a:ln>
        </p:spPr>
      </p:pic>
      <p:pic>
        <p:nvPicPr>
          <p:cNvPr id="175" name="Google Shape;175;p9"/>
          <p:cNvPicPr preferRelativeResize="0"/>
          <p:nvPr/>
        </p:nvPicPr>
        <p:blipFill rotWithShape="1">
          <a:blip r:embed="rId4">
            <a:alphaModFix/>
          </a:blip>
          <a:srcRect b="0" l="0" r="0" t="0"/>
          <a:stretch/>
        </p:blipFill>
        <p:spPr>
          <a:xfrm>
            <a:off x="0" y="-128245"/>
            <a:ext cx="1521630" cy="15216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2022-09-11T17:17:33Z</dcterms:created>
  <dc:creator>kamilawnek142030@gmail.com</dc:creator>
</cp:coreProperties>
</file>