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ontserrat" panose="00000500000000000000" pitchFamily="2" charset="-18"/>
      <p:regular r:id="rId50"/>
      <p:bold r:id="rId51"/>
    </p:embeddedFont>
    <p:embeddedFont>
      <p:font typeface="Montserrat Bold" panose="020B0604020202020204" charset="-18"/>
      <p:regular r:id="rId52"/>
    </p:embeddedFont>
    <p:embeddedFont>
      <p:font typeface="Now Bold" panose="020B0604020202020204" charset="-18"/>
      <p:regular r:id="rId53"/>
    </p:embeddedFont>
    <p:embeddedFont>
      <p:font typeface="Now Bold Bold" panose="020B0604020202020204" charset="-18"/>
      <p:regular r:id="rId54"/>
    </p:embeddedFont>
  </p:embeddedFontLst>
  <p:defaultTextStyle>
    <a:defPPr>
      <a:defRPr lang="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86418" autoAdjust="0"/>
  </p:normalViewPr>
  <p:slideViewPr>
    <p:cSldViewPr>
      <p:cViewPr varScale="1">
        <p:scale>
          <a:sx n="43" d="100"/>
          <a:sy n="43" d="100"/>
        </p:scale>
        <p:origin x="1805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68"/>
    </p:cViewPr>
  </p:outlin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1F90A-B55A-6F47-9F1B-846C1E93363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D8116-926F-B84F-A385-D6ABE5C7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90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D8116-926F-B84F-A385-D6ABE5C739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4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D8116-926F-B84F-A385-D6ABE5C739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18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D8116-926F-B84F-A385-D6ABE5C739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24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D8116-926F-B84F-A385-D6ABE5C7397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1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D8116-926F-B84F-A385-D6ABE5C7397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0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1opcVKmjKt4" TargetMode="Externa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media" Target="../media/media3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51.jpeg"/><Relationship Id="rId4" Type="http://schemas.openxmlformats.org/officeDocument/2006/relationships/video" Target="../media/media3.mp4"/><Relationship Id="rId9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media" Target="../media/media6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54.jpeg"/><Relationship Id="rId4" Type="http://schemas.openxmlformats.org/officeDocument/2006/relationships/video" Target="../media/media6.mp4"/><Relationship Id="rId9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3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_XOWhA1dK7Y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95202" y="0"/>
            <a:ext cx="6892798" cy="10287000"/>
          </a:xfrm>
          <a:custGeom>
            <a:avLst/>
            <a:gdLst/>
            <a:ahLst/>
            <a:cxnLst/>
            <a:rect l="l" t="t" r="r" b="b"/>
            <a:pathLst>
              <a:path w="6892798" h="10287000">
                <a:moveTo>
                  <a:pt x="0" y="0"/>
                </a:moveTo>
                <a:lnTo>
                  <a:pt x="6892798" y="0"/>
                </a:lnTo>
                <a:lnTo>
                  <a:pt x="68927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5702307" y="4801568"/>
            <a:ext cx="18278588" cy="6892798"/>
          </a:xfrm>
          <a:prstGeom prst="rect">
            <a:avLst/>
          </a:prstGeom>
          <a:solidFill>
            <a:srgbClr val="1754F1">
              <a:alpha val="40000"/>
            </a:srgbClr>
          </a:solidFill>
        </p:spPr>
      </p:sp>
      <p:sp>
        <p:nvSpPr>
          <p:cNvPr id="4" name="Freeform 4"/>
          <p:cNvSpPr/>
          <p:nvPr/>
        </p:nvSpPr>
        <p:spPr>
          <a:xfrm>
            <a:off x="8978277" y="8777082"/>
            <a:ext cx="1614845" cy="1271691"/>
          </a:xfrm>
          <a:custGeom>
            <a:avLst/>
            <a:gdLst/>
            <a:ahLst/>
            <a:cxnLst/>
            <a:rect l="l" t="t" r="r" b="b"/>
            <a:pathLst>
              <a:path w="1614845" h="1271691">
                <a:moveTo>
                  <a:pt x="0" y="0"/>
                </a:moveTo>
                <a:lnTo>
                  <a:pt x="1614846" y="0"/>
                </a:lnTo>
                <a:lnTo>
                  <a:pt x="1614846" y="1271690"/>
                </a:lnTo>
                <a:lnTo>
                  <a:pt x="0" y="1271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7447" y="8723761"/>
            <a:ext cx="1497509" cy="1378333"/>
          </a:xfrm>
          <a:custGeom>
            <a:avLst/>
            <a:gdLst/>
            <a:ahLst/>
            <a:cxnLst/>
            <a:rect l="l" t="t" r="r" b="b"/>
            <a:pathLst>
              <a:path w="1497509" h="1378333">
                <a:moveTo>
                  <a:pt x="0" y="0"/>
                </a:moveTo>
                <a:lnTo>
                  <a:pt x="1497509" y="0"/>
                </a:lnTo>
                <a:lnTo>
                  <a:pt x="1497509" y="1378333"/>
                </a:lnTo>
                <a:lnTo>
                  <a:pt x="0" y="13783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82750" y="8672218"/>
            <a:ext cx="1481417" cy="1481417"/>
          </a:xfrm>
          <a:custGeom>
            <a:avLst/>
            <a:gdLst/>
            <a:ahLst/>
            <a:cxnLst/>
            <a:rect l="l" t="t" r="r" b="b"/>
            <a:pathLst>
              <a:path w="1481417" h="1481417">
                <a:moveTo>
                  <a:pt x="0" y="0"/>
                </a:moveTo>
                <a:lnTo>
                  <a:pt x="1481417" y="0"/>
                </a:lnTo>
                <a:lnTo>
                  <a:pt x="1481417" y="1481418"/>
                </a:lnTo>
                <a:lnTo>
                  <a:pt x="0" y="148141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5021" y="2999266"/>
            <a:ext cx="14076580" cy="5897495"/>
            <a:chOff x="0" y="-9525"/>
            <a:chExt cx="18768773" cy="7863327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18768773" cy="3111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03"/>
                </a:lnSpc>
              </a:pPr>
              <a:r>
                <a:rPr lang="bg" sz="7586" spc="-151" dirty="0">
                  <a:solidFill>
                    <a:srgbClr val="1986C8"/>
                  </a:solidFill>
                  <a:latin typeface="Now Bold"/>
                </a:rPr>
                <a:t>CANVA, INSHOT - </a:t>
              </a:r>
              <a:br>
                <a:rPr lang="pl-PL" sz="7586" spc="-151" dirty="0">
                  <a:solidFill>
                    <a:srgbClr val="1986C8"/>
                  </a:solidFill>
                  <a:latin typeface="Now Bold"/>
                </a:rPr>
              </a:br>
              <a:r>
                <a:rPr lang="bg" sz="7586" spc="-151" dirty="0">
                  <a:solidFill>
                    <a:srgbClr val="1986C8"/>
                  </a:solidFill>
                  <a:latin typeface="Now Bold"/>
                </a:rPr>
                <a:t>ВЪВЕДЕНИЕ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37966"/>
              <a:ext cx="18151039" cy="3815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31"/>
                </a:lnSpc>
              </a:pPr>
              <a:r>
                <a:rPr lang="bg" sz="7307" dirty="0">
                  <a:solidFill>
                    <a:srgbClr val="FE914D"/>
                  </a:solidFill>
                  <a:latin typeface="Now Bold"/>
                </a:rPr>
                <a:t>ПРЕЗЕНТАЦИЯ</a:t>
              </a:r>
            </a:p>
            <a:p>
              <a:pPr>
                <a:lnSpc>
                  <a:spcPts val="6394"/>
                </a:lnSpc>
              </a:pPr>
              <a:endParaRPr lang="en-US" sz="7307" dirty="0">
                <a:solidFill>
                  <a:srgbClr val="FE914D"/>
                </a:solidFill>
                <a:latin typeface="Now Bold"/>
              </a:endParaRPr>
            </a:p>
            <a:p>
              <a:pPr>
                <a:lnSpc>
                  <a:spcPts val="6394"/>
                </a:lnSpc>
              </a:pPr>
              <a:endParaRPr lang="en-US" sz="7307" dirty="0">
                <a:solidFill>
                  <a:srgbClr val="FE914D"/>
                </a:solidFill>
                <a:latin typeface="Now Bold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-560540"/>
            <a:ext cx="3178479" cy="3178479"/>
          </a:xfrm>
          <a:custGeom>
            <a:avLst/>
            <a:gdLst/>
            <a:ahLst/>
            <a:cxnLst/>
            <a:rect l="l" t="t" r="r" b="b"/>
            <a:pathLst>
              <a:path w="3178479" h="3178479">
                <a:moveTo>
                  <a:pt x="0" y="0"/>
                </a:moveTo>
                <a:lnTo>
                  <a:pt x="3178479" y="0"/>
                </a:lnTo>
                <a:lnTo>
                  <a:pt x="3178479" y="3178480"/>
                </a:lnTo>
                <a:lnTo>
                  <a:pt x="0" y="31784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29447" y="8841853"/>
            <a:ext cx="2884215" cy="1142149"/>
          </a:xfrm>
          <a:custGeom>
            <a:avLst/>
            <a:gdLst/>
            <a:ahLst/>
            <a:cxnLst/>
            <a:rect l="l" t="t" r="r" b="b"/>
            <a:pathLst>
              <a:path w="2884215" h="1142149">
                <a:moveTo>
                  <a:pt x="0" y="0"/>
                </a:moveTo>
                <a:lnTo>
                  <a:pt x="2884215" y="0"/>
                </a:lnTo>
                <a:lnTo>
                  <a:pt x="2884215" y="1142149"/>
                </a:lnTo>
                <a:lnTo>
                  <a:pt x="0" y="1142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11379" y="526617"/>
            <a:ext cx="4781743" cy="1004166"/>
          </a:xfrm>
          <a:custGeom>
            <a:avLst/>
            <a:gdLst/>
            <a:ahLst/>
            <a:cxnLst/>
            <a:rect l="l" t="t" r="r" b="b"/>
            <a:pathLst>
              <a:path w="4781743" h="1004166">
                <a:moveTo>
                  <a:pt x="0" y="0"/>
                </a:moveTo>
                <a:lnTo>
                  <a:pt x="4781744" y="0"/>
                </a:lnTo>
                <a:lnTo>
                  <a:pt x="4781744" y="1004166"/>
                </a:lnTo>
                <a:lnTo>
                  <a:pt x="0" y="100416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2900061" y="2453609"/>
            <a:ext cx="14359239" cy="7010200"/>
          </a:xfrm>
          <a:custGeom>
            <a:avLst/>
            <a:gdLst/>
            <a:ahLst/>
            <a:cxnLst/>
            <a:rect l="l" t="t" r="r" b="b"/>
            <a:pathLst>
              <a:path w="14359239" h="7010200">
                <a:moveTo>
                  <a:pt x="0" y="0"/>
                </a:moveTo>
                <a:lnTo>
                  <a:pt x="14359239" y="0"/>
                </a:lnTo>
                <a:lnTo>
                  <a:pt x="14359239" y="7010199"/>
                </a:lnTo>
                <a:lnTo>
                  <a:pt x="0" y="701019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23585" y="737467"/>
            <a:ext cx="14559152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"/>
              </a:rPr>
              <a:t>Изберете снимките, които искате да добавите към плаката, и ги плъзнете с курсора на мишката към проекта.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2823585" y="2420711"/>
            <a:ext cx="14187996" cy="6837589"/>
          </a:xfrm>
          <a:custGeom>
            <a:avLst/>
            <a:gdLst/>
            <a:ahLst/>
            <a:cxnLst/>
            <a:rect l="l" t="t" r="r" b="b"/>
            <a:pathLst>
              <a:path w="14187996" h="6837589">
                <a:moveTo>
                  <a:pt x="0" y="0"/>
                </a:moveTo>
                <a:lnTo>
                  <a:pt x="14187996" y="0"/>
                </a:lnTo>
                <a:lnTo>
                  <a:pt x="14187996" y="6837589"/>
                </a:lnTo>
                <a:lnTo>
                  <a:pt x="0" y="6837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23585" y="737467"/>
            <a:ext cx="14559152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6.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Изтеглете плаката като JPG файл, като щракнете в горния десен ъгъл върху „Споделяне“, след това върху „Изтегляне“ и изберете „Тип файл“ → „JPG“ и щракнете върху „Изтегляне“.</a:t>
            </a:r>
          </a:p>
        </p:txBody>
      </p:sp>
    </p:spTree>
    <p:extLst>
      <p:ext uri="{BB962C8B-B14F-4D97-AF65-F5344CB8AC3E}">
        <p14:creationId xmlns:p14="http://schemas.microsoft.com/office/powerpoint/2010/main" val="1288556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2375" y="-382567"/>
            <a:ext cx="21809707" cy="701741"/>
            <a:chOff x="0" y="0"/>
            <a:chExt cx="6849979" cy="220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49979" cy="220402"/>
            </a:xfrm>
            <a:custGeom>
              <a:avLst/>
              <a:gdLst/>
              <a:ahLst/>
              <a:cxnLst/>
              <a:rect l="l" t="t" r="r" b="b"/>
              <a:pathLst>
                <a:path w="6849979" h="220402">
                  <a:moveTo>
                    <a:pt x="0" y="0"/>
                  </a:moveTo>
                  <a:lnTo>
                    <a:pt x="6849979" y="0"/>
                  </a:lnTo>
                  <a:lnTo>
                    <a:pt x="6849979" y="220402"/>
                  </a:lnTo>
                  <a:lnTo>
                    <a:pt x="0" y="220402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499993" y="319174"/>
            <a:ext cx="1376704" cy="1376704"/>
          </a:xfrm>
          <a:custGeom>
            <a:avLst/>
            <a:gdLst/>
            <a:ahLst/>
            <a:cxnLst/>
            <a:rect l="l" t="t" r="r" b="b"/>
            <a:pathLst>
              <a:path w="1376704" h="1376704">
                <a:moveTo>
                  <a:pt x="0" y="0"/>
                </a:moveTo>
                <a:lnTo>
                  <a:pt x="1376704" y="0"/>
                </a:lnTo>
                <a:lnTo>
                  <a:pt x="1376704" y="1376703"/>
                </a:lnTo>
                <a:lnTo>
                  <a:pt x="0" y="13767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91081" y="8428128"/>
            <a:ext cx="17433353" cy="2372820"/>
            <a:chOff x="0" y="0"/>
            <a:chExt cx="3818502" cy="5197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18502" cy="519729"/>
            </a:xfrm>
            <a:custGeom>
              <a:avLst/>
              <a:gdLst/>
              <a:ahLst/>
              <a:cxnLst/>
              <a:rect l="l" t="t" r="r" b="b"/>
              <a:pathLst>
                <a:path w="3818502" h="519729">
                  <a:moveTo>
                    <a:pt x="0" y="0"/>
                  </a:moveTo>
                  <a:lnTo>
                    <a:pt x="3818502" y="0"/>
                  </a:lnTo>
                  <a:lnTo>
                    <a:pt x="3818502" y="519729"/>
                  </a:lnTo>
                  <a:lnTo>
                    <a:pt x="0" y="51972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0192479" y="8554647"/>
            <a:ext cx="1458929" cy="1458929"/>
          </a:xfrm>
          <a:custGeom>
            <a:avLst/>
            <a:gdLst/>
            <a:ahLst/>
            <a:cxnLst/>
            <a:rect l="l" t="t" r="r" b="b"/>
            <a:pathLst>
              <a:path w="1458929" h="1458929">
                <a:moveTo>
                  <a:pt x="0" y="0"/>
                </a:moveTo>
                <a:lnTo>
                  <a:pt x="1458929" y="0"/>
                </a:lnTo>
                <a:lnTo>
                  <a:pt x="1458929" y="1458929"/>
                </a:lnTo>
                <a:lnTo>
                  <a:pt x="0" y="14589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05822" y="8554647"/>
            <a:ext cx="1905242" cy="1500378"/>
          </a:xfrm>
          <a:custGeom>
            <a:avLst/>
            <a:gdLst/>
            <a:ahLst/>
            <a:cxnLst/>
            <a:rect l="l" t="t" r="r" b="b"/>
            <a:pathLst>
              <a:path w="1905242" h="1500378">
                <a:moveTo>
                  <a:pt x="0" y="0"/>
                </a:moveTo>
                <a:lnTo>
                  <a:pt x="1905242" y="0"/>
                </a:lnTo>
                <a:lnTo>
                  <a:pt x="1905242" y="1500378"/>
                </a:lnTo>
                <a:lnTo>
                  <a:pt x="0" y="1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55530" y="8536258"/>
            <a:ext cx="1670066" cy="1537156"/>
          </a:xfrm>
          <a:custGeom>
            <a:avLst/>
            <a:gdLst/>
            <a:ahLst/>
            <a:cxnLst/>
            <a:rect l="l" t="t" r="r" b="b"/>
            <a:pathLst>
              <a:path w="1670066" h="1537156">
                <a:moveTo>
                  <a:pt x="0" y="0"/>
                </a:moveTo>
                <a:lnTo>
                  <a:pt x="1670066" y="0"/>
                </a:lnTo>
                <a:lnTo>
                  <a:pt x="1670066" y="1537156"/>
                </a:lnTo>
                <a:lnTo>
                  <a:pt x="0" y="153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278881" y="7228213"/>
            <a:ext cx="18760899" cy="815945"/>
            <a:chOff x="0" y="0"/>
            <a:chExt cx="3679250" cy="1600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9250" cy="160017"/>
            </a:xfrm>
            <a:custGeom>
              <a:avLst/>
              <a:gdLst/>
              <a:ahLst/>
              <a:cxnLst/>
              <a:rect l="l" t="t" r="r" b="b"/>
              <a:pathLst>
                <a:path w="3679250" h="160017">
                  <a:moveTo>
                    <a:pt x="0" y="0"/>
                  </a:moveTo>
                  <a:lnTo>
                    <a:pt x="3679250" y="0"/>
                  </a:lnTo>
                  <a:lnTo>
                    <a:pt x="3679250" y="160017"/>
                  </a:lnTo>
                  <a:lnTo>
                    <a:pt x="0" y="160017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4647957" y="8796000"/>
            <a:ext cx="2871849" cy="1137252"/>
          </a:xfrm>
          <a:custGeom>
            <a:avLst/>
            <a:gdLst/>
            <a:ahLst/>
            <a:cxnLst/>
            <a:rect l="l" t="t" r="r" b="b"/>
            <a:pathLst>
              <a:path w="2871849" h="1137252">
                <a:moveTo>
                  <a:pt x="0" y="0"/>
                </a:moveTo>
                <a:lnTo>
                  <a:pt x="2871849" y="0"/>
                </a:lnTo>
                <a:lnTo>
                  <a:pt x="2871849" y="1137252"/>
                </a:lnTo>
                <a:lnTo>
                  <a:pt x="0" y="113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08116" y="2677168"/>
            <a:ext cx="15911690" cy="5560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90"/>
              </a:lnSpc>
            </a:pPr>
            <a:r>
              <a:rPr lang="bg" sz="4500">
                <a:solidFill>
                  <a:srgbClr val="272830"/>
                </a:solidFill>
                <a:latin typeface="Now Bold"/>
              </a:rPr>
              <a:t>1. ДИЗАЙН НА ПЛАКАТИ</a:t>
            </a:r>
          </a:p>
          <a:p>
            <a:pPr algn="just">
              <a:lnSpc>
                <a:spcPts val="5490"/>
              </a:lnSpc>
            </a:pPr>
            <a:r>
              <a:rPr lang="bg" sz="4500">
                <a:solidFill>
                  <a:srgbClr val="272830"/>
                </a:solidFill>
                <a:latin typeface="Montserrat"/>
              </a:rPr>
              <a:t>Създайте плакат за местно събитие във вашия град. Не забравяйте да включите снимка, интересен слоган, популяризиращ събитието и цялата необходима информация (дата, час, място).</a:t>
            </a:r>
          </a:p>
          <a:p>
            <a:pPr algn="just">
              <a:lnSpc>
                <a:spcPts val="5490"/>
              </a:lnSpc>
            </a:pPr>
            <a:endParaRPr lang="en-US" sz="4500">
              <a:solidFill>
                <a:srgbClr val="272830"/>
              </a:solidFill>
              <a:latin typeface="Montserrat"/>
            </a:endParaRPr>
          </a:p>
          <a:p>
            <a:pPr algn="just">
              <a:lnSpc>
                <a:spcPts val="5490"/>
              </a:lnSpc>
            </a:pPr>
            <a:endParaRPr lang="en-US" sz="4500">
              <a:solidFill>
                <a:srgbClr val="272830"/>
              </a:solidFill>
              <a:latin typeface="Montserrat"/>
            </a:endParaRPr>
          </a:p>
          <a:p>
            <a:pPr algn="just">
              <a:lnSpc>
                <a:spcPts val="5490"/>
              </a:lnSpc>
            </a:pPr>
            <a:endParaRPr lang="en-US" sz="4500">
              <a:solidFill>
                <a:srgbClr val="272830"/>
              </a:solidFill>
              <a:latin typeface="Montserra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35228" y="8718933"/>
            <a:ext cx="5154754" cy="1078734"/>
          </a:xfrm>
          <a:custGeom>
            <a:avLst/>
            <a:gdLst/>
            <a:ahLst/>
            <a:cxnLst/>
            <a:rect l="l" t="t" r="r" b="b"/>
            <a:pathLst>
              <a:path w="5154754" h="1078734">
                <a:moveTo>
                  <a:pt x="0" y="0"/>
                </a:moveTo>
                <a:lnTo>
                  <a:pt x="5154754" y="0"/>
                </a:lnTo>
                <a:lnTo>
                  <a:pt x="5154754" y="1078734"/>
                </a:lnTo>
                <a:lnTo>
                  <a:pt x="0" y="10787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294163" y="1509002"/>
            <a:ext cx="3869632" cy="36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bg" sz="2332">
                <a:solidFill>
                  <a:srgbClr val="008ED4"/>
                </a:solidFill>
                <a:latin typeface="Now Bold"/>
              </a:rPr>
              <a:t>УПРАЖНЕНИЯ</a:t>
            </a:r>
          </a:p>
        </p:txBody>
      </p:sp>
      <p:sp>
        <p:nvSpPr>
          <p:cNvPr id="16" name="TextBox 16"/>
          <p:cNvSpPr txBox="1"/>
          <p:nvPr/>
        </p:nvSpPr>
        <p:spPr>
          <a:xfrm rot="-5400000">
            <a:off x="8692984" y="9187252"/>
            <a:ext cx="1907686" cy="291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3"/>
              </a:lnSpc>
            </a:pPr>
            <a:r>
              <a:rPr lang="bg" sz="1681" spc="319" dirty="0">
                <a:solidFill>
                  <a:srgbClr val="1986C8"/>
                </a:solidFill>
                <a:latin typeface="Now Bold"/>
              </a:rPr>
              <a:t>ПАРТНЬОРИ: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5684056" y="9222234"/>
            <a:ext cx="1553938" cy="28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53"/>
              </a:lnSpc>
            </a:pPr>
            <a:r>
              <a:rPr lang="bg" sz="1681" spc="319">
                <a:solidFill>
                  <a:srgbClr val="1986C8"/>
                </a:solidFill>
                <a:latin typeface="Now Bold"/>
              </a:rPr>
              <a:t>ЛИДЕР:</a:t>
            </a:r>
          </a:p>
        </p:txBody>
      </p:sp>
    </p:spTree>
    <p:extLst>
      <p:ext uri="{BB962C8B-B14F-4D97-AF65-F5344CB8AC3E}">
        <p14:creationId xmlns:p14="http://schemas.microsoft.com/office/powerpoint/2010/main" val="2501404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96353" y="6884157"/>
            <a:ext cx="12770117" cy="300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59"/>
              </a:lnSpc>
            </a:pPr>
            <a:r>
              <a:rPr lang="bg" sz="9199">
                <a:solidFill>
                  <a:srgbClr val="FFFFFF"/>
                </a:solidFill>
                <a:latin typeface="Now Bold Bold"/>
              </a:rPr>
              <a:t>СЪЗДАВАЙТЕ КОЛАЖ В CANVA</a:t>
            </a:r>
          </a:p>
        </p:txBody>
      </p:sp>
    </p:spTree>
    <p:extLst>
      <p:ext uri="{BB962C8B-B14F-4D97-AF65-F5344CB8AC3E}">
        <p14:creationId xmlns:p14="http://schemas.microsoft.com/office/powerpoint/2010/main" val="3604087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102109" y="2313752"/>
            <a:ext cx="13546035" cy="6745962"/>
          </a:xfrm>
          <a:custGeom>
            <a:avLst/>
            <a:gdLst/>
            <a:ahLst/>
            <a:cxnLst/>
            <a:rect l="l" t="t" r="r" b="b"/>
            <a:pathLst>
              <a:path w="13546035" h="6745962">
                <a:moveTo>
                  <a:pt x="0" y="0"/>
                </a:moveTo>
                <a:lnTo>
                  <a:pt x="13546035" y="0"/>
                </a:lnTo>
                <a:lnTo>
                  <a:pt x="13546035" y="6745962"/>
                </a:lnTo>
                <a:lnTo>
                  <a:pt x="0" y="6745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23585" y="737467"/>
            <a:ext cx="14559152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1.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Влезте в Canva.</a:t>
            </a:r>
          </a:p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2.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Кликнете върху „Още“.</a:t>
            </a:r>
          </a:p>
        </p:txBody>
      </p:sp>
    </p:spTree>
    <p:extLst>
      <p:ext uri="{BB962C8B-B14F-4D97-AF65-F5344CB8AC3E}">
        <p14:creationId xmlns:p14="http://schemas.microsoft.com/office/powerpoint/2010/main" val="2956457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251197" y="2525262"/>
            <a:ext cx="13703928" cy="6733038"/>
          </a:xfrm>
          <a:custGeom>
            <a:avLst/>
            <a:gdLst/>
            <a:ahLst/>
            <a:cxnLst/>
            <a:rect l="l" t="t" r="r" b="b"/>
            <a:pathLst>
              <a:path w="13703928" h="6733038">
                <a:moveTo>
                  <a:pt x="0" y="0"/>
                </a:moveTo>
                <a:lnTo>
                  <a:pt x="13703928" y="0"/>
                </a:lnTo>
                <a:lnTo>
                  <a:pt x="13703928" y="6733038"/>
                </a:lnTo>
                <a:lnTo>
                  <a:pt x="0" y="673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1141561"/>
            <a:ext cx="14559152" cy="50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3.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В опцията "Шаблони" изберете опцията "Фотоколажи".</a:t>
            </a:r>
          </a:p>
        </p:txBody>
      </p:sp>
    </p:spTree>
    <p:extLst>
      <p:ext uri="{BB962C8B-B14F-4D97-AF65-F5344CB8AC3E}">
        <p14:creationId xmlns:p14="http://schemas.microsoft.com/office/powerpoint/2010/main" val="1356842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235360" y="3095854"/>
            <a:ext cx="13769186" cy="6719802"/>
          </a:xfrm>
          <a:custGeom>
            <a:avLst/>
            <a:gdLst/>
            <a:ahLst/>
            <a:cxnLst/>
            <a:rect l="l" t="t" r="r" b="b"/>
            <a:pathLst>
              <a:path w="13769186" h="6719802">
                <a:moveTo>
                  <a:pt x="0" y="0"/>
                </a:moveTo>
                <a:lnTo>
                  <a:pt x="13769186" y="0"/>
                </a:lnTo>
                <a:lnTo>
                  <a:pt x="13769186" y="6719802"/>
                </a:lnTo>
                <a:lnTo>
                  <a:pt x="0" y="6719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40377" y="419963"/>
            <a:ext cx="14559152" cy="267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4.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В раздела "Фотоколажи" изберете шаблон според вашите предпочитания.</a:t>
            </a:r>
          </a:p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5.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След като изберете шаблон, редактирайте колажа, като добавите свои собствени снимки. Изберете „Качване“ в лявата лента и изберете раздела „Изображения“.</a:t>
            </a:r>
          </a:p>
          <a:p>
            <a:pPr algn="just">
              <a:lnSpc>
                <a:spcPts val="4339"/>
              </a:lnSpc>
            </a:pPr>
            <a:endParaRPr lang="en-US" sz="2799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0817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4569483" y="3798798"/>
            <a:ext cx="11833752" cy="5838194"/>
          </a:xfrm>
          <a:custGeom>
            <a:avLst/>
            <a:gdLst/>
            <a:ahLst/>
            <a:cxnLst/>
            <a:rect l="l" t="t" r="r" b="b"/>
            <a:pathLst>
              <a:path w="11833752" h="5838194">
                <a:moveTo>
                  <a:pt x="0" y="0"/>
                </a:moveTo>
                <a:lnTo>
                  <a:pt x="11833752" y="0"/>
                </a:lnTo>
                <a:lnTo>
                  <a:pt x="11833752" y="5838194"/>
                </a:lnTo>
                <a:lnTo>
                  <a:pt x="0" y="5838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40377" y="419963"/>
            <a:ext cx="14559152" cy="430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6.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От раздела "Изображения" изберете снимките, които искате да добавите към колажа и ги плъзнете с курсора на мишката към проекта.</a:t>
            </a:r>
          </a:p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7.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Променете заглавието на колажа, като щракнете върху мястото на текста и напишете своето.</a:t>
            </a:r>
          </a:p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8.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Променете фона в графиката, като щракнете върху колажа и след това в горния ляв ъгъл върху иконата с цветове и изберете цвета, който предпочитате.</a:t>
            </a:r>
          </a:p>
          <a:p>
            <a:pPr algn="just">
              <a:lnSpc>
                <a:spcPts val="4339"/>
              </a:lnSpc>
            </a:pPr>
            <a:endParaRPr lang="en-US" sz="27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4339"/>
              </a:lnSpc>
            </a:pPr>
            <a:endParaRPr lang="en-US" sz="2799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19830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338342" y="2713937"/>
            <a:ext cx="13282764" cy="6544363"/>
          </a:xfrm>
          <a:custGeom>
            <a:avLst/>
            <a:gdLst/>
            <a:ahLst/>
            <a:cxnLst/>
            <a:rect l="l" t="t" r="r" b="b"/>
            <a:pathLst>
              <a:path w="13282764" h="6544363">
                <a:moveTo>
                  <a:pt x="0" y="0"/>
                </a:moveTo>
                <a:lnTo>
                  <a:pt x="13282764" y="0"/>
                </a:lnTo>
                <a:lnTo>
                  <a:pt x="13282764" y="6544363"/>
                </a:lnTo>
                <a:lnTo>
                  <a:pt x="0" y="6544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942975"/>
            <a:ext cx="14559152" cy="213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 dirty="0">
                <a:solidFill>
                  <a:srgbClr val="000000"/>
                </a:solidFill>
                <a:latin typeface="Montserrat Bold"/>
              </a:rPr>
              <a:t>СТЪПКА 9. </a:t>
            </a:r>
            <a:r>
              <a:rPr lang="bg" sz="2799" dirty="0">
                <a:solidFill>
                  <a:srgbClr val="000000"/>
                </a:solidFill>
                <a:latin typeface="Montserrat"/>
              </a:rPr>
              <a:t>Изтеглете колажа като JPG файл, като щракнете върху „Споделяне“ в горния десен ъгъл, след това върху „Изтегляне“ и изберете „Тип файл“ → „JPG“ и щракнете върху „Изтегляне“.</a:t>
            </a:r>
          </a:p>
          <a:p>
            <a:pPr algn="just">
              <a:lnSpc>
                <a:spcPts val="4339"/>
              </a:lnSpc>
            </a:pPr>
            <a:endParaRPr lang="en-US" sz="2799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4339"/>
              </a:lnSpc>
            </a:pPr>
            <a:endParaRPr lang="en-US" sz="2799" dirty="0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95692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2375" y="-382567"/>
            <a:ext cx="21809707" cy="701741"/>
            <a:chOff x="0" y="0"/>
            <a:chExt cx="6849979" cy="220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49979" cy="220402"/>
            </a:xfrm>
            <a:custGeom>
              <a:avLst/>
              <a:gdLst/>
              <a:ahLst/>
              <a:cxnLst/>
              <a:rect l="l" t="t" r="r" b="b"/>
              <a:pathLst>
                <a:path w="6849979" h="220402">
                  <a:moveTo>
                    <a:pt x="0" y="0"/>
                  </a:moveTo>
                  <a:lnTo>
                    <a:pt x="6849979" y="0"/>
                  </a:lnTo>
                  <a:lnTo>
                    <a:pt x="6849979" y="220402"/>
                  </a:lnTo>
                  <a:lnTo>
                    <a:pt x="0" y="220402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499993" y="319174"/>
            <a:ext cx="1376704" cy="1376704"/>
          </a:xfrm>
          <a:custGeom>
            <a:avLst/>
            <a:gdLst/>
            <a:ahLst/>
            <a:cxnLst/>
            <a:rect l="l" t="t" r="r" b="b"/>
            <a:pathLst>
              <a:path w="1376704" h="1376704">
                <a:moveTo>
                  <a:pt x="0" y="0"/>
                </a:moveTo>
                <a:lnTo>
                  <a:pt x="1376704" y="0"/>
                </a:lnTo>
                <a:lnTo>
                  <a:pt x="1376704" y="1376703"/>
                </a:lnTo>
                <a:lnTo>
                  <a:pt x="0" y="13767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91081" y="8428128"/>
            <a:ext cx="17433353" cy="2372820"/>
            <a:chOff x="0" y="0"/>
            <a:chExt cx="3818502" cy="5197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18502" cy="519729"/>
            </a:xfrm>
            <a:custGeom>
              <a:avLst/>
              <a:gdLst/>
              <a:ahLst/>
              <a:cxnLst/>
              <a:rect l="l" t="t" r="r" b="b"/>
              <a:pathLst>
                <a:path w="3818502" h="519729">
                  <a:moveTo>
                    <a:pt x="0" y="0"/>
                  </a:moveTo>
                  <a:lnTo>
                    <a:pt x="3818502" y="0"/>
                  </a:lnTo>
                  <a:lnTo>
                    <a:pt x="3818502" y="519729"/>
                  </a:lnTo>
                  <a:lnTo>
                    <a:pt x="0" y="51972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0192479" y="8554647"/>
            <a:ext cx="1458929" cy="1458929"/>
          </a:xfrm>
          <a:custGeom>
            <a:avLst/>
            <a:gdLst/>
            <a:ahLst/>
            <a:cxnLst/>
            <a:rect l="l" t="t" r="r" b="b"/>
            <a:pathLst>
              <a:path w="1458929" h="1458929">
                <a:moveTo>
                  <a:pt x="0" y="0"/>
                </a:moveTo>
                <a:lnTo>
                  <a:pt x="1458929" y="0"/>
                </a:lnTo>
                <a:lnTo>
                  <a:pt x="1458929" y="1458929"/>
                </a:lnTo>
                <a:lnTo>
                  <a:pt x="0" y="14589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05822" y="8554647"/>
            <a:ext cx="1905242" cy="1500378"/>
          </a:xfrm>
          <a:custGeom>
            <a:avLst/>
            <a:gdLst/>
            <a:ahLst/>
            <a:cxnLst/>
            <a:rect l="l" t="t" r="r" b="b"/>
            <a:pathLst>
              <a:path w="1905242" h="1500378">
                <a:moveTo>
                  <a:pt x="0" y="0"/>
                </a:moveTo>
                <a:lnTo>
                  <a:pt x="1905242" y="0"/>
                </a:lnTo>
                <a:lnTo>
                  <a:pt x="1905242" y="1500378"/>
                </a:lnTo>
                <a:lnTo>
                  <a:pt x="0" y="1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55530" y="8536258"/>
            <a:ext cx="1670066" cy="1537156"/>
          </a:xfrm>
          <a:custGeom>
            <a:avLst/>
            <a:gdLst/>
            <a:ahLst/>
            <a:cxnLst/>
            <a:rect l="l" t="t" r="r" b="b"/>
            <a:pathLst>
              <a:path w="1670066" h="1537156">
                <a:moveTo>
                  <a:pt x="0" y="0"/>
                </a:moveTo>
                <a:lnTo>
                  <a:pt x="1670066" y="0"/>
                </a:lnTo>
                <a:lnTo>
                  <a:pt x="1670066" y="1537156"/>
                </a:lnTo>
                <a:lnTo>
                  <a:pt x="0" y="153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278881" y="7228213"/>
            <a:ext cx="18760899" cy="815945"/>
            <a:chOff x="0" y="0"/>
            <a:chExt cx="3679250" cy="1600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9250" cy="160017"/>
            </a:xfrm>
            <a:custGeom>
              <a:avLst/>
              <a:gdLst/>
              <a:ahLst/>
              <a:cxnLst/>
              <a:rect l="l" t="t" r="r" b="b"/>
              <a:pathLst>
                <a:path w="3679250" h="160017">
                  <a:moveTo>
                    <a:pt x="0" y="0"/>
                  </a:moveTo>
                  <a:lnTo>
                    <a:pt x="3679250" y="0"/>
                  </a:lnTo>
                  <a:lnTo>
                    <a:pt x="3679250" y="160017"/>
                  </a:lnTo>
                  <a:lnTo>
                    <a:pt x="0" y="160017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4647957" y="8796000"/>
            <a:ext cx="2871849" cy="1137252"/>
          </a:xfrm>
          <a:custGeom>
            <a:avLst/>
            <a:gdLst/>
            <a:ahLst/>
            <a:cxnLst/>
            <a:rect l="l" t="t" r="r" b="b"/>
            <a:pathLst>
              <a:path w="2871849" h="1137252">
                <a:moveTo>
                  <a:pt x="0" y="0"/>
                </a:moveTo>
                <a:lnTo>
                  <a:pt x="2871849" y="0"/>
                </a:lnTo>
                <a:lnTo>
                  <a:pt x="2871849" y="1137252"/>
                </a:lnTo>
                <a:lnTo>
                  <a:pt x="0" y="113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294163" y="1509002"/>
            <a:ext cx="3869632" cy="36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bg" sz="2332">
                <a:solidFill>
                  <a:srgbClr val="008ED4"/>
                </a:solidFill>
                <a:latin typeface="Now Bold"/>
              </a:rPr>
              <a:t>УПРАЖНЕНИЯ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08116" y="2677168"/>
            <a:ext cx="15911690" cy="349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90"/>
              </a:lnSpc>
            </a:pPr>
            <a:r>
              <a:rPr lang="bg" sz="4500" dirty="0">
                <a:solidFill>
                  <a:srgbClr val="272830"/>
                </a:solidFill>
                <a:latin typeface="Now Bold"/>
              </a:rPr>
              <a:t>2. ДИЗАЙН НА КОЛАЖ</a:t>
            </a:r>
          </a:p>
          <a:p>
            <a:pPr algn="just">
              <a:lnSpc>
                <a:spcPts val="5490"/>
              </a:lnSpc>
            </a:pPr>
            <a:r>
              <a:rPr lang="bg" sz="4500" dirty="0">
                <a:solidFill>
                  <a:srgbClr val="272830"/>
                </a:solidFill>
                <a:latin typeface="Montserrat"/>
              </a:rPr>
              <a:t>Създайте колаж със снимки от най-интересните места в страната, от която идвате. Добавете заглавие и субтитри.</a:t>
            </a:r>
          </a:p>
          <a:p>
            <a:pPr algn="just">
              <a:lnSpc>
                <a:spcPts val="5490"/>
              </a:lnSpc>
            </a:pPr>
            <a:endParaRPr lang="en-US" sz="4500" dirty="0">
              <a:solidFill>
                <a:srgbClr val="272830"/>
              </a:solidFill>
              <a:latin typeface="Montserrat"/>
            </a:endParaRPr>
          </a:p>
          <a:p>
            <a:pPr algn="just">
              <a:lnSpc>
                <a:spcPts val="5490"/>
              </a:lnSpc>
            </a:pPr>
            <a:endParaRPr lang="en-US" sz="4500" dirty="0">
              <a:solidFill>
                <a:srgbClr val="272830"/>
              </a:solidFill>
              <a:latin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 rot="-5400000">
            <a:off x="8837338" y="9189224"/>
            <a:ext cx="1553938" cy="28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3"/>
              </a:lnSpc>
            </a:pPr>
            <a:r>
              <a:rPr lang="bg" sz="1681" spc="319">
                <a:solidFill>
                  <a:srgbClr val="1986C8"/>
                </a:solidFill>
                <a:latin typeface="Now Bold"/>
              </a:rPr>
              <a:t>ПАРТНЬОРИ:</a:t>
            </a:r>
          </a:p>
        </p:txBody>
      </p:sp>
      <p:sp>
        <p:nvSpPr>
          <p:cNvPr id="16" name="TextBox 16"/>
          <p:cNvSpPr txBox="1"/>
          <p:nvPr/>
        </p:nvSpPr>
        <p:spPr>
          <a:xfrm rot="-5400000">
            <a:off x="5684056" y="9222234"/>
            <a:ext cx="1553938" cy="28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53"/>
              </a:lnSpc>
            </a:pPr>
            <a:r>
              <a:rPr lang="bg" sz="1681" spc="319">
                <a:solidFill>
                  <a:srgbClr val="1986C8"/>
                </a:solidFill>
                <a:latin typeface="Now Bold"/>
              </a:rPr>
              <a:t>ЛИДЕР:</a:t>
            </a:r>
          </a:p>
        </p:txBody>
      </p:sp>
    </p:spTree>
    <p:extLst>
      <p:ext uri="{BB962C8B-B14F-4D97-AF65-F5344CB8AC3E}">
        <p14:creationId xmlns:p14="http://schemas.microsoft.com/office/powerpoint/2010/main" val="1124898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407755"/>
            <a:ext cx="18278588" cy="388053"/>
          </a:xfrm>
          <a:prstGeom prst="rect">
            <a:avLst/>
          </a:prstGeom>
          <a:solidFill>
            <a:srgbClr val="1986C8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838737" y="1342858"/>
            <a:ext cx="9389970" cy="938997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206657" y="1276183"/>
            <a:ext cx="818130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40"/>
              </a:lnSpc>
              <a:spcBef>
                <a:spcPct val="0"/>
              </a:spcBef>
            </a:pPr>
            <a:r>
              <a:rPr lang="bg" sz="6800" spc="-68">
                <a:solidFill>
                  <a:srgbClr val="53BD56"/>
                </a:solidFill>
                <a:latin typeface="Now Bold"/>
              </a:rPr>
              <a:t>ДНЕВЕН РЕД</a:t>
            </a:r>
          </a:p>
        </p:txBody>
      </p:sp>
      <p:sp>
        <p:nvSpPr>
          <p:cNvPr id="6" name="Freeform 6"/>
          <p:cNvSpPr/>
          <p:nvPr/>
        </p:nvSpPr>
        <p:spPr>
          <a:xfrm>
            <a:off x="16260139" y="0"/>
            <a:ext cx="2027861" cy="2027861"/>
          </a:xfrm>
          <a:custGeom>
            <a:avLst/>
            <a:gdLst/>
            <a:ahLst/>
            <a:cxnLst/>
            <a:rect l="l" t="t" r="r" b="b"/>
            <a:pathLst>
              <a:path w="2027861" h="2027861">
                <a:moveTo>
                  <a:pt x="0" y="0"/>
                </a:moveTo>
                <a:lnTo>
                  <a:pt x="2027861" y="0"/>
                </a:lnTo>
                <a:lnTo>
                  <a:pt x="2027861" y="2027861"/>
                </a:lnTo>
                <a:lnTo>
                  <a:pt x="0" y="202786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921911" y="9311842"/>
            <a:ext cx="824524" cy="649313"/>
          </a:xfrm>
          <a:custGeom>
            <a:avLst/>
            <a:gdLst/>
            <a:ahLst/>
            <a:cxnLst/>
            <a:rect l="l" t="t" r="r" b="b"/>
            <a:pathLst>
              <a:path w="824524" h="649313">
                <a:moveTo>
                  <a:pt x="0" y="0"/>
                </a:moveTo>
                <a:lnTo>
                  <a:pt x="824524" y="0"/>
                </a:lnTo>
                <a:lnTo>
                  <a:pt x="824524" y="649313"/>
                </a:lnTo>
                <a:lnTo>
                  <a:pt x="0" y="64931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78231" y="9284617"/>
            <a:ext cx="764613" cy="703763"/>
          </a:xfrm>
          <a:custGeom>
            <a:avLst/>
            <a:gdLst/>
            <a:ahLst/>
            <a:cxnLst/>
            <a:rect l="l" t="t" r="r" b="b"/>
            <a:pathLst>
              <a:path w="764613" h="703763">
                <a:moveTo>
                  <a:pt x="0" y="0"/>
                </a:moveTo>
                <a:lnTo>
                  <a:pt x="764613" y="0"/>
                </a:lnTo>
                <a:lnTo>
                  <a:pt x="764613" y="703763"/>
                </a:lnTo>
                <a:lnTo>
                  <a:pt x="0" y="70376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55295" y="9258300"/>
            <a:ext cx="756397" cy="756397"/>
          </a:xfrm>
          <a:custGeom>
            <a:avLst/>
            <a:gdLst/>
            <a:ahLst/>
            <a:cxnLst/>
            <a:rect l="l" t="t" r="r" b="b"/>
            <a:pathLst>
              <a:path w="756397" h="756397">
                <a:moveTo>
                  <a:pt x="0" y="0"/>
                </a:moveTo>
                <a:lnTo>
                  <a:pt x="756397" y="0"/>
                </a:lnTo>
                <a:lnTo>
                  <a:pt x="756397" y="756397"/>
                </a:lnTo>
                <a:lnTo>
                  <a:pt x="0" y="75639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49637" y="9390883"/>
            <a:ext cx="1240485" cy="491232"/>
          </a:xfrm>
          <a:custGeom>
            <a:avLst/>
            <a:gdLst/>
            <a:ahLst/>
            <a:cxnLst/>
            <a:rect l="l" t="t" r="r" b="b"/>
            <a:pathLst>
              <a:path w="1240485" h="491232">
                <a:moveTo>
                  <a:pt x="0" y="0"/>
                </a:moveTo>
                <a:lnTo>
                  <a:pt x="1240485" y="0"/>
                </a:lnTo>
                <a:lnTo>
                  <a:pt x="1240485" y="491232"/>
                </a:lnTo>
                <a:lnTo>
                  <a:pt x="0" y="49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193724" y="3032798"/>
            <a:ext cx="9279540" cy="45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bg" sz="2500" dirty="0">
                <a:solidFill>
                  <a:srgbClr val="14110F"/>
                </a:solidFill>
                <a:latin typeface="Now Bold"/>
              </a:rPr>
              <a:t>CANVA - ВЪВЕДЕНИЕ В СЪДЪРЖАНИЕТО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93724" y="3862425"/>
            <a:ext cx="7425004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9"/>
              </a:lnSpc>
            </a:pPr>
            <a:r>
              <a:rPr lang="bg" sz="2499">
                <a:solidFill>
                  <a:srgbClr val="14110F"/>
                </a:solidFill>
                <a:latin typeface="Now Bold"/>
              </a:rPr>
              <a:t>СЪЗДАЙТЕ ОРИГИНАЛЕН ПЛАКАТ В CANVA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93724" y="5403570"/>
            <a:ext cx="6194237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9"/>
              </a:lnSpc>
            </a:pPr>
            <a:r>
              <a:rPr lang="bg" sz="2499">
                <a:solidFill>
                  <a:srgbClr val="14110F"/>
                </a:solidFill>
                <a:latin typeface="Now Bold"/>
              </a:rPr>
              <a:t>ВАШ СОБСТВЕН ДИЗАЙН НА ПОКАНА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55281" y="3024226"/>
            <a:ext cx="142493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50"/>
              </a:lnSpc>
            </a:pPr>
            <a:r>
              <a:rPr lang="bg" sz="2500" spc="-75">
                <a:solidFill>
                  <a:srgbClr val="1986C8"/>
                </a:solidFill>
                <a:latin typeface="Now Bold Bold"/>
              </a:rPr>
              <a:t>ЧАСТ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55281" y="3852901"/>
            <a:ext cx="142493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50"/>
              </a:lnSpc>
            </a:pPr>
            <a:r>
              <a:rPr lang="bg" sz="2500" spc="-75">
                <a:solidFill>
                  <a:srgbClr val="1986C8"/>
                </a:solidFill>
                <a:latin typeface="Now Bold Bold"/>
              </a:rPr>
              <a:t>ЧАСТ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55281" y="5394046"/>
            <a:ext cx="142493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50"/>
              </a:lnSpc>
            </a:pPr>
            <a:r>
              <a:rPr lang="bg" sz="2500" spc="-75">
                <a:solidFill>
                  <a:srgbClr val="1986C8"/>
                </a:solidFill>
                <a:latin typeface="Now Bold Bold"/>
              </a:rPr>
              <a:t>ЧАСТ 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55281" y="4686300"/>
            <a:ext cx="142493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50"/>
              </a:lnSpc>
            </a:pPr>
            <a:r>
              <a:rPr lang="bg" sz="2500" spc="-75">
                <a:solidFill>
                  <a:srgbClr val="1986C8"/>
                </a:solidFill>
                <a:latin typeface="Now Bold Bold"/>
              </a:rPr>
              <a:t>ЧАСТ 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93724" y="4695825"/>
            <a:ext cx="6679563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9"/>
              </a:lnSpc>
            </a:pPr>
            <a:r>
              <a:rPr lang="bg" sz="2499" dirty="0">
                <a:solidFill>
                  <a:srgbClr val="14110F"/>
                </a:solidFill>
                <a:latin typeface="Now Bold"/>
              </a:rPr>
              <a:t>СЪЗДАВАЙТЕ КОЛАЖ В CANVA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93724" y="7263803"/>
            <a:ext cx="5605530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9"/>
              </a:lnSpc>
            </a:pPr>
            <a:r>
              <a:rPr lang="bg" sz="2499">
                <a:solidFill>
                  <a:srgbClr val="14110F"/>
                </a:solidFill>
                <a:latin typeface="Now Bold"/>
              </a:rPr>
              <a:t>Въпроси и отговори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255281" y="6092228"/>
            <a:ext cx="142493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50"/>
              </a:lnSpc>
            </a:pPr>
            <a:r>
              <a:rPr lang="bg" sz="2500" spc="-75">
                <a:solidFill>
                  <a:srgbClr val="1986C8"/>
                </a:solidFill>
                <a:latin typeface="Now Bold Bold"/>
              </a:rPr>
              <a:t>ЧАСТ 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42348" y="6092228"/>
            <a:ext cx="667956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9"/>
              </a:lnSpc>
            </a:pPr>
            <a:r>
              <a:rPr lang="bg" sz="2499">
                <a:solidFill>
                  <a:srgbClr val="14110F"/>
                </a:solidFill>
                <a:latin typeface="Now Bold"/>
              </a:rPr>
              <a:t>СЪЗДАВАНЕ НА ФИЛМИ: INSHOT, IMOVIE И CANVA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255281" y="7211891"/>
            <a:ext cx="142493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50"/>
              </a:lnSpc>
            </a:pPr>
            <a:r>
              <a:rPr lang="bg" sz="2500" spc="-75">
                <a:solidFill>
                  <a:srgbClr val="1986C8"/>
                </a:solidFill>
                <a:latin typeface="Now Bold Bold"/>
              </a:rPr>
              <a:t>ЧАСТ 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96353" y="6884157"/>
            <a:ext cx="12770117" cy="300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59"/>
              </a:lnSpc>
            </a:pPr>
            <a:r>
              <a:rPr lang="bg" sz="9199">
                <a:solidFill>
                  <a:srgbClr val="FFFFFF"/>
                </a:solidFill>
                <a:latin typeface="Now Bold Bold"/>
              </a:rPr>
              <a:t>ВАШ СОБСТВЕН ДИЗАЙН НА ПОКАНА</a:t>
            </a:r>
          </a:p>
        </p:txBody>
      </p:sp>
    </p:spTree>
    <p:extLst>
      <p:ext uri="{BB962C8B-B14F-4D97-AF65-F5344CB8AC3E}">
        <p14:creationId xmlns:p14="http://schemas.microsoft.com/office/powerpoint/2010/main" val="2051679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2939312" y="2807865"/>
            <a:ext cx="14080825" cy="6450435"/>
          </a:xfrm>
          <a:custGeom>
            <a:avLst/>
            <a:gdLst/>
            <a:ahLst/>
            <a:cxnLst/>
            <a:rect l="l" t="t" r="r" b="b"/>
            <a:pathLst>
              <a:path w="14080825" h="6450435">
                <a:moveTo>
                  <a:pt x="0" y="0"/>
                </a:moveTo>
                <a:lnTo>
                  <a:pt x="14080824" y="0"/>
                </a:lnTo>
                <a:lnTo>
                  <a:pt x="14080824" y="6450435"/>
                </a:lnTo>
                <a:lnTo>
                  <a:pt x="0" y="645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8376" b="-837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942975"/>
            <a:ext cx="14559152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1.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Влезте в програмата CANVA.</a:t>
            </a:r>
          </a:p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2.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Щракнете върху „За вас“.</a:t>
            </a:r>
          </a:p>
        </p:txBody>
      </p:sp>
    </p:spTree>
    <p:extLst>
      <p:ext uri="{BB962C8B-B14F-4D97-AF65-F5344CB8AC3E}">
        <p14:creationId xmlns:p14="http://schemas.microsoft.com/office/powerpoint/2010/main" val="1868870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350853" y="2861761"/>
            <a:ext cx="13257741" cy="6396539"/>
          </a:xfrm>
          <a:custGeom>
            <a:avLst/>
            <a:gdLst/>
            <a:ahLst/>
            <a:cxnLst/>
            <a:rect l="l" t="t" r="r" b="b"/>
            <a:pathLst>
              <a:path w="13257741" h="6396539">
                <a:moveTo>
                  <a:pt x="0" y="0"/>
                </a:moveTo>
                <a:lnTo>
                  <a:pt x="13257742" y="0"/>
                </a:lnTo>
                <a:lnTo>
                  <a:pt x="13257742" y="6396539"/>
                </a:lnTo>
                <a:lnTo>
                  <a:pt x="0" y="6396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942975"/>
            <a:ext cx="14559152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3.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След това изберете формата на поканата. Имате две възможности: "Покана (портрет)" и "Покана (квадрат)".</a:t>
            </a:r>
          </a:p>
        </p:txBody>
      </p:sp>
    </p:spTree>
    <p:extLst>
      <p:ext uri="{BB962C8B-B14F-4D97-AF65-F5344CB8AC3E}">
        <p14:creationId xmlns:p14="http://schemas.microsoft.com/office/powerpoint/2010/main" val="3973588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100930" y="3064082"/>
            <a:ext cx="13757589" cy="5742439"/>
          </a:xfrm>
          <a:custGeom>
            <a:avLst/>
            <a:gdLst/>
            <a:ahLst/>
            <a:cxnLst/>
            <a:rect l="l" t="t" r="r" b="b"/>
            <a:pathLst>
              <a:path w="13757589" h="5742439">
                <a:moveTo>
                  <a:pt x="0" y="0"/>
                </a:moveTo>
                <a:lnTo>
                  <a:pt x="13757588" y="0"/>
                </a:lnTo>
                <a:lnTo>
                  <a:pt x="13757588" y="5742439"/>
                </a:lnTo>
                <a:lnTo>
                  <a:pt x="0" y="574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942975"/>
            <a:ext cx="14559152" cy="159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4.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След като сте избрали формата на поканата, следващата стъпка ще бъде да изберете шаблона. Опцията „Шаблони“ е достъпна в лентата от лявата страна на интерфейса.</a:t>
            </a:r>
          </a:p>
        </p:txBody>
      </p:sp>
    </p:spTree>
    <p:extLst>
      <p:ext uri="{BB962C8B-B14F-4D97-AF65-F5344CB8AC3E}">
        <p14:creationId xmlns:p14="http://schemas.microsoft.com/office/powerpoint/2010/main" val="758081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625063" y="2923948"/>
            <a:ext cx="12819846" cy="6113211"/>
          </a:xfrm>
          <a:custGeom>
            <a:avLst/>
            <a:gdLst/>
            <a:ahLst/>
            <a:cxnLst/>
            <a:rect l="l" t="t" r="r" b="b"/>
            <a:pathLst>
              <a:path w="12819846" h="6113211">
                <a:moveTo>
                  <a:pt x="0" y="0"/>
                </a:moveTo>
                <a:lnTo>
                  <a:pt x="12819846" y="0"/>
                </a:lnTo>
                <a:lnTo>
                  <a:pt x="12819846" y="6113211"/>
                </a:lnTo>
                <a:lnTo>
                  <a:pt x="0" y="611321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942975"/>
            <a:ext cx="14559152" cy="159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За да улесните избора на шаблон за покана, в лентата с шаблони в горния ляв ъгъл можете да въведете темата на събитието, за което проектирате поканата !!!</a:t>
            </a:r>
          </a:p>
        </p:txBody>
      </p:sp>
    </p:spTree>
    <p:extLst>
      <p:ext uri="{BB962C8B-B14F-4D97-AF65-F5344CB8AC3E}">
        <p14:creationId xmlns:p14="http://schemas.microsoft.com/office/powerpoint/2010/main" val="4021065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149219" y="2307521"/>
            <a:ext cx="13661011" cy="6319233"/>
          </a:xfrm>
          <a:custGeom>
            <a:avLst/>
            <a:gdLst/>
            <a:ahLst/>
            <a:cxnLst/>
            <a:rect l="l" t="t" r="r" b="b"/>
            <a:pathLst>
              <a:path w="13661011" h="6319233">
                <a:moveTo>
                  <a:pt x="0" y="0"/>
                </a:moveTo>
                <a:lnTo>
                  <a:pt x="13661010" y="0"/>
                </a:lnTo>
                <a:lnTo>
                  <a:pt x="13661010" y="6319234"/>
                </a:lnTo>
                <a:lnTo>
                  <a:pt x="0" y="631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28" t="-4044" r="-22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942975"/>
            <a:ext cx="14559152" cy="50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5.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Изберете шаблон според вашите предпочитания.</a:t>
            </a:r>
          </a:p>
        </p:txBody>
      </p:sp>
    </p:spTree>
    <p:extLst>
      <p:ext uri="{BB962C8B-B14F-4D97-AF65-F5344CB8AC3E}">
        <p14:creationId xmlns:p14="http://schemas.microsoft.com/office/powerpoint/2010/main" val="2404035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546587" y="2768772"/>
            <a:ext cx="12866273" cy="6154257"/>
          </a:xfrm>
          <a:custGeom>
            <a:avLst/>
            <a:gdLst/>
            <a:ahLst/>
            <a:cxnLst/>
            <a:rect l="l" t="t" r="r" b="b"/>
            <a:pathLst>
              <a:path w="12866273" h="6154257">
                <a:moveTo>
                  <a:pt x="0" y="0"/>
                </a:moveTo>
                <a:lnTo>
                  <a:pt x="12866273" y="0"/>
                </a:lnTo>
                <a:lnTo>
                  <a:pt x="12866273" y="6154257"/>
                </a:lnTo>
                <a:lnTo>
                  <a:pt x="0" y="61542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942975"/>
            <a:ext cx="14559152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6.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След като изберете шаблона, модифицирайте текста на поканата, като въведете данните за организираното от вас парти.</a:t>
            </a:r>
          </a:p>
        </p:txBody>
      </p:sp>
    </p:spTree>
    <p:extLst>
      <p:ext uri="{BB962C8B-B14F-4D97-AF65-F5344CB8AC3E}">
        <p14:creationId xmlns:p14="http://schemas.microsoft.com/office/powerpoint/2010/main" val="1683945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4054724" y="3618865"/>
            <a:ext cx="12296974" cy="5925485"/>
          </a:xfrm>
          <a:custGeom>
            <a:avLst/>
            <a:gdLst/>
            <a:ahLst/>
            <a:cxnLst/>
            <a:rect l="l" t="t" r="r" b="b"/>
            <a:pathLst>
              <a:path w="12296974" h="5925485">
                <a:moveTo>
                  <a:pt x="0" y="0"/>
                </a:moveTo>
                <a:lnTo>
                  <a:pt x="12296974" y="0"/>
                </a:lnTo>
                <a:lnTo>
                  <a:pt x="12296974" y="5925485"/>
                </a:lnTo>
                <a:lnTo>
                  <a:pt x="0" y="59254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14600" y="266700"/>
            <a:ext cx="14559152" cy="3810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bg" sz="2799" dirty="0">
                <a:solidFill>
                  <a:srgbClr val="000000"/>
                </a:solidFill>
                <a:latin typeface="Montserrat Bold"/>
              </a:rPr>
              <a:t>ЗАПОМНЕТЕ!!!</a:t>
            </a:r>
          </a:p>
          <a:p>
            <a:pPr algn="ctr">
              <a:lnSpc>
                <a:spcPts val="4339"/>
              </a:lnSpc>
            </a:pPr>
            <a:r>
              <a:rPr lang="bg" sz="2799" dirty="0">
                <a:solidFill>
                  <a:srgbClr val="000000"/>
                </a:solidFill>
                <a:latin typeface="Montserrat Bold"/>
              </a:rPr>
              <a:t>В програмата CANVA можете да промените вида, размера и цвета на шрифта.</a:t>
            </a:r>
          </a:p>
          <a:p>
            <a:pPr algn="ctr">
              <a:lnSpc>
                <a:spcPts val="4339"/>
              </a:lnSpc>
            </a:pPr>
            <a:r>
              <a:rPr lang="bg" sz="2799" dirty="0">
                <a:solidFill>
                  <a:srgbClr val="000000"/>
                </a:solidFill>
                <a:latin typeface="Montserrat Bold"/>
              </a:rPr>
              <a:t>Можете също така да направите текста удебелен, да използвате опцията за курсив, да промените размера на разстоянието между думите и дори буквите в думата.</a:t>
            </a:r>
          </a:p>
          <a:p>
            <a:pPr algn="just">
              <a:lnSpc>
                <a:spcPts val="4339"/>
              </a:lnSpc>
            </a:pPr>
            <a:endParaRPr lang="en-US" sz="2799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798729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5181600" y="4076700"/>
            <a:ext cx="12220642" cy="5836054"/>
          </a:xfrm>
          <a:custGeom>
            <a:avLst/>
            <a:gdLst/>
            <a:ahLst/>
            <a:cxnLst/>
            <a:rect l="l" t="t" r="r" b="b"/>
            <a:pathLst>
              <a:path w="12220642" h="5836054">
                <a:moveTo>
                  <a:pt x="0" y="0"/>
                </a:moveTo>
                <a:lnTo>
                  <a:pt x="12220642" y="0"/>
                </a:lnTo>
                <a:lnTo>
                  <a:pt x="12220642" y="5836054"/>
                </a:lnTo>
                <a:lnTo>
                  <a:pt x="0" y="58360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90800" y="190500"/>
            <a:ext cx="14559152" cy="376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 dirty="0">
                <a:solidFill>
                  <a:srgbClr val="000000"/>
                </a:solidFill>
                <a:latin typeface="Montserrat Bold"/>
              </a:rPr>
              <a:t>СТЪПКА 7. </a:t>
            </a:r>
            <a:r>
              <a:rPr lang="bg" sz="2799" dirty="0">
                <a:solidFill>
                  <a:srgbClr val="000000"/>
                </a:solidFill>
                <a:latin typeface="Montserrat"/>
              </a:rPr>
              <a:t>Следващото действие, което можете да направите, е да промените графиката на поканата. Възможно е чрез промяна на фона (напр. избор на различна снимка).</a:t>
            </a:r>
          </a:p>
          <a:p>
            <a:pPr algn="just">
              <a:lnSpc>
                <a:spcPts val="4339"/>
              </a:lnSpc>
            </a:pPr>
            <a:endParaRPr lang="en-US" sz="2799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4339"/>
              </a:lnSpc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За да направите това, изберете опцията „Снимки“ и след това въведете темата на проекта в полето „Търсене на нещо от Canva“. Това ще ви даде пълен набор от снимки, които можете да използвате.</a:t>
            </a:r>
          </a:p>
          <a:p>
            <a:pPr algn="just">
              <a:lnSpc>
                <a:spcPts val="4339"/>
              </a:lnSpc>
            </a:pPr>
            <a:endParaRPr lang="en-US" sz="2799" dirty="0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26614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643644" y="2580117"/>
            <a:ext cx="13273914" cy="6339051"/>
          </a:xfrm>
          <a:custGeom>
            <a:avLst/>
            <a:gdLst/>
            <a:ahLst/>
            <a:cxnLst/>
            <a:rect l="l" t="t" r="r" b="b"/>
            <a:pathLst>
              <a:path w="13273914" h="6339051">
                <a:moveTo>
                  <a:pt x="0" y="0"/>
                </a:moveTo>
                <a:lnTo>
                  <a:pt x="13273914" y="0"/>
                </a:lnTo>
                <a:lnTo>
                  <a:pt x="13273914" y="6339051"/>
                </a:lnTo>
                <a:lnTo>
                  <a:pt x="0" y="6339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942975"/>
            <a:ext cx="14559152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"/>
              </a:rPr>
              <a:t>След като направите своя избор, плъзнете снимката с мишката към дизайна на поканата.</a:t>
            </a:r>
          </a:p>
        </p:txBody>
      </p:sp>
    </p:spTree>
    <p:extLst>
      <p:ext uri="{BB962C8B-B14F-4D97-AF65-F5344CB8AC3E}">
        <p14:creationId xmlns:p14="http://schemas.microsoft.com/office/powerpoint/2010/main" val="4068345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96353" y="6884157"/>
            <a:ext cx="14588544" cy="300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59"/>
              </a:lnSpc>
            </a:pPr>
            <a:r>
              <a:rPr lang="bg" sz="9199">
                <a:solidFill>
                  <a:srgbClr val="FFFFFF"/>
                </a:solidFill>
                <a:latin typeface="Now Bold Bold"/>
              </a:rPr>
              <a:t>CANVA - ВЪВЕДЕНИЕ В СЪДЪРЖАНИЕТО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528188" y="2562547"/>
            <a:ext cx="13405577" cy="6431919"/>
          </a:xfrm>
          <a:custGeom>
            <a:avLst/>
            <a:gdLst/>
            <a:ahLst/>
            <a:cxnLst/>
            <a:rect l="l" t="t" r="r" b="b"/>
            <a:pathLst>
              <a:path w="13405577" h="6431919">
                <a:moveTo>
                  <a:pt x="0" y="0"/>
                </a:moveTo>
                <a:lnTo>
                  <a:pt x="13405577" y="0"/>
                </a:lnTo>
                <a:lnTo>
                  <a:pt x="13405577" y="6431919"/>
                </a:lnTo>
                <a:lnTo>
                  <a:pt x="0" y="643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942975"/>
            <a:ext cx="14559152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"/>
              </a:rPr>
              <a:t>След това начертайте снимката върху дизайна на поканата. Фонът ще се промени автоматично.</a:t>
            </a:r>
          </a:p>
        </p:txBody>
      </p:sp>
    </p:spTree>
    <p:extLst>
      <p:ext uri="{BB962C8B-B14F-4D97-AF65-F5344CB8AC3E}">
        <p14:creationId xmlns:p14="http://schemas.microsoft.com/office/powerpoint/2010/main" val="2644399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469209" y="2840610"/>
            <a:ext cx="13318432" cy="6417690"/>
          </a:xfrm>
          <a:custGeom>
            <a:avLst/>
            <a:gdLst/>
            <a:ahLst/>
            <a:cxnLst/>
            <a:rect l="l" t="t" r="r" b="b"/>
            <a:pathLst>
              <a:path w="13318432" h="6417690">
                <a:moveTo>
                  <a:pt x="0" y="0"/>
                </a:moveTo>
                <a:lnTo>
                  <a:pt x="13318431" y="0"/>
                </a:lnTo>
                <a:lnTo>
                  <a:pt x="13318431" y="6417690"/>
                </a:lnTo>
                <a:lnTo>
                  <a:pt x="0" y="641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942975"/>
            <a:ext cx="14559152" cy="159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8.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След приключване на работата изтеглете графиките за печат. Можете да направите това, като изберете опцията </a:t>
            </a:r>
            <a:r>
              <a:rPr lang="bg" sz="2799">
                <a:solidFill>
                  <a:srgbClr val="000000"/>
                </a:solidFill>
                <a:latin typeface="Montserrat Bold"/>
              </a:rPr>
              <a:t>„Споделяне“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в горния десен ъгъл на интерфейса и след това </a:t>
            </a:r>
            <a:r>
              <a:rPr lang="bg" sz="2799">
                <a:solidFill>
                  <a:srgbClr val="000000"/>
                </a:solidFill>
                <a:latin typeface="Montserrat Bold"/>
              </a:rPr>
              <a:t>„Изтегляне“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5782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445971" y="2362081"/>
            <a:ext cx="13597790" cy="6582177"/>
          </a:xfrm>
          <a:custGeom>
            <a:avLst/>
            <a:gdLst/>
            <a:ahLst/>
            <a:cxnLst/>
            <a:rect l="l" t="t" r="r" b="b"/>
            <a:pathLst>
              <a:path w="13597790" h="6582177">
                <a:moveTo>
                  <a:pt x="0" y="0"/>
                </a:moveTo>
                <a:lnTo>
                  <a:pt x="13597790" y="0"/>
                </a:lnTo>
                <a:lnTo>
                  <a:pt x="13597790" y="6582177"/>
                </a:lnTo>
                <a:lnTo>
                  <a:pt x="0" y="6582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942975"/>
            <a:ext cx="14559152" cy="50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"/>
              </a:rPr>
              <a:t>Препоръчителният формат за изтегляне на графики е </a:t>
            </a:r>
            <a:r>
              <a:rPr lang="bg" sz="2799">
                <a:solidFill>
                  <a:srgbClr val="000000"/>
                </a:solidFill>
                <a:latin typeface="Montserrat Bold"/>
              </a:rPr>
              <a:t>"PDF печат"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681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2375" y="-382567"/>
            <a:ext cx="21809707" cy="701741"/>
            <a:chOff x="0" y="0"/>
            <a:chExt cx="6849979" cy="220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49979" cy="220402"/>
            </a:xfrm>
            <a:custGeom>
              <a:avLst/>
              <a:gdLst/>
              <a:ahLst/>
              <a:cxnLst/>
              <a:rect l="l" t="t" r="r" b="b"/>
              <a:pathLst>
                <a:path w="6849979" h="220402">
                  <a:moveTo>
                    <a:pt x="0" y="0"/>
                  </a:moveTo>
                  <a:lnTo>
                    <a:pt x="6849979" y="0"/>
                  </a:lnTo>
                  <a:lnTo>
                    <a:pt x="6849979" y="220402"/>
                  </a:lnTo>
                  <a:lnTo>
                    <a:pt x="0" y="220402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499993" y="319174"/>
            <a:ext cx="1376704" cy="1376704"/>
          </a:xfrm>
          <a:custGeom>
            <a:avLst/>
            <a:gdLst/>
            <a:ahLst/>
            <a:cxnLst/>
            <a:rect l="l" t="t" r="r" b="b"/>
            <a:pathLst>
              <a:path w="1376704" h="1376704">
                <a:moveTo>
                  <a:pt x="0" y="0"/>
                </a:moveTo>
                <a:lnTo>
                  <a:pt x="1376704" y="0"/>
                </a:lnTo>
                <a:lnTo>
                  <a:pt x="1376704" y="1376703"/>
                </a:lnTo>
                <a:lnTo>
                  <a:pt x="0" y="13767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91081" y="8428128"/>
            <a:ext cx="17433353" cy="2372820"/>
            <a:chOff x="0" y="0"/>
            <a:chExt cx="3818502" cy="5197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18502" cy="519729"/>
            </a:xfrm>
            <a:custGeom>
              <a:avLst/>
              <a:gdLst/>
              <a:ahLst/>
              <a:cxnLst/>
              <a:rect l="l" t="t" r="r" b="b"/>
              <a:pathLst>
                <a:path w="3818502" h="519729">
                  <a:moveTo>
                    <a:pt x="0" y="0"/>
                  </a:moveTo>
                  <a:lnTo>
                    <a:pt x="3818502" y="0"/>
                  </a:lnTo>
                  <a:lnTo>
                    <a:pt x="3818502" y="519729"/>
                  </a:lnTo>
                  <a:lnTo>
                    <a:pt x="0" y="51972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0192479" y="8554647"/>
            <a:ext cx="1458929" cy="1458929"/>
          </a:xfrm>
          <a:custGeom>
            <a:avLst/>
            <a:gdLst/>
            <a:ahLst/>
            <a:cxnLst/>
            <a:rect l="l" t="t" r="r" b="b"/>
            <a:pathLst>
              <a:path w="1458929" h="1458929">
                <a:moveTo>
                  <a:pt x="0" y="0"/>
                </a:moveTo>
                <a:lnTo>
                  <a:pt x="1458929" y="0"/>
                </a:lnTo>
                <a:lnTo>
                  <a:pt x="1458929" y="1458929"/>
                </a:lnTo>
                <a:lnTo>
                  <a:pt x="0" y="14589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05822" y="8554647"/>
            <a:ext cx="1905242" cy="1500378"/>
          </a:xfrm>
          <a:custGeom>
            <a:avLst/>
            <a:gdLst/>
            <a:ahLst/>
            <a:cxnLst/>
            <a:rect l="l" t="t" r="r" b="b"/>
            <a:pathLst>
              <a:path w="1905242" h="1500378">
                <a:moveTo>
                  <a:pt x="0" y="0"/>
                </a:moveTo>
                <a:lnTo>
                  <a:pt x="1905242" y="0"/>
                </a:lnTo>
                <a:lnTo>
                  <a:pt x="1905242" y="1500378"/>
                </a:lnTo>
                <a:lnTo>
                  <a:pt x="0" y="1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55530" y="8536258"/>
            <a:ext cx="1670066" cy="1537156"/>
          </a:xfrm>
          <a:custGeom>
            <a:avLst/>
            <a:gdLst/>
            <a:ahLst/>
            <a:cxnLst/>
            <a:rect l="l" t="t" r="r" b="b"/>
            <a:pathLst>
              <a:path w="1670066" h="1537156">
                <a:moveTo>
                  <a:pt x="0" y="0"/>
                </a:moveTo>
                <a:lnTo>
                  <a:pt x="1670066" y="0"/>
                </a:lnTo>
                <a:lnTo>
                  <a:pt x="1670066" y="1537156"/>
                </a:lnTo>
                <a:lnTo>
                  <a:pt x="0" y="153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278881" y="7228213"/>
            <a:ext cx="18760899" cy="815945"/>
            <a:chOff x="0" y="0"/>
            <a:chExt cx="3679250" cy="1600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9250" cy="160017"/>
            </a:xfrm>
            <a:custGeom>
              <a:avLst/>
              <a:gdLst/>
              <a:ahLst/>
              <a:cxnLst/>
              <a:rect l="l" t="t" r="r" b="b"/>
              <a:pathLst>
                <a:path w="3679250" h="160017">
                  <a:moveTo>
                    <a:pt x="0" y="0"/>
                  </a:moveTo>
                  <a:lnTo>
                    <a:pt x="3679250" y="0"/>
                  </a:lnTo>
                  <a:lnTo>
                    <a:pt x="3679250" y="160017"/>
                  </a:lnTo>
                  <a:lnTo>
                    <a:pt x="0" y="160017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4647957" y="8796000"/>
            <a:ext cx="2871849" cy="1137252"/>
          </a:xfrm>
          <a:custGeom>
            <a:avLst/>
            <a:gdLst/>
            <a:ahLst/>
            <a:cxnLst/>
            <a:rect l="l" t="t" r="r" b="b"/>
            <a:pathLst>
              <a:path w="2871849" h="1137252">
                <a:moveTo>
                  <a:pt x="0" y="0"/>
                </a:moveTo>
                <a:lnTo>
                  <a:pt x="2871849" y="0"/>
                </a:lnTo>
                <a:lnTo>
                  <a:pt x="2871849" y="1137252"/>
                </a:lnTo>
                <a:lnTo>
                  <a:pt x="0" y="113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294163" y="1509002"/>
            <a:ext cx="3869632" cy="36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bg" sz="2332">
                <a:solidFill>
                  <a:srgbClr val="008ED4"/>
                </a:solidFill>
                <a:latin typeface="Now Bold"/>
              </a:rPr>
              <a:t>УПРАЖНЕНИЯ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08116" y="2677168"/>
            <a:ext cx="15911690" cy="419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90"/>
              </a:lnSpc>
            </a:pPr>
            <a:r>
              <a:rPr lang="bg" sz="4500" dirty="0">
                <a:solidFill>
                  <a:srgbClr val="272830"/>
                </a:solidFill>
                <a:latin typeface="Now Bold"/>
              </a:rPr>
              <a:t>3. ДИЗАЙН НА ПОКАНИ</a:t>
            </a:r>
          </a:p>
          <a:p>
            <a:pPr algn="just">
              <a:lnSpc>
                <a:spcPts val="5490"/>
              </a:lnSpc>
            </a:pPr>
            <a:r>
              <a:rPr lang="bg" sz="4500" dirty="0">
                <a:solidFill>
                  <a:srgbClr val="272830"/>
                </a:solidFill>
                <a:latin typeface="Montserrat"/>
              </a:rPr>
              <a:t>С помощта на програмата CANVA създайте покана за събитието, което ще се проведе на 12 май 2023 г. в Ополе. Уверете се, че поканата включва всички подробности за събитието.</a:t>
            </a:r>
          </a:p>
          <a:p>
            <a:pPr algn="just">
              <a:lnSpc>
                <a:spcPts val="5490"/>
              </a:lnSpc>
            </a:pPr>
            <a:endParaRPr lang="en-US" sz="4500" dirty="0">
              <a:solidFill>
                <a:srgbClr val="272830"/>
              </a:solidFill>
              <a:latin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 rot="-5400000">
            <a:off x="8837338" y="9189224"/>
            <a:ext cx="1553938" cy="28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3"/>
              </a:lnSpc>
            </a:pPr>
            <a:r>
              <a:rPr lang="bg" sz="1681" spc="319">
                <a:solidFill>
                  <a:srgbClr val="1986C8"/>
                </a:solidFill>
                <a:latin typeface="Now Bold"/>
              </a:rPr>
              <a:t>ПАРТНЬОРИ:</a:t>
            </a:r>
          </a:p>
        </p:txBody>
      </p:sp>
      <p:sp>
        <p:nvSpPr>
          <p:cNvPr id="16" name="TextBox 16"/>
          <p:cNvSpPr txBox="1"/>
          <p:nvPr/>
        </p:nvSpPr>
        <p:spPr>
          <a:xfrm rot="-5400000">
            <a:off x="5684056" y="9222234"/>
            <a:ext cx="1553938" cy="28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53"/>
              </a:lnSpc>
            </a:pPr>
            <a:r>
              <a:rPr lang="bg" sz="1681" spc="319">
                <a:solidFill>
                  <a:srgbClr val="1986C8"/>
                </a:solidFill>
                <a:latin typeface="Now Bold"/>
              </a:rPr>
              <a:t>ЛИДЕР:</a:t>
            </a:r>
          </a:p>
        </p:txBody>
      </p:sp>
    </p:spTree>
    <p:extLst>
      <p:ext uri="{BB962C8B-B14F-4D97-AF65-F5344CB8AC3E}">
        <p14:creationId xmlns:p14="http://schemas.microsoft.com/office/powerpoint/2010/main" val="4159526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96353" y="6884157"/>
            <a:ext cx="16089468" cy="300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59"/>
              </a:lnSpc>
            </a:pPr>
            <a:r>
              <a:rPr lang="bg" sz="9199">
                <a:solidFill>
                  <a:srgbClr val="FFFFFF"/>
                </a:solidFill>
                <a:latin typeface="Now Bold Bold"/>
              </a:rPr>
              <a:t>СЪЗДАВАНЕ НА ФИЛМИ: INSHOT, IMOVIE И CANVA</a:t>
            </a:r>
          </a:p>
        </p:txBody>
      </p:sp>
    </p:spTree>
    <p:extLst>
      <p:ext uri="{BB962C8B-B14F-4D97-AF65-F5344CB8AC3E}">
        <p14:creationId xmlns:p14="http://schemas.microsoft.com/office/powerpoint/2010/main" val="3647131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2375" y="-382567"/>
            <a:ext cx="21809707" cy="701741"/>
            <a:chOff x="0" y="0"/>
            <a:chExt cx="6849979" cy="220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49979" cy="220402"/>
            </a:xfrm>
            <a:custGeom>
              <a:avLst/>
              <a:gdLst/>
              <a:ahLst/>
              <a:cxnLst/>
              <a:rect l="l" t="t" r="r" b="b"/>
              <a:pathLst>
                <a:path w="6849979" h="220402">
                  <a:moveTo>
                    <a:pt x="0" y="0"/>
                  </a:moveTo>
                  <a:lnTo>
                    <a:pt x="6849979" y="0"/>
                  </a:lnTo>
                  <a:lnTo>
                    <a:pt x="6849979" y="220402"/>
                  </a:lnTo>
                  <a:lnTo>
                    <a:pt x="0" y="220402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499993" y="319174"/>
            <a:ext cx="1376704" cy="1376704"/>
          </a:xfrm>
          <a:custGeom>
            <a:avLst/>
            <a:gdLst/>
            <a:ahLst/>
            <a:cxnLst/>
            <a:rect l="l" t="t" r="r" b="b"/>
            <a:pathLst>
              <a:path w="1376704" h="1376704">
                <a:moveTo>
                  <a:pt x="0" y="0"/>
                </a:moveTo>
                <a:lnTo>
                  <a:pt x="1376704" y="0"/>
                </a:lnTo>
                <a:lnTo>
                  <a:pt x="1376704" y="1376703"/>
                </a:lnTo>
                <a:lnTo>
                  <a:pt x="0" y="13767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91081" y="8428128"/>
            <a:ext cx="17433353" cy="2372820"/>
            <a:chOff x="0" y="0"/>
            <a:chExt cx="3818502" cy="5197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18502" cy="519729"/>
            </a:xfrm>
            <a:custGeom>
              <a:avLst/>
              <a:gdLst/>
              <a:ahLst/>
              <a:cxnLst/>
              <a:rect l="l" t="t" r="r" b="b"/>
              <a:pathLst>
                <a:path w="3818502" h="519729">
                  <a:moveTo>
                    <a:pt x="0" y="0"/>
                  </a:moveTo>
                  <a:lnTo>
                    <a:pt x="3818502" y="0"/>
                  </a:lnTo>
                  <a:lnTo>
                    <a:pt x="3818502" y="519729"/>
                  </a:lnTo>
                  <a:lnTo>
                    <a:pt x="0" y="51972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0192479" y="8554647"/>
            <a:ext cx="1458929" cy="1458929"/>
          </a:xfrm>
          <a:custGeom>
            <a:avLst/>
            <a:gdLst/>
            <a:ahLst/>
            <a:cxnLst/>
            <a:rect l="l" t="t" r="r" b="b"/>
            <a:pathLst>
              <a:path w="1458929" h="1458929">
                <a:moveTo>
                  <a:pt x="0" y="0"/>
                </a:moveTo>
                <a:lnTo>
                  <a:pt x="1458929" y="0"/>
                </a:lnTo>
                <a:lnTo>
                  <a:pt x="1458929" y="1458929"/>
                </a:lnTo>
                <a:lnTo>
                  <a:pt x="0" y="14589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05822" y="8554647"/>
            <a:ext cx="1905242" cy="1500378"/>
          </a:xfrm>
          <a:custGeom>
            <a:avLst/>
            <a:gdLst/>
            <a:ahLst/>
            <a:cxnLst/>
            <a:rect l="l" t="t" r="r" b="b"/>
            <a:pathLst>
              <a:path w="1905242" h="1500378">
                <a:moveTo>
                  <a:pt x="0" y="0"/>
                </a:moveTo>
                <a:lnTo>
                  <a:pt x="1905242" y="0"/>
                </a:lnTo>
                <a:lnTo>
                  <a:pt x="1905242" y="1500378"/>
                </a:lnTo>
                <a:lnTo>
                  <a:pt x="0" y="1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55530" y="8536258"/>
            <a:ext cx="1670066" cy="1537156"/>
          </a:xfrm>
          <a:custGeom>
            <a:avLst/>
            <a:gdLst/>
            <a:ahLst/>
            <a:cxnLst/>
            <a:rect l="l" t="t" r="r" b="b"/>
            <a:pathLst>
              <a:path w="1670066" h="1537156">
                <a:moveTo>
                  <a:pt x="0" y="0"/>
                </a:moveTo>
                <a:lnTo>
                  <a:pt x="1670066" y="0"/>
                </a:lnTo>
                <a:lnTo>
                  <a:pt x="1670066" y="1537156"/>
                </a:lnTo>
                <a:lnTo>
                  <a:pt x="0" y="153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278881" y="7228213"/>
            <a:ext cx="18760899" cy="815945"/>
            <a:chOff x="0" y="0"/>
            <a:chExt cx="3679250" cy="1600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9250" cy="160017"/>
            </a:xfrm>
            <a:custGeom>
              <a:avLst/>
              <a:gdLst/>
              <a:ahLst/>
              <a:cxnLst/>
              <a:rect l="l" t="t" r="r" b="b"/>
              <a:pathLst>
                <a:path w="3679250" h="160017">
                  <a:moveTo>
                    <a:pt x="0" y="0"/>
                  </a:moveTo>
                  <a:lnTo>
                    <a:pt x="3679250" y="0"/>
                  </a:lnTo>
                  <a:lnTo>
                    <a:pt x="3679250" y="160017"/>
                  </a:lnTo>
                  <a:lnTo>
                    <a:pt x="0" y="160017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4647957" y="8796000"/>
            <a:ext cx="2871849" cy="1137252"/>
          </a:xfrm>
          <a:custGeom>
            <a:avLst/>
            <a:gdLst/>
            <a:ahLst/>
            <a:cxnLst/>
            <a:rect l="l" t="t" r="r" b="b"/>
            <a:pathLst>
              <a:path w="2871849" h="1137252">
                <a:moveTo>
                  <a:pt x="0" y="0"/>
                </a:moveTo>
                <a:lnTo>
                  <a:pt x="2871849" y="0"/>
                </a:lnTo>
                <a:lnTo>
                  <a:pt x="2871849" y="1137252"/>
                </a:lnTo>
                <a:lnTo>
                  <a:pt x="0" y="113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294163" y="1509002"/>
            <a:ext cx="3869632" cy="36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bg" sz="2332">
                <a:solidFill>
                  <a:srgbClr val="008ED4"/>
                </a:solidFill>
                <a:latin typeface="Now Bold"/>
              </a:rPr>
              <a:t>УПРАЖНЕНИЯ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0583" y="1863702"/>
            <a:ext cx="15911690" cy="417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</a:pPr>
            <a:endParaRPr/>
          </a:p>
          <a:p>
            <a:pPr algn="just">
              <a:lnSpc>
                <a:spcPts val="5490"/>
              </a:lnSpc>
            </a:pPr>
            <a:endParaRPr/>
          </a:p>
          <a:p>
            <a:pPr algn="just">
              <a:lnSpc>
                <a:spcPts val="5490"/>
              </a:lnSpc>
            </a:pPr>
            <a:r>
              <a:rPr lang="bg" sz="4500">
                <a:solidFill>
                  <a:srgbClr val="272830"/>
                </a:solidFill>
                <a:latin typeface="Now Bold"/>
              </a:rPr>
              <a:t>4. СЪЗДАВАНЕ НА ФИЛМИ: INSHOT, IMOVIE И CANVA</a:t>
            </a:r>
          </a:p>
          <a:p>
            <a:pPr algn="just">
              <a:lnSpc>
                <a:spcPts val="5490"/>
              </a:lnSpc>
            </a:pPr>
            <a:r>
              <a:rPr lang="bg" sz="4500">
                <a:solidFill>
                  <a:srgbClr val="272830"/>
                </a:solidFill>
                <a:latin typeface="Montserrat"/>
              </a:rPr>
              <a:t>Запишете четири 5-секундни видеоклипа от днешния семинар и след това използвайте горните приложения, за да комбинирате видеоклиповете в един видеоклип. Добавете и музика.</a:t>
            </a:r>
          </a:p>
        </p:txBody>
      </p:sp>
      <p:sp>
        <p:nvSpPr>
          <p:cNvPr id="15" name="TextBox 15"/>
          <p:cNvSpPr txBox="1"/>
          <p:nvPr/>
        </p:nvSpPr>
        <p:spPr>
          <a:xfrm rot="-5400000">
            <a:off x="8837338" y="9189224"/>
            <a:ext cx="1553938" cy="28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3"/>
              </a:lnSpc>
            </a:pPr>
            <a:r>
              <a:rPr lang="bg" sz="1681" spc="319">
                <a:solidFill>
                  <a:srgbClr val="1986C8"/>
                </a:solidFill>
                <a:latin typeface="Now Bold"/>
              </a:rPr>
              <a:t>ПАРТНЬОРИ:</a:t>
            </a:r>
          </a:p>
        </p:txBody>
      </p:sp>
      <p:sp>
        <p:nvSpPr>
          <p:cNvPr id="16" name="TextBox 16"/>
          <p:cNvSpPr txBox="1"/>
          <p:nvPr/>
        </p:nvSpPr>
        <p:spPr>
          <a:xfrm rot="-5400000">
            <a:off x="5684056" y="9222234"/>
            <a:ext cx="1553938" cy="28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53"/>
              </a:lnSpc>
            </a:pPr>
            <a:r>
              <a:rPr lang="bg" sz="1681" spc="319">
                <a:solidFill>
                  <a:srgbClr val="1986C8"/>
                </a:solidFill>
                <a:latin typeface="Now Bold"/>
              </a:rPr>
              <a:t>ЛИДЕР:</a:t>
            </a:r>
          </a:p>
        </p:txBody>
      </p:sp>
    </p:spTree>
    <p:extLst>
      <p:ext uri="{BB962C8B-B14F-4D97-AF65-F5344CB8AC3E}">
        <p14:creationId xmlns:p14="http://schemas.microsoft.com/office/powerpoint/2010/main" val="1280632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00148" y="904875"/>
            <a:ext cx="14559152" cy="68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4"/>
              </a:lnSpc>
            </a:pPr>
            <a:r>
              <a:rPr lang="bg" sz="3699">
                <a:solidFill>
                  <a:srgbClr val="040606"/>
                </a:solidFill>
                <a:latin typeface="Montserrat Bold"/>
              </a:rPr>
              <a:t>INSHOT</a:t>
            </a:r>
          </a:p>
        </p:txBody>
      </p:sp>
      <p:pic>
        <p:nvPicPr>
          <p:cNvPr id="8" name="Picture 8"/>
          <p:cNvPicPr>
            <a:picLocks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657600" y="2057400"/>
            <a:ext cx="12192607" cy="685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4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8070" y="171765"/>
            <a:ext cx="610630" cy="856935"/>
          </a:xfrm>
          <a:custGeom>
            <a:avLst/>
            <a:gdLst/>
            <a:ahLst/>
            <a:cxnLst/>
            <a:rect l="l" t="t" r="r" b="b"/>
            <a:pathLst>
              <a:path w="610630" h="856935">
                <a:moveTo>
                  <a:pt x="0" y="0"/>
                </a:moveTo>
                <a:lnTo>
                  <a:pt x="610630" y="0"/>
                </a:lnTo>
                <a:lnTo>
                  <a:pt x="610630" y="856935"/>
                </a:lnTo>
                <a:lnTo>
                  <a:pt x="0" y="85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288019"/>
            <a:ext cx="3566320" cy="7710963"/>
          </a:xfrm>
          <a:custGeom>
            <a:avLst/>
            <a:gdLst/>
            <a:ahLst/>
            <a:cxnLst/>
            <a:rect l="l" t="t" r="r" b="b"/>
            <a:pathLst>
              <a:path w="3566320" h="7710963">
                <a:moveTo>
                  <a:pt x="0" y="0"/>
                </a:moveTo>
                <a:lnTo>
                  <a:pt x="3566320" y="0"/>
                </a:lnTo>
                <a:lnTo>
                  <a:pt x="356632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51308" y="1288019"/>
            <a:ext cx="3566320" cy="7710963"/>
          </a:xfrm>
          <a:custGeom>
            <a:avLst/>
            <a:gdLst/>
            <a:ahLst/>
            <a:cxnLst/>
            <a:rect l="l" t="t" r="r" b="b"/>
            <a:pathLst>
              <a:path w="3566320" h="7710963">
                <a:moveTo>
                  <a:pt x="0" y="0"/>
                </a:moveTo>
                <a:lnTo>
                  <a:pt x="3566320" y="0"/>
                </a:lnTo>
                <a:lnTo>
                  <a:pt x="356632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74803" y="1288019"/>
            <a:ext cx="3566320" cy="7710963"/>
          </a:xfrm>
          <a:custGeom>
            <a:avLst/>
            <a:gdLst/>
            <a:ahLst/>
            <a:cxnLst/>
            <a:rect l="l" t="t" r="r" b="b"/>
            <a:pathLst>
              <a:path w="3566320" h="7710963">
                <a:moveTo>
                  <a:pt x="0" y="0"/>
                </a:moveTo>
                <a:lnTo>
                  <a:pt x="3566320" y="0"/>
                </a:lnTo>
                <a:lnTo>
                  <a:pt x="356632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7253"/>
          <a:stretch>
            <a:fillRect/>
          </a:stretch>
        </p:blipFill>
        <p:spPr>
          <a:xfrm>
            <a:off x="13060337" y="2317978"/>
            <a:ext cx="4279328" cy="765620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658600" y="180557"/>
            <a:ext cx="6504921" cy="198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90"/>
              </a:lnSpc>
            </a:pPr>
            <a:r>
              <a:rPr lang="bg-BG" sz="1850" dirty="0">
                <a:solidFill>
                  <a:srgbClr val="000000"/>
                </a:solidFill>
                <a:latin typeface="Now Bold"/>
              </a:rPr>
              <a:t>Как да пренаредите видеоклипове и да добавите музика?</a:t>
            </a:r>
          </a:p>
          <a:p>
            <a:pPr marL="342900" indent="-342900">
              <a:lnSpc>
                <a:spcPts val="2590"/>
              </a:lnSpc>
              <a:buFont typeface="Arial" panose="020B0604020202020204" pitchFamily="34" charset="0"/>
              <a:buChar char="•"/>
            </a:pPr>
            <a:r>
              <a:rPr lang="bg-BG" sz="1850" dirty="0">
                <a:solidFill>
                  <a:srgbClr val="000000"/>
                </a:solidFill>
                <a:latin typeface="Now Bold"/>
              </a:rPr>
              <a:t>  Кликнете върху видеоклипа, който искате да замените, и плъзнете до мястото, където искате да го поставите</a:t>
            </a:r>
          </a:p>
          <a:p>
            <a:pPr marL="342900" indent="-342900">
              <a:lnSpc>
                <a:spcPts val="2590"/>
              </a:lnSpc>
              <a:buFont typeface="Arial" panose="020B0604020202020204" pitchFamily="34" charset="0"/>
              <a:buChar char="•"/>
            </a:pPr>
            <a:r>
              <a:rPr lang="bg-BG" sz="1850" dirty="0">
                <a:solidFill>
                  <a:srgbClr val="000000"/>
                </a:solidFill>
                <a:latin typeface="Now Bold"/>
              </a:rPr>
              <a:t>КЛИКНЕТЕ върху „МУЗИКА” и добавете любимата си музика</a:t>
            </a:r>
            <a:endParaRPr lang="en-US" sz="1850" dirty="0">
              <a:solidFill>
                <a:srgbClr val="000000"/>
              </a:solidFill>
              <a:latin typeface="Now Bold"/>
            </a:endParaRPr>
          </a:p>
        </p:txBody>
      </p:sp>
    </p:spTree>
    <p:extLst>
      <p:ext uri="{BB962C8B-B14F-4D97-AF65-F5344CB8AC3E}">
        <p14:creationId xmlns:p14="http://schemas.microsoft.com/office/powerpoint/2010/main" val="410030437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990" b="1990"/>
          <a:stretch>
            <a:fillRect/>
          </a:stretch>
        </p:blipFill>
        <p:spPr>
          <a:xfrm>
            <a:off x="7247072" y="1597646"/>
            <a:ext cx="3963956" cy="8229600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t="4792"/>
          <a:stretch>
            <a:fillRect/>
          </a:stretch>
        </p:blipFill>
        <p:spPr>
          <a:xfrm>
            <a:off x="12733316" y="1597646"/>
            <a:ext cx="3997790" cy="8229600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rcRect t="4319" b="797"/>
          <a:stretch>
            <a:fillRect/>
          </a:stretch>
        </p:blipFill>
        <p:spPr>
          <a:xfrm>
            <a:off x="1534219" y="1744883"/>
            <a:ext cx="3867912" cy="793512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04655" y="389900"/>
            <a:ext cx="5927040" cy="650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0"/>
              </a:lnSpc>
            </a:pPr>
            <a:r>
              <a:rPr lang="bg-BG" sz="1850" dirty="0">
                <a:solidFill>
                  <a:srgbClr val="000000"/>
                </a:solidFill>
                <a:latin typeface="Now Bold"/>
              </a:rPr>
              <a:t>Как да променя скоростта на видеото?</a:t>
            </a:r>
          </a:p>
          <a:p>
            <a:pPr>
              <a:lnSpc>
                <a:spcPts val="2590"/>
              </a:lnSpc>
            </a:pPr>
            <a:r>
              <a:rPr lang="bg-BG" sz="1850" dirty="0">
                <a:solidFill>
                  <a:srgbClr val="000000"/>
                </a:solidFill>
                <a:latin typeface="Now Bold"/>
              </a:rPr>
              <a:t>КЛИКНЕТЕ върху ”</a:t>
            </a:r>
            <a:r>
              <a:rPr lang="en-US" sz="1850" dirty="0">
                <a:solidFill>
                  <a:srgbClr val="000000"/>
                </a:solidFill>
                <a:latin typeface="Now Bold"/>
              </a:rPr>
              <a:t>Speed</a:t>
            </a:r>
            <a:r>
              <a:rPr lang="bg-BG" sz="1850" dirty="0">
                <a:solidFill>
                  <a:srgbClr val="000000"/>
                </a:solidFill>
                <a:latin typeface="Now Bold"/>
              </a:rPr>
              <a:t>"</a:t>
            </a:r>
            <a:endParaRPr lang="en-US" sz="1850" dirty="0">
              <a:solidFill>
                <a:srgbClr val="000000"/>
              </a:solidFill>
              <a:latin typeface="Now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247072" y="389900"/>
            <a:ext cx="5927040" cy="650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0"/>
              </a:lnSpc>
            </a:pPr>
            <a:r>
              <a:rPr lang="bg-BG" sz="1850" dirty="0">
                <a:solidFill>
                  <a:srgbClr val="000000"/>
                </a:solidFill>
                <a:latin typeface="Now Bold"/>
              </a:rPr>
              <a:t>Как да добавя субтитри и да променя цвета?</a:t>
            </a:r>
          </a:p>
          <a:p>
            <a:pPr>
              <a:lnSpc>
                <a:spcPts val="2590"/>
              </a:lnSpc>
            </a:pPr>
            <a:r>
              <a:rPr lang="bg-BG" sz="1850" dirty="0">
                <a:solidFill>
                  <a:srgbClr val="000000"/>
                </a:solidFill>
                <a:latin typeface="Now Bold"/>
              </a:rPr>
              <a:t>  КЛИКНЕТЕ върху „</a:t>
            </a:r>
            <a:r>
              <a:rPr lang="en-US" sz="1850" dirty="0">
                <a:solidFill>
                  <a:srgbClr val="000000"/>
                </a:solidFill>
                <a:latin typeface="Now Bold"/>
              </a:rPr>
              <a:t>Text</a:t>
            </a:r>
            <a:r>
              <a:rPr lang="bg-BG" sz="1850" dirty="0">
                <a:solidFill>
                  <a:srgbClr val="000000"/>
                </a:solidFill>
                <a:latin typeface="Now Bold"/>
              </a:rPr>
              <a:t>“</a:t>
            </a:r>
            <a:endParaRPr lang="en-US" sz="1850" dirty="0">
              <a:solidFill>
                <a:srgbClr val="000000"/>
              </a:solidFill>
              <a:latin typeface="Now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733316" y="389900"/>
            <a:ext cx="5927040" cy="650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0"/>
              </a:lnSpc>
            </a:pPr>
            <a:r>
              <a:rPr lang="bg-BG" sz="1850" dirty="0">
                <a:solidFill>
                  <a:srgbClr val="000000"/>
                </a:solidFill>
                <a:latin typeface="Now Bold"/>
              </a:rPr>
              <a:t>Как да преоразмеря видеото?</a:t>
            </a:r>
          </a:p>
          <a:p>
            <a:pPr>
              <a:lnSpc>
                <a:spcPts val="2590"/>
              </a:lnSpc>
            </a:pPr>
            <a:r>
              <a:rPr lang="bg-BG" sz="1850" dirty="0">
                <a:solidFill>
                  <a:srgbClr val="000000"/>
                </a:solidFill>
                <a:latin typeface="Now Bold"/>
              </a:rPr>
              <a:t>Кликнете върху „C</a:t>
            </a:r>
            <a:r>
              <a:rPr lang="en-US" sz="1850" dirty="0" err="1">
                <a:solidFill>
                  <a:srgbClr val="000000"/>
                </a:solidFill>
                <a:latin typeface="Now Bold"/>
              </a:rPr>
              <a:t>anvas</a:t>
            </a:r>
            <a:r>
              <a:rPr lang="bg-BG" sz="1850" dirty="0">
                <a:solidFill>
                  <a:srgbClr val="000000"/>
                </a:solidFill>
                <a:latin typeface="Now Bold"/>
              </a:rPr>
              <a:t>“</a:t>
            </a:r>
            <a:endParaRPr lang="en-US" sz="1850" dirty="0">
              <a:solidFill>
                <a:srgbClr val="000000"/>
              </a:solidFill>
              <a:latin typeface="Now Bold"/>
            </a:endParaRPr>
          </a:p>
        </p:txBody>
      </p:sp>
    </p:spTree>
    <p:extLst>
      <p:ext uri="{BB962C8B-B14F-4D97-AF65-F5344CB8AC3E}">
        <p14:creationId xmlns:p14="http://schemas.microsoft.com/office/powerpoint/2010/main" val="14684587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5271"/>
          <a:stretch>
            <a:fillRect/>
          </a:stretch>
        </p:blipFill>
        <p:spPr>
          <a:xfrm>
            <a:off x="1903797" y="1245628"/>
            <a:ext cx="4111632" cy="8421342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2311799" y="1245628"/>
            <a:ext cx="4737005" cy="8421342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rcRect t="5271"/>
          <a:stretch>
            <a:fillRect/>
          </a:stretch>
        </p:blipFill>
        <p:spPr>
          <a:xfrm>
            <a:off x="7240905" y="1245628"/>
            <a:ext cx="4111632" cy="84213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82179" y="568124"/>
            <a:ext cx="4954867" cy="475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86"/>
              </a:lnSpc>
              <a:spcBef>
                <a:spcPct val="0"/>
              </a:spcBef>
            </a:pPr>
            <a:r>
              <a:rPr lang="bg-BG" sz="1347" dirty="0">
                <a:solidFill>
                  <a:srgbClr val="000000"/>
                </a:solidFill>
                <a:latin typeface="Now Bold"/>
              </a:rPr>
              <a:t>КЛИКНЕТЕ върху „АНИМАЦИЯ” и добавете любимата си музика</a:t>
            </a:r>
            <a:endParaRPr lang="en-US" sz="1347" dirty="0">
              <a:solidFill>
                <a:srgbClr val="000000"/>
              </a:solidFill>
              <a:latin typeface="Now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848600" y="569010"/>
            <a:ext cx="2365904" cy="231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86"/>
              </a:lnSpc>
              <a:spcBef>
                <a:spcPct val="0"/>
              </a:spcBef>
            </a:pPr>
            <a:r>
              <a:rPr lang="bg-BG" sz="1347" dirty="0">
                <a:solidFill>
                  <a:srgbClr val="000000"/>
                </a:solidFill>
                <a:latin typeface="Now Bold"/>
              </a:rPr>
              <a:t>Изтеглете вашия филм</a:t>
            </a:r>
            <a:endParaRPr lang="en-US" sz="1347" dirty="0">
              <a:solidFill>
                <a:srgbClr val="000000"/>
              </a:solidFill>
              <a:latin typeface="Now Bold"/>
            </a:endParaRPr>
          </a:p>
        </p:txBody>
      </p:sp>
    </p:spTree>
    <p:extLst>
      <p:ext uri="{BB962C8B-B14F-4D97-AF65-F5344CB8AC3E}">
        <p14:creationId xmlns:p14="http://schemas.microsoft.com/office/powerpoint/2010/main" val="41848872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724282" y="5286236"/>
            <a:ext cx="4535018" cy="4535018"/>
          </a:xfrm>
          <a:custGeom>
            <a:avLst/>
            <a:gdLst/>
            <a:ahLst/>
            <a:cxnLst/>
            <a:rect l="l" t="t" r="r" b="b"/>
            <a:pathLst>
              <a:path w="4535018" h="4535018">
                <a:moveTo>
                  <a:pt x="0" y="0"/>
                </a:moveTo>
                <a:lnTo>
                  <a:pt x="4535018" y="0"/>
                </a:lnTo>
                <a:lnTo>
                  <a:pt x="4535018" y="4535018"/>
                </a:lnTo>
                <a:lnTo>
                  <a:pt x="0" y="453501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5400000">
            <a:off x="-4388856" y="4396426"/>
            <a:ext cx="10787487" cy="1494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CANVA - ВЪВЕДЕНИЕ В СЪДЪРЖАНИЕТО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00148" y="630264"/>
            <a:ext cx="14559152" cy="932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Canva е много прост графичен инструмент, който има много полезни функции. След като влезе, потребителят получава достъп до хиляди шаблони и снимки. С тази програма можете бързо и лесно да създавате много прости, но все пак привлекателни графики.</a:t>
            </a:r>
          </a:p>
          <a:p>
            <a:pPr algn="just">
              <a:lnSpc>
                <a:spcPts val="4339"/>
              </a:lnSpc>
            </a:pPr>
            <a:endParaRPr lang="en-US" sz="2799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4339"/>
              </a:lnSpc>
            </a:pPr>
            <a:r>
              <a:rPr lang="bg" sz="2799" dirty="0">
                <a:solidFill>
                  <a:srgbClr val="000000"/>
                </a:solidFill>
                <a:latin typeface="Montserrat Bold"/>
              </a:rPr>
              <a:t>Програмата може да проектира, наред с другото:</a:t>
            </a:r>
            <a:endParaRPr lang="en-US" sz="2799" dirty="0">
              <a:solidFill>
                <a:srgbClr val="000000"/>
              </a:solidFill>
              <a:latin typeface="Montserrat Bold"/>
            </a:endParaRPr>
          </a:p>
          <a:p>
            <a:pPr marL="604519" lvl="1" indent="-302260" algn="just">
              <a:lnSpc>
                <a:spcPts val="4339"/>
              </a:lnSpc>
              <a:buFont typeface="Arial"/>
              <a:buChar char="•"/>
            </a:pPr>
            <a:r>
              <a:rPr lang="bg" sz="2799" dirty="0">
                <a:solidFill>
                  <a:srgbClr val="000000"/>
                </a:solidFill>
                <a:latin typeface="Montserrat Bold"/>
              </a:rPr>
              <a:t>графики </a:t>
            </a:r>
            <a:r>
              <a:rPr lang="bg" sz="2799" dirty="0">
                <a:solidFill>
                  <a:srgbClr val="000000"/>
                </a:solidFill>
                <a:latin typeface="Montserrat"/>
              </a:rPr>
              <a:t>за социални медии (Instagram, Facebook и др.),</a:t>
            </a:r>
          </a:p>
          <a:p>
            <a:pPr marL="604519" lvl="1" indent="-302260" algn="just">
              <a:lnSpc>
                <a:spcPts val="4339"/>
              </a:lnSpc>
              <a:buFont typeface="Arial"/>
              <a:buChar char="•"/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покани, картички, CV,</a:t>
            </a:r>
          </a:p>
          <a:p>
            <a:pPr marL="604519" lvl="1" indent="-302260" algn="just">
              <a:lnSpc>
                <a:spcPts val="4339"/>
              </a:lnSpc>
              <a:buFont typeface="Arial"/>
              <a:buChar char="•"/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тематични презентации,</a:t>
            </a:r>
          </a:p>
          <a:p>
            <a:pPr marL="604519" lvl="1" indent="-302260" algn="just">
              <a:lnSpc>
                <a:spcPts val="4339"/>
              </a:lnSpc>
              <a:buFont typeface="Arial"/>
              <a:buChar char="•"/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уебсайтове,</a:t>
            </a:r>
          </a:p>
          <a:p>
            <a:pPr marL="604519" lvl="1" indent="-302260" algn="just">
              <a:lnSpc>
                <a:spcPts val="4339"/>
              </a:lnSpc>
              <a:buFont typeface="Arial"/>
              <a:buChar char="•"/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лога,</a:t>
            </a:r>
          </a:p>
          <a:p>
            <a:pPr marL="604519" lvl="1" indent="-302260" algn="just">
              <a:lnSpc>
                <a:spcPts val="4339"/>
              </a:lnSpc>
              <a:buFont typeface="Arial"/>
              <a:buChar char="•"/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визитки,</a:t>
            </a:r>
          </a:p>
          <a:p>
            <a:pPr marL="604519" lvl="1" indent="-302260" algn="just">
              <a:lnSpc>
                <a:spcPts val="4339"/>
              </a:lnSpc>
              <a:buFont typeface="Arial"/>
              <a:buChar char="•"/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електронни книги,</a:t>
            </a:r>
          </a:p>
          <a:p>
            <a:pPr marL="604519" lvl="1" indent="-302260" algn="just">
              <a:lnSpc>
                <a:spcPts val="4339"/>
              </a:lnSpc>
              <a:buFont typeface="Arial"/>
              <a:buChar char="•"/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предлага,</a:t>
            </a:r>
          </a:p>
          <a:p>
            <a:pPr marL="604519" lvl="1" indent="-302260" algn="just">
              <a:lnSpc>
                <a:spcPts val="4339"/>
              </a:lnSpc>
              <a:buFont typeface="Arial"/>
              <a:buChar char="•"/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плакати,</a:t>
            </a:r>
          </a:p>
          <a:p>
            <a:pPr marL="604519" lvl="1" indent="-302260" algn="just">
              <a:lnSpc>
                <a:spcPts val="4339"/>
              </a:lnSpc>
              <a:buFont typeface="Arial"/>
              <a:buChar char="•"/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инфографика,</a:t>
            </a:r>
          </a:p>
          <a:p>
            <a:pPr marL="604519" lvl="1" indent="-302260" algn="just">
              <a:lnSpc>
                <a:spcPts val="4339"/>
              </a:lnSpc>
              <a:buFont typeface="Arial"/>
              <a:buChar char="•"/>
            </a:pPr>
            <a:r>
              <a:rPr lang="bg" sz="2799" dirty="0">
                <a:solidFill>
                  <a:srgbClr val="000000"/>
                </a:solidFill>
                <a:latin typeface="Montserrat"/>
              </a:rPr>
              <a:t>и много други графични проекти.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2375" y="-382567"/>
            <a:ext cx="21809707" cy="701741"/>
            <a:chOff x="0" y="0"/>
            <a:chExt cx="6849979" cy="220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49979" cy="220402"/>
            </a:xfrm>
            <a:custGeom>
              <a:avLst/>
              <a:gdLst/>
              <a:ahLst/>
              <a:cxnLst/>
              <a:rect l="l" t="t" r="r" b="b"/>
              <a:pathLst>
                <a:path w="6849979" h="220402">
                  <a:moveTo>
                    <a:pt x="0" y="0"/>
                  </a:moveTo>
                  <a:lnTo>
                    <a:pt x="6849979" y="0"/>
                  </a:lnTo>
                  <a:lnTo>
                    <a:pt x="6849979" y="220402"/>
                  </a:lnTo>
                  <a:lnTo>
                    <a:pt x="0" y="220402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499993" y="319174"/>
            <a:ext cx="1376704" cy="1376704"/>
          </a:xfrm>
          <a:custGeom>
            <a:avLst/>
            <a:gdLst/>
            <a:ahLst/>
            <a:cxnLst/>
            <a:rect l="l" t="t" r="r" b="b"/>
            <a:pathLst>
              <a:path w="1376704" h="1376704">
                <a:moveTo>
                  <a:pt x="0" y="0"/>
                </a:moveTo>
                <a:lnTo>
                  <a:pt x="1376704" y="0"/>
                </a:lnTo>
                <a:lnTo>
                  <a:pt x="1376704" y="1376703"/>
                </a:lnTo>
                <a:lnTo>
                  <a:pt x="0" y="137670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91081" y="8428128"/>
            <a:ext cx="17433353" cy="2372820"/>
            <a:chOff x="0" y="0"/>
            <a:chExt cx="3818502" cy="5197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18502" cy="519729"/>
            </a:xfrm>
            <a:custGeom>
              <a:avLst/>
              <a:gdLst/>
              <a:ahLst/>
              <a:cxnLst/>
              <a:rect l="l" t="t" r="r" b="b"/>
              <a:pathLst>
                <a:path w="3818502" h="519729">
                  <a:moveTo>
                    <a:pt x="0" y="0"/>
                  </a:moveTo>
                  <a:lnTo>
                    <a:pt x="3818502" y="0"/>
                  </a:lnTo>
                  <a:lnTo>
                    <a:pt x="3818502" y="519729"/>
                  </a:lnTo>
                  <a:lnTo>
                    <a:pt x="0" y="51972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0192479" y="8554647"/>
            <a:ext cx="1458929" cy="1458929"/>
          </a:xfrm>
          <a:custGeom>
            <a:avLst/>
            <a:gdLst/>
            <a:ahLst/>
            <a:cxnLst/>
            <a:rect l="l" t="t" r="r" b="b"/>
            <a:pathLst>
              <a:path w="1458929" h="1458929">
                <a:moveTo>
                  <a:pt x="0" y="0"/>
                </a:moveTo>
                <a:lnTo>
                  <a:pt x="1458929" y="0"/>
                </a:lnTo>
                <a:lnTo>
                  <a:pt x="1458929" y="1458929"/>
                </a:lnTo>
                <a:lnTo>
                  <a:pt x="0" y="145892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05822" y="8554647"/>
            <a:ext cx="1905242" cy="1500378"/>
          </a:xfrm>
          <a:custGeom>
            <a:avLst/>
            <a:gdLst/>
            <a:ahLst/>
            <a:cxnLst/>
            <a:rect l="l" t="t" r="r" b="b"/>
            <a:pathLst>
              <a:path w="1905242" h="1500378">
                <a:moveTo>
                  <a:pt x="0" y="0"/>
                </a:moveTo>
                <a:lnTo>
                  <a:pt x="1905242" y="0"/>
                </a:lnTo>
                <a:lnTo>
                  <a:pt x="1905242" y="1500378"/>
                </a:lnTo>
                <a:lnTo>
                  <a:pt x="0" y="1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55530" y="8536258"/>
            <a:ext cx="1670066" cy="1537156"/>
          </a:xfrm>
          <a:custGeom>
            <a:avLst/>
            <a:gdLst/>
            <a:ahLst/>
            <a:cxnLst/>
            <a:rect l="l" t="t" r="r" b="b"/>
            <a:pathLst>
              <a:path w="1670066" h="1537156">
                <a:moveTo>
                  <a:pt x="0" y="0"/>
                </a:moveTo>
                <a:lnTo>
                  <a:pt x="1670066" y="0"/>
                </a:lnTo>
                <a:lnTo>
                  <a:pt x="1670066" y="1537156"/>
                </a:lnTo>
                <a:lnTo>
                  <a:pt x="0" y="15371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278881" y="7228213"/>
            <a:ext cx="18760899" cy="815945"/>
            <a:chOff x="0" y="0"/>
            <a:chExt cx="3679250" cy="1600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9250" cy="160017"/>
            </a:xfrm>
            <a:custGeom>
              <a:avLst/>
              <a:gdLst/>
              <a:ahLst/>
              <a:cxnLst/>
              <a:rect l="l" t="t" r="r" b="b"/>
              <a:pathLst>
                <a:path w="3679250" h="160017">
                  <a:moveTo>
                    <a:pt x="0" y="0"/>
                  </a:moveTo>
                  <a:lnTo>
                    <a:pt x="3679250" y="0"/>
                  </a:lnTo>
                  <a:lnTo>
                    <a:pt x="3679250" y="160017"/>
                  </a:lnTo>
                  <a:lnTo>
                    <a:pt x="0" y="160017"/>
                  </a:lnTo>
                  <a:close/>
                </a:path>
              </a:pathLst>
            </a:custGeom>
            <a:solidFill>
              <a:srgbClr val="008ED4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4647957" y="8796000"/>
            <a:ext cx="2871849" cy="1137252"/>
          </a:xfrm>
          <a:custGeom>
            <a:avLst/>
            <a:gdLst/>
            <a:ahLst/>
            <a:cxnLst/>
            <a:rect l="l" t="t" r="r" b="b"/>
            <a:pathLst>
              <a:path w="2871849" h="1137252">
                <a:moveTo>
                  <a:pt x="0" y="0"/>
                </a:moveTo>
                <a:lnTo>
                  <a:pt x="2871849" y="0"/>
                </a:lnTo>
                <a:lnTo>
                  <a:pt x="2871849" y="1137252"/>
                </a:lnTo>
                <a:lnTo>
                  <a:pt x="0" y="1137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294163" y="1509002"/>
            <a:ext cx="3869632" cy="36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2332">
                <a:solidFill>
                  <a:srgbClr val="008ED4"/>
                </a:solidFill>
                <a:latin typeface="Now Bold"/>
              </a:rPr>
              <a:t>EXERCISES</a:t>
            </a:r>
          </a:p>
        </p:txBody>
      </p:sp>
      <p:sp>
        <p:nvSpPr>
          <p:cNvPr id="14" name="TextBox 14"/>
          <p:cNvSpPr txBox="1"/>
          <p:nvPr/>
        </p:nvSpPr>
        <p:spPr>
          <a:xfrm rot="-5400000">
            <a:off x="8837338" y="9189224"/>
            <a:ext cx="1553938" cy="28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PARTNERS:</a:t>
            </a:r>
          </a:p>
        </p:txBody>
      </p:sp>
      <p:sp>
        <p:nvSpPr>
          <p:cNvPr id="15" name="TextBox 15"/>
          <p:cNvSpPr txBox="1"/>
          <p:nvPr/>
        </p:nvSpPr>
        <p:spPr>
          <a:xfrm rot="-5400000">
            <a:off x="5684056" y="9222234"/>
            <a:ext cx="1553938" cy="28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53"/>
              </a:lnSpc>
            </a:pPr>
            <a:r>
              <a:rPr lang="en-US" sz="1681" spc="319">
                <a:solidFill>
                  <a:srgbClr val="1986C8"/>
                </a:solidFill>
                <a:latin typeface="Now Bold"/>
              </a:rPr>
              <a:t>LEADER:</a:t>
            </a:r>
          </a:p>
        </p:txBody>
      </p:sp>
      <p:pic>
        <p:nvPicPr>
          <p:cNvPr id="16" name="Picture 16"/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238264" y="1463986"/>
            <a:ext cx="9570182" cy="53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12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430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8600" y="3033714"/>
            <a:ext cx="17830800" cy="3026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59"/>
              </a:lnSpc>
            </a:pPr>
            <a:r>
              <a:rPr lang="bg-BG" sz="9199" dirty="0">
                <a:solidFill>
                  <a:srgbClr val="FFFFFF"/>
                </a:solidFill>
                <a:latin typeface="Now Bold Bold"/>
              </a:rPr>
              <a:t>СЕСИЯ ЗА ВЪПРОСИ</a:t>
            </a:r>
            <a:r>
              <a:rPr lang="en-US" sz="9199" dirty="0">
                <a:solidFill>
                  <a:srgbClr val="FFFFFF"/>
                </a:solidFill>
                <a:latin typeface="Now Bold Bold"/>
              </a:rPr>
              <a:t> </a:t>
            </a:r>
            <a:r>
              <a:rPr lang="bg-BG" sz="9199" dirty="0">
                <a:solidFill>
                  <a:srgbClr val="FFFFFF"/>
                </a:solidFill>
                <a:latin typeface="Now Bold Bold"/>
              </a:rPr>
              <a:t>и ОТГОВОРИ</a:t>
            </a:r>
            <a:endParaRPr lang="en-US" sz="9199" dirty="0">
              <a:solidFill>
                <a:srgbClr val="FFFFFF"/>
              </a:solidFill>
              <a:latin typeface="Now Bold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-560540"/>
            <a:ext cx="3178479" cy="3178479"/>
          </a:xfrm>
          <a:custGeom>
            <a:avLst/>
            <a:gdLst/>
            <a:ahLst/>
            <a:cxnLst/>
            <a:rect l="l" t="t" r="r" b="b"/>
            <a:pathLst>
              <a:path w="3178479" h="3178479">
                <a:moveTo>
                  <a:pt x="0" y="0"/>
                </a:moveTo>
                <a:lnTo>
                  <a:pt x="3178479" y="0"/>
                </a:lnTo>
                <a:lnTo>
                  <a:pt x="3178479" y="3178480"/>
                </a:lnTo>
                <a:lnTo>
                  <a:pt x="0" y="31784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70618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97678" y="1519788"/>
            <a:ext cx="11980572" cy="301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60"/>
              </a:lnSpc>
            </a:pPr>
            <a:r>
              <a:rPr lang="bg-BG" sz="9200" dirty="0">
                <a:solidFill>
                  <a:srgbClr val="FFFFFF"/>
                </a:solidFill>
                <a:latin typeface="Now Bold Bold"/>
              </a:rPr>
              <a:t>Благодарим Ви</a:t>
            </a:r>
          </a:p>
          <a:p>
            <a:pPr algn="ctr">
              <a:lnSpc>
                <a:spcPts val="11960"/>
              </a:lnSpc>
            </a:pPr>
            <a:r>
              <a:rPr lang="bg-BG" sz="9200" dirty="0">
                <a:solidFill>
                  <a:srgbClr val="FFFFFF"/>
                </a:solidFill>
                <a:latin typeface="Now Bold Bold"/>
              </a:rPr>
              <a:t>за вниманието</a:t>
            </a:r>
            <a:endParaRPr lang="en-US" sz="9199" dirty="0">
              <a:solidFill>
                <a:srgbClr val="FFFFFF"/>
              </a:solidFill>
              <a:latin typeface="Now Bold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-560540"/>
            <a:ext cx="3178479" cy="3178479"/>
          </a:xfrm>
          <a:custGeom>
            <a:avLst/>
            <a:gdLst/>
            <a:ahLst/>
            <a:cxnLst/>
            <a:rect l="l" t="t" r="r" b="b"/>
            <a:pathLst>
              <a:path w="3178479" h="3178479">
                <a:moveTo>
                  <a:pt x="0" y="0"/>
                </a:moveTo>
                <a:lnTo>
                  <a:pt x="3178479" y="0"/>
                </a:lnTo>
                <a:lnTo>
                  <a:pt x="3178479" y="3178480"/>
                </a:lnTo>
                <a:lnTo>
                  <a:pt x="0" y="31784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73489" y="5143500"/>
            <a:ext cx="2428949" cy="2235645"/>
          </a:xfrm>
          <a:custGeom>
            <a:avLst/>
            <a:gdLst/>
            <a:ahLst/>
            <a:cxnLst/>
            <a:rect l="l" t="t" r="r" b="b"/>
            <a:pathLst>
              <a:path w="2428949" h="2235645">
                <a:moveTo>
                  <a:pt x="0" y="0"/>
                </a:moveTo>
                <a:lnTo>
                  <a:pt x="2428950" y="0"/>
                </a:lnTo>
                <a:lnTo>
                  <a:pt x="2428950" y="2235645"/>
                </a:lnTo>
                <a:lnTo>
                  <a:pt x="0" y="223564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2B16ED3-A2E9-0F93-DAE5-70E87DFCFA2C}"/>
              </a:ext>
            </a:extLst>
          </p:cNvPr>
          <p:cNvSpPr txBox="1"/>
          <p:nvPr/>
        </p:nvSpPr>
        <p:spPr>
          <a:xfrm>
            <a:off x="4800600" y="8792778"/>
            <a:ext cx="92723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Финансирано от Европейския съюз. Изразените възгледи и мнения обаче принадлежат изцяло на техния(ите) автор(и) и не отразяват непременно възгледите и мненията на Европейския съюз или на Европейската изпълнителна агенция за образование и култура (EACEA). За тях не носи отговорност нито Европейският съюз, нито EACEA.</a:t>
            </a:r>
          </a:p>
        </p:txBody>
      </p:sp>
    </p:spTree>
    <p:extLst>
      <p:ext uri="{BB962C8B-B14F-4D97-AF65-F5344CB8AC3E}">
        <p14:creationId xmlns:p14="http://schemas.microsoft.com/office/powerpoint/2010/main" val="2450348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033361">
            <a:off x="12446836" y="-1706534"/>
            <a:ext cx="4221888" cy="14117346"/>
            <a:chOff x="0" y="0"/>
            <a:chExt cx="990695" cy="3312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0695" cy="3312731"/>
            </a:xfrm>
            <a:custGeom>
              <a:avLst/>
              <a:gdLst/>
              <a:ahLst/>
              <a:cxnLst/>
              <a:rect l="l" t="t" r="r" b="b"/>
              <a:pathLst>
                <a:path w="990695" h="3312731">
                  <a:moveTo>
                    <a:pt x="0" y="0"/>
                  </a:moveTo>
                  <a:lnTo>
                    <a:pt x="990695" y="0"/>
                  </a:lnTo>
                  <a:lnTo>
                    <a:pt x="990695" y="3312731"/>
                  </a:lnTo>
                  <a:lnTo>
                    <a:pt x="0" y="3312731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grpSp>
        <p:nvGrpSpPr>
          <p:cNvPr id="4" name="Group 4"/>
          <p:cNvGrpSpPr/>
          <p:nvPr/>
        </p:nvGrpSpPr>
        <p:grpSpPr>
          <a:xfrm rot="2919899">
            <a:off x="5878452" y="3260721"/>
            <a:ext cx="15272683" cy="2828925"/>
            <a:chOff x="0" y="0"/>
            <a:chExt cx="5166315" cy="956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66315" cy="956945"/>
            </a:xfrm>
            <a:custGeom>
              <a:avLst/>
              <a:gdLst/>
              <a:ahLst/>
              <a:cxnLst/>
              <a:rect l="l" t="t" r="r" b="b"/>
              <a:pathLst>
                <a:path w="5166315" h="956945">
                  <a:moveTo>
                    <a:pt x="0" y="0"/>
                  </a:moveTo>
                  <a:lnTo>
                    <a:pt x="5166315" y="0"/>
                  </a:lnTo>
                  <a:lnTo>
                    <a:pt x="5166315" y="956945"/>
                  </a:lnTo>
                  <a:lnTo>
                    <a:pt x="0" y="956945"/>
                  </a:lnTo>
                  <a:close/>
                </a:path>
              </a:pathLst>
            </a:custGeom>
            <a:solidFill>
              <a:srgbClr val="F62A16"/>
            </a:solidFill>
          </p:spPr>
        </p:sp>
      </p:grpSp>
      <p:grpSp>
        <p:nvGrpSpPr>
          <p:cNvPr id="6" name="Group 6"/>
          <p:cNvGrpSpPr/>
          <p:nvPr/>
        </p:nvGrpSpPr>
        <p:grpSpPr>
          <a:xfrm rot="1116092">
            <a:off x="9690360" y="-798387"/>
            <a:ext cx="2211456" cy="11569678"/>
            <a:chOff x="0" y="0"/>
            <a:chExt cx="514300" cy="26906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4300" cy="2690664"/>
            </a:xfrm>
            <a:custGeom>
              <a:avLst/>
              <a:gdLst/>
              <a:ahLst/>
              <a:cxnLst/>
              <a:rect l="l" t="t" r="r" b="b"/>
              <a:pathLst>
                <a:path w="514300" h="2690664">
                  <a:moveTo>
                    <a:pt x="0" y="0"/>
                  </a:moveTo>
                  <a:lnTo>
                    <a:pt x="514300" y="0"/>
                  </a:lnTo>
                  <a:lnTo>
                    <a:pt x="514300" y="2690664"/>
                  </a:lnTo>
                  <a:lnTo>
                    <a:pt x="0" y="2690664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778176" y="657145"/>
            <a:ext cx="8432357" cy="843235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97647"/>
              </a:srgbClr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857321" y="2134392"/>
            <a:ext cx="6274066" cy="5477862"/>
          </a:xfrm>
          <a:custGeom>
            <a:avLst/>
            <a:gdLst/>
            <a:ahLst/>
            <a:cxnLst/>
            <a:rect l="l" t="t" r="r" b="b"/>
            <a:pathLst>
              <a:path w="6274066" h="5477862">
                <a:moveTo>
                  <a:pt x="0" y="0"/>
                </a:moveTo>
                <a:lnTo>
                  <a:pt x="6274066" y="0"/>
                </a:lnTo>
                <a:lnTo>
                  <a:pt x="6274066" y="5477862"/>
                </a:lnTo>
                <a:lnTo>
                  <a:pt x="0" y="547786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53911" y="4625052"/>
            <a:ext cx="427908" cy="427908"/>
          </a:xfrm>
          <a:custGeom>
            <a:avLst/>
            <a:gdLst/>
            <a:ahLst/>
            <a:cxnLst/>
            <a:rect l="l" t="t" r="r" b="b"/>
            <a:pathLst>
              <a:path w="427908" h="427908">
                <a:moveTo>
                  <a:pt x="0" y="0"/>
                </a:moveTo>
                <a:lnTo>
                  <a:pt x="427908" y="0"/>
                </a:lnTo>
                <a:lnTo>
                  <a:pt x="427908" y="427908"/>
                </a:lnTo>
                <a:lnTo>
                  <a:pt x="0" y="42790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911" y="8343611"/>
            <a:ext cx="427908" cy="427908"/>
          </a:xfrm>
          <a:custGeom>
            <a:avLst/>
            <a:gdLst/>
            <a:ahLst/>
            <a:cxnLst/>
            <a:rect l="l" t="t" r="r" b="b"/>
            <a:pathLst>
              <a:path w="427908" h="427908">
                <a:moveTo>
                  <a:pt x="0" y="0"/>
                </a:moveTo>
                <a:lnTo>
                  <a:pt x="427908" y="0"/>
                </a:lnTo>
                <a:lnTo>
                  <a:pt x="427908" y="427907"/>
                </a:lnTo>
                <a:lnTo>
                  <a:pt x="0" y="4279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3911" y="5114622"/>
            <a:ext cx="428017" cy="428017"/>
          </a:xfrm>
          <a:custGeom>
            <a:avLst/>
            <a:gdLst/>
            <a:ahLst/>
            <a:cxnLst/>
            <a:rect l="l" t="t" r="r" b="b"/>
            <a:pathLst>
              <a:path w="428017" h="428017">
                <a:moveTo>
                  <a:pt x="0" y="0"/>
                </a:moveTo>
                <a:lnTo>
                  <a:pt x="428017" y="0"/>
                </a:lnTo>
                <a:lnTo>
                  <a:pt x="428017" y="428017"/>
                </a:lnTo>
                <a:lnTo>
                  <a:pt x="0" y="428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53911" y="8771518"/>
            <a:ext cx="428017" cy="428017"/>
          </a:xfrm>
          <a:custGeom>
            <a:avLst/>
            <a:gdLst/>
            <a:ahLst/>
            <a:cxnLst/>
            <a:rect l="l" t="t" r="r" b="b"/>
            <a:pathLst>
              <a:path w="428017" h="428017">
                <a:moveTo>
                  <a:pt x="0" y="0"/>
                </a:moveTo>
                <a:lnTo>
                  <a:pt x="428017" y="0"/>
                </a:lnTo>
                <a:lnTo>
                  <a:pt x="428017" y="428018"/>
                </a:lnTo>
                <a:lnTo>
                  <a:pt x="0" y="428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14406" y="9556511"/>
            <a:ext cx="514294" cy="514294"/>
          </a:xfrm>
          <a:custGeom>
            <a:avLst/>
            <a:gdLst/>
            <a:ahLst/>
            <a:cxnLst/>
            <a:rect l="l" t="t" r="r" b="b"/>
            <a:pathLst>
              <a:path w="514294" h="514294">
                <a:moveTo>
                  <a:pt x="0" y="0"/>
                </a:moveTo>
                <a:lnTo>
                  <a:pt x="514294" y="0"/>
                </a:lnTo>
                <a:lnTo>
                  <a:pt x="514294" y="514294"/>
                </a:lnTo>
                <a:lnTo>
                  <a:pt x="0" y="51429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82159" y="1402346"/>
            <a:ext cx="2153521" cy="2153513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182159" y="5542639"/>
            <a:ext cx="2153521" cy="2153513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182159" y="116760"/>
            <a:ext cx="4837641" cy="939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bg-BG" sz="5600" dirty="0">
                <a:solidFill>
                  <a:srgbClr val="124D3C"/>
                </a:solidFill>
                <a:latin typeface="Montserrat Classic"/>
              </a:rPr>
              <a:t>ЗА КОНТАКТ</a:t>
            </a:r>
            <a:endParaRPr lang="en-US" sz="5600" dirty="0">
              <a:solidFill>
                <a:srgbClr val="124D3C"/>
              </a:solidFill>
              <a:latin typeface="Montserrat Classi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54772" y="3498709"/>
            <a:ext cx="7213813" cy="197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Montserrat Classic Bold"/>
              </a:rPr>
              <a:t>Karolina </a:t>
            </a:r>
            <a:r>
              <a:rPr lang="en-US" sz="2799" dirty="0" err="1">
                <a:solidFill>
                  <a:srgbClr val="000000"/>
                </a:solidFill>
                <a:latin typeface="Montserrat Classic Bold"/>
              </a:rPr>
              <a:t>Kornecka-Kupiec</a:t>
            </a:r>
            <a:endParaRPr lang="en-US" sz="2799" dirty="0">
              <a:solidFill>
                <a:srgbClr val="000000"/>
              </a:solidFill>
              <a:latin typeface="Montserrat Classic Bold"/>
            </a:endParaRPr>
          </a:p>
          <a:p>
            <a:pPr>
              <a:lnSpc>
                <a:spcPts val="3920"/>
              </a:lnSpc>
            </a:pPr>
            <a:r>
              <a:rPr lang="bg-BG" sz="2800" dirty="0">
                <a:solidFill>
                  <a:srgbClr val="000000"/>
                </a:solidFill>
                <a:latin typeface="Montserrat Classic"/>
              </a:rPr>
              <a:t>Президент </a:t>
            </a:r>
            <a:r>
              <a:rPr lang="bg-BG" sz="2800">
                <a:solidFill>
                  <a:srgbClr val="000000"/>
                </a:solidFill>
                <a:latin typeface="Montserrat Classic"/>
              </a:rPr>
              <a:t>на Асоциацията</a:t>
            </a:r>
          </a:p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Montserrat Classic"/>
              </a:rPr>
              <a:t>karolina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</a:rPr>
              <a:t>.kornecka@gmail.com</a:t>
            </a:r>
            <a:endParaRPr lang="en-US" sz="2800" dirty="0">
              <a:solidFill>
                <a:srgbClr val="000000"/>
              </a:solidFill>
              <a:latin typeface="Montserrat Classic"/>
            </a:endParaRPr>
          </a:p>
          <a:p>
            <a:pPr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Montserrat Classic"/>
              </a:rPr>
              <a:t>+48 883 030 131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4772" y="7741128"/>
            <a:ext cx="7213813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Classic Bold"/>
              </a:rPr>
              <a:t>Jadwiga Maj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Classic"/>
              </a:rPr>
              <a:t>kreatywnidlabiznesu@gmail.com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Classic"/>
              </a:rPr>
              <a:t>+48 505 685 686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 Classi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54772" y="9667847"/>
            <a:ext cx="3608843" cy="402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@Stowarzyszenie KREA</a:t>
            </a:r>
          </a:p>
        </p:txBody>
      </p:sp>
    </p:spTree>
    <p:extLst>
      <p:ext uri="{BB962C8B-B14F-4D97-AF65-F5344CB8AC3E}">
        <p14:creationId xmlns:p14="http://schemas.microsoft.com/office/powerpoint/2010/main" val="4097434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96353" y="6884157"/>
            <a:ext cx="14588544" cy="300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59"/>
              </a:lnSpc>
            </a:pPr>
            <a:r>
              <a:rPr lang="bg" sz="9199">
                <a:solidFill>
                  <a:srgbClr val="FFFFFF"/>
                </a:solidFill>
                <a:latin typeface="Now Bold Bold"/>
              </a:rPr>
              <a:t>СЪЗДАЙТЕ ОРИГИНАЛЕН ПЛАКАТ В CANVA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584162" y="2866511"/>
            <a:ext cx="12658331" cy="6303610"/>
          </a:xfrm>
          <a:custGeom>
            <a:avLst/>
            <a:gdLst/>
            <a:ahLst/>
            <a:cxnLst/>
            <a:rect l="l" t="t" r="r" b="b"/>
            <a:pathLst>
              <a:path w="12658331" h="6303610">
                <a:moveTo>
                  <a:pt x="0" y="0"/>
                </a:moveTo>
                <a:lnTo>
                  <a:pt x="12658331" y="0"/>
                </a:lnTo>
                <a:lnTo>
                  <a:pt x="12658331" y="6303610"/>
                </a:lnTo>
                <a:lnTo>
                  <a:pt x="0" y="6303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23585" y="737467"/>
            <a:ext cx="14559152" cy="159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1.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Влезте в Canva.</a:t>
            </a:r>
          </a:p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2.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На главната страница, в горния ляв ъгъл, в раздела „Прожектор на дизайна“, изберете опцията „Плакати“.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3472320" y="2462135"/>
            <a:ext cx="13002866" cy="6796165"/>
          </a:xfrm>
          <a:custGeom>
            <a:avLst/>
            <a:gdLst/>
            <a:ahLst/>
            <a:cxnLst/>
            <a:rect l="l" t="t" r="r" b="b"/>
            <a:pathLst>
              <a:path w="13002866" h="6796165">
                <a:moveTo>
                  <a:pt x="0" y="0"/>
                </a:moveTo>
                <a:lnTo>
                  <a:pt x="13002866" y="0"/>
                </a:lnTo>
                <a:lnTo>
                  <a:pt x="13002866" y="6796165"/>
                </a:lnTo>
                <a:lnTo>
                  <a:pt x="0" y="6796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23585" y="737467"/>
            <a:ext cx="14559152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3.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Щракнете върху шаблона за плакат по ваш избор и след това изберете „Персонализиране на този шаблон“.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8195872" y="4461894"/>
            <a:ext cx="9747952" cy="4796406"/>
          </a:xfrm>
          <a:custGeom>
            <a:avLst/>
            <a:gdLst/>
            <a:ahLst/>
            <a:cxnLst/>
            <a:rect l="l" t="t" r="r" b="b"/>
            <a:pathLst>
              <a:path w="9747952" h="4796406">
                <a:moveTo>
                  <a:pt x="0" y="0"/>
                </a:moveTo>
                <a:lnTo>
                  <a:pt x="9747952" y="0"/>
                </a:lnTo>
                <a:lnTo>
                  <a:pt x="9747952" y="4796406"/>
                </a:lnTo>
                <a:lnTo>
                  <a:pt x="0" y="4796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0148" y="737467"/>
            <a:ext cx="14559152" cy="4362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 dirty="0">
                <a:solidFill>
                  <a:srgbClr val="000000"/>
                </a:solidFill>
                <a:latin typeface="Montserrat Bold"/>
              </a:rPr>
              <a:t>СТЪПКА 4. </a:t>
            </a:r>
            <a:r>
              <a:rPr lang="bg" sz="2799" dirty="0">
                <a:solidFill>
                  <a:srgbClr val="000000"/>
                </a:solidFill>
                <a:latin typeface="Montserrat"/>
              </a:rPr>
              <a:t>Отсега нататък можете свободно да редактирате плаката по ваш избор. Съгласно съдържанието на задачата пренесете информацията за събитието от </a:t>
            </a:r>
            <a:r>
              <a:rPr lang="bg-BG" sz="2799" dirty="0">
                <a:solidFill>
                  <a:srgbClr val="000000"/>
                </a:solidFill>
                <a:latin typeface="Montserrat"/>
              </a:rPr>
              <a:t>Карта</a:t>
            </a:r>
            <a:r>
              <a:rPr lang="bg" sz="2799" dirty="0">
                <a:solidFill>
                  <a:srgbClr val="000000"/>
                </a:solidFill>
                <a:latin typeface="Montserrat"/>
              </a:rPr>
              <a:t> № 3 на плаката.</a:t>
            </a:r>
          </a:p>
          <a:p>
            <a:pPr algn="just">
              <a:lnSpc>
                <a:spcPts val="4339"/>
              </a:lnSpc>
            </a:pPr>
            <a:r>
              <a:rPr lang="bg" sz="2799" dirty="0">
                <a:solidFill>
                  <a:srgbClr val="000000"/>
                </a:solidFill>
                <a:latin typeface="Montserrat Bold"/>
              </a:rPr>
              <a:t>Променете съдържанието на рекламата, като щракнете на мястото на текста и въведете своето.</a:t>
            </a:r>
          </a:p>
          <a:p>
            <a:pPr algn="just">
              <a:lnSpc>
                <a:spcPts val="4339"/>
              </a:lnSpc>
            </a:pPr>
            <a:r>
              <a:rPr lang="bg" sz="2799" dirty="0">
                <a:solidFill>
                  <a:srgbClr val="000000"/>
                </a:solidFill>
                <a:latin typeface="Montserrat Bold"/>
              </a:rPr>
              <a:t>Можете също да промените снимки, като добавите снимки, избрани от Canva.</a:t>
            </a:r>
          </a:p>
          <a:p>
            <a:pPr algn="just">
              <a:lnSpc>
                <a:spcPts val="4339"/>
              </a:lnSpc>
            </a:pPr>
            <a:endParaRPr lang="en-US" sz="2799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42080" y="4746098"/>
            <a:ext cx="5013248" cy="376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 Bold"/>
              </a:rPr>
              <a:t>СТЪПКА 5. </a:t>
            </a:r>
            <a:r>
              <a:rPr lang="bg" sz="2799">
                <a:solidFill>
                  <a:srgbClr val="000000"/>
                </a:solidFill>
                <a:latin typeface="Montserrat"/>
              </a:rPr>
              <a:t>Чудите се как да смените снимките на плаката?</a:t>
            </a:r>
          </a:p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"/>
              </a:rPr>
              <a:t>Изберете раздела „Елементи“ от лявата страна на лентата и след това „Снимки – вижте всички“.</a:t>
            </a:r>
          </a:p>
          <a:p>
            <a:pPr algn="just">
              <a:lnSpc>
                <a:spcPts val="4339"/>
              </a:lnSpc>
            </a:pPr>
            <a:endParaRPr lang="en-US" sz="2799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1535" cy="10287000"/>
          </a:xfrm>
          <a:custGeom>
            <a:avLst/>
            <a:gdLst/>
            <a:ahLst/>
            <a:cxnLst/>
            <a:rect l="l" t="t" r="r" b="b"/>
            <a:pathLst>
              <a:path w="2101535" h="10287000">
                <a:moveTo>
                  <a:pt x="0" y="0"/>
                </a:moveTo>
                <a:lnTo>
                  <a:pt x="2101535" y="0"/>
                </a:lnTo>
                <a:lnTo>
                  <a:pt x="21015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84565" y="0"/>
            <a:ext cx="3086100" cy="10537244"/>
            <a:chOff x="0" y="0"/>
            <a:chExt cx="812800" cy="2775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5241"/>
            </a:xfrm>
            <a:custGeom>
              <a:avLst/>
              <a:gdLst/>
              <a:ahLst/>
              <a:cxnLst/>
              <a:rect l="l" t="t" r="r" b="b"/>
              <a:pathLst>
                <a:path w="812800" h="2775241">
                  <a:moveTo>
                    <a:pt x="0" y="0"/>
                  </a:moveTo>
                  <a:lnTo>
                    <a:pt x="812800" y="0"/>
                  </a:lnTo>
                  <a:lnTo>
                    <a:pt x="812800" y="2775241"/>
                  </a:lnTo>
                  <a:lnTo>
                    <a:pt x="0" y="2775241"/>
                  </a:lnTo>
                  <a:close/>
                </a:path>
              </a:pathLst>
            </a:custGeom>
            <a:solidFill>
              <a:srgbClr val="008ED4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3315420" y="4772662"/>
            <a:ext cx="8640617" cy="74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bg" sz="4600">
                <a:solidFill>
                  <a:srgbClr val="FFFFFF"/>
                </a:solidFill>
                <a:latin typeface="Now Bold Bold"/>
              </a:rPr>
              <a:t>КАК ДА ГО НАПРАВИМ?</a:t>
            </a:r>
          </a:p>
        </p:txBody>
      </p:sp>
      <p:sp>
        <p:nvSpPr>
          <p:cNvPr id="7" name="Freeform 7"/>
          <p:cNvSpPr/>
          <p:nvPr/>
        </p:nvSpPr>
        <p:spPr>
          <a:xfrm>
            <a:off x="2823585" y="2356567"/>
            <a:ext cx="14542808" cy="7107242"/>
          </a:xfrm>
          <a:custGeom>
            <a:avLst/>
            <a:gdLst/>
            <a:ahLst/>
            <a:cxnLst/>
            <a:rect l="l" t="t" r="r" b="b"/>
            <a:pathLst>
              <a:path w="14542808" h="7107242">
                <a:moveTo>
                  <a:pt x="0" y="0"/>
                </a:moveTo>
                <a:lnTo>
                  <a:pt x="14542808" y="0"/>
                </a:lnTo>
                <a:lnTo>
                  <a:pt x="14542808" y="7107241"/>
                </a:lnTo>
                <a:lnTo>
                  <a:pt x="0" y="7107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23585" y="737467"/>
            <a:ext cx="14559152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bg" sz="2799">
                <a:solidFill>
                  <a:srgbClr val="000000"/>
                </a:solidFill>
                <a:latin typeface="Montserrat"/>
              </a:rPr>
              <a:t>В полето за търсене можете да въведете типа снимки, които ви интересуват, и да изберете една от тях.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1394</Words>
  <Application>Microsoft Office PowerPoint</Application>
  <PresentationFormat>Niestandardowy</PresentationFormat>
  <Paragraphs>152</Paragraphs>
  <Slides>43</Slides>
  <Notes>5</Notes>
  <HiddenSlides>0</HiddenSlides>
  <MMClips>9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52" baseType="lpstr">
      <vt:lpstr>Calibri</vt:lpstr>
      <vt:lpstr>Now Bold</vt:lpstr>
      <vt:lpstr>Montserrat Classic</vt:lpstr>
      <vt:lpstr>Montserrat Bold</vt:lpstr>
      <vt:lpstr>Montserrat</vt:lpstr>
      <vt:lpstr>Montserrat Classic Bold</vt:lpstr>
      <vt:lpstr>Arial</vt:lpstr>
      <vt:lpstr>Now Bold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CANVA INSHOT - O3 - BG VERSION</dc:title>
  <dc:creator>karolina kornecka</dc:creator>
  <cp:lastModifiedBy>karolina kornecka</cp:lastModifiedBy>
  <cp:revision>17</cp:revision>
  <dcterms:created xsi:type="dcterms:W3CDTF">2006-08-16T00:00:00Z</dcterms:created>
  <dcterms:modified xsi:type="dcterms:W3CDTF">2023-07-17T08:26:54Z</dcterms:modified>
  <dc:identifier>DAFl4sgyza0</dc:identifier>
</cp:coreProperties>
</file>