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8"/>
    <p:sldId id="257" r:id="rId29"/>
    <p:sldId id="258" r:id="rId30"/>
    <p:sldId id="259" r:id="rId31"/>
    <p:sldId id="260" r:id="rId32"/>
    <p:sldId id="261" r:id="rId33"/>
    <p:sldId id="262"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279" r:id="rId51"/>
    <p:sldId id="280" r:id="rId52"/>
    <p:sldId id="281" r:id="rId53"/>
    <p:sldId id="282" r:id="rId54"/>
    <p:sldId id="283" r:id="rId55"/>
    <p:sldId id="284" r:id="rId56"/>
    <p:sldId id="285" r:id="rId57"/>
    <p:sldId id="286" r:id="rId58"/>
    <p:sldId id="287" r:id="rId59"/>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Open Sans Extra Bold" charset="1" panose="020B0906030804020204"/>
      <p:regular r:id="rId10"/>
    </p:embeddedFont>
    <p:embeddedFont>
      <p:font typeface="Open Sans Extra Bold Italics" charset="1" panose="020B0906030804020204"/>
      <p:regular r:id="rId11"/>
    </p:embeddedFont>
    <p:embeddedFont>
      <p:font typeface="Now" charset="1" panose="00000500000000000000"/>
      <p:regular r:id="rId12"/>
    </p:embeddedFont>
    <p:embeddedFont>
      <p:font typeface="Now Bold" charset="1" panose="00000800000000000000"/>
      <p:regular r:id="rId13"/>
    </p:embeddedFont>
    <p:embeddedFont>
      <p:font typeface="Now Thin" charset="1" panose="00000300000000000000"/>
      <p:regular r:id="rId14"/>
    </p:embeddedFont>
    <p:embeddedFont>
      <p:font typeface="Now Light" charset="1" panose="00000400000000000000"/>
      <p:regular r:id="rId15"/>
    </p:embeddedFont>
    <p:embeddedFont>
      <p:font typeface="Now Medium" charset="1" panose="00000600000000000000"/>
      <p:regular r:id="rId16"/>
    </p:embeddedFont>
    <p:embeddedFont>
      <p:font typeface="Now Heavy" charset="1" panose="00000A00000000000000"/>
      <p:regular r:id="rId17"/>
    </p:embeddedFont>
    <p:embeddedFont>
      <p:font typeface="HK Grotesk" charset="1" panose="00000500000000000000"/>
      <p:regular r:id="rId18"/>
    </p:embeddedFont>
    <p:embeddedFont>
      <p:font typeface="HK Grotesk Bold" charset="1" panose="00000800000000000000"/>
      <p:regular r:id="rId19"/>
    </p:embeddedFont>
    <p:embeddedFont>
      <p:font typeface="HK Grotesk Italics" charset="1" panose="00000500000000000000"/>
      <p:regular r:id="rId20"/>
    </p:embeddedFont>
    <p:embeddedFont>
      <p:font typeface="HK Grotesk Bold Italics" charset="1" panose="00000800000000000000"/>
      <p:regular r:id="rId21"/>
    </p:embeddedFont>
    <p:embeddedFont>
      <p:font typeface="HK Grotesk Light" charset="1" panose="00000400000000000000"/>
      <p:regular r:id="rId22"/>
    </p:embeddedFont>
    <p:embeddedFont>
      <p:font typeface="HK Grotesk Light Italics" charset="1" panose="00000400000000000000"/>
      <p:regular r:id="rId23"/>
    </p:embeddedFont>
    <p:embeddedFont>
      <p:font typeface="HK Grotesk Medium" charset="1" panose="00000600000000000000"/>
      <p:regular r:id="rId24"/>
    </p:embeddedFont>
    <p:embeddedFont>
      <p:font typeface="HK Grotesk Medium Italics" charset="1" panose="00000600000000000000"/>
      <p:regular r:id="rId25"/>
    </p:embeddedFont>
    <p:embeddedFont>
      <p:font typeface="HK Grotesk Semi-Bold" charset="1" panose="00000700000000000000"/>
      <p:regular r:id="rId26"/>
    </p:embeddedFont>
    <p:embeddedFont>
      <p:font typeface="HK Grotesk Semi-Bold Italics" charset="1" panose="0000070000000000000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slides/slide1.xml" Type="http://schemas.openxmlformats.org/officeDocument/2006/relationships/slide"/><Relationship Id="rId29" Target="slides/slide2.xml" Type="http://schemas.openxmlformats.org/officeDocument/2006/relationships/slide"/><Relationship Id="rId3" Target="viewProps.xml" Type="http://schemas.openxmlformats.org/officeDocument/2006/relationships/viewProps"/><Relationship Id="rId30" Target="slides/slide3.xml" Type="http://schemas.openxmlformats.org/officeDocument/2006/relationships/slide"/><Relationship Id="rId31" Target="slides/slide4.xml" Type="http://schemas.openxmlformats.org/officeDocument/2006/relationships/slide"/><Relationship Id="rId32" Target="slides/slide5.xml" Type="http://schemas.openxmlformats.org/officeDocument/2006/relationships/slide"/><Relationship Id="rId33" Target="slides/slide6.xml" Type="http://schemas.openxmlformats.org/officeDocument/2006/relationships/slide"/><Relationship Id="rId34" Target="slides/slide7.xml" Type="http://schemas.openxmlformats.org/officeDocument/2006/relationships/slide"/><Relationship Id="rId35" Target="slides/slide8.xml" Type="http://schemas.openxmlformats.org/officeDocument/2006/relationships/slide"/><Relationship Id="rId36" Target="slides/slide9.xml" Type="http://schemas.openxmlformats.org/officeDocument/2006/relationships/slide"/><Relationship Id="rId37" Target="slides/slide10.xml" Type="http://schemas.openxmlformats.org/officeDocument/2006/relationships/slide"/><Relationship Id="rId38" Target="slides/slide11.xml" Type="http://schemas.openxmlformats.org/officeDocument/2006/relationships/slide"/><Relationship Id="rId39" Target="slides/slide12.xml" Type="http://schemas.openxmlformats.org/officeDocument/2006/relationships/slide"/><Relationship Id="rId4" Target="theme/theme1.xml" Type="http://schemas.openxmlformats.org/officeDocument/2006/relationships/theme"/><Relationship Id="rId40" Target="slides/slide13.xml" Type="http://schemas.openxmlformats.org/officeDocument/2006/relationships/slide"/><Relationship Id="rId41" Target="slides/slide14.xml" Type="http://schemas.openxmlformats.org/officeDocument/2006/relationships/slide"/><Relationship Id="rId42" Target="slides/slide15.xml" Type="http://schemas.openxmlformats.org/officeDocument/2006/relationships/slide"/><Relationship Id="rId43" Target="slides/slide16.xml" Type="http://schemas.openxmlformats.org/officeDocument/2006/relationships/slide"/><Relationship Id="rId44" Target="slides/slide17.xml" Type="http://schemas.openxmlformats.org/officeDocument/2006/relationships/slide"/><Relationship Id="rId45" Target="slides/slide18.xml" Type="http://schemas.openxmlformats.org/officeDocument/2006/relationships/slide"/><Relationship Id="rId46" Target="slides/slide19.xml" Type="http://schemas.openxmlformats.org/officeDocument/2006/relationships/slide"/><Relationship Id="rId47" Target="slides/slide20.xml" Type="http://schemas.openxmlformats.org/officeDocument/2006/relationships/slide"/><Relationship Id="rId48" Target="slides/slide21.xml" Type="http://schemas.openxmlformats.org/officeDocument/2006/relationships/slide"/><Relationship Id="rId49" Target="slides/slide22.xml" Type="http://schemas.openxmlformats.org/officeDocument/2006/relationships/slide"/><Relationship Id="rId5" Target="tableStyles.xml" Type="http://schemas.openxmlformats.org/officeDocument/2006/relationships/tableStyles"/><Relationship Id="rId50" Target="slides/slide23.xml" Type="http://schemas.openxmlformats.org/officeDocument/2006/relationships/slide"/><Relationship Id="rId51" Target="slides/slide24.xml" Type="http://schemas.openxmlformats.org/officeDocument/2006/relationships/slide"/><Relationship Id="rId52" Target="slides/slide25.xml" Type="http://schemas.openxmlformats.org/officeDocument/2006/relationships/slide"/><Relationship Id="rId53" Target="slides/slide26.xml" Type="http://schemas.openxmlformats.org/officeDocument/2006/relationships/slide"/><Relationship Id="rId54" Target="slides/slide27.xml" Type="http://schemas.openxmlformats.org/officeDocument/2006/relationships/slide"/><Relationship Id="rId55" Target="slides/slide28.xml" Type="http://schemas.openxmlformats.org/officeDocument/2006/relationships/slide"/><Relationship Id="rId56" Target="slides/slide29.xml" Type="http://schemas.openxmlformats.org/officeDocument/2006/relationships/slide"/><Relationship Id="rId57" Target="slides/slide30.xml" Type="http://schemas.openxmlformats.org/officeDocument/2006/relationships/slide"/><Relationship Id="rId58" Target="slides/slide31.xml" Type="http://schemas.openxmlformats.org/officeDocument/2006/relationships/slide"/><Relationship Id="rId59" Target="slides/slide32.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1.pn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 Id="rId3" Target="../media/image6.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6.pn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 Id="rId3" Target="../media/image6.pn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5.png" Type="http://schemas.openxmlformats.org/officeDocument/2006/relationships/image"/><Relationship Id="rId4" Target="../media/image26.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7.png" Type="http://schemas.openxmlformats.org/officeDocument/2006/relationships/image"/><Relationship Id="rId4" Target="../media/image28.svg" Type="http://schemas.openxmlformats.org/officeDocument/2006/relationships/image"/><Relationship Id="rId5" Target="../media/image29.pn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0.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1.png" Type="http://schemas.openxmlformats.org/officeDocument/2006/relationships/image"/><Relationship Id="rId4" Target="../media/image32.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jpeg" Type="http://schemas.openxmlformats.org/officeDocument/2006/relationships/image"/><Relationship Id="rId4" Target="../media/image6.pn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5.png" Type="http://schemas.openxmlformats.org/officeDocument/2006/relationships/image"/><Relationship Id="rId4" Target="../media/image36.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8.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6.pn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0.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1.jpeg" Type="http://schemas.openxmlformats.org/officeDocument/2006/relationships/image"/><Relationship Id="rId4" Target="../media/image42.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3.png" Type="http://schemas.openxmlformats.org/officeDocument/2006/relationships/image"/><Relationship Id="rId4" Target="../media/image44.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5.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6.png" Type="http://schemas.openxmlformats.org/officeDocument/2006/relationships/image"/><Relationship Id="rId4" Target="../media/image47.png" Type="http://schemas.openxmlformats.org/officeDocument/2006/relationships/image"/><Relationship Id="rId5" Target="../media/image48.png" Type="http://schemas.openxmlformats.org/officeDocument/2006/relationships/image"/><Relationship Id="rId6" Target="https://open.spotify.com/artist/0Y8KmFkKOgJybpVobn1onU%209.10.2022" TargetMode="External" Type="http://schemas.openxmlformats.org/officeDocument/2006/relationships/hyperlink"/><Relationship Id="rId7" Target="https://amu.edu.pl/wiadomosci/aktualnosci/archiwum/343519-andrea-bocelli-w-poznaniu2.-wielki-koncert-na-stulecie-uniwersytetu-poznanskiego%209.10.2022" TargetMode="External" Type="http://schemas.openxmlformats.org/officeDocument/2006/relationships/hyperlink"/><Relationship Id="rId8" Target="https://www.operabase.com/artists/placido-domingo-14248/en%209.10.2022" TargetMode="External" Type="http://schemas.openxmlformats.org/officeDocument/2006/relationships/hyperlink"/></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49.png" Type="http://schemas.openxmlformats.org/officeDocument/2006/relationships/image"/><Relationship Id="rId4" Target="../media/image50.png" Type="http://schemas.openxmlformats.org/officeDocument/2006/relationships/image"/><Relationship Id="rId5" Target="../media/image51.png" Type="http://schemas.openxmlformats.org/officeDocument/2006/relationships/image"/><Relationship Id="rId6" Target="https://kultura.onet.pl/wiadomosci/jose-carreras-na-wyjatkowym-koncercie-w-polsce/c31t10e" TargetMode="External" Type="http://schemas.openxmlformats.org/officeDocument/2006/relationships/hyperlink"/><Relationship Id="rId7" Target="https://en.wikipedia.org/wiki/Enrico_Caruso"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0.png" Type="http://schemas.openxmlformats.org/officeDocument/2006/relationships/image"/><Relationship Id="rId4" Target="../media/image11.sv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52.png" Type="http://schemas.openxmlformats.org/officeDocument/2006/relationships/image"/><Relationship Id="rId4" Target="../media/image53.png" Type="http://schemas.openxmlformats.org/officeDocument/2006/relationships/image"/><Relationship Id="rId5" Target="../media/image54.png" Type="http://schemas.openxmlformats.org/officeDocument/2006/relationships/image"/><Relationship Id="rId6" Target="https://www.britannica.com/biography/Joan-Sutherland" TargetMode="External" Type="http://schemas.openxmlformats.org/officeDocument/2006/relationships/hyperlink"/><Relationship Id="rId7" Target="http://www.jussibjorlingsallskapet.com/about%20jussi%20bj%C3%B6rling/index.html%209.10.2022" TargetMode="External" Type="http://schemas.openxmlformats.org/officeDocument/2006/relationships/hyperlink"/><Relationship Id="rId8" Target="https://www.livenation.pl/artist-sarah-brightman-1208460%209.10.2022" TargetMode="External" Type="http://schemas.openxmlformats.org/officeDocument/2006/relationships/hyperlink"/></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10" Target="http://www.edu.operakameralna.pl/index.php?edu_opera_enter_szczerze_o_operze" TargetMode="External" Type="http://schemas.openxmlformats.org/officeDocument/2006/relationships/hyperlink"/><Relationship Id="rId11" Target="https://www.edukacja.edux.pl/p-26599-prawidlowa-emisja-glosu-cwiczenia-dla.php" TargetMode="External" Type="http://schemas.openxmlformats.org/officeDocument/2006/relationships/hyperlink"/><Relationship Id="rId12" Target="https://swiataudiobookow.pl/jak-polubic-audiobooki/" TargetMode="External" Type="http://schemas.openxmlformats.org/officeDocument/2006/relationships/hyperlink"/><Relationship Id="rId13" Target="../media/image6.png" Type="http://schemas.openxmlformats.org/officeDocument/2006/relationships/image"/><Relationship Id="rId2" Target="https://emma.org.pl/dzialania/projekty/senior-w-xxi-wieku-2020/" TargetMode="External" Type="http://schemas.openxmlformats.org/officeDocument/2006/relationships/hyperlink"/><Relationship Id="rId3" Target="https://voicefoundation.org/health-science/voice-disorders/anatomy-physiology-of-voice-production/understanding-voice-production/" TargetMode="External" Type="http://schemas.openxmlformats.org/officeDocument/2006/relationships/hyperlink"/><Relationship Id="rId4" Target="https://www.tandfonline.com/doi/abs/10.1080/13607863.2021.1871880?journalCode=camh20" TargetMode="External" Type="http://schemas.openxmlformats.org/officeDocument/2006/relationships/hyperlink"/><Relationship Id="rId5" Target="https://link.springer.com/article/10.1007/s12144-022-03612-y" TargetMode="External" Type="http://schemas.openxmlformats.org/officeDocument/2006/relationships/hyperlink"/><Relationship Id="rId6" Target="http://apgr.wssp.edu.pl/voice-emission-knowledge-and-skills-as-an-essential-part-of-teachers-training/" TargetMode="External" Type="http://schemas.openxmlformats.org/officeDocument/2006/relationships/hyperlink"/><Relationship Id="rId7" Target="https://www.payback.pl/ekstra/elektronika/co-to-jest-audiobook?adobe_mc_ref=https://www.google.pl/" TargetMode="External" Type="http://schemas.openxmlformats.org/officeDocument/2006/relationships/hyperlink"/><Relationship Id="rId8" Target="https://woblink.com/blog/jak-sluchac-audiobookow/" TargetMode="External" Type="http://schemas.openxmlformats.org/officeDocument/2006/relationships/hyperlink"/><Relationship Id="rId9" Target="http://www.kulturawpolsce.pl/artykuly/opera-i-teatr-dlaczego-warto,65.html" TargetMode="External" Type="http://schemas.openxmlformats.org/officeDocument/2006/relationships/hyperlink"/></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10" Target="../media/image7.png" Type="http://schemas.openxmlformats.org/officeDocument/2006/relationships/image"/><Relationship Id="rId2" Target="../media/image55.png" Type="http://schemas.openxmlformats.org/officeDocument/2006/relationships/image"/><Relationship Id="rId3" Target="../media/image56.jpeg" Type="http://schemas.openxmlformats.org/officeDocument/2006/relationships/image"/><Relationship Id="rId4" Target="../media/image57.jpeg" Type="http://schemas.openxmlformats.org/officeDocument/2006/relationships/image"/><Relationship Id="rId5" Target="../media/image6.png" Type="http://schemas.openxmlformats.org/officeDocument/2006/relationships/image"/><Relationship Id="rId6" Target="../media/image2.png" Type="http://schemas.openxmlformats.org/officeDocument/2006/relationships/image"/><Relationship Id="rId7" Target="../media/image3.png" Type="http://schemas.openxmlformats.org/officeDocument/2006/relationships/image"/><Relationship Id="rId8" Target="../media/image4.png" Type="http://schemas.openxmlformats.org/officeDocument/2006/relationships/image"/><Relationship Id="rId9" Target="../media/image5.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6.pn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6.pn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6.pn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https://voicefoundation.org/" TargetMode="External" Type="http://schemas.openxmlformats.org/officeDocument/2006/relationships/hyperlink"/><Relationship Id="rId3" Target="../media/image6.png" Type="http://schemas.openxmlformats.org/officeDocument/2006/relationships/image"/><Relationship Id="rId4" Target="../media/image17.png" Type="http://schemas.openxmlformats.org/officeDocument/2006/relationships/image"/><Relationship Id="rId5" Target="../media/image18.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5572" r="0" b="0"/>
          <a:stretch>
            <a:fillRect/>
          </a:stretch>
        </p:blipFill>
        <p:spPr>
          <a:xfrm flipH="false" flipV="false">
            <a:off x="0" y="0"/>
            <a:ext cx="18288000" cy="10287000"/>
          </a:xfrm>
          <a:prstGeom prst="rect">
            <a:avLst/>
          </a:prstGeom>
        </p:spPr>
      </p:pic>
      <p:grpSp>
        <p:nvGrpSpPr>
          <p:cNvPr name="Group 3" id="3"/>
          <p:cNvGrpSpPr/>
          <p:nvPr/>
        </p:nvGrpSpPr>
        <p:grpSpPr>
          <a:xfrm rot="0">
            <a:off x="-181678" y="8743950"/>
            <a:ext cx="19466958" cy="3086100"/>
            <a:chOff x="0" y="0"/>
            <a:chExt cx="5127100" cy="812800"/>
          </a:xfrm>
        </p:grpSpPr>
        <p:sp>
          <p:nvSpPr>
            <p:cNvPr name="Freeform 4" id="4"/>
            <p:cNvSpPr/>
            <p:nvPr/>
          </p:nvSpPr>
          <p:spPr>
            <a:xfrm flipH="false" flipV="false" rot="0">
              <a:off x="0" y="0"/>
              <a:ext cx="5127100" cy="812800"/>
            </a:xfrm>
            <a:custGeom>
              <a:avLst/>
              <a:gdLst/>
              <a:ahLst/>
              <a:cxnLst/>
              <a:rect r="r" b="b" t="t" l="l"/>
              <a:pathLst>
                <a:path h="812800" w="5127100">
                  <a:moveTo>
                    <a:pt x="0" y="0"/>
                  </a:moveTo>
                  <a:lnTo>
                    <a:pt x="5127100" y="0"/>
                  </a:lnTo>
                  <a:lnTo>
                    <a:pt x="5127100" y="812800"/>
                  </a:lnTo>
                  <a:lnTo>
                    <a:pt x="0" y="812800"/>
                  </a:lnTo>
                  <a:close/>
                </a:path>
              </a:pathLst>
            </a:custGeom>
            <a:solidFill>
              <a:srgbClr val="FFFFFF"/>
            </a:solidFill>
          </p:spPr>
        </p:sp>
        <p:sp>
          <p:nvSpPr>
            <p:cNvPr name="TextBox 5" id="5"/>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TextBox 6" id="6"/>
          <p:cNvSpPr txBox="true"/>
          <p:nvPr/>
        </p:nvSpPr>
        <p:spPr>
          <a:xfrm rot="0">
            <a:off x="817638" y="5257800"/>
            <a:ext cx="13163976" cy="3673706"/>
          </a:xfrm>
          <a:prstGeom prst="rect">
            <a:avLst/>
          </a:prstGeom>
        </p:spPr>
        <p:txBody>
          <a:bodyPr anchor="t" rtlCol="false" tIns="0" lIns="0" bIns="0" rIns="0">
            <a:spAutoFit/>
          </a:bodyPr>
          <a:lstStyle/>
          <a:p>
            <a:pPr>
              <a:lnSpc>
                <a:spcPts val="14300"/>
              </a:lnSpc>
            </a:pPr>
            <a:r>
              <a:rPr lang="en-US" sz="13000">
                <a:solidFill>
                  <a:srgbClr val="FFFFFF"/>
                </a:solidFill>
                <a:latin typeface="HK Grotesk Bold"/>
              </a:rPr>
              <a:t>MUSIC BROADCAST</a:t>
            </a:r>
          </a:p>
        </p:txBody>
      </p:sp>
      <p:sp>
        <p:nvSpPr>
          <p:cNvPr name="Freeform 7" id="7"/>
          <p:cNvSpPr/>
          <p:nvPr/>
        </p:nvSpPr>
        <p:spPr>
          <a:xfrm flipH="false" flipV="false" rot="0">
            <a:off x="6292987" y="9179256"/>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3"/>
            <a:stretch>
              <a:fillRect l="0" t="0" r="0" b="0"/>
            </a:stretch>
          </a:blipFill>
        </p:spPr>
      </p:sp>
      <p:sp>
        <p:nvSpPr>
          <p:cNvPr name="Freeform 8" id="8"/>
          <p:cNvSpPr/>
          <p:nvPr/>
        </p:nvSpPr>
        <p:spPr>
          <a:xfrm flipH="false" flipV="false" rot="0">
            <a:off x="7411416" y="9118408"/>
            <a:ext cx="1059197" cy="834118"/>
          </a:xfrm>
          <a:custGeom>
            <a:avLst/>
            <a:gdLst/>
            <a:ahLst/>
            <a:cxnLst/>
            <a:rect r="r" b="b" t="t" l="l"/>
            <a:pathLst>
              <a:path h="834118" w="1059197">
                <a:moveTo>
                  <a:pt x="0" y="0"/>
                </a:moveTo>
                <a:lnTo>
                  <a:pt x="1059197" y="0"/>
                </a:lnTo>
                <a:lnTo>
                  <a:pt x="1059197" y="834117"/>
                </a:lnTo>
                <a:lnTo>
                  <a:pt x="0" y="834117"/>
                </a:lnTo>
                <a:lnTo>
                  <a:pt x="0" y="0"/>
                </a:lnTo>
                <a:close/>
              </a:path>
            </a:pathLst>
          </a:custGeom>
          <a:blipFill>
            <a:blip r:embed="rId4"/>
            <a:stretch>
              <a:fillRect l="0" t="0" r="0" b="0"/>
            </a:stretch>
          </a:blipFill>
        </p:spPr>
      </p:sp>
      <p:sp>
        <p:nvSpPr>
          <p:cNvPr name="Freeform 9" id="9"/>
          <p:cNvSpPr/>
          <p:nvPr/>
        </p:nvSpPr>
        <p:spPr>
          <a:xfrm flipH="false" flipV="false" rot="0">
            <a:off x="4637226" y="9179256"/>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5"/>
            <a:stretch>
              <a:fillRect l="0" t="0" r="0" b="0"/>
            </a:stretch>
          </a:blipFill>
        </p:spPr>
      </p:sp>
      <p:sp>
        <p:nvSpPr>
          <p:cNvPr name="Freeform 10" id="10"/>
          <p:cNvSpPr/>
          <p:nvPr/>
        </p:nvSpPr>
        <p:spPr>
          <a:xfrm flipH="false" flipV="false" rot="0">
            <a:off x="8609301" y="9209411"/>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6"/>
            <a:stretch>
              <a:fillRect l="0" t="0" r="0" b="0"/>
            </a:stretch>
          </a:blipFill>
        </p:spPr>
      </p:sp>
      <p:sp>
        <p:nvSpPr>
          <p:cNvPr name="Freeform 11" id="11"/>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7"/>
            <a:stretch>
              <a:fillRect l="0" t="0" r="0" b="0"/>
            </a:stretch>
          </a:blipFill>
        </p:spPr>
      </p:sp>
      <p:sp>
        <p:nvSpPr>
          <p:cNvPr name="TextBox 12" id="12"/>
          <p:cNvSpPr txBox="true"/>
          <p:nvPr/>
        </p:nvSpPr>
        <p:spPr>
          <a:xfrm rot="-5400000">
            <a:off x="5487861" y="9490005"/>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PARTNERS:</a:t>
            </a:r>
          </a:p>
        </p:txBody>
      </p:sp>
      <p:sp>
        <p:nvSpPr>
          <p:cNvPr name="TextBox 13" id="13"/>
          <p:cNvSpPr txBox="true"/>
          <p:nvPr/>
        </p:nvSpPr>
        <p:spPr>
          <a:xfrm rot="-5400000">
            <a:off x="3811016" y="9559808"/>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LEADER:</a:t>
            </a:r>
          </a:p>
        </p:txBody>
      </p:sp>
      <p:sp>
        <p:nvSpPr>
          <p:cNvPr name="Freeform 14" id="14"/>
          <p:cNvSpPr/>
          <p:nvPr/>
        </p:nvSpPr>
        <p:spPr>
          <a:xfrm flipH="false" flipV="false" rot="0">
            <a:off x="133192" y="9118408"/>
            <a:ext cx="3913922" cy="819065"/>
          </a:xfrm>
          <a:custGeom>
            <a:avLst/>
            <a:gdLst/>
            <a:ahLst/>
            <a:cxnLst/>
            <a:rect r="r" b="b" t="t" l="l"/>
            <a:pathLst>
              <a:path h="819065" w="3913922">
                <a:moveTo>
                  <a:pt x="0" y="0"/>
                </a:moveTo>
                <a:lnTo>
                  <a:pt x="3913922" y="0"/>
                </a:lnTo>
                <a:lnTo>
                  <a:pt x="3913922" y="819065"/>
                </a:lnTo>
                <a:lnTo>
                  <a:pt x="0" y="819065"/>
                </a:lnTo>
                <a:lnTo>
                  <a:pt x="0" y="0"/>
                </a:lnTo>
                <a:close/>
              </a:path>
            </a:pathLst>
          </a:custGeom>
          <a:blipFill>
            <a:blip r:embed="rId8"/>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2629273" y="2469743"/>
            <a:ext cx="11665246" cy="4909019"/>
          </a:xfrm>
          <a:custGeom>
            <a:avLst/>
            <a:gdLst/>
            <a:ahLst/>
            <a:cxnLst/>
            <a:rect r="r" b="b" t="t" l="l"/>
            <a:pathLst>
              <a:path h="4909019" w="11665246">
                <a:moveTo>
                  <a:pt x="0" y="0"/>
                </a:moveTo>
                <a:lnTo>
                  <a:pt x="11665246" y="0"/>
                </a:lnTo>
                <a:lnTo>
                  <a:pt x="11665246" y="4909019"/>
                </a:lnTo>
                <a:lnTo>
                  <a:pt x="0" y="4909019"/>
                </a:lnTo>
                <a:lnTo>
                  <a:pt x="0" y="0"/>
                </a:lnTo>
                <a:close/>
              </a:path>
            </a:pathLst>
          </a:custGeom>
          <a:blipFill>
            <a:blip r:embed="rId3"/>
            <a:stretch>
              <a:fillRect l="0" t="0" r="0" b="0"/>
            </a:stretch>
          </a:blipFill>
        </p:spPr>
      </p:sp>
      <p:sp>
        <p:nvSpPr>
          <p:cNvPr name="TextBox 4" id="4"/>
          <p:cNvSpPr txBox="true"/>
          <p:nvPr/>
        </p:nvSpPr>
        <p:spPr>
          <a:xfrm rot="0">
            <a:off x="1028700" y="1057275"/>
            <a:ext cx="9191756" cy="1706880"/>
          </a:xfrm>
          <a:prstGeom prst="rect">
            <a:avLst/>
          </a:prstGeom>
        </p:spPr>
        <p:txBody>
          <a:bodyPr anchor="t" rtlCol="false" tIns="0" lIns="0" bIns="0" rIns="0">
            <a:spAutoFit/>
          </a:bodyPr>
          <a:lstStyle/>
          <a:p>
            <a:pPr>
              <a:lnSpc>
                <a:spcPts val="4729"/>
              </a:lnSpc>
            </a:pPr>
            <a:r>
              <a:rPr lang="en-US" sz="4299" spc="85">
                <a:solidFill>
                  <a:srgbClr val="DC239B"/>
                </a:solidFill>
                <a:latin typeface="HK Grotesk Bold"/>
              </a:rPr>
              <a:t>VOICE TYPES</a:t>
            </a:r>
          </a:p>
          <a:p>
            <a:pPr>
              <a:lnSpc>
                <a:spcPts val="4729"/>
              </a:lnSpc>
            </a:pPr>
            <a:r>
              <a:rPr lang="en-US" sz="4299" spc="85">
                <a:solidFill>
                  <a:srgbClr val="DC239B"/>
                </a:solidFill>
                <a:latin typeface="HK Grotesk Bold"/>
              </a:rPr>
              <a:t> </a:t>
            </a:r>
          </a:p>
          <a:p>
            <a:pPr>
              <a:lnSpc>
                <a:spcPts val="3850"/>
              </a:lnSpc>
            </a:pP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114425"/>
            <a:ext cx="15858926" cy="1174050"/>
          </a:xfrm>
          <a:prstGeom prst="rect">
            <a:avLst/>
          </a:prstGeom>
        </p:spPr>
        <p:txBody>
          <a:bodyPr anchor="t" rtlCol="false" tIns="0" lIns="0" bIns="0" rIns="0">
            <a:spAutoFit/>
          </a:bodyPr>
          <a:lstStyle/>
          <a:p>
            <a:pPr>
              <a:lnSpc>
                <a:spcPts val="9193"/>
              </a:lnSpc>
            </a:pPr>
            <a:r>
              <a:rPr lang="en-US" sz="8357">
                <a:solidFill>
                  <a:srgbClr val="DC239B"/>
                </a:solidFill>
                <a:latin typeface="HK Grotesk Bold"/>
              </a:rPr>
              <a:t>AUDIOBOOK - WHAT IT IS?</a:t>
            </a:r>
          </a:p>
        </p:txBody>
      </p:sp>
      <p:sp>
        <p:nvSpPr>
          <p:cNvPr name="TextBox 3" id="3"/>
          <p:cNvSpPr txBox="true"/>
          <p:nvPr/>
        </p:nvSpPr>
        <p:spPr>
          <a:xfrm rot="0">
            <a:off x="1028700" y="2440875"/>
            <a:ext cx="14437399" cy="7134620"/>
          </a:xfrm>
          <a:prstGeom prst="rect">
            <a:avLst/>
          </a:prstGeom>
        </p:spPr>
        <p:txBody>
          <a:bodyPr anchor="t" rtlCol="false" tIns="0" lIns="0" bIns="0" rIns="0">
            <a:spAutoFit/>
          </a:bodyPr>
          <a:lstStyle/>
          <a:p>
            <a:pPr>
              <a:lnSpc>
                <a:spcPts val="3014"/>
              </a:lnSpc>
            </a:pPr>
            <a:r>
              <a:rPr lang="en-US" sz="2318" spc="46">
                <a:solidFill>
                  <a:srgbClr val="050217"/>
                </a:solidFill>
                <a:latin typeface="HK Grotesk"/>
              </a:rPr>
              <a:t>An audiobook is a book that is designed to be listened to rather than read. The digital form on which aubiobooks are recorded is the so-called data carriers. Books or otherwise texts are read by voice-over artists, well-known actors sometimes also by amateurs, if the audiobook is not professionally recorded. If we are talking about audiobooks from legal sources, publishers usually choose people with distinctive voices, which will perfectly match the subject matter of the published content. Audiobooks, just like books, can transport the listener to an extraordinary world of imagination. </a:t>
            </a:r>
          </a:p>
          <a:p>
            <a:pPr>
              <a:lnSpc>
                <a:spcPts val="3014"/>
              </a:lnSpc>
            </a:pPr>
            <a:r>
              <a:rPr lang="en-US" sz="2318" spc="46">
                <a:solidFill>
                  <a:srgbClr val="050217"/>
                </a:solidFill>
                <a:latin typeface="HK Grotesk"/>
              </a:rPr>
              <a:t>Audiobooks vs. radio plays</a:t>
            </a:r>
          </a:p>
          <a:p>
            <a:pPr>
              <a:lnSpc>
                <a:spcPts val="3014"/>
              </a:lnSpc>
            </a:pPr>
            <a:r>
              <a:rPr lang="en-US" sz="2318" spc="46">
                <a:solidFill>
                  <a:srgbClr val="050217"/>
                </a:solidFill>
                <a:latin typeface="HK Grotesk"/>
              </a:rPr>
              <a:t>Reading the text of a book or story is an audiobook. If, on the other hand, the text is read out and accompanied by special sound effects, then it is called a radio play. Such forms are popular especially among the youngest listeners, although there are also audio plays for adults.</a:t>
            </a:r>
          </a:p>
          <a:p>
            <a:pPr>
              <a:lnSpc>
                <a:spcPts val="3014"/>
              </a:lnSpc>
            </a:pPr>
            <a:r>
              <a:rPr lang="en-US" sz="2318" spc="46">
                <a:solidFill>
                  <a:srgbClr val="050217"/>
                </a:solidFill>
                <a:latin typeface="HK Grotesk"/>
              </a:rPr>
              <a:t>Audiobook for learning</a:t>
            </a:r>
          </a:p>
          <a:p>
            <a:pPr>
              <a:lnSpc>
                <a:spcPts val="3014"/>
              </a:lnSpc>
            </a:pPr>
            <a:r>
              <a:rPr lang="en-US" sz="2318" spc="46">
                <a:solidFill>
                  <a:srgbClr val="050217"/>
                </a:solidFill>
                <a:latin typeface="HK Grotesk"/>
              </a:rPr>
              <a:t>Audiobooks are most often used for entertainment, but they can also be excellent material and an ideal way to expand your knowledge and learning. Audiobooks for learning a language, for example, allow for convenient and stress-free learning in the comfort of your home or while traveling to work or school. They work great especially for people who don't have time for lessons in a language school or don't like standard forms of teaching. </a:t>
            </a:r>
          </a:p>
          <a:p>
            <a:pPr>
              <a:lnSpc>
                <a:spcPts val="2754"/>
              </a:lnSpc>
            </a:pPr>
          </a:p>
          <a:p>
            <a:pPr>
              <a:lnSpc>
                <a:spcPts val="2754"/>
              </a:lnSpc>
            </a:pPr>
          </a:p>
          <a:p>
            <a:pPr>
              <a:lnSpc>
                <a:spcPts val="2754"/>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34387" y="1066800"/>
            <a:ext cx="8319308" cy="3208695"/>
          </a:xfrm>
          <a:prstGeom prst="rect">
            <a:avLst/>
          </a:prstGeom>
        </p:spPr>
        <p:txBody>
          <a:bodyPr anchor="t" rtlCol="false" tIns="0" lIns="0" bIns="0" rIns="0">
            <a:spAutoFit/>
          </a:bodyPr>
          <a:lstStyle/>
          <a:p>
            <a:pPr>
              <a:lnSpc>
                <a:spcPts val="5228"/>
              </a:lnSpc>
            </a:pPr>
            <a:r>
              <a:rPr lang="en-US" sz="4753">
                <a:solidFill>
                  <a:srgbClr val="336BE4"/>
                </a:solidFill>
                <a:latin typeface="HK Grotesk Bold"/>
              </a:rPr>
              <a:t>AUDIOBOOKS FOR FREE - IS IT POSSIBLE?</a:t>
            </a:r>
          </a:p>
          <a:p>
            <a:pPr>
              <a:lnSpc>
                <a:spcPts val="5228"/>
              </a:lnSpc>
            </a:pPr>
          </a:p>
          <a:p>
            <a:pPr>
              <a:lnSpc>
                <a:spcPts val="940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9680" t="0" r="-89838" b="0"/>
            </a:stretch>
          </a:blipFill>
        </p:spPr>
      </p:sp>
      <p:sp>
        <p:nvSpPr>
          <p:cNvPr name="TextBox 4" id="4"/>
          <p:cNvSpPr txBox="true"/>
          <p:nvPr/>
        </p:nvSpPr>
        <p:spPr>
          <a:xfrm rot="0">
            <a:off x="8634387" y="2623523"/>
            <a:ext cx="7300082" cy="8597190"/>
          </a:xfrm>
          <a:prstGeom prst="rect">
            <a:avLst/>
          </a:prstGeom>
        </p:spPr>
        <p:txBody>
          <a:bodyPr anchor="t" rtlCol="false" tIns="0" lIns="0" bIns="0" rIns="0">
            <a:spAutoFit/>
          </a:bodyPr>
          <a:lstStyle/>
          <a:p>
            <a:pPr>
              <a:lnSpc>
                <a:spcPts val="3647"/>
              </a:lnSpc>
            </a:pPr>
            <a:r>
              <a:rPr lang="en-US" sz="2805" spc="56">
                <a:solidFill>
                  <a:srgbClr val="050217"/>
                </a:solidFill>
                <a:latin typeface="HK Grotesk"/>
              </a:rPr>
              <a:t>Free audiobooks are often posted on the Internet illegally.  </a:t>
            </a:r>
          </a:p>
          <a:p>
            <a:pPr>
              <a:lnSpc>
                <a:spcPts val="3647"/>
              </a:lnSpc>
            </a:pPr>
            <a:r>
              <a:rPr lang="en-US" sz="2805" spc="56">
                <a:solidFill>
                  <a:srgbClr val="050217"/>
                </a:solidFill>
                <a:latin typeface="HK Grotesk"/>
              </a:rPr>
              <a:t>On the web we can find many versions unfortunately most of them are illegal i.e. so called Pircka. However, despite this we can find many audiobooks that are legal, they are virtual libraries with a large number of works. On the Internet you can find virtual libraries with hundreds of works. </a:t>
            </a:r>
          </a:p>
          <a:p>
            <a:pPr>
              <a:lnSpc>
                <a:spcPts val="3647"/>
              </a:lnSpc>
            </a:pPr>
            <a:r>
              <a:rPr lang="en-US" sz="2805" spc="56">
                <a:solidFill>
                  <a:srgbClr val="050217"/>
                </a:solidFill>
                <a:latin typeface="HK Grotesk"/>
              </a:rPr>
              <a:t>Audiobooks are not only books for adults but also, readings, books for children. Everyone can find something for themselves.  </a:t>
            </a:r>
          </a:p>
          <a:p>
            <a:pPr>
              <a:lnSpc>
                <a:spcPts val="3647"/>
              </a:lnSpc>
            </a:pPr>
            <a:r>
              <a:rPr lang="en-US" sz="2805" spc="56">
                <a:solidFill>
                  <a:srgbClr val="050217"/>
                </a:solidFill>
                <a:latin typeface="HK Grotesk"/>
              </a:rPr>
              <a:t>The price of audiobooks ranges from a few to several tens of zlotys and depends primarily on the popularity of the book.</a:t>
            </a:r>
          </a:p>
          <a:p>
            <a:pPr>
              <a:lnSpc>
                <a:spcPts val="3647"/>
              </a:lnSpc>
            </a:pPr>
          </a:p>
          <a:p>
            <a:pPr>
              <a:lnSpc>
                <a:spcPts val="4297"/>
              </a:lnSpc>
            </a:pPr>
          </a:p>
          <a:p>
            <a:pPr>
              <a:lnSpc>
                <a:spcPts val="2997"/>
              </a:lnSpc>
            </a:pPr>
          </a:p>
          <a:p>
            <a:pPr>
              <a:lnSpc>
                <a:spcPts val="299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6" id="6"/>
          <p:cNvSpPr txBox="true"/>
          <p:nvPr/>
        </p:nvSpPr>
        <p:spPr>
          <a:xfrm rot="0">
            <a:off x="1028700" y="9498974"/>
            <a:ext cx="5752029" cy="318097"/>
          </a:xfrm>
          <a:prstGeom prst="rect">
            <a:avLst/>
          </a:prstGeom>
        </p:spPr>
        <p:txBody>
          <a:bodyPr anchor="t" rtlCol="false" tIns="0" lIns="0" bIns="0" rIns="0">
            <a:spAutoFit/>
          </a:bodyPr>
          <a:lstStyle/>
          <a:p>
            <a:pPr algn="ctr">
              <a:lnSpc>
                <a:spcPts val="2538"/>
              </a:lnSpc>
              <a:spcBef>
                <a:spcPct val="0"/>
              </a:spcBef>
            </a:pPr>
            <a:r>
              <a:rPr lang="en-US" sz="1952" spc="39">
                <a:solidFill>
                  <a:srgbClr val="000000"/>
                </a:solidFill>
                <a:latin typeface="HK Grotesk"/>
              </a:rPr>
              <a:t>Source: https://swiataudiobookow.pl/ 19.10.2022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634387" y="1066800"/>
            <a:ext cx="8319308" cy="3208695"/>
          </a:xfrm>
          <a:prstGeom prst="rect">
            <a:avLst/>
          </a:prstGeom>
        </p:spPr>
        <p:txBody>
          <a:bodyPr anchor="t" rtlCol="false" tIns="0" lIns="0" bIns="0" rIns="0">
            <a:spAutoFit/>
          </a:bodyPr>
          <a:lstStyle/>
          <a:p>
            <a:pPr>
              <a:lnSpc>
                <a:spcPts val="5228"/>
              </a:lnSpc>
            </a:pPr>
            <a:r>
              <a:rPr lang="en-US" sz="4753">
                <a:solidFill>
                  <a:srgbClr val="336BE4"/>
                </a:solidFill>
                <a:latin typeface="HK Grotesk Bold"/>
              </a:rPr>
              <a:t>WHEN YOU CAN LISTEN TO AUDIOBOOKS?</a:t>
            </a:r>
          </a:p>
          <a:p>
            <a:pPr>
              <a:lnSpc>
                <a:spcPts val="5228"/>
              </a:lnSpc>
            </a:pPr>
          </a:p>
          <a:p>
            <a:pPr>
              <a:lnSpc>
                <a:spcPts val="9408"/>
              </a:lnSpc>
            </a:pPr>
          </a:p>
        </p:txBody>
      </p:sp>
      <p:sp>
        <p:nvSpPr>
          <p:cNvPr name="Freeform 3" id="3"/>
          <p:cNvSpPr/>
          <p:nvPr/>
        </p:nvSpPr>
        <p:spPr>
          <a:xfrm flipH="false" flipV="false" rot="0">
            <a:off x="-820129" y="-559397"/>
            <a:ext cx="8709079" cy="11405793"/>
          </a:xfrm>
          <a:custGeom>
            <a:avLst/>
            <a:gdLst/>
            <a:ahLst/>
            <a:cxnLst/>
            <a:rect r="r" b="b" t="t" l="l"/>
            <a:pathLst>
              <a:path h="11405793" w="8709079">
                <a:moveTo>
                  <a:pt x="0" y="0"/>
                </a:moveTo>
                <a:lnTo>
                  <a:pt x="8709079" y="0"/>
                </a:lnTo>
                <a:lnTo>
                  <a:pt x="8709079" y="11405794"/>
                </a:lnTo>
                <a:lnTo>
                  <a:pt x="0" y="11405794"/>
                </a:lnTo>
                <a:lnTo>
                  <a:pt x="0" y="0"/>
                </a:lnTo>
                <a:close/>
              </a:path>
            </a:pathLst>
          </a:custGeom>
          <a:blipFill>
            <a:blip r:embed="rId2"/>
            <a:stretch>
              <a:fillRect l="-2002" t="0" r="-94566" b="0"/>
            </a:stretch>
          </a:blipFill>
        </p:spPr>
      </p:sp>
      <p:sp>
        <p:nvSpPr>
          <p:cNvPr name="TextBox 4" id="4"/>
          <p:cNvSpPr txBox="true"/>
          <p:nvPr/>
        </p:nvSpPr>
        <p:spPr>
          <a:xfrm rot="0">
            <a:off x="8634387" y="2623523"/>
            <a:ext cx="7300082" cy="9511590"/>
          </a:xfrm>
          <a:prstGeom prst="rect">
            <a:avLst/>
          </a:prstGeom>
        </p:spPr>
        <p:txBody>
          <a:bodyPr anchor="t" rtlCol="false" tIns="0" lIns="0" bIns="0" rIns="0">
            <a:spAutoFit/>
          </a:bodyPr>
          <a:lstStyle/>
          <a:p>
            <a:pPr>
              <a:lnSpc>
                <a:spcPts val="3647"/>
              </a:lnSpc>
            </a:pPr>
            <a:r>
              <a:rPr lang="en-US" sz="2805" spc="56">
                <a:solidFill>
                  <a:srgbClr val="050217"/>
                </a:solidFill>
                <a:latin typeface="HK Grotesk"/>
              </a:rPr>
              <a:t>Audiobooks come in most handy when we are thirsty for a good book, and not really able to sit quietly in an armchair, open it and sink into reading. They also have the advantage over traditional books that we can listen to them:</a:t>
            </a:r>
          </a:p>
          <a:p>
            <a:pPr marL="605792" indent="-302896" lvl="1">
              <a:lnSpc>
                <a:spcPts val="3647"/>
              </a:lnSpc>
              <a:buFont typeface="Arial"/>
              <a:buChar char="•"/>
            </a:pPr>
            <a:r>
              <a:rPr lang="en-US" sz="2805" spc="56">
                <a:solidFill>
                  <a:srgbClr val="050217"/>
                </a:solidFill>
                <a:latin typeface="HK Grotesk"/>
              </a:rPr>
              <a:t>when traveling</a:t>
            </a:r>
          </a:p>
          <a:p>
            <a:pPr marL="605792" indent="-302896" lvl="1">
              <a:lnSpc>
                <a:spcPts val="3647"/>
              </a:lnSpc>
              <a:buFont typeface="Arial"/>
              <a:buChar char="•"/>
            </a:pPr>
            <a:r>
              <a:rPr lang="en-US" sz="2805" spc="56">
                <a:solidFill>
                  <a:srgbClr val="050217"/>
                </a:solidFill>
                <a:latin typeface="HK Grotesk"/>
              </a:rPr>
              <a:t> while driving</a:t>
            </a:r>
          </a:p>
          <a:p>
            <a:pPr marL="605792" indent="-302896" lvl="1">
              <a:lnSpc>
                <a:spcPts val="3647"/>
              </a:lnSpc>
              <a:buFont typeface="Arial"/>
              <a:buChar char="•"/>
            </a:pPr>
            <a:r>
              <a:rPr lang="en-US" sz="2805" spc="56">
                <a:solidFill>
                  <a:srgbClr val="050217"/>
                </a:solidFill>
                <a:latin typeface="HK Grotesk"/>
              </a:rPr>
              <a:t> cleaning the apartment</a:t>
            </a:r>
          </a:p>
          <a:p>
            <a:pPr marL="605792" indent="-302896" lvl="1">
              <a:lnSpc>
                <a:spcPts val="3647"/>
              </a:lnSpc>
              <a:buFont typeface="Arial"/>
              <a:buChar char="•"/>
            </a:pPr>
            <a:r>
              <a:rPr lang="en-US" sz="2805" spc="56">
                <a:solidFill>
                  <a:srgbClr val="050217"/>
                </a:solidFill>
                <a:latin typeface="HK Grotesk"/>
              </a:rPr>
              <a:t> cooking</a:t>
            </a:r>
          </a:p>
          <a:p>
            <a:pPr marL="605792" indent="-302896" lvl="1">
              <a:lnSpc>
                <a:spcPts val="3647"/>
              </a:lnSpc>
              <a:buFont typeface="Arial"/>
              <a:buChar char="•"/>
            </a:pPr>
            <a:r>
              <a:rPr lang="en-US" sz="2805" spc="56">
                <a:solidFill>
                  <a:srgbClr val="050217"/>
                </a:solidFill>
                <a:latin typeface="HK Grotesk"/>
              </a:rPr>
              <a:t> while walking, e.g. with your dog</a:t>
            </a:r>
          </a:p>
          <a:p>
            <a:pPr marL="605792" indent="-302896" lvl="1">
              <a:lnSpc>
                <a:spcPts val="3647"/>
              </a:lnSpc>
              <a:buFont typeface="Arial"/>
              <a:buChar char="•"/>
            </a:pPr>
            <a:r>
              <a:rPr lang="en-US" sz="2805" spc="56">
                <a:solidFill>
                  <a:srgbClr val="050217"/>
                </a:solidFill>
                <a:latin typeface="HK Grotesk"/>
              </a:rPr>
              <a:t> keeping an eye on a child, e.g., playing in a sandbox</a:t>
            </a:r>
          </a:p>
          <a:p>
            <a:pPr marL="605792" indent="-302896" lvl="1">
              <a:lnSpc>
                <a:spcPts val="3647"/>
              </a:lnSpc>
              <a:buFont typeface="Arial"/>
              <a:buChar char="•"/>
            </a:pPr>
            <a:r>
              <a:rPr lang="en-US" sz="2805" spc="56">
                <a:solidFill>
                  <a:srgbClr val="050217"/>
                </a:solidFill>
                <a:latin typeface="HK Grotesk"/>
              </a:rPr>
              <a:t> playing sports outdoors</a:t>
            </a:r>
          </a:p>
          <a:p>
            <a:pPr marL="605792" indent="-302896" lvl="1">
              <a:lnSpc>
                <a:spcPts val="3647"/>
              </a:lnSpc>
              <a:buFont typeface="Arial"/>
              <a:buChar char="•"/>
            </a:pPr>
            <a:r>
              <a:rPr lang="en-US" sz="2805" spc="56">
                <a:solidFill>
                  <a:srgbClr val="050217"/>
                </a:solidFill>
                <a:latin typeface="HK Grotesk"/>
              </a:rPr>
              <a:t> while training at home or at the gym</a:t>
            </a:r>
          </a:p>
          <a:p>
            <a:pPr marL="605792" indent="-302896" lvl="1">
              <a:lnSpc>
                <a:spcPts val="3647"/>
              </a:lnSpc>
              <a:buFont typeface="Arial"/>
              <a:buChar char="•"/>
            </a:pPr>
            <a:r>
              <a:rPr lang="en-US" sz="2805" spc="56">
                <a:solidFill>
                  <a:srgbClr val="050217"/>
                </a:solidFill>
                <a:latin typeface="HK Grotesk"/>
              </a:rPr>
              <a:t>for sleeping</a:t>
            </a:r>
          </a:p>
          <a:p>
            <a:pPr>
              <a:lnSpc>
                <a:spcPts val="3647"/>
              </a:lnSpc>
            </a:pPr>
          </a:p>
          <a:p>
            <a:pPr>
              <a:lnSpc>
                <a:spcPts val="3647"/>
              </a:lnSpc>
            </a:pPr>
          </a:p>
          <a:p>
            <a:pPr>
              <a:lnSpc>
                <a:spcPts val="4297"/>
              </a:lnSpc>
            </a:pPr>
          </a:p>
          <a:p>
            <a:pPr>
              <a:lnSpc>
                <a:spcPts val="2997"/>
              </a:lnSpc>
            </a:pPr>
          </a:p>
          <a:p>
            <a:pPr>
              <a:lnSpc>
                <a:spcPts val="299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148401" y="-198135"/>
            <a:ext cx="8296374" cy="10694685"/>
          </a:xfrm>
          <a:custGeom>
            <a:avLst/>
            <a:gdLst/>
            <a:ahLst/>
            <a:cxnLst/>
            <a:rect r="r" b="b" t="t" l="l"/>
            <a:pathLst>
              <a:path h="10694685" w="8296374">
                <a:moveTo>
                  <a:pt x="0" y="0"/>
                </a:moveTo>
                <a:lnTo>
                  <a:pt x="8296374" y="0"/>
                </a:lnTo>
                <a:lnTo>
                  <a:pt x="8296374" y="10694685"/>
                </a:lnTo>
                <a:lnTo>
                  <a:pt x="0" y="10694685"/>
                </a:lnTo>
                <a:lnTo>
                  <a:pt x="0" y="0"/>
                </a:lnTo>
                <a:close/>
              </a:path>
            </a:pathLst>
          </a:custGeom>
          <a:blipFill>
            <a:blip r:embed="rId2"/>
            <a:stretch>
              <a:fillRect l="-93482" t="0" r="0" b="0"/>
            </a:stretch>
          </a:blipFill>
        </p:spPr>
      </p:sp>
      <p:sp>
        <p:nvSpPr>
          <p:cNvPr name="TextBox 3" id="3"/>
          <p:cNvSpPr txBox="true"/>
          <p:nvPr/>
        </p:nvSpPr>
        <p:spPr>
          <a:xfrm rot="0">
            <a:off x="1100987" y="902287"/>
            <a:ext cx="7235339" cy="1486016"/>
          </a:xfrm>
          <a:prstGeom prst="rect">
            <a:avLst/>
          </a:prstGeom>
        </p:spPr>
        <p:txBody>
          <a:bodyPr anchor="t" rtlCol="false" tIns="0" lIns="0" bIns="0" rIns="0">
            <a:spAutoFit/>
          </a:bodyPr>
          <a:lstStyle/>
          <a:p>
            <a:pPr>
              <a:lnSpc>
                <a:spcPts val="5785"/>
              </a:lnSpc>
            </a:pPr>
            <a:r>
              <a:rPr lang="en-US" sz="5259">
                <a:solidFill>
                  <a:srgbClr val="336BE4"/>
                </a:solidFill>
                <a:latin typeface="HK Grotesk Bold"/>
              </a:rPr>
              <a:t>NA CZYM SŁUCHAĆ AUDIOBOOKÓW?</a:t>
            </a:r>
          </a:p>
        </p:txBody>
      </p:sp>
      <p:sp>
        <p:nvSpPr>
          <p:cNvPr name="TextBox 4" id="4"/>
          <p:cNvSpPr txBox="true"/>
          <p:nvPr/>
        </p:nvSpPr>
        <p:spPr>
          <a:xfrm rot="0">
            <a:off x="1100987" y="2790032"/>
            <a:ext cx="7524375" cy="6924082"/>
          </a:xfrm>
          <a:prstGeom prst="rect">
            <a:avLst/>
          </a:prstGeom>
        </p:spPr>
        <p:txBody>
          <a:bodyPr anchor="t" rtlCol="false" tIns="0" lIns="0" bIns="0" rIns="0">
            <a:spAutoFit/>
          </a:bodyPr>
          <a:lstStyle/>
          <a:p>
            <a:pPr>
              <a:lnSpc>
                <a:spcPts val="3960"/>
              </a:lnSpc>
            </a:pPr>
            <a:r>
              <a:rPr lang="en-US" sz="3046" spc="60">
                <a:solidFill>
                  <a:srgbClr val="050217"/>
                </a:solidFill>
                <a:latin typeface="HK Grotesk"/>
              </a:rPr>
              <a:t>The most common forms of audiobooks in the store are CDs. There are many apps and sites where we can find aubiobooks of interest. </a:t>
            </a:r>
          </a:p>
          <a:p>
            <a:pPr>
              <a:lnSpc>
                <a:spcPts val="3960"/>
              </a:lnSpc>
            </a:pPr>
            <a:r>
              <a:rPr lang="en-US" sz="3046" spc="60">
                <a:solidFill>
                  <a:srgbClr val="050217"/>
                </a:solidFill>
                <a:latin typeface="HK Grotesk"/>
              </a:rPr>
              <a:t>Of course, recordings can also be listened to on mobile devices, such as cell phones or tablets. Audiobooks can also be listened to directly from the site, this does not require downloading them to your device, however, constant access to the Internet is then necessary.</a:t>
            </a:r>
          </a:p>
          <a:p>
            <a:pPr>
              <a:lnSpc>
                <a:spcPts val="3960"/>
              </a:lnSpc>
            </a:pPr>
          </a:p>
          <a:p>
            <a:pPr>
              <a:lnSpc>
                <a:spcPts val="3960"/>
              </a:lnSpc>
            </a:pPr>
          </a:p>
          <a:p>
            <a:pPr>
              <a:lnSpc>
                <a:spcPts val="3960"/>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6" id="6"/>
          <p:cNvSpPr txBox="true"/>
          <p:nvPr/>
        </p:nvSpPr>
        <p:spPr>
          <a:xfrm rot="0">
            <a:off x="1028700" y="8901468"/>
            <a:ext cx="5420042" cy="356832"/>
          </a:xfrm>
          <a:prstGeom prst="rect">
            <a:avLst/>
          </a:prstGeom>
        </p:spPr>
        <p:txBody>
          <a:bodyPr anchor="t" rtlCol="false" tIns="0" lIns="0" bIns="0" rIns="0">
            <a:spAutoFit/>
          </a:bodyPr>
          <a:lstStyle/>
          <a:p>
            <a:pPr algn="ctr">
              <a:lnSpc>
                <a:spcPts val="1498"/>
              </a:lnSpc>
              <a:spcBef>
                <a:spcPct val="0"/>
              </a:spcBef>
            </a:pPr>
            <a:r>
              <a:rPr lang="en-US" sz="1152" spc="23">
                <a:solidFill>
                  <a:srgbClr val="000000"/>
                </a:solidFill>
                <a:latin typeface="HK Grotesk"/>
              </a:rPr>
              <a:t>Source: https://kultura.gazeta.pl/kultura/7,114528,26453652,audiobook-dla-dzieci-sprawdz-propozycje-audiobookow-dla-najmlodszych.html 19.10.2022</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76325"/>
            <a:ext cx="15110735" cy="1994126"/>
          </a:xfrm>
          <a:prstGeom prst="rect">
            <a:avLst/>
          </a:prstGeom>
        </p:spPr>
        <p:txBody>
          <a:bodyPr anchor="t" rtlCol="false" tIns="0" lIns="0" bIns="0" rIns="0">
            <a:spAutoFit/>
          </a:bodyPr>
          <a:lstStyle/>
          <a:p>
            <a:pPr>
              <a:lnSpc>
                <a:spcPts val="6839"/>
              </a:lnSpc>
            </a:pPr>
            <a:r>
              <a:rPr lang="en-US" sz="6217">
                <a:solidFill>
                  <a:srgbClr val="DC239B"/>
                </a:solidFill>
                <a:latin typeface="HK Grotesk Bold"/>
              </a:rPr>
              <a:t>IS AN AUDIOBOOK FOR ME?</a:t>
            </a:r>
          </a:p>
          <a:p>
            <a:pPr>
              <a:lnSpc>
                <a:spcPts val="8599"/>
              </a:lnSpc>
            </a:pPr>
          </a:p>
        </p:txBody>
      </p:sp>
      <p:sp>
        <p:nvSpPr>
          <p:cNvPr name="TextBox 3" id="3"/>
          <p:cNvSpPr txBox="true"/>
          <p:nvPr/>
        </p:nvSpPr>
        <p:spPr>
          <a:xfrm rot="0">
            <a:off x="1028700" y="2212955"/>
            <a:ext cx="15110735" cy="7045345"/>
          </a:xfrm>
          <a:prstGeom prst="rect">
            <a:avLst/>
          </a:prstGeom>
        </p:spPr>
        <p:txBody>
          <a:bodyPr anchor="t" rtlCol="false" tIns="0" lIns="0" bIns="0" rIns="0">
            <a:spAutoFit/>
          </a:bodyPr>
          <a:lstStyle/>
          <a:p>
            <a:pPr>
              <a:lnSpc>
                <a:spcPts val="4424"/>
              </a:lnSpc>
            </a:pPr>
            <a:r>
              <a:rPr lang="en-US" sz="3403" spc="68">
                <a:solidFill>
                  <a:srgbClr val="050217"/>
                </a:solidFill>
                <a:latin typeface="HK Grotesk"/>
              </a:rPr>
              <a:t>As in any form of entertainment we can find supporters as well as opponents, and the same is true of audiobooks. Although this form of reading is becoming more and more popular there is a group of people who prefer to take the book of their choice in hand and simply read. </a:t>
            </a:r>
          </a:p>
          <a:p>
            <a:pPr>
              <a:lnSpc>
                <a:spcPts val="4424"/>
              </a:lnSpc>
            </a:pPr>
            <a:r>
              <a:rPr lang="en-US" sz="3403" spc="68">
                <a:solidFill>
                  <a:srgbClr val="050217"/>
                </a:solidFill>
                <a:latin typeface="HK Grotesk"/>
              </a:rPr>
              <a:t>In this situation, the audiobook market comes out to meet all those who do not yet know which form to choose. We can find free excerpts online, and they are usually several minutes long.</a:t>
            </a:r>
          </a:p>
          <a:p>
            <a:pPr>
              <a:lnSpc>
                <a:spcPts val="4424"/>
              </a:lnSpc>
            </a:pPr>
            <a:r>
              <a:rPr lang="en-US" sz="3403" spc="68">
                <a:solidFill>
                  <a:srgbClr val="050217"/>
                </a:solidFill>
                <a:latin typeface="HK Grotesk"/>
              </a:rPr>
              <a:t>This is the time in which you can find out whether this form suits you or not. </a:t>
            </a:r>
          </a:p>
          <a:p>
            <a:pPr>
              <a:lnSpc>
                <a:spcPts val="4424"/>
              </a:lnSpc>
            </a:pPr>
          </a:p>
          <a:p>
            <a:pPr>
              <a:lnSpc>
                <a:spcPts val="6764"/>
              </a:lnSpc>
            </a:pPr>
          </a:p>
          <a:p>
            <a:pPr>
              <a:lnSpc>
                <a:spcPts val="9871"/>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4486067" y="6821321"/>
            <a:ext cx="2773233" cy="2436979"/>
          </a:xfrm>
          <a:custGeom>
            <a:avLst/>
            <a:gdLst/>
            <a:ahLst/>
            <a:cxnLst/>
            <a:rect r="r" b="b" t="t" l="l"/>
            <a:pathLst>
              <a:path h="2436979" w="2773233">
                <a:moveTo>
                  <a:pt x="0" y="0"/>
                </a:moveTo>
                <a:lnTo>
                  <a:pt x="2773233" y="0"/>
                </a:lnTo>
                <a:lnTo>
                  <a:pt x="2773233" y="2436979"/>
                </a:lnTo>
                <a:lnTo>
                  <a:pt x="0" y="243697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7488630" y="5427274"/>
            <a:ext cx="2720912" cy="4114800"/>
          </a:xfrm>
          <a:custGeom>
            <a:avLst/>
            <a:gdLst/>
            <a:ahLst/>
            <a:cxnLst/>
            <a:rect r="r" b="b" t="t" l="l"/>
            <a:pathLst>
              <a:path h="4114800" w="2720912">
                <a:moveTo>
                  <a:pt x="0" y="0"/>
                </a:moveTo>
                <a:lnTo>
                  <a:pt x="2720911" y="0"/>
                </a:lnTo>
                <a:lnTo>
                  <a:pt x="272091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2836483"/>
            <a:ext cx="15856177" cy="2039285"/>
          </a:xfrm>
          <a:custGeom>
            <a:avLst/>
            <a:gdLst/>
            <a:ahLst/>
            <a:cxnLst/>
            <a:rect r="r" b="b" t="t" l="l"/>
            <a:pathLst>
              <a:path h="2039285" w="15856177">
                <a:moveTo>
                  <a:pt x="0" y="0"/>
                </a:moveTo>
                <a:lnTo>
                  <a:pt x="15856177" y="0"/>
                </a:lnTo>
                <a:lnTo>
                  <a:pt x="15856177" y="2039285"/>
                </a:lnTo>
                <a:lnTo>
                  <a:pt x="0" y="2039285"/>
                </a:lnTo>
                <a:lnTo>
                  <a:pt x="0" y="0"/>
                </a:lnTo>
                <a:close/>
              </a:path>
            </a:pathLst>
          </a:custGeom>
          <a:blipFill>
            <a:blip r:embed="rId5"/>
            <a:stretch>
              <a:fillRect l="0" t="0" r="0" b="0"/>
            </a:stretch>
          </a:blipFill>
        </p:spPr>
      </p:sp>
      <p:sp>
        <p:nvSpPr>
          <p:cNvPr name="TextBox 5" id="5"/>
          <p:cNvSpPr txBox="true"/>
          <p:nvPr/>
        </p:nvSpPr>
        <p:spPr>
          <a:xfrm rot="0">
            <a:off x="1810897" y="1243613"/>
            <a:ext cx="14076377" cy="3144560"/>
          </a:xfrm>
          <a:prstGeom prst="rect">
            <a:avLst/>
          </a:prstGeom>
        </p:spPr>
        <p:txBody>
          <a:bodyPr anchor="t" rtlCol="false" tIns="0" lIns="0" bIns="0" rIns="0">
            <a:spAutoFit/>
          </a:bodyPr>
          <a:lstStyle/>
          <a:p>
            <a:pPr>
              <a:lnSpc>
                <a:spcPts val="5338"/>
              </a:lnSpc>
            </a:pPr>
            <a:r>
              <a:rPr lang="en-US" sz="4853">
                <a:solidFill>
                  <a:srgbClr val="336BE4"/>
                </a:solidFill>
                <a:latin typeface="HK Grotesk Bold"/>
              </a:rPr>
              <a:t>HOW TO LIKE AUDIOBOOKS IN AN EASY WAY?</a:t>
            </a:r>
          </a:p>
          <a:p>
            <a:pPr>
              <a:lnSpc>
                <a:spcPts val="9408"/>
              </a:lnSpc>
            </a:pPr>
          </a:p>
          <a:p>
            <a:pPr>
              <a:lnSpc>
                <a:spcPts val="9738"/>
              </a:lnSpc>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399916" y="841562"/>
            <a:ext cx="15597963" cy="806042"/>
          </a:xfrm>
          <a:prstGeom prst="rect">
            <a:avLst/>
          </a:prstGeom>
        </p:spPr>
        <p:txBody>
          <a:bodyPr anchor="t" rtlCol="false" tIns="0" lIns="0" bIns="0" rIns="0">
            <a:spAutoFit/>
          </a:bodyPr>
          <a:lstStyle/>
          <a:p>
            <a:pPr>
              <a:lnSpc>
                <a:spcPts val="6289"/>
              </a:lnSpc>
            </a:pPr>
            <a:r>
              <a:rPr lang="en-US" sz="5717">
                <a:solidFill>
                  <a:srgbClr val="DC239B"/>
                </a:solidFill>
                <a:latin typeface="HK Grotesk Bold"/>
              </a:rPr>
              <a:t>WHERE WE CAN LISTEN TO AUDIOBOOKS </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791114" y="2249736"/>
            <a:ext cx="16002271" cy="5857040"/>
          </a:xfrm>
          <a:custGeom>
            <a:avLst/>
            <a:gdLst/>
            <a:ahLst/>
            <a:cxnLst/>
            <a:rect r="r" b="b" t="t" l="l"/>
            <a:pathLst>
              <a:path h="5857040" w="16002271">
                <a:moveTo>
                  <a:pt x="0" y="0"/>
                </a:moveTo>
                <a:lnTo>
                  <a:pt x="16002272" y="0"/>
                </a:lnTo>
                <a:lnTo>
                  <a:pt x="16002272" y="5857041"/>
                </a:lnTo>
                <a:lnTo>
                  <a:pt x="0" y="5857041"/>
                </a:lnTo>
                <a:lnTo>
                  <a:pt x="0" y="0"/>
                </a:lnTo>
                <a:close/>
              </a:path>
            </a:pathLst>
          </a:custGeom>
          <a:blipFill>
            <a:blip r:embed="rId3"/>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2495928"/>
            <a:ext cx="14827371" cy="7031990"/>
          </a:xfrm>
          <a:prstGeom prst="rect">
            <a:avLst/>
          </a:prstGeom>
        </p:spPr>
        <p:txBody>
          <a:bodyPr anchor="t" rtlCol="false" tIns="0" lIns="0" bIns="0" rIns="0">
            <a:spAutoFit/>
          </a:bodyPr>
          <a:lstStyle/>
          <a:p>
            <a:pPr marL="690872" indent="-345436" lvl="1">
              <a:lnSpc>
                <a:spcPts val="3519"/>
              </a:lnSpc>
              <a:spcBef>
                <a:spcPct val="0"/>
              </a:spcBef>
              <a:buFont typeface="Arial"/>
              <a:buChar char="•"/>
            </a:pPr>
            <a:r>
              <a:rPr lang="en-US" sz="3199">
                <a:solidFill>
                  <a:srgbClr val="000000"/>
                </a:solidFill>
                <a:latin typeface="HK Grotesk"/>
              </a:rPr>
              <a:t>The word opera </a:t>
            </a:r>
            <a:r>
              <a:rPr lang="en-US" sz="3199">
                <a:solidFill>
                  <a:srgbClr val="000000"/>
                </a:solidFill>
                <a:latin typeface="HK Grotesk"/>
              </a:rPr>
              <a:t>is derived from the Italian language and refers to a scenic work of vocal and instrumental character. Music is combined here in a skillful, highly cultured and emotional way with dramatic action. Thus, a concept typical in opera - the libretto - appears here. </a:t>
            </a:r>
          </a:p>
          <a:p>
            <a:pPr marL="690872" indent="-345436" lvl="1">
              <a:lnSpc>
                <a:spcPts val="3519"/>
              </a:lnSpc>
              <a:spcBef>
                <a:spcPct val="0"/>
              </a:spcBef>
              <a:buFont typeface="Arial"/>
              <a:buChar char="•"/>
            </a:pPr>
            <a:r>
              <a:rPr lang="en-US" sz="3199">
                <a:solidFill>
                  <a:srgbClr val="000000"/>
                </a:solidFill>
                <a:latin typeface="HK Grotesk"/>
              </a:rPr>
              <a:t>What distinguishes opera from other expressions of musical message, which at the same time determines that opera is recognized as a kind of form of high culture, is especially the appropriate confusion of several elements of art - words, music, gesture, scenography, acting, visual arts, movement. All these together create unique dramatic performances. </a:t>
            </a:r>
          </a:p>
          <a:p>
            <a:pPr marL="690872" indent="-345436" lvl="1">
              <a:lnSpc>
                <a:spcPts val="3519"/>
              </a:lnSpc>
              <a:spcBef>
                <a:spcPct val="0"/>
              </a:spcBef>
              <a:buFont typeface="Arial"/>
              <a:buChar char="•"/>
            </a:pPr>
            <a:r>
              <a:rPr lang="en-US" sz="3199">
                <a:solidFill>
                  <a:srgbClr val="000000"/>
                </a:solidFill>
                <a:latin typeface="HK Grotesk"/>
              </a:rPr>
              <a:t>Each opera has a specific structure, including consisting of multiple acts, and these in turn are further divided into scenes. Among other things, an opera consists of vocal parts, including solo parts, and therefore recitatives and arias, in addition to which there are ensemble parts and therefore ensembles and choral parts.</a:t>
            </a:r>
          </a:p>
          <a:p>
            <a:pPr>
              <a:lnSpc>
                <a:spcPts val="3519"/>
              </a:lnSpc>
              <a:spcBef>
                <a:spcPct val="0"/>
              </a:spcBef>
            </a:pPr>
          </a:p>
          <a:p>
            <a:pPr>
              <a:lnSpc>
                <a:spcPts val="3519"/>
              </a:lnSpc>
              <a:spcBef>
                <a:spcPct val="0"/>
              </a:spcBef>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13810830" y="7997724"/>
            <a:ext cx="4090482" cy="1922527"/>
          </a:xfrm>
          <a:custGeom>
            <a:avLst/>
            <a:gdLst/>
            <a:ahLst/>
            <a:cxnLst/>
            <a:rect r="r" b="b" t="t" l="l"/>
            <a:pathLst>
              <a:path h="1922527" w="4090482">
                <a:moveTo>
                  <a:pt x="0" y="0"/>
                </a:moveTo>
                <a:lnTo>
                  <a:pt x="4090483" y="0"/>
                </a:lnTo>
                <a:lnTo>
                  <a:pt x="4090483" y="1922527"/>
                </a:lnTo>
                <a:lnTo>
                  <a:pt x="0" y="192252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028700" y="1085850"/>
            <a:ext cx="10217396" cy="950822"/>
          </a:xfrm>
          <a:prstGeom prst="rect">
            <a:avLst/>
          </a:prstGeom>
        </p:spPr>
        <p:txBody>
          <a:bodyPr anchor="t" rtlCol="false" tIns="0" lIns="0" bIns="0" rIns="0">
            <a:spAutoFit/>
          </a:bodyPr>
          <a:lstStyle/>
          <a:p>
            <a:pPr>
              <a:lnSpc>
                <a:spcPts val="7279"/>
              </a:lnSpc>
            </a:pPr>
            <a:r>
              <a:rPr lang="en-US" sz="6617">
                <a:solidFill>
                  <a:srgbClr val="DC239B"/>
                </a:solidFill>
                <a:latin typeface="HK Grotesk Bold"/>
              </a:rPr>
              <a:t>OPERA</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76325"/>
            <a:ext cx="15432042" cy="680313"/>
          </a:xfrm>
          <a:prstGeom prst="rect">
            <a:avLst/>
          </a:prstGeom>
        </p:spPr>
        <p:txBody>
          <a:bodyPr anchor="t" rtlCol="false" tIns="0" lIns="0" bIns="0" rIns="0">
            <a:spAutoFit/>
          </a:bodyPr>
          <a:lstStyle/>
          <a:p>
            <a:pPr>
              <a:lnSpc>
                <a:spcPts val="5299"/>
              </a:lnSpc>
            </a:pPr>
            <a:r>
              <a:rPr lang="en-US" sz="4817">
                <a:solidFill>
                  <a:srgbClr val="DC239B"/>
                </a:solidFill>
                <a:latin typeface="HK Grotesk Bold"/>
              </a:rPr>
              <a:t>WHY GO TO THE OPERA AND THEATER?</a:t>
            </a:r>
          </a:p>
        </p:txBody>
      </p:sp>
      <p:sp>
        <p:nvSpPr>
          <p:cNvPr name="TextBox 3" id="3"/>
          <p:cNvSpPr txBox="true"/>
          <p:nvPr/>
        </p:nvSpPr>
        <p:spPr>
          <a:xfrm rot="0">
            <a:off x="1028700" y="2147239"/>
            <a:ext cx="15432042" cy="7556500"/>
          </a:xfrm>
          <a:prstGeom prst="rect">
            <a:avLst/>
          </a:prstGeom>
        </p:spPr>
        <p:txBody>
          <a:bodyPr anchor="t" rtlCol="false" tIns="0" lIns="0" bIns="0" rIns="0">
            <a:spAutoFit/>
          </a:bodyPr>
          <a:lstStyle/>
          <a:p>
            <a:pPr>
              <a:lnSpc>
                <a:spcPts val="2859"/>
              </a:lnSpc>
            </a:pPr>
            <a:r>
              <a:rPr lang="en-US" sz="2599">
                <a:solidFill>
                  <a:srgbClr val="000000"/>
                </a:solidFill>
                <a:latin typeface="HK Grotesk Bold"/>
              </a:rPr>
              <a:t>As we can read on the website of the Warsaw Chamber Opera: </a:t>
            </a:r>
          </a:p>
          <a:p>
            <a:pPr>
              <a:lnSpc>
                <a:spcPts val="2859"/>
              </a:lnSpc>
            </a:pPr>
            <a:r>
              <a:rPr lang="en-US" sz="2599">
                <a:solidFill>
                  <a:srgbClr val="000000"/>
                </a:solidFill>
                <a:latin typeface="HK Grotesk Bold"/>
              </a:rPr>
              <a:t>Theater and opera are the true quintessence of culture and art. </a:t>
            </a:r>
          </a:p>
          <a:p>
            <a:pPr>
              <a:lnSpc>
                <a:spcPts val="2859"/>
              </a:lnSpc>
            </a:pPr>
            <a:r>
              <a:rPr lang="en-US" sz="2599">
                <a:solidFill>
                  <a:srgbClr val="000000"/>
                </a:solidFill>
                <a:latin typeface="HK Grotesk"/>
              </a:rPr>
              <a:t>Above all, in the theater and opera, a person can directly confront high art, the lack of which has been bothering us a lot lately. We are constantly exposed to the "low" culture that surrounds us from everywhere, and it is this culture that leaves a huge mark on us. First of all, it impoverishes language and demands and this, as we all know, does not work favorably for our development. </a:t>
            </a:r>
          </a:p>
          <a:p>
            <a:pPr>
              <a:lnSpc>
                <a:spcPts val="2859"/>
              </a:lnSpc>
            </a:pPr>
            <a:r>
              <a:rPr lang="en-US" sz="2599">
                <a:solidFill>
                  <a:srgbClr val="000000"/>
                </a:solidFill>
                <a:latin typeface="HK Grotesk"/>
              </a:rPr>
              <a:t>Communing with the classics of art and music is a kind of prestige these days. The aspirations that characterize society are varied and the statistical Pole is very reluctant to visit the theater. However, if he does, it can be assumed that his culture is at a very high level and his aesthetic tastes of the highest order. Colloquially speaking, a visit to the opera or theater can also be a great way to shine in company. Our friends, co-workers or clients will look at us in a completely different way when they find out that we have a taste for this type of entertainment.</a:t>
            </a:r>
          </a:p>
          <a:p>
            <a:pPr>
              <a:lnSpc>
                <a:spcPts val="2859"/>
              </a:lnSpc>
            </a:pPr>
            <a:r>
              <a:rPr lang="en-US" sz="2599">
                <a:solidFill>
                  <a:srgbClr val="000000"/>
                </a:solidFill>
                <a:latin typeface="HK Grotesk"/>
              </a:rPr>
              <a:t>Opera and theater performances are not just for the intelligentsia, they are for every person who wants to come face to face with art and satisfy their artistic aspirations. Admittedly, in today's busy world it is so difficult to carve out time to draw nourishment for the spirit, but it is nevertheless an extremely rewarding experience that allows us to take a breather in life's hustle and bustle. Then we know that we are doing something new, something that we approached with detachment some time ago. However, the stereotypes with which theater and opera are shrouded begin to disappear, and their beauty and the value they bring to every human being come to light.</a:t>
            </a:r>
          </a:p>
          <a:p>
            <a:pPr>
              <a:lnSpc>
                <a:spcPts val="2639"/>
              </a:lnSpc>
            </a:pPr>
          </a:p>
          <a:p>
            <a:pPr>
              <a:lnSpc>
                <a:spcPts val="2639"/>
              </a:lnSpc>
              <a:spcBef>
                <a:spcPct val="0"/>
              </a:spcBef>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6752553" y="8615832"/>
            <a:ext cx="1013493" cy="1284936"/>
          </a:xfrm>
          <a:custGeom>
            <a:avLst/>
            <a:gdLst/>
            <a:ahLst/>
            <a:cxnLst/>
            <a:rect r="r" b="b" t="t" l="l"/>
            <a:pathLst>
              <a:path h="1284936" w="1013493">
                <a:moveTo>
                  <a:pt x="0" y="0"/>
                </a:moveTo>
                <a:lnTo>
                  <a:pt x="1013494" y="0"/>
                </a:lnTo>
                <a:lnTo>
                  <a:pt x="1013494" y="1284936"/>
                </a:lnTo>
                <a:lnTo>
                  <a:pt x="0" y="12849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067834" y="1028700"/>
            <a:ext cx="5374652" cy="10922635"/>
            <a:chOff x="0" y="0"/>
            <a:chExt cx="5001260" cy="10163810"/>
          </a:xfrm>
        </p:grpSpPr>
        <p:sp>
          <p:nvSpPr>
            <p:cNvPr name="Freeform 3" id="3"/>
            <p:cNvSpPr/>
            <p:nvPr/>
          </p:nvSpPr>
          <p:spPr>
            <a:xfrm flipH="false" flipV="false" rot="0">
              <a:off x="0" y="0"/>
              <a:ext cx="5000993" cy="10163632"/>
            </a:xfrm>
            <a:custGeom>
              <a:avLst/>
              <a:gdLst/>
              <a:ahLst/>
              <a:cxnLst/>
              <a:rect r="r" b="b" t="t" l="l"/>
              <a:pathLst>
                <a:path h="10163632" w="5000993">
                  <a:moveTo>
                    <a:pt x="0" y="0"/>
                  </a:moveTo>
                  <a:lnTo>
                    <a:pt x="5000993" y="0"/>
                  </a:lnTo>
                  <a:lnTo>
                    <a:pt x="5000993" y="10163632"/>
                  </a:lnTo>
                  <a:lnTo>
                    <a:pt x="0" y="10163632"/>
                  </a:lnTo>
                  <a:close/>
                </a:path>
              </a:pathLst>
            </a:custGeom>
            <a:blipFill>
              <a:blip r:embed="rId2"/>
              <a:stretch>
                <a:fillRect l="-45" t="0" r="-45" b="0"/>
              </a:stretch>
            </a:blipFill>
          </p:spPr>
        </p:sp>
        <p:sp>
          <p:nvSpPr>
            <p:cNvPr name="Freeform 4" id="4"/>
            <p:cNvSpPr/>
            <p:nvPr/>
          </p:nvSpPr>
          <p:spPr>
            <a:xfrm flipH="false" flipV="false" rot="0">
              <a:off x="338760" y="288798"/>
              <a:ext cx="4330776" cy="9398000"/>
            </a:xfrm>
            <a:custGeom>
              <a:avLst/>
              <a:gdLst/>
              <a:ahLst/>
              <a:cxnLst/>
              <a:rect r="r" b="b" t="t" l="l"/>
              <a:pathLst>
                <a:path h="9398000" w="4330776">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212676" t="0" r="-13034" b="0"/>
              </a:stretch>
            </a:blipFill>
          </p:spPr>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4"/>
            <a:stretch>
              <a:fillRect l="0" t="0" r="0" b="0"/>
            </a:stretch>
          </a:blipFill>
        </p:spPr>
      </p:sp>
      <p:grpSp>
        <p:nvGrpSpPr>
          <p:cNvPr name="Group 6" id="6"/>
          <p:cNvGrpSpPr/>
          <p:nvPr/>
        </p:nvGrpSpPr>
        <p:grpSpPr>
          <a:xfrm rot="0">
            <a:off x="1028700" y="807887"/>
            <a:ext cx="9467634" cy="9479113"/>
            <a:chOff x="0" y="0"/>
            <a:chExt cx="12623511" cy="12638818"/>
          </a:xfrm>
        </p:grpSpPr>
        <p:sp>
          <p:nvSpPr>
            <p:cNvPr name="TextBox 7" id="7"/>
            <p:cNvSpPr txBox="true"/>
            <p:nvPr/>
          </p:nvSpPr>
          <p:spPr>
            <a:xfrm rot="0">
              <a:off x="0" y="345947"/>
              <a:ext cx="12623511" cy="4620395"/>
            </a:xfrm>
            <a:prstGeom prst="rect">
              <a:avLst/>
            </a:prstGeom>
          </p:spPr>
          <p:txBody>
            <a:bodyPr anchor="t" rtlCol="false" tIns="0" lIns="0" bIns="0" rIns="0">
              <a:spAutoFit/>
            </a:bodyPr>
            <a:lstStyle/>
            <a:p>
              <a:pPr>
                <a:lnSpc>
                  <a:spcPts val="9091"/>
                </a:lnSpc>
              </a:pPr>
              <a:r>
                <a:rPr lang="en-US" sz="8264">
                  <a:solidFill>
                    <a:srgbClr val="336BE4"/>
                  </a:solidFill>
                  <a:latin typeface="HK Grotesk Bold"/>
                </a:rPr>
                <a:t>VOCAL EMISSION - GENERAL INFORMATION </a:t>
              </a:r>
            </a:p>
          </p:txBody>
        </p:sp>
        <p:sp>
          <p:nvSpPr>
            <p:cNvPr name="TextBox 8" id="8"/>
            <p:cNvSpPr txBox="true"/>
            <p:nvPr/>
          </p:nvSpPr>
          <p:spPr>
            <a:xfrm rot="0">
              <a:off x="0" y="5714193"/>
              <a:ext cx="12623511" cy="6924625"/>
            </a:xfrm>
            <a:prstGeom prst="rect">
              <a:avLst/>
            </a:prstGeom>
          </p:spPr>
          <p:txBody>
            <a:bodyPr anchor="t" rtlCol="false" tIns="0" lIns="0" bIns="0" rIns="0">
              <a:spAutoFit/>
            </a:bodyPr>
            <a:lstStyle/>
            <a:p>
              <a:pPr marL="486413" indent="-243206" lvl="1">
                <a:lnSpc>
                  <a:spcPts val="2928"/>
                </a:lnSpc>
                <a:buFont typeface="Arial"/>
                <a:buChar char="•"/>
              </a:pPr>
              <a:r>
                <a:rPr lang="en-US" sz="2252" spc="45">
                  <a:solidFill>
                    <a:srgbClr val="050217"/>
                  </a:solidFill>
                  <a:latin typeface="HK Grotesk Medium"/>
                </a:rPr>
                <a:t>The normal function of the tongue consists of several phases, which in support of the subsequent stages of voice emission including breathing, phonation, articulation and resonance. Disorders such as, for example: motor function of the tongue can lead to difficulties in voice emission in each of these phases. These disorders vary in degree, type and extent, but consequently lead to pathology of the voice organ. </a:t>
              </a:r>
            </a:p>
            <a:p>
              <a:pPr marL="486413" indent="-243206" lvl="1">
                <a:lnSpc>
                  <a:spcPts val="2928"/>
                </a:lnSpc>
                <a:buFont typeface="Arial"/>
                <a:buChar char="•"/>
              </a:pPr>
              <a:r>
                <a:rPr lang="en-US" sz="2252" spc="45">
                  <a:solidFill>
                    <a:srgbClr val="050217"/>
                  </a:solidFill>
                  <a:latin typeface="HK Grotesk Medium"/>
                </a:rPr>
                <a:t>Voice as we know it = vocal sound + resonance + articulation.</a:t>
              </a:r>
            </a:p>
            <a:p>
              <a:pPr marL="486413" indent="-243206" lvl="1">
                <a:lnSpc>
                  <a:spcPts val="2928"/>
                </a:lnSpc>
                <a:buFont typeface="Arial"/>
                <a:buChar char="•"/>
              </a:pPr>
              <a:r>
                <a:rPr lang="en-US" sz="2252" spc="45">
                  <a:solidFill>
                    <a:srgbClr val="050217"/>
                  </a:solidFill>
                  <a:latin typeface="HK Grotesk Medium"/>
                </a:rPr>
                <a:t>The spoken word is the result of three elements of voice production: sound, resonance and articulation.</a:t>
              </a:r>
            </a:p>
            <a:p>
              <a:pPr marL="486413" indent="-243206" lvl="1">
                <a:lnSpc>
                  <a:spcPts val="2928"/>
                </a:lnSpc>
                <a:buFont typeface="Arial"/>
                <a:buChar char="•"/>
              </a:pPr>
              <a:r>
                <a:rPr lang="en-US" sz="2252" spc="45">
                  <a:solidFill>
                    <a:srgbClr val="050217"/>
                  </a:solidFill>
                  <a:latin typeface="HK Grotesk Medium"/>
                </a:rPr>
                <a:t>The vocal sound in singing is very different from the vocal sound in speech.</a:t>
              </a:r>
            </a:p>
            <a:p>
              <a:pPr>
                <a:lnSpc>
                  <a:spcPts val="2928"/>
                </a:lnSpc>
              </a:pPr>
            </a:p>
            <a:p>
              <a:pPr>
                <a:lnSpc>
                  <a:spcPts val="2928"/>
                </a:lnSpc>
              </a:pPr>
            </a:p>
          </p:txBody>
        </p:sp>
      </p:grpSp>
      <p:sp>
        <p:nvSpPr>
          <p:cNvPr name="TextBox 9" id="9"/>
          <p:cNvSpPr txBox="true"/>
          <p:nvPr/>
        </p:nvSpPr>
        <p:spPr>
          <a:xfrm rot="0">
            <a:off x="17013700" y="9305925"/>
            <a:ext cx="7639170" cy="805968"/>
          </a:xfrm>
          <a:prstGeom prst="rect">
            <a:avLst/>
          </a:prstGeom>
        </p:spPr>
        <p:txBody>
          <a:bodyPr anchor="t" rtlCol="false" tIns="0" lIns="0" bIns="0" rIns="0">
            <a:spAutoFit/>
          </a:bodyPr>
          <a:lstStyle/>
          <a:p>
            <a:pPr>
              <a:lnSpc>
                <a:spcPts val="6160"/>
              </a:lnSpc>
            </a:pPr>
            <a:r>
              <a:rPr lang="en-US" sz="5600">
                <a:solidFill>
                  <a:srgbClr val="336BE4">
                    <a:alpha val="29804"/>
                  </a:srgbClr>
                </a:solidFill>
                <a:latin typeface="HK Grotesk Bold"/>
              </a:rPr>
              <a:t>2</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560426" y="1913229"/>
            <a:ext cx="4371347" cy="6897589"/>
          </a:xfrm>
          <a:custGeom>
            <a:avLst/>
            <a:gdLst/>
            <a:ahLst/>
            <a:cxnLst/>
            <a:rect r="r" b="b" t="t" l="l"/>
            <a:pathLst>
              <a:path h="6897589" w="4371347">
                <a:moveTo>
                  <a:pt x="0" y="0"/>
                </a:moveTo>
                <a:lnTo>
                  <a:pt x="4371347" y="0"/>
                </a:lnTo>
                <a:lnTo>
                  <a:pt x="4371347" y="6897589"/>
                </a:lnTo>
                <a:lnTo>
                  <a:pt x="0" y="689758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399916" y="1011221"/>
            <a:ext cx="10217396" cy="428625"/>
          </a:xfrm>
          <a:prstGeom prst="rect">
            <a:avLst/>
          </a:prstGeom>
        </p:spPr>
        <p:txBody>
          <a:bodyPr anchor="t" rtlCol="false" tIns="0" lIns="0" bIns="0" rIns="0">
            <a:spAutoFit/>
          </a:bodyPr>
          <a:lstStyle/>
          <a:p>
            <a:pPr>
              <a:lnSpc>
                <a:spcPts val="3299"/>
              </a:lnSpc>
            </a:pPr>
            <a:r>
              <a:rPr lang="en-US" sz="2999">
                <a:solidFill>
                  <a:srgbClr val="DC239B"/>
                </a:solidFill>
                <a:latin typeface="HK Grotesk Bold"/>
              </a:rPr>
              <a:t>WHY DOESN'T THE OPERA HOUSE USE A MICROPHONE?</a:t>
            </a:r>
          </a:p>
        </p:txBody>
      </p:sp>
      <p:sp>
        <p:nvSpPr>
          <p:cNvPr name="TextBox 5" id="5"/>
          <p:cNvSpPr txBox="true"/>
          <p:nvPr/>
        </p:nvSpPr>
        <p:spPr>
          <a:xfrm rot="0">
            <a:off x="399916" y="1875129"/>
            <a:ext cx="10217396" cy="7469468"/>
          </a:xfrm>
          <a:prstGeom prst="rect">
            <a:avLst/>
          </a:prstGeom>
        </p:spPr>
        <p:txBody>
          <a:bodyPr anchor="t" rtlCol="false" tIns="0" lIns="0" bIns="0" rIns="0">
            <a:spAutoFit/>
          </a:bodyPr>
          <a:lstStyle/>
          <a:p>
            <a:pPr algn="just">
              <a:lnSpc>
                <a:spcPts val="3708"/>
              </a:lnSpc>
            </a:pPr>
            <a:r>
              <a:rPr lang="en-US" sz="2852" spc="57">
                <a:solidFill>
                  <a:srgbClr val="DC239B"/>
                </a:solidFill>
                <a:latin typeface="HK Grotesk Bold"/>
              </a:rPr>
              <a:t>This question can be answered very well by an article posted on the Warsaw Chamber Opera website: </a:t>
            </a:r>
          </a:p>
          <a:p>
            <a:pPr algn="just">
              <a:lnSpc>
                <a:spcPts val="3708"/>
              </a:lnSpc>
            </a:pPr>
            <a:r>
              <a:rPr lang="en-US" sz="2852" spc="57">
                <a:solidFill>
                  <a:srgbClr val="DC239B"/>
                </a:solidFill>
                <a:latin typeface="HK Grotesk"/>
              </a:rPr>
              <a:t>Opera was born at a time when no other means of sound amplification were known, except through the proper way of voice production (emission), but also through the proper acoustics of the hall in which the opera was staged. There was no need for a microphone, and perhaps people also had better hearing because... they didn't use headphones?</a:t>
            </a:r>
          </a:p>
          <a:p>
            <a:pPr algn="just">
              <a:lnSpc>
                <a:spcPts val="3708"/>
              </a:lnSpc>
            </a:pPr>
            <a:r>
              <a:rPr lang="en-US" sz="2852" spc="57">
                <a:solidFill>
                  <a:srgbClr val="DC239B"/>
                </a:solidFill>
                <a:latin typeface="HK Grotesk"/>
              </a:rPr>
              <a:t>The voice of a well-trained singer can exceed 100 decibels. For comparison - the sound of a refrigerator is 50 decibels, and the sound of an airplane - about 140 decibels. </a:t>
            </a:r>
          </a:p>
          <a:p>
            <a:pPr algn="just">
              <a:lnSpc>
                <a:spcPts val="3708"/>
              </a:lnSpc>
            </a:pPr>
            <a:r>
              <a:rPr lang="en-US" sz="2852" spc="57">
                <a:solidFill>
                  <a:srgbClr val="DC239B"/>
                </a:solidFill>
                <a:latin typeface="HK Grotesk"/>
              </a:rPr>
              <a:t>The sound system always distorts (!) and deprives the music of many nuances. That's why real opera doesn't need microphones. Only in one situation is a sound system necessary - in outdoor performances.</a:t>
            </a:r>
          </a:p>
          <a:p>
            <a:pPr algn="just">
              <a:lnSpc>
                <a:spcPts val="3708"/>
              </a:lnSpc>
              <a:spcBef>
                <a:spcPct val="0"/>
              </a:spcBef>
            </a:pP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57275"/>
            <a:ext cx="12922210" cy="428853"/>
          </a:xfrm>
          <a:prstGeom prst="rect">
            <a:avLst/>
          </a:prstGeom>
        </p:spPr>
        <p:txBody>
          <a:bodyPr anchor="t" rtlCol="false" tIns="0" lIns="0" bIns="0" rIns="0">
            <a:spAutoFit/>
          </a:bodyPr>
          <a:lstStyle/>
          <a:p>
            <a:pPr>
              <a:lnSpc>
                <a:spcPts val="3319"/>
              </a:lnSpc>
            </a:pPr>
            <a:r>
              <a:rPr lang="en-US" sz="3017">
                <a:solidFill>
                  <a:srgbClr val="336BE4"/>
                </a:solidFill>
                <a:latin typeface="HK Grotesk Bold"/>
              </a:rPr>
              <a:t>WHY ARE THE SAME WORDS REPEATED SO MANY TIMES IN THE OPERA?</a:t>
            </a: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TextBox 4" id="4"/>
          <p:cNvSpPr txBox="true"/>
          <p:nvPr/>
        </p:nvSpPr>
        <p:spPr>
          <a:xfrm rot="0">
            <a:off x="1028700" y="1713441"/>
            <a:ext cx="15031224" cy="8371168"/>
          </a:xfrm>
          <a:prstGeom prst="rect">
            <a:avLst/>
          </a:prstGeom>
        </p:spPr>
        <p:txBody>
          <a:bodyPr anchor="t" rtlCol="false" tIns="0" lIns="0" bIns="0" rIns="0">
            <a:spAutoFit/>
          </a:bodyPr>
          <a:lstStyle/>
          <a:p>
            <a:pPr algn="just">
              <a:lnSpc>
                <a:spcPts val="3058"/>
              </a:lnSpc>
              <a:spcBef>
                <a:spcPct val="0"/>
              </a:spcBef>
            </a:pPr>
            <a:r>
              <a:rPr lang="en-US" sz="2352" spc="47">
                <a:solidFill>
                  <a:srgbClr val="000000"/>
                </a:solidFill>
                <a:latin typeface="HK Grotesk"/>
              </a:rPr>
              <a:t>This</a:t>
            </a:r>
            <a:r>
              <a:rPr lang="en-US" sz="2352" spc="47">
                <a:solidFill>
                  <a:srgbClr val="000000"/>
                </a:solidFill>
                <a:latin typeface="HK Grotesk"/>
              </a:rPr>
              <a:t> question can be answered very well by an article posted on the Warsaw Chamber Opera website: </a:t>
            </a:r>
          </a:p>
          <a:p>
            <a:pPr algn="just" marL="508002" indent="-254001" lvl="1">
              <a:lnSpc>
                <a:spcPts val="3058"/>
              </a:lnSpc>
              <a:spcBef>
                <a:spcPct val="0"/>
              </a:spcBef>
              <a:buFont typeface="Arial"/>
              <a:buChar char="•"/>
            </a:pPr>
            <a:r>
              <a:rPr lang="en-US" sz="2352" spc="47">
                <a:solidFill>
                  <a:srgbClr val="000000"/>
                </a:solidFill>
                <a:latin typeface="HK Grotesk"/>
              </a:rPr>
              <a:t>Words and music speak of emotions. Unlike in a movie, from the audience it is difficult to see an actor's facial expression. We see at most a gesture, an outfit and a pose. We learn about what torments the hero or heroine of the opera through what and how he or she sings. And isn't it also the case in life that when someone is very concerned, excited or worried about something, he or she sometimes repeats the same word or news, to the same or different people, to the point of boredom?</a:t>
            </a:r>
          </a:p>
          <a:p>
            <a:pPr algn="just" marL="508002" indent="-254001" lvl="1">
              <a:lnSpc>
                <a:spcPts val="3058"/>
              </a:lnSpc>
              <a:spcBef>
                <a:spcPct val="0"/>
              </a:spcBef>
              <a:buFont typeface="Arial"/>
              <a:buChar char="•"/>
            </a:pPr>
            <a:r>
              <a:rPr lang="en-US" sz="2352" spc="47">
                <a:solidFill>
                  <a:srgbClr val="000000"/>
                </a:solidFill>
                <a:latin typeface="HK Grotesk"/>
              </a:rPr>
              <a:t>It also often happens that someone does not hear the first time what we say to him, then we repeat it. Sometimes several times each, if we want our words to reach that person. When we care a lot about something or someone, we can repeat, if only in our mind, some words, like a mantra, for example, when we are happy, because "she likes me, she likes me, she really likes me, she likes me, she likes me" or when someone lets us down a lot - "I hate him, I hate him, how I hate him", etc. The repetition of words can also parody a character's stuttering or chasing thoughts back and forth, just as it happens to us when we are moved by something, except that in opera they are spoken or rather sung aloud (in voices) and in poetic form.</a:t>
            </a:r>
          </a:p>
          <a:p>
            <a:pPr algn="just" marL="508002" indent="-254001" lvl="1">
              <a:lnSpc>
                <a:spcPts val="3058"/>
              </a:lnSpc>
              <a:spcBef>
                <a:spcPct val="0"/>
              </a:spcBef>
              <a:buFont typeface="Arial"/>
              <a:buChar char="•"/>
            </a:pPr>
            <a:r>
              <a:rPr lang="en-US" sz="2352" spc="47">
                <a:solidFill>
                  <a:srgbClr val="000000"/>
                </a:solidFill>
                <a:latin typeface="HK Grotesk"/>
              </a:rPr>
              <a:t>So in life we also tend to be a bit theatrical and "operatic", pathetic and... comical. For example, when we want to say goodbye to someone and... we barely succeed, because we say the words of farewell so many times: "- well, hello, - in the meantime, papa, - bye, kisses - until tomorrow - see you, hey - and good dreams - to you too, good night, fleas for the night, - and pinch toy, - take care, - you too, bye, - papa".</a:t>
            </a:r>
          </a:p>
          <a:p>
            <a:pPr algn="just" marL="508002" indent="-254001" lvl="1">
              <a:lnSpc>
                <a:spcPts val="3058"/>
              </a:lnSpc>
              <a:spcBef>
                <a:spcPct val="0"/>
              </a:spcBef>
              <a:buFont typeface="Arial"/>
              <a:buChar char="•"/>
            </a:pPr>
            <a:r>
              <a:rPr lang="en-US" sz="2352" spc="47">
                <a:solidFill>
                  <a:srgbClr val="000000"/>
                </a:solidFill>
                <a:latin typeface="HK Grotesk"/>
              </a:rPr>
              <a:t>Besides, as in a song as in an opera aria, the words are strongly connected to the melody; shorter or longer motifs are repeated in the music, and the words along with them... It's just great fun - with music and words.</a:t>
            </a:r>
          </a:p>
          <a:p>
            <a:pPr algn="just">
              <a:lnSpc>
                <a:spcPts val="3058"/>
              </a:lnSpc>
              <a:spcBef>
                <a:spcPct val="0"/>
              </a:spcBef>
            </a:pPr>
          </a:p>
        </p:txBody>
      </p:sp>
      <p:sp>
        <p:nvSpPr>
          <p:cNvPr name="Freeform 5" id="5"/>
          <p:cNvSpPr/>
          <p:nvPr/>
        </p:nvSpPr>
        <p:spPr>
          <a:xfrm flipH="false" flipV="false" rot="0">
            <a:off x="16358021" y="7765015"/>
            <a:ext cx="1442345" cy="1852128"/>
          </a:xfrm>
          <a:custGeom>
            <a:avLst/>
            <a:gdLst/>
            <a:ahLst/>
            <a:cxnLst/>
            <a:rect r="r" b="b" t="t" l="l"/>
            <a:pathLst>
              <a:path h="1852128" w="1442345">
                <a:moveTo>
                  <a:pt x="0" y="0"/>
                </a:moveTo>
                <a:lnTo>
                  <a:pt x="1442345" y="0"/>
                </a:lnTo>
                <a:lnTo>
                  <a:pt x="1442345" y="1852129"/>
                </a:lnTo>
                <a:lnTo>
                  <a:pt x="0" y="1852129"/>
                </a:lnTo>
                <a:lnTo>
                  <a:pt x="0" y="0"/>
                </a:lnTo>
                <a:close/>
              </a:path>
            </a:pathLst>
          </a:custGeom>
          <a:blipFill>
            <a:blip r:embed="rId3"/>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93516"/>
            <a:ext cx="15271188" cy="3478756"/>
          </a:xfrm>
          <a:prstGeom prst="rect">
            <a:avLst/>
          </a:prstGeom>
        </p:spPr>
        <p:txBody>
          <a:bodyPr anchor="t" rtlCol="false" tIns="0" lIns="0" bIns="0" rIns="0">
            <a:spAutoFit/>
          </a:bodyPr>
          <a:lstStyle/>
          <a:p>
            <a:pPr>
              <a:lnSpc>
                <a:spcPts val="4639"/>
              </a:lnSpc>
            </a:pPr>
            <a:r>
              <a:rPr lang="en-US" sz="4217">
                <a:solidFill>
                  <a:srgbClr val="336BE4"/>
                </a:solidFill>
                <a:latin typeface="HK Grotesk Bold"/>
              </a:rPr>
              <a:t>OPERA AS VOCAL AND INSTRUMENTAL STAGE MUSIC - INTERESTING FACTS</a:t>
            </a:r>
          </a:p>
          <a:p>
            <a:pPr>
              <a:lnSpc>
                <a:spcPts val="8929"/>
              </a:lnSpc>
            </a:pPr>
          </a:p>
          <a:p>
            <a:pPr>
              <a:lnSpc>
                <a:spcPts val="8929"/>
              </a:lnSpc>
            </a:pPr>
          </a:p>
        </p:txBody>
      </p:sp>
      <p:sp>
        <p:nvSpPr>
          <p:cNvPr name="TextBox 3" id="3"/>
          <p:cNvSpPr txBox="true"/>
          <p:nvPr/>
        </p:nvSpPr>
        <p:spPr>
          <a:xfrm rot="0">
            <a:off x="1028700" y="2453072"/>
            <a:ext cx="14878668" cy="6314440"/>
          </a:xfrm>
          <a:prstGeom prst="rect">
            <a:avLst/>
          </a:prstGeom>
        </p:spPr>
        <p:txBody>
          <a:bodyPr anchor="t" rtlCol="false" tIns="0" lIns="0" bIns="0" rIns="0">
            <a:spAutoFit/>
          </a:bodyPr>
          <a:lstStyle/>
          <a:p>
            <a:pPr marL="496564" indent="-248282" lvl="1">
              <a:lnSpc>
                <a:spcPts val="2989"/>
              </a:lnSpc>
              <a:buFont typeface="Arial"/>
              <a:buChar char="•"/>
            </a:pPr>
            <a:r>
              <a:rPr lang="en-US" sz="2299" spc="45">
                <a:solidFill>
                  <a:srgbClr val="050217"/>
                </a:solidFill>
                <a:latin typeface="HK Grotesk Medium"/>
              </a:rPr>
              <a:t>Popular music is subject to modification and change over time, unlike opera, in which only the visual part is changed, or - you can "see" (cut out) a particular part, leaving the rest in its original form, created by the composer. At the same time, according to research, it is able to influence people.</a:t>
            </a:r>
          </a:p>
          <a:p>
            <a:pPr marL="496564" indent="-248282" lvl="1">
              <a:lnSpc>
                <a:spcPts val="2989"/>
              </a:lnSpc>
              <a:buFont typeface="Arial"/>
              <a:buChar char="•"/>
            </a:pPr>
            <a:r>
              <a:rPr lang="en-US" sz="2299" spc="45">
                <a:solidFill>
                  <a:srgbClr val="050217"/>
                </a:solidFill>
                <a:latin typeface="HK Grotesk Medium"/>
              </a:rPr>
              <a:t>In 2012 (Miu &amp; Baltes, 2012), the link between opera and mood was again demonstrated. People, with no musical training, were presented with 2 excerpts from opera music: the aria Gelido in ogni vena from Vivaldi's opera Il Farnace and the opera song Rataplan, composed by Malibran. The aria contains the pain and despair of a mother about to lose her sons. The poem, on the other hand, depicted the joyful march of a drum-playing boy accompanying a military battalion. The PANAS (Positive and Negative Affect Schedule), TEQ (Toronto Empathy Questionnaire) and GEMS (The Geneva Emotional Music Scales) scales were used in the study. Physiological measurements were also taken, i.e. heart rate, skin conductance and respiration. The subjects, when listening to Vivaldi's aria (sad content), who had a high level of empathy, indicated a sense of nostalgia, and their skin conductance level was reduced compared to those with a low level of empathy. The same people, when experiencing the happy part (Rataplan), indicated an emotion defining strength, and their heart rate increased. Thus, individual characteristics of individuals, such as the level of empathy, may also influence the reception of music.</a:t>
            </a:r>
          </a:p>
          <a:p>
            <a:pPr>
              <a:lnSpc>
                <a:spcPts val="2989"/>
              </a:lnSpc>
            </a:pPr>
          </a:p>
          <a:p>
            <a:pPr>
              <a:lnSpc>
                <a:spcPts val="2989"/>
              </a:lnSpc>
            </a:pPr>
          </a:p>
        </p:txBody>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5" id="5"/>
          <p:cNvSpPr/>
          <p:nvPr/>
        </p:nvSpPr>
        <p:spPr>
          <a:xfrm flipH="false" flipV="false" rot="0">
            <a:off x="15466099" y="8074085"/>
            <a:ext cx="2418050" cy="1753086"/>
          </a:xfrm>
          <a:custGeom>
            <a:avLst/>
            <a:gdLst/>
            <a:ahLst/>
            <a:cxnLst/>
            <a:rect r="r" b="b" t="t" l="l"/>
            <a:pathLst>
              <a:path h="1753086" w="2418050">
                <a:moveTo>
                  <a:pt x="0" y="0"/>
                </a:moveTo>
                <a:lnTo>
                  <a:pt x="2418050" y="0"/>
                </a:lnTo>
                <a:lnTo>
                  <a:pt x="2418050" y="1753085"/>
                </a:lnTo>
                <a:lnTo>
                  <a:pt x="0" y="1753085"/>
                </a:lnTo>
                <a:lnTo>
                  <a:pt x="0" y="0"/>
                </a:lnTo>
                <a:close/>
              </a:path>
            </a:pathLst>
          </a:custGeom>
          <a:blipFill>
            <a:blip r:embed="rId3"/>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3258" t="0" r="-23258" b="0"/>
            </a:stretch>
          </a:blipFill>
        </p:spPr>
      </p:sp>
      <p:sp>
        <p:nvSpPr>
          <p:cNvPr name="TextBox 3" id="3"/>
          <p:cNvSpPr txBox="true"/>
          <p:nvPr/>
        </p:nvSpPr>
        <p:spPr>
          <a:xfrm rot="0">
            <a:off x="8394824" y="296172"/>
            <a:ext cx="8319308" cy="2485432"/>
          </a:xfrm>
          <a:prstGeom prst="rect">
            <a:avLst/>
          </a:prstGeom>
        </p:spPr>
        <p:txBody>
          <a:bodyPr anchor="t" rtlCol="false" tIns="0" lIns="0" bIns="0" rIns="0">
            <a:spAutoFit/>
          </a:bodyPr>
          <a:lstStyle/>
          <a:p>
            <a:pPr>
              <a:lnSpc>
                <a:spcPts val="4898"/>
              </a:lnSpc>
            </a:pPr>
            <a:r>
              <a:rPr lang="en-US" sz="4453">
                <a:solidFill>
                  <a:srgbClr val="336BE4"/>
                </a:solidFill>
                <a:latin typeface="HK Grotesk Bold"/>
              </a:rPr>
              <a:t>OPERA AND AMAZING POSSIBILITIES IN THE TREATMENT OF DEMENTIA </a:t>
            </a:r>
          </a:p>
          <a:p>
            <a:pPr>
              <a:lnSpc>
                <a:spcPts val="4898"/>
              </a:lnSpc>
            </a:pPr>
          </a:p>
        </p:txBody>
      </p:sp>
      <p:sp>
        <p:nvSpPr>
          <p:cNvPr name="TextBox 4" id="4"/>
          <p:cNvSpPr txBox="true"/>
          <p:nvPr/>
        </p:nvSpPr>
        <p:spPr>
          <a:xfrm rot="0">
            <a:off x="8394824" y="2508522"/>
            <a:ext cx="8970099" cy="7778478"/>
          </a:xfrm>
          <a:prstGeom prst="rect">
            <a:avLst/>
          </a:prstGeom>
        </p:spPr>
        <p:txBody>
          <a:bodyPr anchor="t" rtlCol="false" tIns="0" lIns="0" bIns="0" rIns="0">
            <a:spAutoFit/>
          </a:bodyPr>
          <a:lstStyle/>
          <a:p>
            <a:pPr>
              <a:lnSpc>
                <a:spcPts val="3277"/>
              </a:lnSpc>
            </a:pPr>
            <a:r>
              <a:rPr lang="en-US" sz="2521" spc="50">
                <a:solidFill>
                  <a:srgbClr val="DC239B"/>
                </a:solidFill>
                <a:latin typeface="HK Grotesk Bold"/>
              </a:rPr>
              <a:t>Music therapy </a:t>
            </a:r>
            <a:r>
              <a:rPr lang="en-US" sz="2521" spc="50">
                <a:solidFill>
                  <a:srgbClr val="DC239B"/>
                </a:solidFill>
                <a:latin typeface="HK Grotesk"/>
              </a:rPr>
              <a:t>involves listening to music and singing songs. A seemingly simple activity, however, has many benefits. This type of therapy can modulate factors related to cognition and behavior, distract older adults, provoke emotional responses and modulate them, draw on various cognitive functions and elicit motor patterns. Although we may see significant deterioration in speech during dementia, many skills among others related to music can still be retained. An example of these skills might be, for example, the ability to play a previously learned piece or musical instrument. Even in late stages of the disease, reactivity to sounds or music can be retained. Many studies show that singing or listening to traditional songs, can evoke their implicit memory with a priming effect, related to previous life experiences.</a:t>
            </a:r>
          </a:p>
          <a:p>
            <a:pPr>
              <a:lnSpc>
                <a:spcPts val="3277"/>
              </a:lnSpc>
            </a:pPr>
          </a:p>
          <a:p>
            <a:pPr>
              <a:lnSpc>
                <a:spcPts val="3277"/>
              </a:lnSpc>
            </a:pPr>
          </a:p>
          <a:p>
            <a:pPr>
              <a:lnSpc>
                <a:spcPts val="3277"/>
              </a:lnSpc>
            </a:pPr>
          </a:p>
          <a:p>
            <a:pPr>
              <a:lnSpc>
                <a:spcPts val="3277"/>
              </a:lnSpc>
            </a:pPr>
          </a:p>
          <a:p>
            <a:pPr>
              <a:lnSpc>
                <a:spcPts val="3277"/>
              </a:lnSpc>
            </a:pPr>
          </a:p>
        </p:txBody>
      </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66800"/>
            <a:ext cx="15222576" cy="2276362"/>
          </a:xfrm>
          <a:prstGeom prst="rect">
            <a:avLst/>
          </a:prstGeom>
        </p:spPr>
        <p:txBody>
          <a:bodyPr anchor="t" rtlCol="false" tIns="0" lIns="0" bIns="0" rIns="0">
            <a:spAutoFit/>
          </a:bodyPr>
          <a:lstStyle/>
          <a:p>
            <a:pPr>
              <a:lnSpc>
                <a:spcPts val="4995"/>
              </a:lnSpc>
            </a:pPr>
            <a:r>
              <a:rPr lang="en-US" sz="4541">
                <a:solidFill>
                  <a:srgbClr val="336BE4"/>
                </a:solidFill>
                <a:latin typeface="HK Grotesk Bold"/>
              </a:rPr>
              <a:t>WORLD OPERA</a:t>
            </a:r>
          </a:p>
          <a:p>
            <a:pPr>
              <a:lnSpc>
                <a:spcPts val="3235"/>
              </a:lnSpc>
            </a:pPr>
            <a:r>
              <a:rPr lang="en-US" sz="2941">
                <a:solidFill>
                  <a:srgbClr val="336BE4"/>
                </a:solidFill>
                <a:latin typeface="HK Grotesk"/>
              </a:rPr>
              <a:t>Since ancient times, people have been interested in culture and art. Opera and ballet - this is a kind of art that takes us into an amazing world, is something deep, moving and carrying elegance and chic. Among the most famous operas in the world we can find:</a:t>
            </a:r>
          </a:p>
          <a:p>
            <a:pPr>
              <a:lnSpc>
                <a:spcPts val="3235"/>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2909946" y="3587835"/>
            <a:ext cx="11922941" cy="3775012"/>
          </a:xfrm>
          <a:custGeom>
            <a:avLst/>
            <a:gdLst/>
            <a:ahLst/>
            <a:cxnLst/>
            <a:rect r="r" b="b" t="t" l="l"/>
            <a:pathLst>
              <a:path h="3775012" w="11922941">
                <a:moveTo>
                  <a:pt x="0" y="0"/>
                </a:moveTo>
                <a:lnTo>
                  <a:pt x="11922941" y="0"/>
                </a:lnTo>
                <a:lnTo>
                  <a:pt x="11922941" y="3775012"/>
                </a:lnTo>
                <a:lnTo>
                  <a:pt x="0" y="3775012"/>
                </a:lnTo>
                <a:lnTo>
                  <a:pt x="0" y="0"/>
                </a:lnTo>
                <a:close/>
              </a:path>
            </a:pathLst>
          </a:custGeom>
          <a:blipFill>
            <a:blip r:embed="rId3"/>
            <a:stretch>
              <a:fillRect l="0" t="0" r="0" b="0"/>
            </a:stretch>
          </a:blipFill>
        </p:spPr>
      </p:sp>
      <p:sp>
        <p:nvSpPr>
          <p:cNvPr name="TextBox 5" id="5"/>
          <p:cNvSpPr txBox="true"/>
          <p:nvPr/>
        </p:nvSpPr>
        <p:spPr>
          <a:xfrm rot="0">
            <a:off x="1028700" y="8886863"/>
            <a:ext cx="8946952" cy="371437"/>
          </a:xfrm>
          <a:prstGeom prst="rect">
            <a:avLst/>
          </a:prstGeom>
        </p:spPr>
        <p:txBody>
          <a:bodyPr anchor="t" rtlCol="false" tIns="0" lIns="0" bIns="0" rIns="0">
            <a:spAutoFit/>
          </a:bodyPr>
          <a:lstStyle/>
          <a:p>
            <a:pPr algn="ctr">
              <a:lnSpc>
                <a:spcPts val="2928"/>
              </a:lnSpc>
              <a:spcBef>
                <a:spcPct val="0"/>
              </a:spcBef>
            </a:pPr>
            <a:r>
              <a:rPr lang="en-US" sz="2252" spc="45">
                <a:solidFill>
                  <a:srgbClr val="336BE4"/>
                </a:solidFill>
                <a:latin typeface="HK Grotesk Medium"/>
              </a:rPr>
              <a:t>In every country there is a place where we can interact with culture.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220872" y="3051358"/>
            <a:ext cx="6709315" cy="4808468"/>
          </a:xfrm>
          <a:custGeom>
            <a:avLst/>
            <a:gdLst/>
            <a:ahLst/>
            <a:cxnLst/>
            <a:rect r="r" b="b" t="t" l="l"/>
            <a:pathLst>
              <a:path h="4808468" w="6709315">
                <a:moveTo>
                  <a:pt x="0" y="0"/>
                </a:moveTo>
                <a:lnTo>
                  <a:pt x="6709315" y="0"/>
                </a:lnTo>
                <a:lnTo>
                  <a:pt x="6709315" y="4808469"/>
                </a:lnTo>
                <a:lnTo>
                  <a:pt x="0" y="4808469"/>
                </a:lnTo>
                <a:lnTo>
                  <a:pt x="0" y="0"/>
                </a:lnTo>
                <a:close/>
              </a:path>
            </a:pathLst>
          </a:custGeom>
          <a:blipFill>
            <a:blip r:embed="rId3"/>
            <a:stretch>
              <a:fillRect l="0" t="0" r="-7772" b="0"/>
            </a:stretch>
          </a:blipFill>
        </p:spPr>
      </p:sp>
      <p:sp>
        <p:nvSpPr>
          <p:cNvPr name="Freeform 4" id="4"/>
          <p:cNvSpPr/>
          <p:nvPr/>
        </p:nvSpPr>
        <p:spPr>
          <a:xfrm flipH="false" flipV="false" rot="0">
            <a:off x="1028700" y="3059700"/>
            <a:ext cx="6741816" cy="4791785"/>
          </a:xfrm>
          <a:custGeom>
            <a:avLst/>
            <a:gdLst/>
            <a:ahLst/>
            <a:cxnLst/>
            <a:rect r="r" b="b" t="t" l="l"/>
            <a:pathLst>
              <a:path h="4791785" w="6741816">
                <a:moveTo>
                  <a:pt x="0" y="0"/>
                </a:moveTo>
                <a:lnTo>
                  <a:pt x="6741816" y="0"/>
                </a:lnTo>
                <a:lnTo>
                  <a:pt x="6741816" y="4791785"/>
                </a:lnTo>
                <a:lnTo>
                  <a:pt x="0" y="4791785"/>
                </a:lnTo>
                <a:lnTo>
                  <a:pt x="0" y="0"/>
                </a:lnTo>
                <a:close/>
              </a:path>
            </a:pathLst>
          </a:custGeom>
          <a:blipFill>
            <a:blip r:embed="rId4"/>
            <a:stretch>
              <a:fillRect l="0" t="0" r="-6680" b="0"/>
            </a:stretch>
          </a:blipFill>
        </p:spPr>
      </p:sp>
      <p:sp>
        <p:nvSpPr>
          <p:cNvPr name="TextBox 5" id="5"/>
          <p:cNvSpPr txBox="true"/>
          <p:nvPr/>
        </p:nvSpPr>
        <p:spPr>
          <a:xfrm rot="0">
            <a:off x="1028700"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SYDNEY OPERA HOUSE, SYDNEY</a:t>
            </a:r>
          </a:p>
        </p:txBody>
      </p:sp>
      <p:sp>
        <p:nvSpPr>
          <p:cNvPr name="TextBox 6" id="6"/>
          <p:cNvSpPr txBox="true"/>
          <p:nvPr/>
        </p:nvSpPr>
        <p:spPr>
          <a:xfrm rot="0">
            <a:off x="8220872" y="1076325"/>
            <a:ext cx="7639170" cy="773657"/>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PALAIS GARNIER, PARIS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8410495" y="3059700"/>
            <a:ext cx="7797087" cy="5267466"/>
          </a:xfrm>
          <a:custGeom>
            <a:avLst/>
            <a:gdLst/>
            <a:ahLst/>
            <a:cxnLst/>
            <a:rect r="r" b="b" t="t" l="l"/>
            <a:pathLst>
              <a:path h="5267466" w="7797087">
                <a:moveTo>
                  <a:pt x="0" y="0"/>
                </a:moveTo>
                <a:lnTo>
                  <a:pt x="7797087" y="0"/>
                </a:lnTo>
                <a:lnTo>
                  <a:pt x="7797087" y="5267467"/>
                </a:lnTo>
                <a:lnTo>
                  <a:pt x="0" y="5267467"/>
                </a:lnTo>
                <a:lnTo>
                  <a:pt x="0" y="0"/>
                </a:lnTo>
                <a:close/>
              </a:path>
            </a:pathLst>
          </a:custGeom>
          <a:blipFill>
            <a:blip r:embed="rId3"/>
            <a:stretch>
              <a:fillRect l="-2431" t="0" r="0" b="0"/>
            </a:stretch>
          </a:blipFill>
        </p:spPr>
      </p:sp>
      <p:sp>
        <p:nvSpPr>
          <p:cNvPr name="Freeform 4" id="4"/>
          <p:cNvSpPr/>
          <p:nvPr/>
        </p:nvSpPr>
        <p:spPr>
          <a:xfrm flipH="false" flipV="false" rot="0">
            <a:off x="1028700" y="3079033"/>
            <a:ext cx="6975870" cy="5248134"/>
          </a:xfrm>
          <a:custGeom>
            <a:avLst/>
            <a:gdLst/>
            <a:ahLst/>
            <a:cxnLst/>
            <a:rect r="r" b="b" t="t" l="l"/>
            <a:pathLst>
              <a:path h="5248134" w="6975870">
                <a:moveTo>
                  <a:pt x="0" y="0"/>
                </a:moveTo>
                <a:lnTo>
                  <a:pt x="6975870" y="0"/>
                </a:lnTo>
                <a:lnTo>
                  <a:pt x="6975870" y="5248134"/>
                </a:lnTo>
                <a:lnTo>
                  <a:pt x="0" y="5248134"/>
                </a:lnTo>
                <a:lnTo>
                  <a:pt x="0" y="0"/>
                </a:lnTo>
                <a:close/>
              </a:path>
            </a:pathLst>
          </a:custGeom>
          <a:blipFill>
            <a:blip r:embed="rId4"/>
            <a:stretch>
              <a:fillRect l="0" t="0" r="-7475" b="0"/>
            </a:stretch>
          </a:blipFill>
        </p:spPr>
      </p:sp>
      <p:sp>
        <p:nvSpPr>
          <p:cNvPr name="TextBox 5" id="5"/>
          <p:cNvSpPr txBox="true"/>
          <p:nvPr/>
        </p:nvSpPr>
        <p:spPr>
          <a:xfrm rot="0">
            <a:off x="1028700"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ROYAL OPERA HOUSE MUSCAT, MASKAT</a:t>
            </a:r>
          </a:p>
        </p:txBody>
      </p:sp>
      <p:sp>
        <p:nvSpPr>
          <p:cNvPr name="TextBox 6" id="6"/>
          <p:cNvSpPr txBox="true"/>
          <p:nvPr/>
        </p:nvSpPr>
        <p:spPr>
          <a:xfrm rot="0">
            <a:off x="8220872" y="1076325"/>
            <a:ext cx="7639170" cy="1526132"/>
          </a:xfrm>
          <a:prstGeom prst="rect">
            <a:avLst/>
          </a:prstGeom>
        </p:spPr>
        <p:txBody>
          <a:bodyPr anchor="t" rtlCol="false" tIns="0" lIns="0" bIns="0" rIns="0">
            <a:spAutoFit/>
          </a:bodyPr>
          <a:lstStyle/>
          <a:p>
            <a:pPr>
              <a:lnSpc>
                <a:spcPts val="5959"/>
              </a:lnSpc>
            </a:pPr>
            <a:r>
              <a:rPr lang="en-US" sz="5417">
                <a:solidFill>
                  <a:srgbClr val="336BE4"/>
                </a:solidFill>
                <a:latin typeface="HK Grotesk Bold"/>
              </a:rPr>
              <a:t>METROPOLITAN OPERA, NOWY JORK</a:t>
            </a:r>
          </a:p>
        </p:txBody>
      </p:sp>
      <p:sp>
        <p:nvSpPr>
          <p:cNvPr name="TextBox 7" id="7"/>
          <p:cNvSpPr txBox="true"/>
          <p:nvPr/>
        </p:nvSpPr>
        <p:spPr>
          <a:xfrm rot="0">
            <a:off x="1030367" y="8784367"/>
            <a:ext cx="6398300" cy="203162"/>
          </a:xfrm>
          <a:prstGeom prst="rect">
            <a:avLst/>
          </a:prstGeom>
        </p:spPr>
        <p:txBody>
          <a:bodyPr anchor="t" rtlCol="false" tIns="0" lIns="0" bIns="0" rIns="0">
            <a:spAutoFit/>
          </a:bodyPr>
          <a:lstStyle/>
          <a:p>
            <a:pPr algn="ctr">
              <a:lnSpc>
                <a:spcPts val="1628"/>
              </a:lnSpc>
              <a:spcBef>
                <a:spcPct val="0"/>
              </a:spcBef>
            </a:pPr>
            <a:r>
              <a:rPr lang="en-US" sz="1252" spc="25">
                <a:solidFill>
                  <a:srgbClr val="000000"/>
                </a:solidFill>
                <a:latin typeface="HK Grotesk"/>
              </a:rPr>
              <a:t>source</a:t>
            </a:r>
            <a:r>
              <a:rPr lang="en-US" sz="1252" spc="25">
                <a:solidFill>
                  <a:srgbClr val="000000"/>
                </a:solidFill>
                <a:latin typeface="HK Grotesk"/>
              </a:rPr>
              <a:t>: https://www.vogue.pl/a/najbardziej-spektakularne-opery-na-swiecie 9.10.2022 </a:t>
            </a:r>
          </a:p>
        </p:txBody>
      </p:sp>
      <p:sp>
        <p:nvSpPr>
          <p:cNvPr name="TextBox 8" id="8"/>
          <p:cNvSpPr txBox="true"/>
          <p:nvPr/>
        </p:nvSpPr>
        <p:spPr>
          <a:xfrm rot="0">
            <a:off x="8412163" y="8765317"/>
            <a:ext cx="6353056" cy="203162"/>
          </a:xfrm>
          <a:prstGeom prst="rect">
            <a:avLst/>
          </a:prstGeom>
        </p:spPr>
        <p:txBody>
          <a:bodyPr anchor="t" rtlCol="false" tIns="0" lIns="0" bIns="0" rIns="0">
            <a:spAutoFit/>
          </a:bodyPr>
          <a:lstStyle/>
          <a:p>
            <a:pPr algn="ctr">
              <a:lnSpc>
                <a:spcPts val="1628"/>
              </a:lnSpc>
              <a:spcBef>
                <a:spcPct val="0"/>
              </a:spcBef>
            </a:pPr>
            <a:r>
              <a:rPr lang="en-US" sz="1252" spc="25">
                <a:solidFill>
                  <a:srgbClr val="000000"/>
                </a:solidFill>
                <a:latin typeface="HK Grotesk"/>
              </a:rPr>
              <a:t>source</a:t>
            </a:r>
            <a:r>
              <a:rPr lang="en-US" sz="1252" spc="25">
                <a:solidFill>
                  <a:srgbClr val="000000"/>
                </a:solidFill>
                <a:latin typeface="HK Grotesk"/>
              </a:rPr>
              <a:t>: https://www.vogue.pl/a/najbardziej-spektakularne-opery-na-swiecie 9.10.2022</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095375"/>
            <a:ext cx="12965084" cy="7995960"/>
          </a:xfrm>
          <a:prstGeom prst="rect">
            <a:avLst/>
          </a:prstGeom>
        </p:spPr>
        <p:txBody>
          <a:bodyPr anchor="t" rtlCol="false" tIns="0" lIns="0" bIns="0" rIns="0">
            <a:spAutoFit/>
          </a:bodyPr>
          <a:lstStyle/>
          <a:p>
            <a:pPr>
              <a:lnSpc>
                <a:spcPts val="7758"/>
              </a:lnSpc>
            </a:pPr>
            <a:r>
              <a:rPr lang="en-US" sz="7053">
                <a:solidFill>
                  <a:srgbClr val="336BE4"/>
                </a:solidFill>
                <a:latin typeface="HK Grotesk Bold"/>
              </a:rPr>
              <a:t>THE WORLD'S MOST FAMOUS OPERA SINGERS</a:t>
            </a:r>
          </a:p>
          <a:p>
            <a:pPr>
              <a:lnSpc>
                <a:spcPts val="2038"/>
              </a:lnSpc>
            </a:pPr>
          </a:p>
          <a:p>
            <a:pPr marL="788758" indent="-394379" lvl="1">
              <a:lnSpc>
                <a:spcPts val="4018"/>
              </a:lnSpc>
              <a:buFont typeface="Arial"/>
              <a:buChar char="•"/>
            </a:pPr>
            <a:r>
              <a:rPr lang="en-US" sz="3653">
                <a:solidFill>
                  <a:srgbClr val="1986C8"/>
                </a:solidFill>
                <a:latin typeface="HK Grotesk Bold"/>
              </a:rPr>
              <a:t>Luciano Pavarotti</a:t>
            </a:r>
          </a:p>
          <a:p>
            <a:pPr marL="788758" indent="-394379" lvl="1">
              <a:lnSpc>
                <a:spcPts val="4018"/>
              </a:lnSpc>
              <a:buFont typeface="Arial"/>
              <a:buChar char="•"/>
            </a:pPr>
            <a:r>
              <a:rPr lang="en-US" sz="3653">
                <a:solidFill>
                  <a:srgbClr val="1986C8"/>
                </a:solidFill>
                <a:latin typeface="HK Grotesk Bold"/>
              </a:rPr>
              <a:t>Andrea Bocelli</a:t>
            </a:r>
          </a:p>
          <a:p>
            <a:pPr marL="788758" indent="-394379" lvl="1">
              <a:lnSpc>
                <a:spcPts val="4018"/>
              </a:lnSpc>
              <a:buFont typeface="Arial"/>
              <a:buChar char="•"/>
            </a:pPr>
            <a:r>
              <a:rPr lang="en-US" sz="3653">
                <a:solidFill>
                  <a:srgbClr val="1986C8"/>
                </a:solidFill>
                <a:latin typeface="HK Grotesk Bold"/>
              </a:rPr>
              <a:t>Placido Domingo</a:t>
            </a:r>
          </a:p>
          <a:p>
            <a:pPr marL="788758" indent="-394379" lvl="1">
              <a:lnSpc>
                <a:spcPts val="4018"/>
              </a:lnSpc>
              <a:buFont typeface="Arial"/>
              <a:buChar char="•"/>
            </a:pPr>
            <a:r>
              <a:rPr lang="en-US" sz="3653">
                <a:solidFill>
                  <a:srgbClr val="1986C8"/>
                </a:solidFill>
                <a:latin typeface="HK Grotesk Bold"/>
              </a:rPr>
              <a:t>Maria Callas</a:t>
            </a:r>
          </a:p>
          <a:p>
            <a:pPr marL="788758" indent="-394379" lvl="1">
              <a:lnSpc>
                <a:spcPts val="4018"/>
              </a:lnSpc>
              <a:buFont typeface="Arial"/>
              <a:buChar char="•"/>
            </a:pPr>
            <a:r>
              <a:rPr lang="en-US" sz="3653">
                <a:solidFill>
                  <a:srgbClr val="1986C8"/>
                </a:solidFill>
                <a:latin typeface="HK Grotesk Bold"/>
              </a:rPr>
              <a:t>Jose Carreras</a:t>
            </a:r>
          </a:p>
          <a:p>
            <a:pPr marL="788758" indent="-394379" lvl="1">
              <a:lnSpc>
                <a:spcPts val="4018"/>
              </a:lnSpc>
              <a:buFont typeface="Arial"/>
              <a:buChar char="•"/>
            </a:pPr>
            <a:r>
              <a:rPr lang="en-US" sz="3653">
                <a:solidFill>
                  <a:srgbClr val="1986C8"/>
                </a:solidFill>
                <a:latin typeface="HK Grotesk Bold"/>
              </a:rPr>
              <a:t>Enrico Caruso</a:t>
            </a:r>
          </a:p>
          <a:p>
            <a:pPr marL="788758" indent="-394379" lvl="1">
              <a:lnSpc>
                <a:spcPts val="4018"/>
              </a:lnSpc>
              <a:buFont typeface="Arial"/>
              <a:buChar char="•"/>
            </a:pPr>
            <a:r>
              <a:rPr lang="en-US" sz="3653">
                <a:solidFill>
                  <a:srgbClr val="1986C8"/>
                </a:solidFill>
                <a:latin typeface="HK Grotesk Bold"/>
              </a:rPr>
              <a:t>Joan Sutherland</a:t>
            </a:r>
          </a:p>
          <a:p>
            <a:pPr marL="788758" indent="-394379" lvl="1">
              <a:lnSpc>
                <a:spcPts val="4018"/>
              </a:lnSpc>
              <a:buFont typeface="Arial"/>
              <a:buChar char="•"/>
            </a:pPr>
            <a:r>
              <a:rPr lang="en-US" sz="3653">
                <a:solidFill>
                  <a:srgbClr val="1986C8"/>
                </a:solidFill>
                <a:latin typeface="HK Grotesk Bold"/>
              </a:rPr>
              <a:t>Jussi Björling</a:t>
            </a:r>
          </a:p>
          <a:p>
            <a:pPr marL="788758" indent="-394379" lvl="1">
              <a:lnSpc>
                <a:spcPts val="4018"/>
              </a:lnSpc>
              <a:buFont typeface="Arial"/>
              <a:buChar char="•"/>
            </a:pPr>
            <a:r>
              <a:rPr lang="en-US" sz="3653">
                <a:solidFill>
                  <a:srgbClr val="1986C8"/>
                </a:solidFill>
                <a:latin typeface="HK Grotesk Bold"/>
              </a:rPr>
              <a:t>Sarah Brightman</a:t>
            </a:r>
          </a:p>
          <a:p>
            <a:pPr>
              <a:lnSpc>
                <a:spcPts val="951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4" id="4"/>
          <p:cNvSpPr/>
          <p:nvPr/>
        </p:nvSpPr>
        <p:spPr>
          <a:xfrm flipH="false" flipV="false" rot="0">
            <a:off x="8242711" y="3387477"/>
            <a:ext cx="3062170" cy="4938984"/>
          </a:xfrm>
          <a:custGeom>
            <a:avLst/>
            <a:gdLst/>
            <a:ahLst/>
            <a:cxnLst/>
            <a:rect r="r" b="b" t="t" l="l"/>
            <a:pathLst>
              <a:path h="4938984" w="3062170">
                <a:moveTo>
                  <a:pt x="0" y="0"/>
                </a:moveTo>
                <a:lnTo>
                  <a:pt x="3062171" y="0"/>
                </a:lnTo>
                <a:lnTo>
                  <a:pt x="3062171" y="4938985"/>
                </a:lnTo>
                <a:lnTo>
                  <a:pt x="0" y="4938985"/>
                </a:lnTo>
                <a:lnTo>
                  <a:pt x="0" y="0"/>
                </a:lnTo>
                <a:close/>
              </a:path>
            </a:pathLst>
          </a:custGeom>
          <a:blipFill>
            <a:blip r:embed="rId3"/>
            <a:stretch>
              <a:fillRect l="0" t="0" r="0" b="0"/>
            </a:stretch>
          </a:blipFill>
        </p:spPr>
      </p:sp>
      <p:sp>
        <p:nvSpPr>
          <p:cNvPr name="Freeform 5" id="5"/>
          <p:cNvSpPr/>
          <p:nvPr/>
        </p:nvSpPr>
        <p:spPr>
          <a:xfrm flipH="false" flipV="false" rot="0">
            <a:off x="11600120" y="3199425"/>
            <a:ext cx="4192276" cy="5315089"/>
          </a:xfrm>
          <a:custGeom>
            <a:avLst/>
            <a:gdLst/>
            <a:ahLst/>
            <a:cxnLst/>
            <a:rect r="r" b="b" t="t" l="l"/>
            <a:pathLst>
              <a:path h="5315089" w="4192276">
                <a:moveTo>
                  <a:pt x="0" y="0"/>
                </a:moveTo>
                <a:lnTo>
                  <a:pt x="4192277" y="0"/>
                </a:lnTo>
                <a:lnTo>
                  <a:pt x="4192277" y="5315089"/>
                </a:lnTo>
                <a:lnTo>
                  <a:pt x="0" y="53150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1019651" y="8622547"/>
            <a:ext cx="7681912" cy="229197"/>
          </a:xfrm>
          <a:prstGeom prst="rect">
            <a:avLst/>
          </a:prstGeom>
        </p:spPr>
        <p:txBody>
          <a:bodyPr anchor="t" rtlCol="false" tIns="0" lIns="0" bIns="0" rIns="0">
            <a:spAutoFit/>
          </a:bodyPr>
          <a:lstStyle/>
          <a:p>
            <a:pPr algn="ctr">
              <a:lnSpc>
                <a:spcPts val="1888"/>
              </a:lnSpc>
              <a:spcBef>
                <a:spcPct val="0"/>
              </a:spcBef>
            </a:pPr>
            <a:r>
              <a:rPr lang="en-US" sz="1452" spc="29">
                <a:solidFill>
                  <a:srgbClr val="000000"/>
                </a:solidFill>
                <a:latin typeface="HK Grotesk"/>
              </a:rPr>
              <a:t>Source</a:t>
            </a:r>
            <a:r>
              <a:rPr lang="en-US" sz="1452" spc="29">
                <a:solidFill>
                  <a:srgbClr val="000000"/>
                </a:solidFill>
                <a:latin typeface="HK Grotesk"/>
              </a:rPr>
              <a:t>: https://pl.123rf.com/cliparty-wektory/%C5%9Apiewak_operowy.html 19.10.2022 </a:t>
            </a:r>
          </a:p>
        </p:txBody>
      </p:sp>
      <p:sp>
        <p:nvSpPr>
          <p:cNvPr name="TextBox 7" id="7"/>
          <p:cNvSpPr txBox="true"/>
          <p:nvPr/>
        </p:nvSpPr>
        <p:spPr>
          <a:xfrm rot="0">
            <a:off x="1020306" y="8980864"/>
            <a:ext cx="9678948" cy="211417"/>
          </a:xfrm>
          <a:prstGeom prst="rect">
            <a:avLst/>
          </a:prstGeom>
        </p:spPr>
        <p:txBody>
          <a:bodyPr anchor="t" rtlCol="false" tIns="0" lIns="0" bIns="0" rIns="0">
            <a:spAutoFit/>
          </a:bodyPr>
          <a:lstStyle/>
          <a:p>
            <a:pPr algn="ctr">
              <a:lnSpc>
                <a:spcPts val="1758"/>
              </a:lnSpc>
              <a:spcBef>
                <a:spcPct val="0"/>
              </a:spcBef>
            </a:pPr>
            <a:r>
              <a:rPr lang="en-US" sz="1352" spc="27">
                <a:solidFill>
                  <a:srgbClr val="000000"/>
                </a:solidFill>
                <a:latin typeface="HK Grotesk"/>
              </a:rPr>
              <a:t>Source</a:t>
            </a:r>
            <a:r>
              <a:rPr lang="en-US" sz="1352" spc="27">
                <a:solidFill>
                  <a:srgbClr val="000000"/>
                </a:solidFill>
                <a:latin typeface="HK Grotesk"/>
              </a:rPr>
              <a:t>: https://myloview.pl/fototapeta-spiewak-operowy-ilustracja-rysunek-kreskowka-i-biale-tlo-nr-681690C 19.10.2022</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028700"/>
            <a:ext cx="4370882" cy="4438823"/>
          </a:xfrm>
          <a:custGeom>
            <a:avLst/>
            <a:gdLst/>
            <a:ahLst/>
            <a:cxnLst/>
            <a:rect r="r" b="b" t="t" l="l"/>
            <a:pathLst>
              <a:path h="4438823" w="4370882">
                <a:moveTo>
                  <a:pt x="0" y="0"/>
                </a:moveTo>
                <a:lnTo>
                  <a:pt x="4370882" y="0"/>
                </a:lnTo>
                <a:lnTo>
                  <a:pt x="4370882" y="4438823"/>
                </a:lnTo>
                <a:lnTo>
                  <a:pt x="0" y="4438823"/>
                </a:lnTo>
                <a:lnTo>
                  <a:pt x="0" y="0"/>
                </a:lnTo>
                <a:close/>
              </a:path>
            </a:pathLst>
          </a:custGeom>
          <a:blipFill>
            <a:blip r:embed="rId3"/>
            <a:stretch>
              <a:fillRect l="0" t="0" r="0" b="0"/>
            </a:stretch>
          </a:blipFill>
        </p:spPr>
      </p:sp>
      <p:sp>
        <p:nvSpPr>
          <p:cNvPr name="Freeform 4" id="4"/>
          <p:cNvSpPr/>
          <p:nvPr/>
        </p:nvSpPr>
        <p:spPr>
          <a:xfrm flipH="false" flipV="false" rot="0">
            <a:off x="5976613" y="2517235"/>
            <a:ext cx="4714247" cy="5584370"/>
          </a:xfrm>
          <a:custGeom>
            <a:avLst/>
            <a:gdLst/>
            <a:ahLst/>
            <a:cxnLst/>
            <a:rect r="r" b="b" t="t" l="l"/>
            <a:pathLst>
              <a:path h="5584370" w="4714247">
                <a:moveTo>
                  <a:pt x="0" y="0"/>
                </a:moveTo>
                <a:lnTo>
                  <a:pt x="4714247" y="0"/>
                </a:lnTo>
                <a:lnTo>
                  <a:pt x="4714247" y="5584371"/>
                </a:lnTo>
                <a:lnTo>
                  <a:pt x="0" y="5584371"/>
                </a:lnTo>
                <a:lnTo>
                  <a:pt x="0" y="0"/>
                </a:lnTo>
                <a:close/>
              </a:path>
            </a:pathLst>
          </a:custGeom>
          <a:blipFill>
            <a:blip r:embed="rId4"/>
            <a:stretch>
              <a:fillRect l="0" t="0" r="0" b="0"/>
            </a:stretch>
          </a:blipFill>
        </p:spPr>
      </p:sp>
      <p:sp>
        <p:nvSpPr>
          <p:cNvPr name="Freeform 5" id="5"/>
          <p:cNvSpPr/>
          <p:nvPr/>
        </p:nvSpPr>
        <p:spPr>
          <a:xfrm flipH="false" flipV="false" rot="0">
            <a:off x="11550581" y="1028700"/>
            <a:ext cx="4146548" cy="5652140"/>
          </a:xfrm>
          <a:custGeom>
            <a:avLst/>
            <a:gdLst/>
            <a:ahLst/>
            <a:cxnLst/>
            <a:rect r="r" b="b" t="t" l="l"/>
            <a:pathLst>
              <a:path h="5652140" w="4146548">
                <a:moveTo>
                  <a:pt x="0" y="0"/>
                </a:moveTo>
                <a:lnTo>
                  <a:pt x="4146548" y="0"/>
                </a:lnTo>
                <a:lnTo>
                  <a:pt x="4146548" y="5652140"/>
                </a:lnTo>
                <a:lnTo>
                  <a:pt x="0" y="5652140"/>
                </a:lnTo>
                <a:lnTo>
                  <a:pt x="0" y="0"/>
                </a:lnTo>
                <a:close/>
              </a:path>
            </a:pathLst>
          </a:custGeom>
          <a:blipFill>
            <a:blip r:embed="rId5"/>
            <a:stretch>
              <a:fillRect l="0" t="0" r="0" b="0"/>
            </a:stretch>
          </a:blipFill>
        </p:spPr>
      </p:sp>
      <p:sp>
        <p:nvSpPr>
          <p:cNvPr name="TextBox 6" id="6"/>
          <p:cNvSpPr txBox="true"/>
          <p:nvPr/>
        </p:nvSpPr>
        <p:spPr>
          <a:xfrm rot="0">
            <a:off x="1383632" y="5448473"/>
            <a:ext cx="3661018" cy="803237"/>
          </a:xfrm>
          <a:prstGeom prst="rect">
            <a:avLst/>
          </a:prstGeom>
        </p:spPr>
        <p:txBody>
          <a:bodyPr anchor="t" rtlCol="false" tIns="0" lIns="0" bIns="0" rIns="0">
            <a:spAutoFit/>
          </a:bodyPr>
          <a:lstStyle/>
          <a:p>
            <a:pPr algn="ctr">
              <a:lnSpc>
                <a:spcPts val="1628"/>
              </a:lnSpc>
            </a:pPr>
            <a:r>
              <a:rPr lang="en-US" sz="1252" spc="25">
                <a:solidFill>
                  <a:srgbClr val="000000"/>
                </a:solidFill>
                <a:latin typeface="HK Grotesk"/>
              </a:rPr>
              <a:t>Source: </a:t>
            </a:r>
            <a:r>
              <a:rPr lang="en-US" sz="1252" spc="25" u="sng">
                <a:solidFill>
                  <a:srgbClr val="000000"/>
                </a:solidFill>
                <a:latin typeface="HK Grotesk"/>
                <a:hlinkClick r:id="rId6" tooltip="https://open.spotify.com/artist/0Y8KmFkKOgJybpVobn1onU%209.10.2022"/>
              </a:rPr>
              <a:t>https://open.spotify.com/artist/0Y8KmFkKOgJybpVobn1onU 9.10.2022</a:t>
            </a:r>
            <a:r>
              <a:rPr lang="en-US" sz="1252" spc="25">
                <a:solidFill>
                  <a:srgbClr val="000000"/>
                </a:solidFill>
                <a:latin typeface="HK Grotesk"/>
              </a:rPr>
              <a:t> </a:t>
            </a:r>
          </a:p>
          <a:p>
            <a:pPr algn="ctr">
              <a:lnSpc>
                <a:spcPts val="1628"/>
              </a:lnSpc>
              <a:spcBef>
                <a:spcPct val="0"/>
              </a:spcBef>
            </a:pPr>
          </a:p>
        </p:txBody>
      </p:sp>
      <p:sp>
        <p:nvSpPr>
          <p:cNvPr name="TextBox 7" id="7"/>
          <p:cNvSpPr txBox="true"/>
          <p:nvPr/>
        </p:nvSpPr>
        <p:spPr>
          <a:xfrm rot="0">
            <a:off x="5976613" y="8082556"/>
            <a:ext cx="4750897" cy="957542"/>
          </a:xfrm>
          <a:prstGeom prst="rect">
            <a:avLst/>
          </a:prstGeom>
        </p:spPr>
        <p:txBody>
          <a:bodyPr anchor="t" rtlCol="false" tIns="0" lIns="0" bIns="0" rIns="0">
            <a:spAutoFit/>
          </a:bodyPr>
          <a:lstStyle/>
          <a:p>
            <a:pPr algn="ctr">
              <a:lnSpc>
                <a:spcPts val="1628"/>
              </a:lnSpc>
            </a:pPr>
            <a:r>
              <a:rPr lang="en-US" sz="1252" spc="25">
                <a:solidFill>
                  <a:srgbClr val="000000"/>
                </a:solidFill>
                <a:latin typeface="HK Grotesk"/>
              </a:rPr>
              <a:t>Source: </a:t>
            </a:r>
            <a:r>
              <a:rPr lang="en-US" sz="1252" spc="25" u="sng">
                <a:solidFill>
                  <a:srgbClr val="000000"/>
                </a:solidFill>
                <a:latin typeface="HK Grotesk"/>
                <a:hlinkClick r:id="rId7" tooltip="https://amu.edu.pl/wiadomosci/aktualnosci/archiwum/343519-andrea-bocelli-w-poznaniu2.-wielki-koncert-na-stulecie-uniwersytetu-poznanskiego%209.10.2022"/>
              </a:rPr>
              <a:t>https://amu.edu.pl/wiadomosci/aktualnosci/archiwum/343519-andrea-bocelli-w-poznaniu2.-wielki-koncert-na-stulecie-uniwersytetu-poznanskiego 9.10.2022</a:t>
            </a:r>
            <a:r>
              <a:rPr lang="en-US" sz="1252" spc="25">
                <a:solidFill>
                  <a:srgbClr val="000000"/>
                </a:solidFill>
                <a:latin typeface="HK Grotesk"/>
              </a:rPr>
              <a:t> </a:t>
            </a:r>
          </a:p>
          <a:p>
            <a:pPr algn="ctr">
              <a:lnSpc>
                <a:spcPts val="1238"/>
              </a:lnSpc>
              <a:spcBef>
                <a:spcPct val="0"/>
              </a:spcBef>
            </a:pPr>
          </a:p>
        </p:txBody>
      </p:sp>
      <p:sp>
        <p:nvSpPr>
          <p:cNvPr name="TextBox 8" id="8"/>
          <p:cNvSpPr txBox="true"/>
          <p:nvPr/>
        </p:nvSpPr>
        <p:spPr>
          <a:xfrm rot="0">
            <a:off x="12018752" y="6661790"/>
            <a:ext cx="3210206" cy="757517"/>
          </a:xfrm>
          <a:prstGeom prst="rect">
            <a:avLst/>
          </a:prstGeom>
        </p:spPr>
        <p:txBody>
          <a:bodyPr anchor="t" rtlCol="false" tIns="0" lIns="0" bIns="0" rIns="0">
            <a:spAutoFit/>
          </a:bodyPr>
          <a:lstStyle/>
          <a:p>
            <a:pPr algn="ctr">
              <a:lnSpc>
                <a:spcPts val="1628"/>
              </a:lnSpc>
            </a:pPr>
            <a:r>
              <a:rPr lang="en-US" sz="1252" spc="25">
                <a:solidFill>
                  <a:srgbClr val="000000"/>
                </a:solidFill>
                <a:latin typeface="HK Grotesk"/>
              </a:rPr>
              <a:t>Source: </a:t>
            </a:r>
            <a:r>
              <a:rPr lang="en-US" sz="1252" spc="25" u="sng">
                <a:solidFill>
                  <a:srgbClr val="000000"/>
                </a:solidFill>
                <a:latin typeface="HK Grotesk"/>
                <a:hlinkClick r:id="rId8" tooltip="https://www.operabase.com/artists/placido-domingo-14248/en%209.10.2022"/>
              </a:rPr>
              <a:t>https://www.operabase.com/artists/placido-domingo-14248/en 9.10.2022</a:t>
            </a:r>
            <a:r>
              <a:rPr lang="en-US" sz="1252" spc="25">
                <a:solidFill>
                  <a:srgbClr val="000000"/>
                </a:solidFill>
                <a:latin typeface="HK Grotesk"/>
              </a:rPr>
              <a:t> </a:t>
            </a:r>
          </a:p>
          <a:p>
            <a:pPr algn="ctr">
              <a:lnSpc>
                <a:spcPts val="1238"/>
              </a:lnSpc>
              <a:spcBef>
                <a:spcPct val="0"/>
              </a:spcBef>
            </a:pP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2036410"/>
            <a:ext cx="5063523" cy="4174432"/>
          </a:xfrm>
          <a:custGeom>
            <a:avLst/>
            <a:gdLst/>
            <a:ahLst/>
            <a:cxnLst/>
            <a:rect r="r" b="b" t="t" l="l"/>
            <a:pathLst>
              <a:path h="4174432" w="5063523">
                <a:moveTo>
                  <a:pt x="0" y="0"/>
                </a:moveTo>
                <a:lnTo>
                  <a:pt x="5063523" y="0"/>
                </a:lnTo>
                <a:lnTo>
                  <a:pt x="5063523" y="4174432"/>
                </a:lnTo>
                <a:lnTo>
                  <a:pt x="0" y="4174432"/>
                </a:lnTo>
                <a:lnTo>
                  <a:pt x="0" y="0"/>
                </a:lnTo>
                <a:close/>
              </a:path>
            </a:pathLst>
          </a:custGeom>
          <a:blipFill>
            <a:blip r:embed="rId3"/>
            <a:stretch>
              <a:fillRect l="-20300" t="0" r="-21567" b="0"/>
            </a:stretch>
          </a:blipFill>
        </p:spPr>
      </p:sp>
      <p:sp>
        <p:nvSpPr>
          <p:cNvPr name="Freeform 4" id="4"/>
          <p:cNvSpPr/>
          <p:nvPr/>
        </p:nvSpPr>
        <p:spPr>
          <a:xfrm flipH="false" flipV="false" rot="0">
            <a:off x="7077722" y="4417642"/>
            <a:ext cx="5131955" cy="2887580"/>
          </a:xfrm>
          <a:custGeom>
            <a:avLst/>
            <a:gdLst/>
            <a:ahLst/>
            <a:cxnLst/>
            <a:rect r="r" b="b" t="t" l="l"/>
            <a:pathLst>
              <a:path h="2887580" w="5131955">
                <a:moveTo>
                  <a:pt x="0" y="0"/>
                </a:moveTo>
                <a:lnTo>
                  <a:pt x="5131955" y="0"/>
                </a:lnTo>
                <a:lnTo>
                  <a:pt x="5131955" y="2887580"/>
                </a:lnTo>
                <a:lnTo>
                  <a:pt x="0" y="2887580"/>
                </a:lnTo>
                <a:lnTo>
                  <a:pt x="0" y="0"/>
                </a:lnTo>
                <a:close/>
              </a:path>
            </a:pathLst>
          </a:custGeom>
          <a:blipFill>
            <a:blip r:embed="rId4"/>
            <a:stretch>
              <a:fillRect l="0" t="0" r="0" b="0"/>
            </a:stretch>
          </a:blipFill>
        </p:spPr>
      </p:sp>
      <p:sp>
        <p:nvSpPr>
          <p:cNvPr name="Freeform 5" id="5"/>
          <p:cNvSpPr/>
          <p:nvPr/>
        </p:nvSpPr>
        <p:spPr>
          <a:xfrm flipH="false" flipV="false" rot="0">
            <a:off x="13672664" y="3365445"/>
            <a:ext cx="3586871" cy="5625724"/>
          </a:xfrm>
          <a:custGeom>
            <a:avLst/>
            <a:gdLst/>
            <a:ahLst/>
            <a:cxnLst/>
            <a:rect r="r" b="b" t="t" l="l"/>
            <a:pathLst>
              <a:path h="5625724" w="3586871">
                <a:moveTo>
                  <a:pt x="0" y="0"/>
                </a:moveTo>
                <a:lnTo>
                  <a:pt x="3586871" y="0"/>
                </a:lnTo>
                <a:lnTo>
                  <a:pt x="3586871" y="5625724"/>
                </a:lnTo>
                <a:lnTo>
                  <a:pt x="0" y="5625724"/>
                </a:lnTo>
                <a:lnTo>
                  <a:pt x="0" y="0"/>
                </a:lnTo>
                <a:close/>
              </a:path>
            </a:pathLst>
          </a:custGeom>
          <a:blipFill>
            <a:blip r:embed="rId5"/>
            <a:stretch>
              <a:fillRect l="0" t="0" r="0" b="0"/>
            </a:stretch>
          </a:blipFill>
        </p:spPr>
      </p:sp>
      <p:sp>
        <p:nvSpPr>
          <p:cNvPr name="TextBox 6" id="6"/>
          <p:cNvSpPr txBox="true"/>
          <p:nvPr/>
        </p:nvSpPr>
        <p:spPr>
          <a:xfrm rot="0">
            <a:off x="1028700" y="1000125"/>
            <a:ext cx="2498765"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Maria Callas</a:t>
            </a:r>
          </a:p>
        </p:txBody>
      </p:sp>
      <p:sp>
        <p:nvSpPr>
          <p:cNvPr name="TextBox 7" id="7"/>
          <p:cNvSpPr txBox="true"/>
          <p:nvPr/>
        </p:nvSpPr>
        <p:spPr>
          <a:xfrm rot="0">
            <a:off x="1294253" y="6677567"/>
            <a:ext cx="4147279" cy="803221"/>
          </a:xfrm>
          <a:prstGeom prst="rect">
            <a:avLst/>
          </a:prstGeom>
        </p:spPr>
        <p:txBody>
          <a:bodyPr anchor="t" rtlCol="false" tIns="0" lIns="0" bIns="0" rIns="0">
            <a:spAutoFit/>
          </a:bodyPr>
          <a:lstStyle/>
          <a:p>
            <a:pPr algn="ctr">
              <a:lnSpc>
                <a:spcPts val="1630"/>
              </a:lnSpc>
              <a:spcBef>
                <a:spcPct val="0"/>
              </a:spcBef>
            </a:pPr>
            <a:r>
              <a:rPr lang="en-US" sz="1254" spc="25">
                <a:solidFill>
                  <a:srgbClr val="000000"/>
                </a:solidFill>
                <a:latin typeface="HK Grotesk"/>
              </a:rPr>
              <a:t>Source:</a:t>
            </a:r>
            <a:r>
              <a:rPr lang="en-US" sz="1254" spc="25">
                <a:solidFill>
                  <a:srgbClr val="000000"/>
                </a:solidFill>
                <a:latin typeface="HK Grotesk"/>
              </a:rPr>
              <a:t> https://weekend.gazeta.pl/weekend/7,177333,23075708,byla-ogromnie-muzykalna-poza-tym-uparta-to-zrobilo-z-niej.html  09.10.2022</a:t>
            </a:r>
          </a:p>
        </p:txBody>
      </p:sp>
      <p:sp>
        <p:nvSpPr>
          <p:cNvPr name="TextBox 8" id="8"/>
          <p:cNvSpPr txBox="true"/>
          <p:nvPr/>
        </p:nvSpPr>
        <p:spPr>
          <a:xfrm rot="0">
            <a:off x="8241024" y="3336870"/>
            <a:ext cx="2805351"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Jose Carreras</a:t>
            </a:r>
          </a:p>
        </p:txBody>
      </p:sp>
      <p:sp>
        <p:nvSpPr>
          <p:cNvPr name="TextBox 9" id="9"/>
          <p:cNvSpPr txBox="true"/>
          <p:nvPr/>
        </p:nvSpPr>
        <p:spPr>
          <a:xfrm rot="0">
            <a:off x="7905542" y="7629948"/>
            <a:ext cx="3476315" cy="100324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Source: </a:t>
            </a:r>
            <a:r>
              <a:rPr lang="en-US" sz="1254" spc="25" u="sng">
                <a:solidFill>
                  <a:srgbClr val="000000"/>
                </a:solidFill>
                <a:latin typeface="HK Grotesk"/>
                <a:hlinkClick r:id="rId6" tooltip="https://kultura.onet.pl/wiadomosci/jose-carreras-na-wyjatkowym-koncercie-w-polsce/c31t10e"/>
              </a:rPr>
              <a:t>https://kultura.onet.pl/wiadomosci/jose-carreras-na-wyjatkowym-koncercie-w-polsce/c31t10e</a:t>
            </a:r>
            <a:r>
              <a:rPr lang="en-US" sz="1254" spc="25">
                <a:solidFill>
                  <a:srgbClr val="000000"/>
                </a:solidFill>
                <a:latin typeface="HK Grotesk"/>
              </a:rPr>
              <a:t> 9.10.2022</a:t>
            </a:r>
          </a:p>
          <a:p>
            <a:pPr algn="ctr">
              <a:lnSpc>
                <a:spcPts val="1630"/>
              </a:lnSpc>
              <a:spcBef>
                <a:spcPct val="0"/>
              </a:spcBef>
            </a:pPr>
          </a:p>
        </p:txBody>
      </p:sp>
      <p:sp>
        <p:nvSpPr>
          <p:cNvPr name="TextBox 10" id="10"/>
          <p:cNvSpPr txBox="true"/>
          <p:nvPr/>
        </p:nvSpPr>
        <p:spPr>
          <a:xfrm rot="0">
            <a:off x="13843962" y="2503030"/>
            <a:ext cx="2925604" cy="583528"/>
          </a:xfrm>
          <a:prstGeom prst="rect">
            <a:avLst/>
          </a:prstGeom>
        </p:spPr>
        <p:txBody>
          <a:bodyPr anchor="t" rtlCol="false" tIns="0" lIns="0" bIns="0" rIns="0">
            <a:spAutoFit/>
          </a:bodyPr>
          <a:lstStyle/>
          <a:p>
            <a:pPr algn="ctr">
              <a:lnSpc>
                <a:spcPts val="4618"/>
              </a:lnSpc>
              <a:spcBef>
                <a:spcPct val="0"/>
              </a:spcBef>
            </a:pPr>
            <a:r>
              <a:rPr lang="en-US" sz="3552" spc="71">
                <a:solidFill>
                  <a:srgbClr val="000000"/>
                </a:solidFill>
                <a:latin typeface="HK Grotesk Medium"/>
              </a:rPr>
              <a:t>Enrico Caruso</a:t>
            </a:r>
          </a:p>
        </p:txBody>
      </p:sp>
      <p:sp>
        <p:nvSpPr>
          <p:cNvPr name="TextBox 11" id="11"/>
          <p:cNvSpPr txBox="true"/>
          <p:nvPr/>
        </p:nvSpPr>
        <p:spPr>
          <a:xfrm rot="0">
            <a:off x="13783220" y="9239250"/>
            <a:ext cx="3476315" cy="803221"/>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Source: </a:t>
            </a:r>
            <a:r>
              <a:rPr lang="en-US" sz="1254" spc="25" u="sng">
                <a:solidFill>
                  <a:srgbClr val="000000"/>
                </a:solidFill>
                <a:latin typeface="HK Grotesk"/>
                <a:hlinkClick r:id="rId7" tooltip="https://en.wikipedia.org/wiki/Enrico_Caruso"/>
              </a:rPr>
              <a:t>https://en.wikipedia.org/wiki/Enrico_Caruso</a:t>
            </a:r>
            <a:r>
              <a:rPr lang="en-US" sz="1254" spc="25">
                <a:solidFill>
                  <a:srgbClr val="000000"/>
                </a:solidFill>
                <a:latin typeface="HK Grotesk"/>
              </a:rPr>
              <a:t> 9.10.2022</a:t>
            </a:r>
          </a:p>
          <a:p>
            <a:pPr algn="ctr">
              <a:lnSpc>
                <a:spcPts val="1630"/>
              </a:lnSpc>
              <a:spcBef>
                <a:spcPct val="0"/>
              </a:spcBef>
            </a:pP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4519842" y="-407582"/>
            <a:ext cx="9248316" cy="2230294"/>
            <a:chOff x="0" y="0"/>
            <a:chExt cx="12331088" cy="2973725"/>
          </a:xfrm>
        </p:grpSpPr>
        <p:sp>
          <p:nvSpPr>
            <p:cNvPr name="TextBox 3" id="3"/>
            <p:cNvSpPr txBox="true"/>
            <p:nvPr/>
          </p:nvSpPr>
          <p:spPr>
            <a:xfrm rot="0">
              <a:off x="0" y="1531730"/>
              <a:ext cx="12331088" cy="1443950"/>
            </a:xfrm>
            <a:prstGeom prst="rect">
              <a:avLst/>
            </a:prstGeom>
          </p:spPr>
          <p:txBody>
            <a:bodyPr anchor="t" rtlCol="false" tIns="0" lIns="0" bIns="0" rIns="0">
              <a:spAutoFit/>
            </a:bodyPr>
            <a:lstStyle/>
            <a:p>
              <a:pPr algn="r">
                <a:lnSpc>
                  <a:spcPts val="8206"/>
                </a:lnSpc>
              </a:pPr>
              <a:r>
                <a:rPr lang="en-US" sz="7460">
                  <a:solidFill>
                    <a:srgbClr val="FFFFFF"/>
                  </a:solidFill>
                  <a:latin typeface="HK Grotesk Bold"/>
                </a:rPr>
                <a:t>SOME DEFINITIONS</a:t>
              </a:r>
            </a:p>
          </p:txBody>
        </p:sp>
        <p:sp>
          <p:nvSpPr>
            <p:cNvPr name="TextBox 4" id="4"/>
            <p:cNvSpPr txBox="true"/>
            <p:nvPr/>
          </p:nvSpPr>
          <p:spPr>
            <a:xfrm rot="0">
              <a:off x="0" y="29301"/>
              <a:ext cx="12331088" cy="838044"/>
            </a:xfrm>
            <a:prstGeom prst="rect">
              <a:avLst/>
            </a:prstGeom>
          </p:spPr>
          <p:txBody>
            <a:bodyPr anchor="t" rtlCol="false" tIns="0" lIns="0" bIns="0" rIns="0">
              <a:spAutoFit/>
            </a:bodyPr>
            <a:lstStyle/>
            <a:p>
              <a:pPr algn="just">
                <a:lnSpc>
                  <a:spcPts val="4837"/>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grpSp>
        <p:nvGrpSpPr>
          <p:cNvPr name="Group 6" id="6"/>
          <p:cNvGrpSpPr/>
          <p:nvPr/>
        </p:nvGrpSpPr>
        <p:grpSpPr>
          <a:xfrm rot="0">
            <a:off x="1293656" y="631299"/>
            <a:ext cx="14824497" cy="8627001"/>
            <a:chOff x="0" y="0"/>
            <a:chExt cx="19765996" cy="11502668"/>
          </a:xfrm>
        </p:grpSpPr>
        <p:sp>
          <p:nvSpPr>
            <p:cNvPr name="TextBox 7" id="7"/>
            <p:cNvSpPr txBox="true"/>
            <p:nvPr/>
          </p:nvSpPr>
          <p:spPr>
            <a:xfrm rot="0">
              <a:off x="0" y="345947"/>
              <a:ext cx="19765996" cy="1582632"/>
            </a:xfrm>
            <a:prstGeom prst="rect">
              <a:avLst/>
            </a:prstGeom>
          </p:spPr>
          <p:txBody>
            <a:bodyPr anchor="t" rtlCol="false" tIns="0" lIns="0" bIns="0" rIns="0">
              <a:spAutoFit/>
            </a:bodyPr>
            <a:lstStyle/>
            <a:p>
              <a:pPr>
                <a:lnSpc>
                  <a:spcPts val="9091"/>
                </a:lnSpc>
              </a:pPr>
            </a:p>
          </p:txBody>
        </p:sp>
        <p:sp>
          <p:nvSpPr>
            <p:cNvPr name="TextBox 8" id="8"/>
            <p:cNvSpPr txBox="true"/>
            <p:nvPr/>
          </p:nvSpPr>
          <p:spPr>
            <a:xfrm rot="0">
              <a:off x="0" y="2666904"/>
              <a:ext cx="19765996" cy="8835763"/>
            </a:xfrm>
            <a:prstGeom prst="rect">
              <a:avLst/>
            </a:prstGeom>
          </p:spPr>
          <p:txBody>
            <a:bodyPr anchor="t" rtlCol="false" tIns="0" lIns="0" bIns="0" rIns="0">
              <a:spAutoFit/>
            </a:bodyPr>
            <a:lstStyle/>
            <a:p>
              <a:pPr>
                <a:lnSpc>
                  <a:spcPts val="3448"/>
                </a:lnSpc>
              </a:pPr>
              <a:r>
                <a:rPr lang="en-US" sz="2652" spc="53">
                  <a:solidFill>
                    <a:srgbClr val="050217"/>
                  </a:solidFill>
                  <a:latin typeface="HK Grotesk Medium"/>
                </a:rPr>
                <a:t>Larynx</a:t>
              </a:r>
            </a:p>
            <a:p>
              <a:pPr>
                <a:lnSpc>
                  <a:spcPts val="3448"/>
                </a:lnSpc>
              </a:pPr>
              <a:r>
                <a:rPr lang="en-US" sz="2652" spc="53">
                  <a:solidFill>
                    <a:srgbClr val="050217"/>
                  </a:solidFill>
                  <a:latin typeface="HK Grotesk"/>
                </a:rPr>
                <a:t>A highly specialized structure at the top of the trachea responsible for sound production, airflow during breathing and protecting the airway during swallowing.</a:t>
              </a:r>
            </a:p>
            <a:p>
              <a:pPr>
                <a:lnSpc>
                  <a:spcPts val="3448"/>
                </a:lnSpc>
              </a:pPr>
              <a:r>
                <a:rPr lang="en-US" sz="2652" spc="53">
                  <a:solidFill>
                    <a:srgbClr val="050217"/>
                  </a:solidFill>
                  <a:latin typeface="HK Grotesk Medium"/>
                </a:rPr>
                <a:t>Vocal folds (also called vocal cords)</a:t>
              </a:r>
            </a:p>
            <a:p>
              <a:pPr>
                <a:lnSpc>
                  <a:spcPts val="3448"/>
                </a:lnSpc>
              </a:pPr>
              <a:r>
                <a:rPr lang="en-US" sz="2652" spc="53">
                  <a:solidFill>
                    <a:srgbClr val="050217"/>
                  </a:solidFill>
                  <a:latin typeface="HK Grotesk Medium"/>
                </a:rPr>
                <a:t>"</a:t>
              </a:r>
              <a:r>
                <a:rPr lang="en-US" sz="2652" spc="53">
                  <a:solidFill>
                    <a:srgbClr val="050217"/>
                  </a:solidFill>
                  <a:latin typeface="HK Grotesk"/>
                </a:rPr>
                <a:t>Folded" soft tissue that is the main vibratory element of the voice box; consists of the lid (epithelium and superficial lamina propria), vocal ligament (intermediate and deep lamina propria) and body (thyrohyoid muscle).</a:t>
              </a:r>
            </a:p>
            <a:p>
              <a:pPr>
                <a:lnSpc>
                  <a:spcPts val="3448"/>
                </a:lnSpc>
              </a:pPr>
              <a:r>
                <a:rPr lang="en-US" sz="2652" spc="53">
                  <a:solidFill>
                    <a:srgbClr val="050217"/>
                  </a:solidFill>
                  <a:latin typeface="HK Grotesk Medium"/>
                </a:rPr>
                <a:t>Glottis (also called glottid Rima)</a:t>
              </a:r>
            </a:p>
            <a:p>
              <a:pPr>
                <a:lnSpc>
                  <a:spcPts val="3448"/>
                </a:lnSpc>
              </a:pPr>
              <a:r>
                <a:rPr lang="en-US" sz="2652" spc="53">
                  <a:solidFill>
                    <a:srgbClr val="050217"/>
                  </a:solidFill>
                  <a:latin typeface="HK Grotesk"/>
                </a:rPr>
                <a:t>The opening between the two vocal folds; the glottis opens during breathing and closes during swallowing and making sounds.</a:t>
              </a:r>
            </a:p>
            <a:p>
              <a:pPr>
                <a:lnSpc>
                  <a:spcPts val="3448"/>
                </a:lnSpc>
              </a:pPr>
              <a:r>
                <a:rPr lang="en-US" sz="2652" spc="53">
                  <a:solidFill>
                    <a:srgbClr val="050217"/>
                  </a:solidFill>
                  <a:latin typeface="HK Grotesk"/>
                </a:rPr>
                <a:t>Explanation of terms quoted from the website voicefoundation.org</a:t>
              </a:r>
            </a:p>
            <a:p>
              <a:pPr>
                <a:lnSpc>
                  <a:spcPts val="3448"/>
                </a:lnSpc>
              </a:pPr>
            </a:p>
            <a:p>
              <a:pPr>
                <a:lnSpc>
                  <a:spcPts val="2928"/>
                </a:lnSpc>
              </a:pPr>
            </a:p>
            <a:p>
              <a:pPr>
                <a:lnSpc>
                  <a:spcPts val="2928"/>
                </a:lnSpc>
              </a:pPr>
            </a:p>
            <a:p>
              <a:pPr>
                <a:lnSpc>
                  <a:spcPts val="2928"/>
                </a:lnSpc>
              </a:pPr>
            </a:p>
            <a:p>
              <a:pPr>
                <a:lnSpc>
                  <a:spcPts val="2928"/>
                </a:lnSpc>
              </a:pPr>
            </a:p>
          </p:txBody>
        </p:sp>
      </p:grpSp>
      <p:sp>
        <p:nvSpPr>
          <p:cNvPr name="Freeform 9" id="9"/>
          <p:cNvSpPr/>
          <p:nvPr/>
        </p:nvSpPr>
        <p:spPr>
          <a:xfrm flipH="false" flipV="false" rot="0">
            <a:off x="14977006" y="7061592"/>
            <a:ext cx="2282294" cy="2196708"/>
          </a:xfrm>
          <a:custGeom>
            <a:avLst/>
            <a:gdLst/>
            <a:ahLst/>
            <a:cxnLst/>
            <a:rect r="r" b="b" t="t" l="l"/>
            <a:pathLst>
              <a:path h="2196708" w="2282294">
                <a:moveTo>
                  <a:pt x="0" y="0"/>
                </a:moveTo>
                <a:lnTo>
                  <a:pt x="2282294" y="0"/>
                </a:lnTo>
                <a:lnTo>
                  <a:pt x="2282294" y="2196708"/>
                </a:lnTo>
                <a:lnTo>
                  <a:pt x="0" y="219670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028700" y="1876827"/>
            <a:ext cx="4723262" cy="5211876"/>
          </a:xfrm>
          <a:custGeom>
            <a:avLst/>
            <a:gdLst/>
            <a:ahLst/>
            <a:cxnLst/>
            <a:rect r="r" b="b" t="t" l="l"/>
            <a:pathLst>
              <a:path h="5211876" w="4723262">
                <a:moveTo>
                  <a:pt x="0" y="0"/>
                </a:moveTo>
                <a:lnTo>
                  <a:pt x="4723262" y="0"/>
                </a:lnTo>
                <a:lnTo>
                  <a:pt x="4723262" y="5211876"/>
                </a:lnTo>
                <a:lnTo>
                  <a:pt x="0" y="5211876"/>
                </a:lnTo>
                <a:lnTo>
                  <a:pt x="0" y="0"/>
                </a:lnTo>
                <a:close/>
              </a:path>
            </a:pathLst>
          </a:custGeom>
          <a:blipFill>
            <a:blip r:embed="rId3"/>
            <a:stretch>
              <a:fillRect l="0" t="0" r="0" b="0"/>
            </a:stretch>
          </a:blipFill>
        </p:spPr>
      </p:sp>
      <p:sp>
        <p:nvSpPr>
          <p:cNvPr name="Freeform 4" id="4"/>
          <p:cNvSpPr/>
          <p:nvPr/>
        </p:nvSpPr>
        <p:spPr>
          <a:xfrm flipH="false" flipV="false" rot="0">
            <a:off x="6363436" y="2720787"/>
            <a:ext cx="5561128" cy="5220284"/>
          </a:xfrm>
          <a:custGeom>
            <a:avLst/>
            <a:gdLst/>
            <a:ahLst/>
            <a:cxnLst/>
            <a:rect r="r" b="b" t="t" l="l"/>
            <a:pathLst>
              <a:path h="5220284" w="5561128">
                <a:moveTo>
                  <a:pt x="0" y="0"/>
                </a:moveTo>
                <a:lnTo>
                  <a:pt x="5561128" y="0"/>
                </a:lnTo>
                <a:lnTo>
                  <a:pt x="5561128" y="5220285"/>
                </a:lnTo>
                <a:lnTo>
                  <a:pt x="0" y="5220285"/>
                </a:lnTo>
                <a:lnTo>
                  <a:pt x="0" y="0"/>
                </a:lnTo>
                <a:close/>
              </a:path>
            </a:pathLst>
          </a:custGeom>
          <a:blipFill>
            <a:blip r:embed="rId4"/>
            <a:stretch>
              <a:fillRect l="0" t="0" r="0" b="0"/>
            </a:stretch>
          </a:blipFill>
        </p:spPr>
      </p:sp>
      <p:sp>
        <p:nvSpPr>
          <p:cNvPr name="Freeform 5" id="5"/>
          <p:cNvSpPr/>
          <p:nvPr/>
        </p:nvSpPr>
        <p:spPr>
          <a:xfrm flipH="false" flipV="false" rot="0">
            <a:off x="12534164" y="3289904"/>
            <a:ext cx="4941604" cy="3028239"/>
          </a:xfrm>
          <a:custGeom>
            <a:avLst/>
            <a:gdLst/>
            <a:ahLst/>
            <a:cxnLst/>
            <a:rect r="r" b="b" t="t" l="l"/>
            <a:pathLst>
              <a:path h="3028239" w="4941604">
                <a:moveTo>
                  <a:pt x="0" y="0"/>
                </a:moveTo>
                <a:lnTo>
                  <a:pt x="4941604" y="0"/>
                </a:lnTo>
                <a:lnTo>
                  <a:pt x="4941604" y="3028239"/>
                </a:lnTo>
                <a:lnTo>
                  <a:pt x="0" y="3028239"/>
                </a:lnTo>
                <a:lnTo>
                  <a:pt x="0" y="0"/>
                </a:lnTo>
                <a:close/>
              </a:path>
            </a:pathLst>
          </a:custGeom>
          <a:blipFill>
            <a:blip r:embed="rId5"/>
            <a:stretch>
              <a:fillRect l="0" t="0" r="0" b="0"/>
            </a:stretch>
          </a:blipFill>
        </p:spPr>
      </p:sp>
      <p:sp>
        <p:nvSpPr>
          <p:cNvPr name="TextBox 6" id="6"/>
          <p:cNvSpPr txBox="true"/>
          <p:nvPr/>
        </p:nvSpPr>
        <p:spPr>
          <a:xfrm rot="0">
            <a:off x="1740363" y="917876"/>
            <a:ext cx="3299936"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Joan Sutherland</a:t>
            </a:r>
          </a:p>
        </p:txBody>
      </p:sp>
      <p:sp>
        <p:nvSpPr>
          <p:cNvPr name="TextBox 7" id="7"/>
          <p:cNvSpPr txBox="true"/>
          <p:nvPr/>
        </p:nvSpPr>
        <p:spPr>
          <a:xfrm rot="0">
            <a:off x="1316692" y="7337875"/>
            <a:ext cx="4147279" cy="60319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Source: </a:t>
            </a:r>
            <a:r>
              <a:rPr lang="en-US" sz="1254" spc="25" u="sng">
                <a:solidFill>
                  <a:srgbClr val="000000"/>
                </a:solidFill>
                <a:latin typeface="HK Grotesk"/>
                <a:hlinkClick r:id="rId6" tooltip="https://www.britannica.com/biography/Joan-Sutherland"/>
              </a:rPr>
              <a:t>https://www.britannica.com/biography/Joan-Sutherland</a:t>
            </a:r>
            <a:r>
              <a:rPr lang="en-US" sz="1254" spc="25">
                <a:solidFill>
                  <a:srgbClr val="000000"/>
                </a:solidFill>
                <a:latin typeface="HK Grotesk"/>
              </a:rPr>
              <a:t> 9.10.2022</a:t>
            </a:r>
          </a:p>
          <a:p>
            <a:pPr algn="ctr">
              <a:lnSpc>
                <a:spcPts val="1630"/>
              </a:lnSpc>
              <a:spcBef>
                <a:spcPct val="0"/>
              </a:spcBef>
            </a:pPr>
          </a:p>
        </p:txBody>
      </p:sp>
      <p:sp>
        <p:nvSpPr>
          <p:cNvPr name="TextBox 8" id="8"/>
          <p:cNvSpPr txBox="true"/>
          <p:nvPr/>
        </p:nvSpPr>
        <p:spPr>
          <a:xfrm rot="0">
            <a:off x="7349759" y="2003958"/>
            <a:ext cx="2691646" cy="546698"/>
          </a:xfrm>
          <a:prstGeom prst="rect">
            <a:avLst/>
          </a:prstGeom>
        </p:spPr>
        <p:txBody>
          <a:bodyPr anchor="t" rtlCol="false" tIns="0" lIns="0" bIns="0" rIns="0">
            <a:spAutoFit/>
          </a:bodyPr>
          <a:lstStyle/>
          <a:p>
            <a:pPr algn="ctr">
              <a:lnSpc>
                <a:spcPts val="4488"/>
              </a:lnSpc>
              <a:spcBef>
                <a:spcPct val="0"/>
              </a:spcBef>
            </a:pPr>
            <a:r>
              <a:rPr lang="en-US" sz="3452" spc="69">
                <a:solidFill>
                  <a:srgbClr val="000000"/>
                </a:solidFill>
                <a:latin typeface="HK Grotesk Medium"/>
              </a:rPr>
              <a:t>Jussi Björling</a:t>
            </a:r>
          </a:p>
        </p:txBody>
      </p:sp>
      <p:sp>
        <p:nvSpPr>
          <p:cNvPr name="TextBox 9" id="9"/>
          <p:cNvSpPr txBox="true"/>
          <p:nvPr/>
        </p:nvSpPr>
        <p:spPr>
          <a:xfrm rot="0">
            <a:off x="6957425" y="8255054"/>
            <a:ext cx="3476315" cy="100324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Source: </a:t>
            </a:r>
            <a:r>
              <a:rPr lang="en-US" sz="1254" spc="25" u="sng">
                <a:solidFill>
                  <a:srgbClr val="000000"/>
                </a:solidFill>
                <a:latin typeface="HK Grotesk"/>
                <a:hlinkClick r:id="rId7" tooltip="http://www.jussibjorlingsallskapet.com/about%20jussi%20bj%C3%B6rling/index.html%209.10.2022"/>
              </a:rPr>
              <a:t>http://www.jussibjorlingsallskapet.com/about%20jussi%20bj%C3%B6rling/index.html 9.10.2022</a:t>
            </a:r>
            <a:r>
              <a:rPr lang="en-US" sz="1254" spc="25">
                <a:solidFill>
                  <a:srgbClr val="000000"/>
                </a:solidFill>
                <a:latin typeface="HK Grotesk"/>
              </a:rPr>
              <a:t> </a:t>
            </a:r>
          </a:p>
          <a:p>
            <a:pPr algn="ctr">
              <a:lnSpc>
                <a:spcPts val="1630"/>
              </a:lnSpc>
              <a:spcBef>
                <a:spcPct val="0"/>
              </a:spcBef>
            </a:pPr>
          </a:p>
        </p:txBody>
      </p:sp>
      <p:sp>
        <p:nvSpPr>
          <p:cNvPr name="TextBox 10" id="10"/>
          <p:cNvSpPr txBox="true"/>
          <p:nvPr/>
        </p:nvSpPr>
        <p:spPr>
          <a:xfrm rot="0">
            <a:off x="13179669" y="2405211"/>
            <a:ext cx="3448288" cy="583528"/>
          </a:xfrm>
          <a:prstGeom prst="rect">
            <a:avLst/>
          </a:prstGeom>
        </p:spPr>
        <p:txBody>
          <a:bodyPr anchor="t" rtlCol="false" tIns="0" lIns="0" bIns="0" rIns="0">
            <a:spAutoFit/>
          </a:bodyPr>
          <a:lstStyle/>
          <a:p>
            <a:pPr algn="ctr">
              <a:lnSpc>
                <a:spcPts val="4618"/>
              </a:lnSpc>
              <a:spcBef>
                <a:spcPct val="0"/>
              </a:spcBef>
            </a:pPr>
            <a:r>
              <a:rPr lang="en-US" sz="3552" spc="71">
                <a:solidFill>
                  <a:srgbClr val="000000"/>
                </a:solidFill>
                <a:latin typeface="HK Grotesk Medium"/>
              </a:rPr>
              <a:t>Sarah Brightman</a:t>
            </a:r>
          </a:p>
        </p:txBody>
      </p:sp>
      <p:sp>
        <p:nvSpPr>
          <p:cNvPr name="TextBox 11" id="11"/>
          <p:cNvSpPr txBox="true"/>
          <p:nvPr/>
        </p:nvSpPr>
        <p:spPr>
          <a:xfrm rot="0">
            <a:off x="13266809" y="6765818"/>
            <a:ext cx="3476315" cy="603196"/>
          </a:xfrm>
          <a:prstGeom prst="rect">
            <a:avLst/>
          </a:prstGeom>
        </p:spPr>
        <p:txBody>
          <a:bodyPr anchor="t" rtlCol="false" tIns="0" lIns="0" bIns="0" rIns="0">
            <a:spAutoFit/>
          </a:bodyPr>
          <a:lstStyle/>
          <a:p>
            <a:pPr algn="ctr">
              <a:lnSpc>
                <a:spcPts val="1630"/>
              </a:lnSpc>
            </a:pPr>
            <a:r>
              <a:rPr lang="en-US" sz="1254" spc="25">
                <a:solidFill>
                  <a:srgbClr val="000000"/>
                </a:solidFill>
                <a:latin typeface="HK Grotesk"/>
              </a:rPr>
              <a:t>Source: </a:t>
            </a:r>
            <a:r>
              <a:rPr lang="en-US" sz="1254" spc="25" u="sng">
                <a:solidFill>
                  <a:srgbClr val="000000"/>
                </a:solidFill>
                <a:latin typeface="HK Grotesk"/>
                <a:hlinkClick r:id="rId8" tooltip="https://www.livenation.pl/artist-sarah-brightman-1208460%209.10.2022"/>
              </a:rPr>
              <a:t>https://www.livenation.pl/artist-sarah-brightman-1208460 9.10.2022</a:t>
            </a:r>
            <a:r>
              <a:rPr lang="en-US" sz="1254" spc="25">
                <a:solidFill>
                  <a:srgbClr val="000000"/>
                </a:solidFill>
                <a:latin typeface="HK Grotesk"/>
              </a:rPr>
              <a:t> </a:t>
            </a:r>
          </a:p>
          <a:p>
            <a:pPr algn="ctr">
              <a:lnSpc>
                <a:spcPts val="1630"/>
              </a:lnSpc>
              <a:spcBef>
                <a:spcPct val="0"/>
              </a:spcBef>
            </a:pP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TextBox 2" id="2"/>
          <p:cNvSpPr txBox="true"/>
          <p:nvPr/>
        </p:nvSpPr>
        <p:spPr>
          <a:xfrm rot="0">
            <a:off x="1028700" y="1095375"/>
            <a:ext cx="12965084" cy="8967510"/>
          </a:xfrm>
          <a:prstGeom prst="rect">
            <a:avLst/>
          </a:prstGeom>
        </p:spPr>
        <p:txBody>
          <a:bodyPr anchor="t" rtlCol="false" tIns="0" lIns="0" bIns="0" rIns="0">
            <a:spAutoFit/>
          </a:bodyPr>
          <a:lstStyle/>
          <a:p>
            <a:pPr>
              <a:lnSpc>
                <a:spcPts val="7758"/>
              </a:lnSpc>
            </a:pPr>
            <a:r>
              <a:rPr lang="en-US" sz="7053">
                <a:solidFill>
                  <a:srgbClr val="336BE4"/>
                </a:solidFill>
                <a:latin typeface="HK Grotesk Bold"/>
              </a:rPr>
              <a:t>BIBLIOGRAPHY</a:t>
            </a:r>
          </a:p>
          <a:p>
            <a:pPr>
              <a:lnSpc>
                <a:spcPts val="2038"/>
              </a:lnSpc>
            </a:pPr>
          </a:p>
          <a:p>
            <a:pPr marL="551274" indent="-275637" lvl="1">
              <a:lnSpc>
                <a:spcPts val="2808"/>
              </a:lnSpc>
              <a:buFont typeface="Arial"/>
              <a:buChar char="•"/>
            </a:pPr>
            <a:r>
              <a:rPr lang="en-US" sz="2553" u="sng">
                <a:solidFill>
                  <a:srgbClr val="000000"/>
                </a:solidFill>
                <a:latin typeface="HK Grotesk"/>
                <a:hlinkClick r:id="rId2" tooltip="https://emma.org.pl/dzialania/projekty/senior-w-xxi-wieku-2020/"/>
              </a:rPr>
              <a:t>https://emma.org.pl/dzialania/projekty/senior-w-xxi-wieku-2020/</a:t>
            </a:r>
          </a:p>
          <a:p>
            <a:pPr marL="551274" indent="-275637" lvl="1">
              <a:lnSpc>
                <a:spcPts val="2808"/>
              </a:lnSpc>
              <a:buFont typeface="Arial"/>
              <a:buChar char="•"/>
            </a:pPr>
            <a:r>
              <a:rPr lang="en-US" sz="2553">
                <a:solidFill>
                  <a:srgbClr val="000000"/>
                </a:solidFill>
                <a:latin typeface="HK Grotesk"/>
              </a:rPr>
              <a:t>Przerwa E. Emisja głosu a jezyk [Voice emission and the tongue]. Ann Acad Med Stetin. 2006;52 Suppl 3:31-5. Polish. </a:t>
            </a:r>
          </a:p>
          <a:p>
            <a:pPr marL="551274" indent="-275637" lvl="1">
              <a:lnSpc>
                <a:spcPts val="2808"/>
              </a:lnSpc>
              <a:buFont typeface="Arial"/>
              <a:buChar char="•"/>
            </a:pPr>
            <a:r>
              <a:rPr lang="en-US" sz="2553" u="sng">
                <a:solidFill>
                  <a:srgbClr val="000000"/>
                </a:solidFill>
                <a:latin typeface="HK Grotesk"/>
                <a:hlinkClick r:id="rId3" tooltip="https://voicefoundation.org/health-science/voice-disorders/anatomy-physiology-of-voice-production/understanding-voice-production/"/>
              </a:rPr>
              <a:t>https://voicefoundation.org/health-science/voice-disorders/anatomy-physiology-of-voice-production/understanding-voice-production/</a:t>
            </a:r>
          </a:p>
          <a:p>
            <a:pPr marL="551274" indent="-275637" lvl="1">
              <a:lnSpc>
                <a:spcPts val="2808"/>
              </a:lnSpc>
              <a:buFont typeface="Arial"/>
              <a:buChar char="•"/>
            </a:pPr>
            <a:r>
              <a:rPr lang="en-US" sz="2553" u="sng">
                <a:solidFill>
                  <a:srgbClr val="000000"/>
                </a:solidFill>
                <a:latin typeface="HK Grotesk"/>
                <a:hlinkClick r:id="rId4" tooltip="https://www.tandfonline.com/doi/abs/10.1080/13607863.2021.1871880?journalCode=camh20"/>
              </a:rPr>
              <a:t>https://www.tandfonline.com/doi/abs/10.1080/13607863.2021.1871880?journalCode=camh20</a:t>
            </a:r>
          </a:p>
          <a:p>
            <a:pPr marL="551274" indent="-275637" lvl="1">
              <a:lnSpc>
                <a:spcPts val="2808"/>
              </a:lnSpc>
              <a:buFont typeface="Arial"/>
              <a:buChar char="•"/>
            </a:pPr>
            <a:r>
              <a:rPr lang="en-US" sz="2553" u="sng">
                <a:solidFill>
                  <a:srgbClr val="000000"/>
                </a:solidFill>
                <a:latin typeface="HK Grotesk"/>
                <a:hlinkClick r:id="rId5" tooltip="https://link.springer.com/article/10.1007/s12144-022-03612-y"/>
              </a:rPr>
              <a:t>https://link.springer.com/article/10.1007/s12144-022-03612-y</a:t>
            </a:r>
          </a:p>
          <a:p>
            <a:pPr marL="551274" indent="-275637" lvl="1">
              <a:lnSpc>
                <a:spcPts val="2808"/>
              </a:lnSpc>
              <a:buFont typeface="Arial"/>
              <a:buChar char="•"/>
            </a:pPr>
            <a:r>
              <a:rPr lang="en-US" sz="2553" u="sng">
                <a:solidFill>
                  <a:srgbClr val="000000"/>
                </a:solidFill>
                <a:latin typeface="HK Grotesk"/>
                <a:hlinkClick r:id="rId6" tooltip="http://apgr.wssp.edu.pl/voice-emission-knowledge-and-skills-as-an-essential-part-of-teachers-training/"/>
              </a:rPr>
              <a:t>http://apgr.wssp.edu.pl/voice-emission-knowledge-and-skills-as-an-essential-part-of-teachers-training/</a:t>
            </a:r>
          </a:p>
          <a:p>
            <a:pPr marL="551274" indent="-275637" lvl="1">
              <a:lnSpc>
                <a:spcPts val="2808"/>
              </a:lnSpc>
              <a:buFont typeface="Arial"/>
              <a:buChar char="•"/>
            </a:pPr>
            <a:r>
              <a:rPr lang="en-US" sz="2553" u="sng">
                <a:solidFill>
                  <a:srgbClr val="000000"/>
                </a:solidFill>
                <a:latin typeface="HK Grotesk"/>
                <a:hlinkClick r:id="rId7" tooltip="https://www.payback.pl/ekstra/elektronika/co-to-jest-audiobook?adobe_mc_ref=https://www.google.pl/"/>
              </a:rPr>
              <a:t>https://www.payback.pl/ekstra/elektronika/co-to-jest-audiobook?adobe_mc_ref=https://www.google.pl/</a:t>
            </a:r>
          </a:p>
          <a:p>
            <a:pPr marL="551274" indent="-275637" lvl="1">
              <a:lnSpc>
                <a:spcPts val="2808"/>
              </a:lnSpc>
              <a:buFont typeface="Arial"/>
              <a:buChar char="•"/>
            </a:pPr>
            <a:r>
              <a:rPr lang="en-US" sz="2553" u="sng">
                <a:solidFill>
                  <a:srgbClr val="000000"/>
                </a:solidFill>
                <a:latin typeface="HK Grotesk"/>
                <a:hlinkClick r:id="rId8" tooltip="https://woblink.com/blog/jak-sluchac-audiobookow/"/>
              </a:rPr>
              <a:t>https://woblink.com/blog/jak-sluchac-audiobookow/#How</a:t>
            </a:r>
          </a:p>
          <a:p>
            <a:pPr marL="551274" indent="-275637" lvl="1">
              <a:lnSpc>
                <a:spcPts val="2808"/>
              </a:lnSpc>
              <a:buFont typeface="Arial"/>
              <a:buChar char="•"/>
            </a:pPr>
            <a:r>
              <a:rPr lang="en-US" sz="2553" u="sng">
                <a:solidFill>
                  <a:srgbClr val="000000"/>
                </a:solidFill>
                <a:latin typeface="HK Grotesk"/>
                <a:hlinkClick r:id="rId9" tooltip="http://www.kulturawpolsce.pl/artykuly/opera-i-teatr-dlaczego-warto,65.html"/>
              </a:rPr>
              <a:t>http://www.kulturawpolsce.pl/artykuly/opera-i-teatr-dlaczego-warto,65.html</a:t>
            </a:r>
          </a:p>
          <a:p>
            <a:pPr marL="551274" indent="-275637" lvl="1">
              <a:lnSpc>
                <a:spcPts val="2808"/>
              </a:lnSpc>
              <a:buFont typeface="Arial"/>
              <a:buChar char="•"/>
            </a:pPr>
            <a:r>
              <a:rPr lang="en-US" sz="2553" u="sng">
                <a:solidFill>
                  <a:srgbClr val="000000"/>
                </a:solidFill>
                <a:latin typeface="HK Grotesk"/>
                <a:hlinkClick r:id="rId10" tooltip="http://www.edu.operakameralna.pl/index.php?edu_opera_enter_szczerze_o_operze"/>
              </a:rPr>
              <a:t>http://www.edu.operakameralna.pl/index.php?edu_opera_enter_szczerze_o_operze</a:t>
            </a:r>
          </a:p>
          <a:p>
            <a:pPr marL="551274" indent="-275637" lvl="1">
              <a:lnSpc>
                <a:spcPts val="2808"/>
              </a:lnSpc>
              <a:buFont typeface="Arial"/>
              <a:buChar char="•"/>
            </a:pPr>
            <a:r>
              <a:rPr lang="en-US" sz="2553" u="sng">
                <a:solidFill>
                  <a:srgbClr val="000000"/>
                </a:solidFill>
                <a:latin typeface="HK Grotesk"/>
                <a:hlinkClick r:id="rId11" tooltip="https://www.edukacja.edux.pl/p-26599-prawidlowa-emisja-glosu-cwiczenia-dla.php"/>
              </a:rPr>
              <a:t>https://www.edukacja.edux.pl/p-26599-prawidlowa-emisja-glosu-cwiczenia-dla.php</a:t>
            </a:r>
          </a:p>
          <a:p>
            <a:pPr marL="551274" indent="-275637" lvl="1">
              <a:lnSpc>
                <a:spcPts val="2808"/>
              </a:lnSpc>
              <a:buFont typeface="Arial"/>
              <a:buChar char="•"/>
            </a:pPr>
            <a:r>
              <a:rPr lang="en-US" sz="2553" u="sng">
                <a:solidFill>
                  <a:srgbClr val="000000"/>
                </a:solidFill>
                <a:latin typeface="HK Grotesk"/>
                <a:hlinkClick r:id="rId12" tooltip="https://swiataudiobookow.pl/jak-polubic-audiobooki/"/>
              </a:rPr>
              <a:t>https://swiataudiobookow.pl/jak-polubic-audiobooki/</a:t>
            </a:r>
          </a:p>
          <a:p>
            <a:pPr>
              <a:lnSpc>
                <a:spcPts val="4018"/>
              </a:lnSpc>
            </a:pPr>
          </a:p>
          <a:p>
            <a:pPr>
              <a:lnSpc>
                <a:spcPts val="9518"/>
              </a:lnSpc>
            </a:pPr>
          </a:p>
        </p:txBody>
      </p:sp>
      <p:sp>
        <p:nvSpPr>
          <p:cNvPr name="Freeform 3" id="3"/>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13"/>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grpSp>
        <p:nvGrpSpPr>
          <p:cNvPr name="Group 2" id="2"/>
          <p:cNvGrpSpPr/>
          <p:nvPr/>
        </p:nvGrpSpPr>
        <p:grpSpPr>
          <a:xfrm rot="0">
            <a:off x="8963524" y="1272060"/>
            <a:ext cx="8782274" cy="6747256"/>
            <a:chOff x="0" y="0"/>
            <a:chExt cx="11709699" cy="8996341"/>
          </a:xfrm>
        </p:grpSpPr>
        <p:sp>
          <p:nvSpPr>
            <p:cNvPr name="TextBox 3" id="3"/>
            <p:cNvSpPr txBox="true"/>
            <p:nvPr/>
          </p:nvSpPr>
          <p:spPr>
            <a:xfrm rot="0">
              <a:off x="0" y="1922806"/>
              <a:ext cx="11709699" cy="7076025"/>
            </a:xfrm>
            <a:prstGeom prst="rect">
              <a:avLst/>
            </a:prstGeom>
          </p:spPr>
          <p:txBody>
            <a:bodyPr anchor="t" rtlCol="false" tIns="0" lIns="0" bIns="0" rIns="0">
              <a:spAutoFit/>
            </a:bodyPr>
            <a:lstStyle/>
            <a:p>
              <a:pPr>
                <a:lnSpc>
                  <a:spcPts val="7150"/>
                </a:lnSpc>
              </a:pPr>
              <a:r>
                <a:rPr lang="en-US" sz="6500">
                  <a:solidFill>
                    <a:srgbClr val="FFFFFF"/>
                  </a:solidFill>
                  <a:latin typeface="HK Grotesk Bold"/>
                </a:rPr>
                <a:t>Thank you for your attention.</a:t>
              </a:r>
            </a:p>
            <a:p>
              <a:pPr algn="just">
                <a:lnSpc>
                  <a:spcPts val="7150"/>
                </a:lnSpc>
              </a:pPr>
            </a:p>
            <a:p>
              <a:pPr algn="just">
                <a:lnSpc>
                  <a:spcPts val="2969"/>
                </a:lnSpc>
              </a:pPr>
              <a:r>
                <a:rPr lang="en-US" sz="2699">
                  <a:solidFill>
                    <a:srgbClr val="FFFFFF"/>
                  </a:solidFill>
                  <a:latin typeface="HK Grotesk Bold"/>
                </a:rPr>
                <a:t>More information about the project on the website:</a:t>
              </a:r>
            </a:p>
            <a:p>
              <a:pPr algn="just">
                <a:lnSpc>
                  <a:spcPts val="2969"/>
                </a:lnSpc>
              </a:pPr>
              <a:r>
                <a:rPr lang="en-US" sz="2699">
                  <a:solidFill>
                    <a:srgbClr val="FFFFFF"/>
                  </a:solidFill>
                  <a:latin typeface="HK Grotesk Bold"/>
                </a:rPr>
                <a:t>https://kreatywnidlabiznesu.pl/develop-your-creativity/</a:t>
              </a:r>
            </a:p>
            <a:p>
              <a:pPr algn="just">
                <a:lnSpc>
                  <a:spcPts val="7150"/>
                </a:lnSpc>
              </a:pPr>
            </a:p>
            <a:p>
              <a:pPr algn="just">
                <a:lnSpc>
                  <a:spcPts val="7150"/>
                </a:lnSpc>
              </a:pPr>
            </a:p>
          </p:txBody>
        </p:sp>
        <p:sp>
          <p:nvSpPr>
            <p:cNvPr name="TextBox 4" id="4"/>
            <p:cNvSpPr txBox="true"/>
            <p:nvPr/>
          </p:nvSpPr>
          <p:spPr>
            <a:xfrm rot="0">
              <a:off x="0" y="36420"/>
              <a:ext cx="11709699" cy="1068089"/>
            </a:xfrm>
            <a:prstGeom prst="rect">
              <a:avLst/>
            </a:prstGeom>
          </p:spPr>
          <p:txBody>
            <a:bodyPr anchor="t" rtlCol="false" tIns="0" lIns="0" bIns="0" rIns="0">
              <a:spAutoFit/>
            </a:bodyPr>
            <a:lstStyle/>
            <a:p>
              <a:pPr algn="just">
                <a:lnSpc>
                  <a:spcPts val="6159"/>
                </a:lnSpc>
              </a:pPr>
            </a:p>
          </p:txBody>
        </p:sp>
      </p:grpSp>
      <p:grpSp>
        <p:nvGrpSpPr>
          <p:cNvPr name="Group 5" id="5"/>
          <p:cNvGrpSpPr>
            <a:grpSpLocks noChangeAspect="true"/>
          </p:cNvGrpSpPr>
          <p:nvPr/>
        </p:nvGrpSpPr>
        <p:grpSpPr>
          <a:xfrm rot="0">
            <a:off x="1028700" y="1028700"/>
            <a:ext cx="8213147" cy="8229600"/>
            <a:chOff x="0" y="0"/>
            <a:chExt cx="10143490" cy="10163810"/>
          </a:xfrm>
        </p:grpSpPr>
        <p:sp>
          <p:nvSpPr>
            <p:cNvPr name="Freeform 6" id="6"/>
            <p:cNvSpPr/>
            <p:nvPr/>
          </p:nvSpPr>
          <p:spPr>
            <a:xfrm flipH="false" flipV="false" rot="0">
              <a:off x="0" y="0"/>
              <a:ext cx="10143351" cy="10163632"/>
            </a:xfrm>
            <a:custGeom>
              <a:avLst/>
              <a:gdLst/>
              <a:ahLst/>
              <a:cxnLst/>
              <a:rect r="r" b="b" t="t" l="l"/>
              <a:pathLst>
                <a:path h="10163632" w="10143351">
                  <a:moveTo>
                    <a:pt x="0" y="0"/>
                  </a:moveTo>
                  <a:lnTo>
                    <a:pt x="10143351" y="0"/>
                  </a:lnTo>
                  <a:lnTo>
                    <a:pt x="10143351" y="10163632"/>
                  </a:lnTo>
                  <a:lnTo>
                    <a:pt x="0" y="10163632"/>
                  </a:lnTo>
                  <a:close/>
                </a:path>
              </a:pathLst>
            </a:custGeom>
            <a:blipFill>
              <a:blip r:embed="rId2"/>
              <a:stretch>
                <a:fillRect l="0" t="-25" r="0" b="-25"/>
              </a:stretch>
            </a:blipFill>
          </p:spPr>
        </p:sp>
        <p:sp>
          <p:nvSpPr>
            <p:cNvPr name="Freeform 7" id="7"/>
            <p:cNvSpPr/>
            <p:nvPr/>
          </p:nvSpPr>
          <p:spPr>
            <a:xfrm flipH="false" flipV="false" rot="0">
              <a:off x="3149600" y="2368550"/>
              <a:ext cx="5156200" cy="6858000"/>
            </a:xfrm>
            <a:custGeom>
              <a:avLst/>
              <a:gdLst/>
              <a:ahLst/>
              <a:cxnLst/>
              <a:rect r="r" b="b" t="t" l="l"/>
              <a:pathLst>
                <a:path h="6858000" w="5156200">
                  <a:moveTo>
                    <a:pt x="0" y="0"/>
                  </a:moveTo>
                  <a:lnTo>
                    <a:pt x="5156200" y="0"/>
                  </a:lnTo>
                  <a:lnTo>
                    <a:pt x="5156200" y="6858000"/>
                  </a:lnTo>
                  <a:lnTo>
                    <a:pt x="0" y="6858000"/>
                  </a:lnTo>
                  <a:close/>
                </a:path>
              </a:pathLst>
            </a:custGeom>
            <a:blipFill>
              <a:blip r:embed="rId3"/>
              <a:stretch>
                <a:fillRect l="-130842" t="0" r="0" b="-41450"/>
              </a:stretch>
            </a:blipFill>
          </p:spPr>
        </p:sp>
        <p:sp>
          <p:nvSpPr>
            <p:cNvPr name="Freeform 8" id="8"/>
            <p:cNvSpPr/>
            <p:nvPr/>
          </p:nvSpPr>
          <p:spPr>
            <a:xfrm flipH="false" flipV="false" rot="0">
              <a:off x="374650" y="673100"/>
              <a:ext cx="6318250" cy="8427288"/>
            </a:xfrm>
            <a:custGeom>
              <a:avLst/>
              <a:gdLst/>
              <a:ahLst/>
              <a:cxnLst/>
              <a:rect r="r" b="b" t="t" l="l"/>
              <a:pathLst>
                <a:path h="8427288" w="6318250">
                  <a:moveTo>
                    <a:pt x="2560460" y="1417091"/>
                  </a:moveTo>
                  <a:lnTo>
                    <a:pt x="2559050" y="8427288"/>
                  </a:lnTo>
                  <a:lnTo>
                    <a:pt x="0" y="8427288"/>
                  </a:lnTo>
                  <a:lnTo>
                    <a:pt x="0" y="0"/>
                  </a:lnTo>
                  <a:lnTo>
                    <a:pt x="6318250" y="0"/>
                  </a:lnTo>
                  <a:lnTo>
                    <a:pt x="6318250" y="1098550"/>
                  </a:lnTo>
                  <a:lnTo>
                    <a:pt x="2878087" y="1099439"/>
                  </a:lnTo>
                  <a:cubicBezTo>
                    <a:pt x="2702674" y="1099490"/>
                    <a:pt x="2560498" y="1241679"/>
                    <a:pt x="2560460" y="1417091"/>
                  </a:cubicBezTo>
                  <a:close/>
                </a:path>
              </a:pathLst>
            </a:custGeom>
            <a:blipFill>
              <a:blip r:embed="rId4"/>
              <a:stretch>
                <a:fillRect l="-14610" t="0" r="-85584" b="0"/>
              </a:stretch>
            </a:blipFill>
          </p:spPr>
        </p:sp>
      </p:grpSp>
      <p:sp>
        <p:nvSpPr>
          <p:cNvPr name="Freeform 9" id="9"/>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5"/>
            <a:stretch>
              <a:fillRect l="0" t="0" r="0" b="0"/>
            </a:stretch>
          </a:blipFill>
        </p:spPr>
      </p:sp>
      <p:grpSp>
        <p:nvGrpSpPr>
          <p:cNvPr name="Group 10" id="10"/>
          <p:cNvGrpSpPr/>
          <p:nvPr/>
        </p:nvGrpSpPr>
        <p:grpSpPr>
          <a:xfrm rot="0">
            <a:off x="-181678" y="9123328"/>
            <a:ext cx="19466958" cy="2706722"/>
            <a:chOff x="0" y="0"/>
            <a:chExt cx="5127100" cy="712882"/>
          </a:xfrm>
        </p:grpSpPr>
        <p:sp>
          <p:nvSpPr>
            <p:cNvPr name="Freeform 11" id="11"/>
            <p:cNvSpPr/>
            <p:nvPr/>
          </p:nvSpPr>
          <p:spPr>
            <a:xfrm flipH="false" flipV="false" rot="0">
              <a:off x="0" y="0"/>
              <a:ext cx="5127100" cy="712882"/>
            </a:xfrm>
            <a:custGeom>
              <a:avLst/>
              <a:gdLst/>
              <a:ahLst/>
              <a:cxnLst/>
              <a:rect r="r" b="b" t="t" l="l"/>
              <a:pathLst>
                <a:path h="712882" w="5127100">
                  <a:moveTo>
                    <a:pt x="0" y="0"/>
                  </a:moveTo>
                  <a:lnTo>
                    <a:pt x="5127100" y="0"/>
                  </a:lnTo>
                  <a:lnTo>
                    <a:pt x="5127100" y="712882"/>
                  </a:lnTo>
                  <a:lnTo>
                    <a:pt x="0" y="712882"/>
                  </a:lnTo>
                  <a:close/>
                </a:path>
              </a:pathLst>
            </a:custGeom>
            <a:solidFill>
              <a:srgbClr val="FFFFFF"/>
            </a:solidFill>
          </p:spPr>
        </p:sp>
        <p:sp>
          <p:nvSpPr>
            <p:cNvPr name="TextBox 12" id="12"/>
            <p:cNvSpPr txBox="true"/>
            <p:nvPr/>
          </p:nvSpPr>
          <p:spPr>
            <a:xfrm>
              <a:off x="0" y="-38100"/>
              <a:ext cx="812800" cy="850900"/>
            </a:xfrm>
            <a:prstGeom prst="rect">
              <a:avLst/>
            </a:prstGeom>
          </p:spPr>
          <p:txBody>
            <a:bodyPr anchor="ctr" rtlCol="false" tIns="50800" lIns="50800" bIns="50800" rIns="50800"/>
            <a:lstStyle/>
            <a:p>
              <a:pPr algn="ctr">
                <a:lnSpc>
                  <a:spcPts val="2659"/>
                </a:lnSpc>
                <a:spcBef>
                  <a:spcPct val="0"/>
                </a:spcBef>
              </a:pPr>
            </a:p>
          </p:txBody>
        </p:sp>
      </p:grpSp>
      <p:sp>
        <p:nvSpPr>
          <p:cNvPr name="Freeform 13" id="13"/>
          <p:cNvSpPr/>
          <p:nvPr/>
        </p:nvSpPr>
        <p:spPr>
          <a:xfrm flipH="false" flipV="false" rot="0">
            <a:off x="6359662" y="9250708"/>
            <a:ext cx="811075" cy="811075"/>
          </a:xfrm>
          <a:custGeom>
            <a:avLst/>
            <a:gdLst/>
            <a:ahLst/>
            <a:cxnLst/>
            <a:rect r="r" b="b" t="t" l="l"/>
            <a:pathLst>
              <a:path h="811075" w="811075">
                <a:moveTo>
                  <a:pt x="0" y="0"/>
                </a:moveTo>
                <a:lnTo>
                  <a:pt x="811075" y="0"/>
                </a:lnTo>
                <a:lnTo>
                  <a:pt x="811075" y="811075"/>
                </a:lnTo>
                <a:lnTo>
                  <a:pt x="0" y="811075"/>
                </a:lnTo>
                <a:lnTo>
                  <a:pt x="0" y="0"/>
                </a:lnTo>
                <a:close/>
              </a:path>
            </a:pathLst>
          </a:custGeom>
          <a:blipFill>
            <a:blip r:embed="rId6"/>
            <a:stretch>
              <a:fillRect l="0" t="0" r="0" b="0"/>
            </a:stretch>
          </a:blipFill>
        </p:spPr>
      </p:sp>
      <p:sp>
        <p:nvSpPr>
          <p:cNvPr name="Freeform 14" id="14"/>
          <p:cNvSpPr/>
          <p:nvPr/>
        </p:nvSpPr>
        <p:spPr>
          <a:xfrm flipH="false" flipV="false" rot="0">
            <a:off x="7540306" y="9239187"/>
            <a:ext cx="1059197" cy="834118"/>
          </a:xfrm>
          <a:custGeom>
            <a:avLst/>
            <a:gdLst/>
            <a:ahLst/>
            <a:cxnLst/>
            <a:rect r="r" b="b" t="t" l="l"/>
            <a:pathLst>
              <a:path h="834118" w="1059197">
                <a:moveTo>
                  <a:pt x="0" y="0"/>
                </a:moveTo>
                <a:lnTo>
                  <a:pt x="1059197" y="0"/>
                </a:lnTo>
                <a:lnTo>
                  <a:pt x="1059197" y="834118"/>
                </a:lnTo>
                <a:lnTo>
                  <a:pt x="0" y="834118"/>
                </a:lnTo>
                <a:lnTo>
                  <a:pt x="0" y="0"/>
                </a:lnTo>
                <a:close/>
              </a:path>
            </a:pathLst>
          </a:custGeom>
          <a:blipFill>
            <a:blip r:embed="rId7"/>
            <a:stretch>
              <a:fillRect l="0" t="0" r="0" b="0"/>
            </a:stretch>
          </a:blipFill>
        </p:spPr>
      </p:sp>
      <p:sp>
        <p:nvSpPr>
          <p:cNvPr name="Freeform 15" id="15"/>
          <p:cNvSpPr/>
          <p:nvPr/>
        </p:nvSpPr>
        <p:spPr>
          <a:xfrm flipH="false" flipV="false" rot="0">
            <a:off x="4805245" y="9258300"/>
            <a:ext cx="928453" cy="854564"/>
          </a:xfrm>
          <a:custGeom>
            <a:avLst/>
            <a:gdLst/>
            <a:ahLst/>
            <a:cxnLst/>
            <a:rect r="r" b="b" t="t" l="l"/>
            <a:pathLst>
              <a:path h="854564" w="928453">
                <a:moveTo>
                  <a:pt x="0" y="0"/>
                </a:moveTo>
                <a:lnTo>
                  <a:pt x="928453" y="0"/>
                </a:lnTo>
                <a:lnTo>
                  <a:pt x="928453" y="854564"/>
                </a:lnTo>
                <a:lnTo>
                  <a:pt x="0" y="854564"/>
                </a:lnTo>
                <a:lnTo>
                  <a:pt x="0" y="0"/>
                </a:lnTo>
                <a:close/>
              </a:path>
            </a:pathLst>
          </a:custGeom>
          <a:blipFill>
            <a:blip r:embed="rId8"/>
            <a:stretch>
              <a:fillRect l="0" t="0" r="0" b="0"/>
            </a:stretch>
          </a:blipFill>
        </p:spPr>
      </p:sp>
      <p:sp>
        <p:nvSpPr>
          <p:cNvPr name="Freeform 16" id="16"/>
          <p:cNvSpPr/>
          <p:nvPr/>
        </p:nvSpPr>
        <p:spPr>
          <a:xfrm flipH="false" flipV="false" rot="0">
            <a:off x="8742651" y="9371726"/>
            <a:ext cx="1646745" cy="652111"/>
          </a:xfrm>
          <a:custGeom>
            <a:avLst/>
            <a:gdLst/>
            <a:ahLst/>
            <a:cxnLst/>
            <a:rect r="r" b="b" t="t" l="l"/>
            <a:pathLst>
              <a:path h="652111" w="1646745">
                <a:moveTo>
                  <a:pt x="0" y="0"/>
                </a:moveTo>
                <a:lnTo>
                  <a:pt x="1646745" y="0"/>
                </a:lnTo>
                <a:lnTo>
                  <a:pt x="1646745" y="652111"/>
                </a:lnTo>
                <a:lnTo>
                  <a:pt x="0" y="652111"/>
                </a:lnTo>
                <a:lnTo>
                  <a:pt x="0" y="0"/>
                </a:lnTo>
                <a:close/>
              </a:path>
            </a:pathLst>
          </a:custGeom>
          <a:blipFill>
            <a:blip r:embed="rId9"/>
            <a:stretch>
              <a:fillRect l="0" t="0" r="0" b="0"/>
            </a:stretch>
          </a:blipFill>
        </p:spPr>
      </p:sp>
      <p:sp>
        <p:nvSpPr>
          <p:cNvPr name="TextBox 17" id="17"/>
          <p:cNvSpPr txBox="true"/>
          <p:nvPr/>
        </p:nvSpPr>
        <p:spPr>
          <a:xfrm rot="-5400000">
            <a:off x="5722556" y="9572979"/>
            <a:ext cx="863894" cy="136758"/>
          </a:xfrm>
          <a:prstGeom prst="rect">
            <a:avLst/>
          </a:prstGeom>
        </p:spPr>
        <p:txBody>
          <a:bodyPr anchor="t" rtlCol="false" tIns="0" lIns="0" bIns="0" rIns="0">
            <a:spAutoFit/>
          </a:bodyPr>
          <a:lstStyle/>
          <a:p>
            <a:pPr algn="ctr">
              <a:lnSpc>
                <a:spcPts val="1144"/>
              </a:lnSpc>
            </a:pPr>
            <a:r>
              <a:rPr lang="en-US" sz="817" spc="155">
                <a:solidFill>
                  <a:srgbClr val="1986C8"/>
                </a:solidFill>
                <a:latin typeface="Now Bold"/>
              </a:rPr>
              <a:t>PARTNERS:</a:t>
            </a:r>
          </a:p>
        </p:txBody>
      </p:sp>
      <p:sp>
        <p:nvSpPr>
          <p:cNvPr name="TextBox 18" id="18"/>
          <p:cNvSpPr txBox="true"/>
          <p:nvPr/>
        </p:nvSpPr>
        <p:spPr>
          <a:xfrm rot="-5400000">
            <a:off x="4140961" y="9604032"/>
            <a:ext cx="863894" cy="163099"/>
          </a:xfrm>
          <a:prstGeom prst="rect">
            <a:avLst/>
          </a:prstGeom>
        </p:spPr>
        <p:txBody>
          <a:bodyPr anchor="t" rtlCol="false" tIns="0" lIns="0" bIns="0" rIns="0">
            <a:spAutoFit/>
          </a:bodyPr>
          <a:lstStyle/>
          <a:p>
            <a:pPr algn="r">
              <a:lnSpc>
                <a:spcPts val="1308"/>
              </a:lnSpc>
            </a:pPr>
            <a:r>
              <a:rPr lang="en-US" sz="934" spc="177">
                <a:solidFill>
                  <a:srgbClr val="1986C8"/>
                </a:solidFill>
                <a:latin typeface="Now Bold"/>
              </a:rPr>
              <a:t>LEADER:</a:t>
            </a:r>
          </a:p>
        </p:txBody>
      </p:sp>
      <p:sp>
        <p:nvSpPr>
          <p:cNvPr name="TextBox 19" id="19"/>
          <p:cNvSpPr txBox="true"/>
          <p:nvPr/>
        </p:nvSpPr>
        <p:spPr>
          <a:xfrm rot="0">
            <a:off x="9551801" y="7324531"/>
            <a:ext cx="7707499" cy="1654683"/>
          </a:xfrm>
          <a:prstGeom prst="rect">
            <a:avLst/>
          </a:prstGeom>
        </p:spPr>
        <p:txBody>
          <a:bodyPr anchor="t" rtlCol="false" tIns="0" lIns="0" bIns="0" rIns="0">
            <a:spAutoFit/>
          </a:bodyPr>
          <a:lstStyle/>
          <a:p>
            <a:pPr algn="ctr">
              <a:lnSpc>
                <a:spcPts val="2223"/>
              </a:lnSpc>
              <a:spcBef>
                <a:spcPct val="0"/>
              </a:spcBef>
            </a:pPr>
            <a:r>
              <a:rPr lang="en-US" sz="1710" spc="34">
                <a:solidFill>
                  <a:srgbClr val="000000"/>
                </a:solidFill>
                <a:latin typeface="HK Grotesk"/>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algn="just">
              <a:lnSpc>
                <a:spcPts val="2223"/>
              </a:lnSpc>
              <a:spcBef>
                <a:spcPct val="0"/>
              </a:spcBef>
            </a:pPr>
          </a:p>
        </p:txBody>
      </p:sp>
      <p:sp>
        <p:nvSpPr>
          <p:cNvPr name="Freeform 20" id="20"/>
          <p:cNvSpPr/>
          <p:nvPr/>
        </p:nvSpPr>
        <p:spPr>
          <a:xfrm flipH="false" flipV="false" rot="0">
            <a:off x="686652" y="9258300"/>
            <a:ext cx="3690406" cy="772290"/>
          </a:xfrm>
          <a:custGeom>
            <a:avLst/>
            <a:gdLst/>
            <a:ahLst/>
            <a:cxnLst/>
            <a:rect r="r" b="b" t="t" l="l"/>
            <a:pathLst>
              <a:path h="772290" w="3690406">
                <a:moveTo>
                  <a:pt x="0" y="0"/>
                </a:moveTo>
                <a:lnTo>
                  <a:pt x="3690406" y="0"/>
                </a:lnTo>
                <a:lnTo>
                  <a:pt x="3690406" y="772290"/>
                </a:lnTo>
                <a:lnTo>
                  <a:pt x="0" y="772290"/>
                </a:lnTo>
                <a:lnTo>
                  <a:pt x="0" y="0"/>
                </a:lnTo>
                <a:close/>
              </a:path>
            </a:pathLst>
          </a:custGeom>
          <a:blipFill>
            <a:blip r:embed="rId10"/>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8939992" y="1076325"/>
            <a:ext cx="8319308" cy="1866307"/>
          </a:xfrm>
          <a:prstGeom prst="rect">
            <a:avLst/>
          </a:prstGeom>
        </p:spPr>
        <p:txBody>
          <a:bodyPr anchor="t" rtlCol="false" tIns="0" lIns="0" bIns="0" rIns="0">
            <a:spAutoFit/>
          </a:bodyPr>
          <a:lstStyle/>
          <a:p>
            <a:pPr>
              <a:lnSpc>
                <a:spcPts val="4898"/>
              </a:lnSpc>
            </a:pPr>
            <a:r>
              <a:rPr lang="en-US" sz="4453">
                <a:solidFill>
                  <a:srgbClr val="336BE4"/>
                </a:solidFill>
                <a:latin typeface="HK Grotesk Bold"/>
              </a:rPr>
              <a:t>VOICE SOME INTERESTING INFORMATION</a:t>
            </a:r>
          </a:p>
          <a:p>
            <a:pPr>
              <a:lnSpc>
                <a:spcPts val="4898"/>
              </a:lnSpc>
            </a:pPr>
          </a:p>
        </p:txBody>
      </p:sp>
      <p:sp>
        <p:nvSpPr>
          <p:cNvPr name="Freeform 3" id="3"/>
          <p:cNvSpPr/>
          <p:nvPr/>
        </p:nvSpPr>
        <p:spPr>
          <a:xfrm flipH="false" flipV="false" rot="0">
            <a:off x="1028700" y="1028700"/>
            <a:ext cx="6860250" cy="8229600"/>
          </a:xfrm>
          <a:custGeom>
            <a:avLst/>
            <a:gdLst/>
            <a:ahLst/>
            <a:cxnLst/>
            <a:rect r="r" b="b" t="t" l="l"/>
            <a:pathLst>
              <a:path h="8229600" w="6860250">
                <a:moveTo>
                  <a:pt x="0" y="0"/>
                </a:moveTo>
                <a:lnTo>
                  <a:pt x="6860250" y="0"/>
                </a:lnTo>
                <a:lnTo>
                  <a:pt x="6860250" y="8229600"/>
                </a:lnTo>
                <a:lnTo>
                  <a:pt x="0" y="8229600"/>
                </a:lnTo>
                <a:lnTo>
                  <a:pt x="0" y="0"/>
                </a:lnTo>
                <a:close/>
              </a:path>
            </a:pathLst>
          </a:custGeom>
          <a:blipFill>
            <a:blip r:embed="rId2"/>
            <a:stretch>
              <a:fillRect l="-29973" t="0" r="-29973" b="0"/>
            </a:stretch>
          </a:blipFill>
        </p:spPr>
      </p:sp>
      <p:sp>
        <p:nvSpPr>
          <p:cNvPr name="TextBox 4" id="4"/>
          <p:cNvSpPr txBox="true"/>
          <p:nvPr/>
        </p:nvSpPr>
        <p:spPr>
          <a:xfrm rot="0">
            <a:off x="8939992" y="2350649"/>
            <a:ext cx="8139202" cy="907340"/>
          </a:xfrm>
          <a:prstGeom prst="rect">
            <a:avLst/>
          </a:prstGeom>
        </p:spPr>
        <p:txBody>
          <a:bodyPr anchor="t" rtlCol="false" tIns="0" lIns="0" bIns="0" rIns="0">
            <a:spAutoFit/>
          </a:bodyPr>
          <a:lstStyle/>
          <a:p>
            <a:pPr>
              <a:lnSpc>
                <a:spcPts val="3647"/>
              </a:lnSpc>
            </a:pPr>
            <a:r>
              <a:rPr lang="en-US" sz="2805" spc="56">
                <a:solidFill>
                  <a:srgbClr val="DC239B"/>
                </a:solidFill>
                <a:latin typeface="HK Grotesk Medium"/>
              </a:rPr>
              <a:t>Interesting facts found at voicefoundation.org tell us that: </a:t>
            </a:r>
          </a:p>
        </p:txBody>
      </p:sp>
      <p:sp>
        <p:nvSpPr>
          <p:cNvPr name="TextBox 5" id="5"/>
          <p:cNvSpPr txBox="true"/>
          <p:nvPr/>
        </p:nvSpPr>
        <p:spPr>
          <a:xfrm rot="0">
            <a:off x="8939992" y="3371621"/>
            <a:ext cx="8518449" cy="6148415"/>
          </a:xfrm>
          <a:prstGeom prst="rect">
            <a:avLst/>
          </a:prstGeom>
        </p:spPr>
        <p:txBody>
          <a:bodyPr anchor="t" rtlCol="false" tIns="0" lIns="0" bIns="0" rIns="0">
            <a:spAutoFit/>
          </a:bodyPr>
          <a:lstStyle/>
          <a:p>
            <a:pPr>
              <a:lnSpc>
                <a:spcPts val="2564"/>
              </a:lnSpc>
            </a:pPr>
            <a:r>
              <a:rPr lang="en-US" sz="1972" spc="39">
                <a:solidFill>
                  <a:srgbClr val="050217"/>
                </a:solidFill>
                <a:latin typeface="HK Grotesk"/>
              </a:rPr>
              <a:t>Voice depends on the vibration and resonance of the vocal folds</a:t>
            </a:r>
          </a:p>
          <a:p>
            <a:pPr>
              <a:lnSpc>
                <a:spcPts val="2564"/>
              </a:lnSpc>
            </a:pPr>
            <a:r>
              <a:rPr lang="en-US" sz="1972" spc="39">
                <a:solidFill>
                  <a:srgbClr val="050217"/>
                </a:solidFill>
                <a:latin typeface="HK Grotesk"/>
              </a:rPr>
              <a:t>Sound </a:t>
            </a:r>
            <a:r>
              <a:rPr lang="en-US" sz="1972" spc="39">
                <a:solidFill>
                  <a:srgbClr val="050217"/>
                </a:solidFill>
                <a:latin typeface="HK Grotesk"/>
              </a:rPr>
              <a:t>is produced when aerodynamic phenomena cause the vocal folds to vibrate rapidly in a sequence of vibratory cycles of approx:</a:t>
            </a:r>
          </a:p>
          <a:p>
            <a:pPr marL="425929" indent="-212965" lvl="1">
              <a:lnSpc>
                <a:spcPts val="2564"/>
              </a:lnSpc>
              <a:buFont typeface="Arial"/>
              <a:buChar char="•"/>
            </a:pPr>
            <a:r>
              <a:rPr lang="en-US" sz="1972" spc="39">
                <a:solidFill>
                  <a:srgbClr val="050217"/>
                </a:solidFill>
                <a:latin typeface="HK Grotesk"/>
              </a:rPr>
              <a:t>110 cycles per second or Hz (males) = lower pitch</a:t>
            </a:r>
          </a:p>
          <a:p>
            <a:pPr marL="425929" indent="-212965" lvl="1">
              <a:lnSpc>
                <a:spcPts val="2564"/>
              </a:lnSpc>
              <a:buFont typeface="Arial"/>
              <a:buChar char="•"/>
            </a:pPr>
            <a:r>
              <a:rPr lang="en-US" sz="1972" spc="39">
                <a:solidFill>
                  <a:srgbClr val="050217"/>
                </a:solidFill>
                <a:latin typeface="HK Grotesk"/>
              </a:rPr>
              <a:t>180 to 220 cycles per second (women) = medium pitch</a:t>
            </a:r>
          </a:p>
          <a:p>
            <a:pPr marL="425929" indent="-212965" lvl="1">
              <a:lnSpc>
                <a:spcPts val="2564"/>
              </a:lnSpc>
              <a:buFont typeface="Arial"/>
              <a:buChar char="•"/>
            </a:pPr>
            <a:r>
              <a:rPr lang="en-US" sz="1972" spc="39">
                <a:solidFill>
                  <a:srgbClr val="050217"/>
                </a:solidFill>
                <a:latin typeface="HK Grotesk"/>
              </a:rPr>
              <a:t>300 cycles per second (children) = higher pitch. Higher voice: increase in frequency of vibration of vocal folds. Louder voice: increase in amplitude of vibration of vocal folds.</a:t>
            </a:r>
          </a:p>
          <a:p>
            <a:pPr>
              <a:lnSpc>
                <a:spcPts val="2564"/>
              </a:lnSpc>
            </a:pPr>
            <a:r>
              <a:rPr lang="en-US" sz="1972" spc="39">
                <a:solidFill>
                  <a:srgbClr val="050217"/>
                </a:solidFill>
                <a:latin typeface="HK Grotesk"/>
              </a:rPr>
              <a:t>V</a:t>
            </a:r>
            <a:r>
              <a:rPr lang="en-US" sz="1972" spc="39">
                <a:solidFill>
                  <a:srgbClr val="050217"/>
                </a:solidFill>
                <a:latin typeface="HK Grotesk"/>
              </a:rPr>
              <a:t>ibratory cycle = opening phase + closing phase</a:t>
            </a:r>
          </a:p>
          <a:p>
            <a:pPr>
              <a:lnSpc>
                <a:spcPts val="2564"/>
              </a:lnSpc>
            </a:pPr>
            <a:r>
              <a:rPr lang="en-US" sz="1972" spc="39">
                <a:solidFill>
                  <a:srgbClr val="050217"/>
                </a:solidFill>
                <a:latin typeface="HK Grotesk"/>
              </a:rPr>
              <a:t>The</a:t>
            </a:r>
            <a:r>
              <a:rPr lang="en-US" sz="1972" spc="39">
                <a:solidFill>
                  <a:srgbClr val="050217"/>
                </a:solidFill>
                <a:latin typeface="HK Grotesk"/>
              </a:rPr>
              <a:t> vibratory cycle of the vocal folds consists of phases that include an orderly sequence of opening and closing of the upper and lower parts of the vocal folds, passing short bursts of air at high speed. The air pressure is converted into sound waves.</a:t>
            </a:r>
          </a:p>
          <a:p>
            <a:pPr>
              <a:lnSpc>
                <a:spcPts val="2564"/>
              </a:lnSpc>
            </a:pPr>
            <a:r>
              <a:rPr lang="en-US" sz="1972" spc="39">
                <a:solidFill>
                  <a:srgbClr val="050217"/>
                </a:solidFill>
                <a:latin typeface="HK Grotesk"/>
              </a:rPr>
              <a:t>The voc</a:t>
            </a:r>
            <a:r>
              <a:rPr lang="en-US" sz="1972" spc="39">
                <a:solidFill>
                  <a:srgbClr val="050217"/>
                </a:solidFill>
                <a:latin typeface="HK Grotesk"/>
              </a:rPr>
              <a:t>al folds vibrate under the influence of aerodynamic phenomena; they are not plucked like a guitar string. Air pressure from the lungs controls the open phase. The escaping column of air creates the ,,Bernoulli effect," which controls the closed phase.</a:t>
            </a:r>
          </a:p>
          <a:p>
            <a:pPr>
              <a:lnSpc>
                <a:spcPts val="2824"/>
              </a:lnSpc>
            </a:pPr>
          </a:p>
          <a:p>
            <a:pPr>
              <a:lnSpc>
                <a:spcPts val="2304"/>
              </a:lnSpc>
            </a:pPr>
          </a:p>
        </p:txBody>
      </p:sp>
      <p:sp>
        <p:nvSpPr>
          <p:cNvPr name="TextBox 6" id="6"/>
          <p:cNvSpPr txBox="true"/>
          <p:nvPr/>
        </p:nvSpPr>
        <p:spPr>
          <a:xfrm rot="0">
            <a:off x="8939992" y="9949024"/>
            <a:ext cx="4967615" cy="337976"/>
          </a:xfrm>
          <a:prstGeom prst="rect">
            <a:avLst/>
          </a:prstGeom>
        </p:spPr>
        <p:txBody>
          <a:bodyPr anchor="t" rtlCol="false" tIns="0" lIns="0" bIns="0" rIns="0">
            <a:spAutoFit/>
          </a:bodyPr>
          <a:lstStyle/>
          <a:p>
            <a:pPr>
              <a:lnSpc>
                <a:spcPts val="2737"/>
              </a:lnSpc>
            </a:pPr>
          </a:p>
        </p:txBody>
      </p:sp>
      <p:sp>
        <p:nvSpPr>
          <p:cNvPr name="Freeform 7" id="7"/>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336BE4"/>
        </a:solidFill>
      </p:bgPr>
    </p:bg>
    <p:spTree>
      <p:nvGrpSpPr>
        <p:cNvPr id="1" name=""/>
        <p:cNvGrpSpPr/>
        <p:nvPr/>
      </p:nvGrpSpPr>
      <p:grpSpPr>
        <a:xfrm>
          <a:off x="0" y="0"/>
          <a:ext cx="0" cy="0"/>
          <a:chOff x="0" y="0"/>
          <a:chExt cx="0" cy="0"/>
        </a:xfrm>
      </p:grpSpPr>
      <p:sp>
        <p:nvSpPr>
          <p:cNvPr name="TextBox 2" id="2"/>
          <p:cNvSpPr txBox="true"/>
          <p:nvPr/>
        </p:nvSpPr>
        <p:spPr>
          <a:xfrm rot="0">
            <a:off x="1355774" y="1085850"/>
            <a:ext cx="7639170" cy="3092863"/>
          </a:xfrm>
          <a:prstGeom prst="rect">
            <a:avLst/>
          </a:prstGeom>
        </p:spPr>
        <p:txBody>
          <a:bodyPr anchor="t" rtlCol="false" tIns="0" lIns="0" bIns="0" rIns="0">
            <a:spAutoFit/>
          </a:bodyPr>
          <a:lstStyle/>
          <a:p>
            <a:pPr>
              <a:lnSpc>
                <a:spcPts val="7900"/>
              </a:lnSpc>
            </a:pPr>
            <a:r>
              <a:rPr lang="en-US" sz="7182">
                <a:solidFill>
                  <a:srgbClr val="FFFFFF"/>
                </a:solidFill>
                <a:latin typeface="HK Grotesk Bold"/>
              </a:rPr>
              <a:t>Voice formation</a:t>
            </a:r>
          </a:p>
          <a:p>
            <a:pPr>
              <a:lnSpc>
                <a:spcPts val="8120"/>
              </a:lnSpc>
            </a:pPr>
          </a:p>
          <a:p>
            <a:pPr>
              <a:lnSpc>
                <a:spcPts val="8120"/>
              </a:lnSpc>
            </a:pPr>
          </a:p>
        </p:txBody>
      </p:sp>
      <p:sp>
        <p:nvSpPr>
          <p:cNvPr name="Freeform 3" id="3"/>
          <p:cNvSpPr/>
          <p:nvPr/>
        </p:nvSpPr>
        <p:spPr>
          <a:xfrm flipH="false" flipV="false" rot="0">
            <a:off x="10148401" y="-205472"/>
            <a:ext cx="8302179" cy="10663922"/>
          </a:xfrm>
          <a:custGeom>
            <a:avLst/>
            <a:gdLst/>
            <a:ahLst/>
            <a:cxnLst/>
            <a:rect r="r" b="b" t="t" l="l"/>
            <a:pathLst>
              <a:path h="10663922" w="8302179">
                <a:moveTo>
                  <a:pt x="0" y="0"/>
                </a:moveTo>
                <a:lnTo>
                  <a:pt x="8302179" y="0"/>
                </a:lnTo>
                <a:lnTo>
                  <a:pt x="8302179" y="10663922"/>
                </a:lnTo>
                <a:lnTo>
                  <a:pt x="0" y="10663922"/>
                </a:lnTo>
                <a:lnTo>
                  <a:pt x="0" y="0"/>
                </a:lnTo>
                <a:close/>
              </a:path>
            </a:pathLst>
          </a:custGeom>
          <a:blipFill>
            <a:blip r:embed="rId2"/>
            <a:stretch>
              <a:fillRect l="-64175" t="0" r="-64175" b="0"/>
            </a:stretch>
          </a:blipFill>
        </p:spPr>
      </p:sp>
      <p:sp>
        <p:nvSpPr>
          <p:cNvPr name="Freeform 4" id="4"/>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TextBox 5" id="5"/>
          <p:cNvSpPr txBox="true"/>
          <p:nvPr/>
        </p:nvSpPr>
        <p:spPr>
          <a:xfrm rot="0">
            <a:off x="-2811176" y="2847182"/>
            <a:ext cx="15671247" cy="669333"/>
          </a:xfrm>
          <a:prstGeom prst="rect">
            <a:avLst/>
          </a:prstGeom>
        </p:spPr>
        <p:txBody>
          <a:bodyPr anchor="t" rtlCol="false" tIns="0" lIns="0" bIns="0" rIns="0">
            <a:spAutoFit/>
          </a:bodyPr>
          <a:lstStyle/>
          <a:p>
            <a:pPr algn="ctr">
              <a:lnSpc>
                <a:spcPts val="2698"/>
              </a:lnSpc>
            </a:pPr>
            <a:r>
              <a:rPr lang="en-US" sz="2453">
                <a:solidFill>
                  <a:srgbClr val="FFFFFF"/>
                </a:solidFill>
                <a:latin typeface="HK Grotesk"/>
              </a:rPr>
              <a:t>The column of air pressure is moved towards the vocal folds</a:t>
            </a:r>
          </a:p>
          <a:p>
            <a:pPr algn="ctr">
              <a:lnSpc>
                <a:spcPts val="2698"/>
              </a:lnSpc>
              <a:spcBef>
                <a:spcPct val="0"/>
              </a:spcBef>
            </a:pPr>
          </a:p>
        </p:txBody>
      </p:sp>
      <p:sp>
        <p:nvSpPr>
          <p:cNvPr name="TextBox 6" id="6"/>
          <p:cNvSpPr txBox="true"/>
          <p:nvPr/>
        </p:nvSpPr>
        <p:spPr>
          <a:xfrm rot="0">
            <a:off x="0" y="4989809"/>
            <a:ext cx="10048895" cy="1669458"/>
          </a:xfrm>
          <a:prstGeom prst="rect">
            <a:avLst/>
          </a:prstGeom>
        </p:spPr>
        <p:txBody>
          <a:bodyPr anchor="t" rtlCol="false" tIns="0" lIns="0" bIns="0" rIns="0">
            <a:spAutoFit/>
          </a:bodyPr>
          <a:lstStyle/>
          <a:p>
            <a:pPr algn="ctr">
              <a:lnSpc>
                <a:spcPts val="2698"/>
              </a:lnSpc>
            </a:pPr>
            <a:r>
              <a:rPr lang="en-US" sz="2453">
                <a:solidFill>
                  <a:srgbClr val="FFFFFF"/>
                </a:solidFill>
                <a:latin typeface="HK Grotesk"/>
              </a:rPr>
              <a:t>Air is moved out of the lungs toward the vocal folds through the coordinated action of the diaphragm, abdominal muscles, chest muscles and ribs</a:t>
            </a:r>
          </a:p>
          <a:p>
            <a:pPr algn="ctr">
              <a:lnSpc>
                <a:spcPts val="2698"/>
              </a:lnSpc>
            </a:pPr>
          </a:p>
          <a:p>
            <a:pPr algn="ctr">
              <a:lnSpc>
                <a:spcPts val="2698"/>
              </a:lnSpc>
              <a:spcBef>
                <a:spcPct val="0"/>
              </a:spcBef>
            </a:pPr>
          </a:p>
        </p:txBody>
      </p:sp>
      <p:sp>
        <p:nvSpPr>
          <p:cNvPr name="TextBox 7" id="7"/>
          <p:cNvSpPr txBox="true"/>
          <p:nvPr/>
        </p:nvSpPr>
        <p:spPr>
          <a:xfrm rot="0">
            <a:off x="1053951" y="8033493"/>
            <a:ext cx="7940993" cy="669333"/>
          </a:xfrm>
          <a:prstGeom prst="rect">
            <a:avLst/>
          </a:prstGeom>
        </p:spPr>
        <p:txBody>
          <a:bodyPr anchor="t" rtlCol="false" tIns="0" lIns="0" bIns="0" rIns="0">
            <a:spAutoFit/>
          </a:bodyPr>
          <a:lstStyle/>
          <a:p>
            <a:pPr algn="ctr">
              <a:lnSpc>
                <a:spcPts val="2698"/>
              </a:lnSpc>
            </a:pPr>
            <a:r>
              <a:rPr lang="en-US" sz="2453">
                <a:solidFill>
                  <a:srgbClr val="FFFFFF"/>
                </a:solidFill>
                <a:latin typeface="HK Grotesk"/>
              </a:rPr>
              <a:t>Vibration of the vocal folds - a sequence of vibration cycles</a:t>
            </a:r>
          </a:p>
          <a:p>
            <a:pPr algn="ctr">
              <a:lnSpc>
                <a:spcPts val="2698"/>
              </a:lnSpc>
              <a:spcBef>
                <a:spcPct val="0"/>
              </a:spcBef>
            </a:pPr>
          </a:p>
        </p:txBody>
      </p:sp>
      <p:sp>
        <p:nvSpPr>
          <p:cNvPr name="AutoShape 8" id="8"/>
          <p:cNvSpPr/>
          <p:nvPr/>
        </p:nvSpPr>
        <p:spPr>
          <a:xfrm flipH="true">
            <a:off x="5633519" y="3590542"/>
            <a:ext cx="803307" cy="1176341"/>
          </a:xfrm>
          <a:prstGeom prst="line">
            <a:avLst/>
          </a:prstGeom>
          <a:ln cap="flat" w="38100">
            <a:solidFill>
              <a:srgbClr val="000000"/>
            </a:solidFill>
            <a:prstDash val="solid"/>
            <a:headEnd type="none" len="sm" w="sm"/>
            <a:tailEnd type="triangle" len="med" w="lg"/>
          </a:ln>
        </p:spPr>
      </p:sp>
      <p:sp>
        <p:nvSpPr>
          <p:cNvPr name="AutoShape 9" id="9"/>
          <p:cNvSpPr/>
          <p:nvPr/>
        </p:nvSpPr>
        <p:spPr>
          <a:xfrm>
            <a:off x="4785943" y="6336807"/>
            <a:ext cx="816232" cy="1167410"/>
          </a:xfrm>
          <a:prstGeom prst="line">
            <a:avLst/>
          </a:prstGeom>
          <a:ln cap="flat" w="38100">
            <a:solidFill>
              <a:srgbClr val="000000"/>
            </a:solidFill>
            <a:prstDash val="solid"/>
            <a:headEnd type="none" len="sm" w="sm"/>
            <a:tailEnd type="triangle" len="med" w="lg"/>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966788"/>
            <a:ext cx="15268625" cy="8169864"/>
            <a:chOff x="0" y="0"/>
            <a:chExt cx="20358166" cy="10893152"/>
          </a:xfrm>
        </p:grpSpPr>
        <p:sp>
          <p:nvSpPr>
            <p:cNvPr name="TextBox 3" id="3"/>
            <p:cNvSpPr txBox="true"/>
            <p:nvPr/>
          </p:nvSpPr>
          <p:spPr>
            <a:xfrm rot="0">
              <a:off x="0" y="38100"/>
              <a:ext cx="20358166" cy="1015457"/>
            </a:xfrm>
            <a:prstGeom prst="rect">
              <a:avLst/>
            </a:prstGeom>
          </p:spPr>
          <p:txBody>
            <a:bodyPr anchor="t" rtlCol="false" tIns="0" lIns="0" bIns="0" rIns="0">
              <a:spAutoFit/>
            </a:bodyPr>
            <a:lstStyle/>
            <a:p>
              <a:pPr>
                <a:lnSpc>
                  <a:spcPts val="5739"/>
                </a:lnSpc>
              </a:pPr>
              <a:r>
                <a:rPr lang="en-US" sz="5217">
                  <a:solidFill>
                    <a:srgbClr val="DC239B"/>
                  </a:solidFill>
                  <a:latin typeface="HK Grotesk Bold"/>
                </a:rPr>
                <a:t>SEQUENCE OF VIBRATION CYCLES</a:t>
              </a:r>
            </a:p>
          </p:txBody>
        </p:sp>
        <p:sp>
          <p:nvSpPr>
            <p:cNvPr name="TextBox 4" id="4"/>
            <p:cNvSpPr txBox="true"/>
            <p:nvPr/>
          </p:nvSpPr>
          <p:spPr>
            <a:xfrm rot="0">
              <a:off x="0" y="1984127"/>
              <a:ext cx="20358166" cy="8909025"/>
            </a:xfrm>
            <a:prstGeom prst="rect">
              <a:avLst/>
            </a:prstGeom>
          </p:spPr>
          <p:txBody>
            <a:bodyPr anchor="t" rtlCol="false" tIns="0" lIns="0" bIns="0" rIns="0">
              <a:spAutoFit/>
            </a:bodyPr>
            <a:lstStyle/>
            <a:p>
              <a:pPr>
                <a:lnSpc>
                  <a:spcPts val="3900"/>
                </a:lnSpc>
              </a:pPr>
              <a:r>
                <a:rPr lang="en-US" sz="3000" spc="60">
                  <a:solidFill>
                    <a:srgbClr val="050217"/>
                  </a:solidFill>
                  <a:latin typeface="HK Grotesk"/>
                </a:rPr>
                <a:t>Description of the vibratory cycle sequence according to </a:t>
              </a:r>
              <a:r>
                <a:rPr lang="en-US" sz="3000" spc="60" u="none">
                  <a:solidFill>
                    <a:srgbClr val="050217"/>
                  </a:solidFill>
                  <a:latin typeface="HK Grotesk"/>
                </a:rPr>
                <a:t>v</a:t>
              </a:r>
              <a:r>
                <a:rPr lang="en-US" sz="3000" spc="60" u="none">
                  <a:solidFill>
                    <a:srgbClr val="050217"/>
                  </a:solidFill>
                  <a:latin typeface="HK Grotesk"/>
                </a:rPr>
                <a:t>o</a:t>
              </a:r>
              <a:r>
                <a:rPr lang="en-US" sz="3000" spc="60" u="none">
                  <a:solidFill>
                    <a:srgbClr val="050217"/>
                  </a:solidFill>
                  <a:latin typeface="HK Grotesk"/>
                </a:rPr>
                <a:t>icef</a:t>
              </a:r>
              <a:r>
                <a:rPr lang="en-US" sz="3000" spc="60" u="none">
                  <a:solidFill>
                    <a:srgbClr val="050217"/>
                  </a:solidFill>
                  <a:latin typeface="HK Grotesk"/>
                </a:rPr>
                <a:t>o</a:t>
              </a:r>
              <a:r>
                <a:rPr lang="en-US" sz="3000" spc="60" u="none">
                  <a:solidFill>
                    <a:srgbClr val="050217"/>
                  </a:solidFill>
                  <a:latin typeface="HK Grotesk"/>
                </a:rPr>
                <a:t>undation.or</a:t>
              </a:r>
              <a:r>
                <a:rPr lang="en-US" sz="3000" spc="60" u="none">
                  <a:solidFill>
                    <a:srgbClr val="050217"/>
                  </a:solidFill>
                  <a:latin typeface="HK Grotesk"/>
                </a:rPr>
                <a:t>g</a:t>
              </a:r>
              <a:r>
                <a:rPr lang="en-US" sz="3000" spc="60">
                  <a:solidFill>
                    <a:srgbClr val="050217"/>
                  </a:solidFill>
                  <a:latin typeface="HK Grotesk"/>
                </a:rPr>
                <a:t>:</a:t>
              </a:r>
            </a:p>
            <a:p>
              <a:pPr marL="647700" indent="-323850" lvl="1">
                <a:lnSpc>
                  <a:spcPts val="3900"/>
                </a:lnSpc>
                <a:buFont typeface="Arial"/>
                <a:buChar char="•"/>
              </a:pPr>
              <a:r>
                <a:rPr lang="en-US" sz="3000" spc="60">
                  <a:solidFill>
                    <a:srgbClr val="050217"/>
                  </a:solidFill>
                  <a:latin typeface="HK Grotesk"/>
                </a:rPr>
                <a:t>The</a:t>
              </a:r>
              <a:r>
                <a:rPr lang="en-US" sz="3000" spc="60">
                  <a:solidFill>
                    <a:srgbClr val="050217"/>
                  </a:solidFill>
                  <a:latin typeface="HK Grotesk"/>
                </a:rPr>
                <a:t> voc</a:t>
              </a:r>
              <a:r>
                <a:rPr lang="en-US" sz="3000" spc="60">
                  <a:solidFill>
                    <a:srgbClr val="050217"/>
                  </a:solidFill>
                  <a:latin typeface="HK Grotesk"/>
                </a:rPr>
                <a:t>al</a:t>
              </a:r>
              <a:r>
                <a:rPr lang="en-US" sz="3000" spc="60">
                  <a:solidFill>
                    <a:srgbClr val="050217"/>
                  </a:solidFill>
                  <a:latin typeface="HK Grotesk"/>
                </a:rPr>
                <a:t> folds a</a:t>
              </a:r>
              <a:r>
                <a:rPr lang="en-US" sz="3000" spc="60">
                  <a:solidFill>
                    <a:srgbClr val="050217"/>
                  </a:solidFill>
                  <a:latin typeface="HK Grotesk"/>
                </a:rPr>
                <a:t>re m</a:t>
              </a:r>
              <a:r>
                <a:rPr lang="en-US" sz="3000" spc="60">
                  <a:solidFill>
                    <a:srgbClr val="050217"/>
                  </a:solidFill>
                  <a:latin typeface="HK Grotesk"/>
                </a:rPr>
                <a:t>oved to</a:t>
              </a:r>
              <a:r>
                <a:rPr lang="en-US" sz="3000" spc="60">
                  <a:solidFill>
                    <a:srgbClr val="050217"/>
                  </a:solidFill>
                  <a:latin typeface="HK Grotesk"/>
                </a:rPr>
                <a:t> th</a:t>
              </a:r>
              <a:r>
                <a:rPr lang="en-US" sz="3000" spc="60">
                  <a:solidFill>
                    <a:srgbClr val="050217"/>
                  </a:solidFill>
                  <a:latin typeface="HK Grotesk"/>
                </a:rPr>
                <a:t>e m</a:t>
              </a:r>
              <a:r>
                <a:rPr lang="en-US" sz="3000" spc="60">
                  <a:solidFill>
                    <a:srgbClr val="050217"/>
                  </a:solidFill>
                  <a:latin typeface="HK Grotesk"/>
                </a:rPr>
                <a:t>idl</a:t>
              </a:r>
              <a:r>
                <a:rPr lang="en-US" sz="3000" spc="60">
                  <a:solidFill>
                    <a:srgbClr val="050217"/>
                  </a:solidFill>
                  <a:latin typeface="HK Grotesk"/>
                </a:rPr>
                <a:t>in</a:t>
              </a:r>
              <a:r>
                <a:rPr lang="en-US" sz="3000" spc="60">
                  <a:solidFill>
                    <a:srgbClr val="050217"/>
                  </a:solidFill>
                  <a:latin typeface="HK Grotesk"/>
                </a:rPr>
                <a:t>e</a:t>
              </a:r>
              <a:r>
                <a:rPr lang="en-US" sz="3000" spc="60">
                  <a:solidFill>
                    <a:srgbClr val="050217"/>
                  </a:solidFill>
                  <a:latin typeface="HK Grotesk"/>
                </a:rPr>
                <a:t> by the vocal b</a:t>
              </a:r>
              <a:r>
                <a:rPr lang="en-US" sz="3000" spc="60">
                  <a:solidFill>
                    <a:srgbClr val="050217"/>
                  </a:solidFill>
                  <a:latin typeface="HK Grotesk"/>
                </a:rPr>
                <a:t>ox mu</a:t>
              </a:r>
              <a:r>
                <a:rPr lang="en-US" sz="3000" spc="60">
                  <a:solidFill>
                    <a:srgbClr val="050217"/>
                  </a:solidFill>
                  <a:latin typeface="HK Grotesk"/>
                </a:rPr>
                <a:t>scles, nerves and </a:t>
              </a:r>
              <a:r>
                <a:rPr lang="en-US" sz="3000" spc="60">
                  <a:solidFill>
                    <a:srgbClr val="050217"/>
                  </a:solidFill>
                  <a:latin typeface="HK Grotesk"/>
                </a:rPr>
                <a:t>ca</a:t>
              </a:r>
              <a:r>
                <a:rPr lang="en-US" sz="3000" spc="60">
                  <a:solidFill>
                    <a:srgbClr val="050217"/>
                  </a:solidFill>
                  <a:latin typeface="HK Grotesk"/>
                </a:rPr>
                <a:t>r</a:t>
              </a:r>
              <a:r>
                <a:rPr lang="en-US" sz="3000" spc="60">
                  <a:solidFill>
                    <a:srgbClr val="050217"/>
                  </a:solidFill>
                  <a:latin typeface="HK Grotesk"/>
                </a:rPr>
                <a:t>t</a:t>
              </a:r>
              <a:r>
                <a:rPr lang="en-US" sz="3000" spc="60">
                  <a:solidFill>
                    <a:srgbClr val="050217"/>
                  </a:solidFill>
                  <a:latin typeface="HK Grotesk"/>
                </a:rPr>
                <a:t>ilage</a:t>
              </a:r>
            </a:p>
            <a:p>
              <a:pPr marL="647700" indent="-323850" lvl="1">
                <a:lnSpc>
                  <a:spcPts val="3900"/>
                </a:lnSpc>
                <a:buFont typeface="Arial"/>
                <a:buChar char="•"/>
              </a:pPr>
              <a:r>
                <a:rPr lang="en-US" sz="3000" spc="60">
                  <a:solidFill>
                    <a:srgbClr val="050217"/>
                  </a:solidFill>
                  <a:latin typeface="HK Grotesk"/>
                </a:rPr>
                <a:t>The</a:t>
              </a:r>
              <a:r>
                <a:rPr lang="en-US" sz="3000" spc="60">
                  <a:solidFill>
                    <a:srgbClr val="050217"/>
                  </a:solidFill>
                  <a:latin typeface="HK Grotesk"/>
                </a:rPr>
                <a:t> v</a:t>
              </a:r>
              <a:r>
                <a:rPr lang="en-US" sz="3000" spc="60">
                  <a:solidFill>
                    <a:srgbClr val="050217"/>
                  </a:solidFill>
                  <a:latin typeface="HK Grotesk"/>
                </a:rPr>
                <a:t>ibr</a:t>
              </a:r>
              <a:r>
                <a:rPr lang="en-US" sz="3000" spc="60">
                  <a:solidFill>
                    <a:srgbClr val="050217"/>
                  </a:solidFill>
                  <a:latin typeface="HK Grotesk"/>
                </a:rPr>
                <a:t>ator</a:t>
              </a:r>
              <a:r>
                <a:rPr lang="en-US" sz="3000" spc="60">
                  <a:solidFill>
                    <a:srgbClr val="050217"/>
                  </a:solidFill>
                  <a:latin typeface="HK Grotesk"/>
                </a:rPr>
                <a:t>y cycle occurs </a:t>
              </a:r>
              <a:r>
                <a:rPr lang="en-US" sz="3000" spc="60">
                  <a:solidFill>
                    <a:srgbClr val="050217"/>
                  </a:solidFill>
                  <a:latin typeface="HK Grotesk"/>
                </a:rPr>
                <a:t>repea</a:t>
              </a:r>
              <a:r>
                <a:rPr lang="en-US" sz="3000" spc="60">
                  <a:solidFill>
                    <a:srgbClr val="050217"/>
                  </a:solidFill>
                  <a:latin typeface="HK Grotesk"/>
                </a:rPr>
                <a:t>t</a:t>
              </a:r>
              <a:r>
                <a:rPr lang="en-US" sz="3000" spc="60">
                  <a:solidFill>
                    <a:srgbClr val="050217"/>
                  </a:solidFill>
                  <a:latin typeface="HK Grotesk"/>
                </a:rPr>
                <a:t>edly</a:t>
              </a:r>
              <a:r>
                <a:rPr lang="en-US" sz="3000" spc="60">
                  <a:solidFill>
                    <a:srgbClr val="050217"/>
                  </a:solidFill>
                  <a:latin typeface="HK Grotesk"/>
                </a:rPr>
                <a:t>; one vibratory cyc</a:t>
              </a:r>
              <a:r>
                <a:rPr lang="en-US" sz="3000" spc="60">
                  <a:solidFill>
                    <a:srgbClr val="050217"/>
                  </a:solidFill>
                  <a:latin typeface="HK Grotesk"/>
                </a:rPr>
                <a:t>le</a:t>
              </a:r>
              <a:r>
                <a:rPr lang="en-US" sz="3000" spc="60">
                  <a:solidFill>
                    <a:srgbClr val="050217"/>
                  </a:solidFill>
                  <a:latin typeface="HK Grotesk"/>
                </a:rPr>
                <a:t> looks like this:</a:t>
              </a:r>
            </a:p>
            <a:p>
              <a:pPr marL="647700" indent="-323850" lvl="1">
                <a:lnSpc>
                  <a:spcPts val="3900"/>
                </a:lnSpc>
                <a:buFont typeface="Arial"/>
                <a:buChar char="•"/>
              </a:pPr>
              <a:r>
                <a:rPr lang="en-US" sz="3000" spc="60">
                  <a:solidFill>
                    <a:srgbClr val="050217"/>
                  </a:solidFill>
                  <a:latin typeface="HK Grotesk"/>
                </a:rPr>
                <a:t>A</a:t>
              </a:r>
              <a:r>
                <a:rPr lang="en-US" sz="3000" spc="60">
                  <a:solidFill>
                    <a:srgbClr val="050217"/>
                  </a:solidFill>
                  <a:latin typeface="HK Grotesk"/>
                </a:rPr>
                <a:t> </a:t>
              </a:r>
              <a:r>
                <a:rPr lang="en-US" sz="3000" spc="60">
                  <a:solidFill>
                    <a:srgbClr val="050217"/>
                  </a:solidFill>
                  <a:latin typeface="HK Grotesk"/>
                </a:rPr>
                <a:t>column of air pressu</a:t>
              </a:r>
              <a:r>
                <a:rPr lang="en-US" sz="3000" spc="60">
                  <a:solidFill>
                    <a:srgbClr val="050217"/>
                  </a:solidFill>
                  <a:latin typeface="HK Grotesk"/>
                </a:rPr>
                <a:t>re</a:t>
              </a:r>
              <a:r>
                <a:rPr lang="en-US" sz="3000" spc="60">
                  <a:solidFill>
                    <a:srgbClr val="050217"/>
                  </a:solidFill>
                  <a:latin typeface="HK Grotesk"/>
                </a:rPr>
                <a:t> </a:t>
              </a:r>
              <a:r>
                <a:rPr lang="en-US" sz="3000" spc="60">
                  <a:solidFill>
                    <a:srgbClr val="050217"/>
                  </a:solidFill>
                  <a:latin typeface="HK Grotesk"/>
                </a:rPr>
                <a:t>opens </a:t>
              </a:r>
              <a:r>
                <a:rPr lang="en-US" sz="3000" spc="60">
                  <a:solidFill>
                    <a:srgbClr val="050217"/>
                  </a:solidFill>
                  <a:latin typeface="HK Grotesk"/>
                </a:rPr>
                <a:t>th</a:t>
              </a:r>
              <a:r>
                <a:rPr lang="en-US" sz="3000" spc="60">
                  <a:solidFill>
                    <a:srgbClr val="050217"/>
                  </a:solidFill>
                  <a:latin typeface="HK Grotesk"/>
                </a:rPr>
                <a:t>e</a:t>
              </a:r>
              <a:r>
                <a:rPr lang="en-US" sz="3000" spc="60">
                  <a:solidFill>
                    <a:srgbClr val="050217"/>
                  </a:solidFill>
                  <a:latin typeface="HK Grotesk"/>
                </a:rPr>
                <a:t> bottom of the vocal folds</a:t>
              </a:r>
            </a:p>
            <a:p>
              <a:pPr>
                <a:lnSpc>
                  <a:spcPts val="3900"/>
                </a:lnSpc>
              </a:pPr>
            </a:p>
            <a:p>
              <a:pPr marL="647700" indent="-323850" lvl="1">
                <a:lnSpc>
                  <a:spcPts val="3900"/>
                </a:lnSpc>
                <a:buFont typeface="Arial"/>
                <a:buChar char="•"/>
              </a:pPr>
              <a:r>
                <a:rPr lang="en-US" sz="3000" spc="60">
                  <a:solidFill>
                    <a:srgbClr val="050217"/>
                  </a:solidFill>
                  <a:latin typeface="HK Grotesk"/>
                </a:rPr>
                <a:t>The c</a:t>
              </a:r>
              <a:r>
                <a:rPr lang="en-US" sz="3000" spc="60">
                  <a:solidFill>
                    <a:srgbClr val="050217"/>
                  </a:solidFill>
                  <a:latin typeface="HK Grotesk"/>
                </a:rPr>
                <a:t>olumn</a:t>
              </a:r>
              <a:r>
                <a:rPr lang="en-US" sz="3000" spc="60">
                  <a:solidFill>
                    <a:srgbClr val="050217"/>
                  </a:solidFill>
                  <a:latin typeface="HK Grotesk"/>
                </a:rPr>
                <a:t> of air continues to move upward, now toward</a:t>
              </a:r>
              <a:r>
                <a:rPr lang="en-US" sz="3000" spc="60">
                  <a:solidFill>
                    <a:srgbClr val="050217"/>
                  </a:solidFill>
                  <a:latin typeface="HK Grotesk"/>
                </a:rPr>
                <a:t> th</a:t>
              </a:r>
              <a:r>
                <a:rPr lang="en-US" sz="3000" spc="60">
                  <a:solidFill>
                    <a:srgbClr val="050217"/>
                  </a:solidFill>
                  <a:latin typeface="HK Grotesk"/>
                </a:rPr>
                <a:t>e top of th</a:t>
              </a:r>
              <a:r>
                <a:rPr lang="en-US" sz="3000" spc="60">
                  <a:solidFill>
                    <a:srgbClr val="050217"/>
                  </a:solidFill>
                  <a:latin typeface="HK Grotesk"/>
                </a:rPr>
                <a:t>e vo</a:t>
              </a:r>
              <a:r>
                <a:rPr lang="en-US" sz="3000" spc="60">
                  <a:solidFill>
                    <a:srgbClr val="050217"/>
                  </a:solidFill>
                  <a:latin typeface="HK Grotesk"/>
                </a:rPr>
                <a:t>cal folds and</a:t>
              </a:r>
              <a:r>
                <a:rPr lang="en-US" sz="3000" spc="60">
                  <a:solidFill>
                    <a:srgbClr val="050217"/>
                  </a:solidFill>
                  <a:latin typeface="HK Grotesk"/>
                </a:rPr>
                <a:t> </a:t>
              </a:r>
              <a:r>
                <a:rPr lang="en-US" sz="3000" spc="60">
                  <a:solidFill>
                    <a:srgbClr val="050217"/>
                  </a:solidFill>
                  <a:latin typeface="HK Grotesk"/>
                </a:rPr>
                <a:t>opens the top</a:t>
              </a:r>
              <a:r>
                <a:rPr lang="en-US" sz="3000" spc="60">
                  <a:solidFill>
                    <a:srgbClr val="050217"/>
                  </a:solidFill>
                  <a:latin typeface="HK Grotesk"/>
                </a:rPr>
                <a:t> </a:t>
              </a:r>
              <a:r>
                <a:rPr lang="en-US" sz="3000" spc="60">
                  <a:solidFill>
                    <a:srgbClr val="050217"/>
                  </a:solidFill>
                  <a:latin typeface="HK Grotesk"/>
                </a:rPr>
                <a:t>of </a:t>
              </a:r>
              <a:r>
                <a:rPr lang="en-US" sz="3000" spc="60">
                  <a:solidFill>
                    <a:srgbClr val="050217"/>
                  </a:solidFill>
                  <a:latin typeface="HK Grotesk"/>
                </a:rPr>
                <a:t>th</a:t>
              </a:r>
              <a:r>
                <a:rPr lang="en-US" sz="3000" spc="60">
                  <a:solidFill>
                    <a:srgbClr val="050217"/>
                  </a:solidFill>
                  <a:latin typeface="HK Grotesk"/>
                </a:rPr>
                <a:t>e vocal folds</a:t>
              </a:r>
            </a:p>
            <a:p>
              <a:pPr marL="647700" indent="-323850" lvl="1">
                <a:lnSpc>
                  <a:spcPts val="3900"/>
                </a:lnSpc>
                <a:buFont typeface="Arial"/>
                <a:buChar char="•"/>
              </a:pPr>
              <a:r>
                <a:rPr lang="en-US" sz="3000" spc="60">
                  <a:solidFill>
                    <a:srgbClr val="050217"/>
                  </a:solidFill>
                  <a:latin typeface="HK Grotesk"/>
                </a:rPr>
                <a:t>T</a:t>
              </a:r>
              <a:r>
                <a:rPr lang="en-US" sz="3000" spc="60">
                  <a:solidFill>
                    <a:srgbClr val="050217"/>
                  </a:solidFill>
                  <a:latin typeface="HK Grotesk"/>
                </a:rPr>
                <a:t>he</a:t>
              </a:r>
              <a:r>
                <a:rPr lang="en-US" sz="3000" spc="60">
                  <a:solidFill>
                    <a:srgbClr val="050217"/>
                  </a:solidFill>
                  <a:latin typeface="HK Grotesk"/>
                </a:rPr>
                <a:t> low pressure created</a:t>
              </a:r>
              <a:r>
                <a:rPr lang="en-US" sz="3000" spc="60">
                  <a:solidFill>
                    <a:srgbClr val="050217"/>
                  </a:solidFill>
                  <a:latin typeface="HK Grotesk"/>
                </a:rPr>
                <a:t> b</a:t>
              </a:r>
              <a:r>
                <a:rPr lang="en-US" sz="3000" spc="60">
                  <a:solidFill>
                    <a:srgbClr val="050217"/>
                  </a:solidFill>
                  <a:latin typeface="HK Grotesk"/>
                </a:rPr>
                <a:t>ehind</a:t>
              </a:r>
              <a:r>
                <a:rPr lang="en-US" sz="3000" spc="60">
                  <a:solidFill>
                    <a:srgbClr val="050217"/>
                  </a:solidFill>
                  <a:latin typeface="HK Grotesk"/>
                </a:rPr>
                <a:t> </a:t>
              </a:r>
              <a:r>
                <a:rPr lang="en-US" sz="3000" spc="60">
                  <a:solidFill>
                    <a:srgbClr val="050217"/>
                  </a:solidFill>
                  <a:latin typeface="HK Grotesk"/>
                </a:rPr>
                <a:t>the fast-moving air col</a:t>
              </a:r>
              <a:r>
                <a:rPr lang="en-US" sz="3000" spc="60">
                  <a:solidFill>
                    <a:srgbClr val="050217"/>
                  </a:solidFill>
                  <a:latin typeface="HK Grotesk"/>
                </a:rPr>
                <a:t>um</a:t>
              </a:r>
              <a:r>
                <a:rPr lang="en-US" sz="3000" spc="60">
                  <a:solidFill>
                    <a:srgbClr val="050217"/>
                  </a:solidFill>
                  <a:latin typeface="HK Grotesk"/>
                </a:rPr>
                <a:t>n cr</a:t>
              </a:r>
              <a:r>
                <a:rPr lang="en-US" sz="3000" spc="60">
                  <a:solidFill>
                    <a:srgbClr val="050217"/>
                  </a:solidFill>
                  <a:latin typeface="HK Grotesk"/>
                </a:rPr>
                <a:t>ea</a:t>
              </a:r>
              <a:r>
                <a:rPr lang="en-US" sz="3000" spc="60">
                  <a:solidFill>
                    <a:srgbClr val="050217"/>
                  </a:solidFill>
                  <a:latin typeface="HK Grotesk"/>
                </a:rPr>
                <a:t>tes a "Ber</a:t>
              </a:r>
              <a:r>
                <a:rPr lang="en-US" sz="3000" spc="60">
                  <a:solidFill>
                    <a:srgbClr val="050217"/>
                  </a:solidFill>
                  <a:latin typeface="HK Grotesk"/>
                </a:rPr>
                <a:t>n</a:t>
              </a:r>
              <a:r>
                <a:rPr lang="en-US" sz="3000" spc="60">
                  <a:solidFill>
                    <a:srgbClr val="050217"/>
                  </a:solidFill>
                  <a:latin typeface="HK Grotesk"/>
                </a:rPr>
                <a:t>oulli effect" tha</a:t>
              </a:r>
              <a:r>
                <a:rPr lang="en-US" sz="3000" spc="60">
                  <a:solidFill>
                    <a:srgbClr val="050217"/>
                  </a:solidFill>
                  <a:latin typeface="HK Grotesk"/>
                </a:rPr>
                <a:t>t</a:t>
              </a:r>
              <a:r>
                <a:rPr lang="en-US" sz="3000" spc="60">
                  <a:solidFill>
                    <a:srgbClr val="050217"/>
                  </a:solidFill>
                  <a:latin typeface="HK Grotesk"/>
                </a:rPr>
                <a:t> causes the bottom to c</a:t>
              </a:r>
              <a:r>
                <a:rPr lang="en-US" sz="3000" spc="60">
                  <a:solidFill>
                    <a:srgbClr val="050217"/>
                  </a:solidFill>
                  <a:latin typeface="HK Grotesk"/>
                </a:rPr>
                <a:t>lose</a:t>
              </a:r>
              <a:r>
                <a:rPr lang="en-US" sz="3000" spc="60">
                  <a:solidFill>
                    <a:srgbClr val="050217"/>
                  </a:solidFill>
                  <a:latin typeface="HK Grotesk"/>
                </a:rPr>
                <a:t> and the</a:t>
              </a:r>
              <a:r>
                <a:rPr lang="en-US" sz="3000" spc="60">
                  <a:solidFill>
                    <a:srgbClr val="050217"/>
                  </a:solidFill>
                  <a:latin typeface="HK Grotesk"/>
                </a:rPr>
                <a:t>n </a:t>
              </a:r>
              <a:r>
                <a:rPr lang="en-US" sz="3000" spc="60">
                  <a:solidFill>
                    <a:srgbClr val="050217"/>
                  </a:solidFill>
                  <a:latin typeface="HK Grotesk"/>
                </a:rPr>
                <a:t>the top.</a:t>
              </a:r>
            </a:p>
            <a:p>
              <a:pPr marL="647700" indent="-323850" lvl="1">
                <a:lnSpc>
                  <a:spcPts val="3900"/>
                </a:lnSpc>
                <a:buFont typeface="Arial"/>
                <a:buChar char="•"/>
              </a:pPr>
              <a:r>
                <a:rPr lang="en-US" sz="3000" spc="60">
                  <a:solidFill>
                    <a:srgbClr val="050217"/>
                  </a:solidFill>
                  <a:latin typeface="HK Grotesk"/>
                </a:rPr>
                <a:t>Closur</a:t>
              </a:r>
              <a:r>
                <a:rPr lang="en-US" sz="3000" spc="60">
                  <a:solidFill>
                    <a:srgbClr val="050217"/>
                  </a:solidFill>
                  <a:latin typeface="HK Grotesk"/>
                </a:rPr>
                <a:t>e of the vocal fol</a:t>
              </a:r>
              <a:r>
                <a:rPr lang="en-US" sz="3000" spc="60">
                  <a:solidFill>
                    <a:srgbClr val="050217"/>
                  </a:solidFill>
                  <a:latin typeface="HK Grotesk"/>
                </a:rPr>
                <a:t>ds</a:t>
              </a:r>
              <a:r>
                <a:rPr lang="en-US" sz="3000" spc="60">
                  <a:solidFill>
                    <a:srgbClr val="050217"/>
                  </a:solidFill>
                  <a:latin typeface="HK Grotesk"/>
                </a:rPr>
                <a:t> cuts off the air column and releases the air pulse</a:t>
              </a:r>
            </a:p>
            <a:p>
              <a:pPr marL="647700" indent="-323850" lvl="1">
                <a:lnSpc>
                  <a:spcPts val="3900"/>
                </a:lnSpc>
                <a:buFont typeface="Arial"/>
                <a:buChar char="•"/>
              </a:pPr>
              <a:r>
                <a:rPr lang="en-US" sz="3000" spc="60">
                  <a:solidFill>
                    <a:srgbClr val="050217"/>
                  </a:solidFill>
                  <a:latin typeface="HK Grotesk"/>
                </a:rPr>
                <a:t>The new cycle </a:t>
              </a:r>
              <a:r>
                <a:rPr lang="en-US" sz="3000" spc="60">
                  <a:solidFill>
                    <a:srgbClr val="050217"/>
                  </a:solidFill>
                  <a:latin typeface="HK Grotesk"/>
                </a:rPr>
                <a:t>repe</a:t>
              </a:r>
              <a:r>
                <a:rPr lang="en-US" sz="3000" spc="60">
                  <a:solidFill>
                    <a:srgbClr val="050217"/>
                  </a:solidFill>
                  <a:latin typeface="HK Grotesk"/>
                </a:rPr>
                <a:t>ats</a:t>
              </a:r>
            </a:p>
            <a:p>
              <a:pPr>
                <a:lnSpc>
                  <a:spcPts val="2928"/>
                </a:lnSpc>
              </a:pPr>
            </a:p>
            <a:p>
              <a:pPr>
                <a:lnSpc>
                  <a:spcPts val="2928"/>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6" id="6"/>
          <p:cNvSpPr/>
          <p:nvPr/>
        </p:nvSpPr>
        <p:spPr>
          <a:xfrm flipH="false" flipV="false" rot="0">
            <a:off x="14603626" y="7646522"/>
            <a:ext cx="2138924" cy="1900968"/>
          </a:xfrm>
          <a:custGeom>
            <a:avLst/>
            <a:gdLst/>
            <a:ahLst/>
            <a:cxnLst/>
            <a:rect r="r" b="b" t="t" l="l"/>
            <a:pathLst>
              <a:path h="1900968" w="2138924">
                <a:moveTo>
                  <a:pt x="0" y="0"/>
                </a:moveTo>
                <a:lnTo>
                  <a:pt x="2138924" y="0"/>
                </a:lnTo>
                <a:lnTo>
                  <a:pt x="2138924" y="1900969"/>
                </a:lnTo>
                <a:lnTo>
                  <a:pt x="0" y="190096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DC239B"/>
        </a:solidFill>
      </p:bgPr>
    </p:bg>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6033728" y="1436658"/>
            <a:ext cx="6220545" cy="7413685"/>
          </a:xfrm>
          <a:custGeom>
            <a:avLst/>
            <a:gdLst/>
            <a:ahLst/>
            <a:cxnLst/>
            <a:rect r="r" b="b" t="t" l="l"/>
            <a:pathLst>
              <a:path h="7413685" w="6220545">
                <a:moveTo>
                  <a:pt x="0" y="0"/>
                </a:moveTo>
                <a:lnTo>
                  <a:pt x="6220544" y="0"/>
                </a:lnTo>
                <a:lnTo>
                  <a:pt x="6220544" y="7413684"/>
                </a:lnTo>
                <a:lnTo>
                  <a:pt x="0" y="7413684"/>
                </a:lnTo>
                <a:lnTo>
                  <a:pt x="0" y="0"/>
                </a:lnTo>
                <a:close/>
              </a:path>
            </a:pathLst>
          </a:custGeom>
          <a:blipFill>
            <a:blip r:embed="rId3"/>
            <a:stretch>
              <a:fillRect l="0" t="0" r="0" b="0"/>
            </a:stretch>
          </a:blipFill>
        </p:spPr>
      </p:sp>
      <p:grpSp>
        <p:nvGrpSpPr>
          <p:cNvPr name="Group 4" id="4"/>
          <p:cNvGrpSpPr/>
          <p:nvPr/>
        </p:nvGrpSpPr>
        <p:grpSpPr>
          <a:xfrm rot="0">
            <a:off x="2719961" y="-3983"/>
            <a:ext cx="13564904" cy="9675682"/>
            <a:chOff x="0" y="0"/>
            <a:chExt cx="18086539" cy="12900909"/>
          </a:xfrm>
        </p:grpSpPr>
        <p:sp>
          <p:nvSpPr>
            <p:cNvPr name="TextBox 5" id="5"/>
            <p:cNvSpPr txBox="true"/>
            <p:nvPr/>
          </p:nvSpPr>
          <p:spPr>
            <a:xfrm rot="0">
              <a:off x="0" y="866430"/>
              <a:ext cx="18086539" cy="946281"/>
            </a:xfrm>
            <a:prstGeom prst="rect">
              <a:avLst/>
            </a:prstGeom>
          </p:spPr>
          <p:txBody>
            <a:bodyPr anchor="t" rtlCol="false" tIns="0" lIns="0" bIns="0" rIns="0">
              <a:spAutoFit/>
            </a:bodyPr>
            <a:lstStyle/>
            <a:p>
              <a:pPr algn="ctr">
                <a:lnSpc>
                  <a:spcPts val="5370"/>
                </a:lnSpc>
              </a:pPr>
              <a:r>
                <a:rPr lang="en-US" sz="4882">
                  <a:solidFill>
                    <a:srgbClr val="FFFFFF"/>
                  </a:solidFill>
                  <a:latin typeface="HK Grotesk Bold"/>
                </a:rPr>
                <a:t>VOCAL FOLD VIBRATION DIAGRAM</a:t>
              </a:r>
            </a:p>
          </p:txBody>
        </p:sp>
        <p:sp>
          <p:nvSpPr>
            <p:cNvPr name="TextBox 6" id="6"/>
            <p:cNvSpPr txBox="true"/>
            <p:nvPr/>
          </p:nvSpPr>
          <p:spPr>
            <a:xfrm rot="0">
              <a:off x="0" y="2509184"/>
              <a:ext cx="18086539" cy="10391725"/>
            </a:xfrm>
            <a:prstGeom prst="rect">
              <a:avLst/>
            </a:prstGeom>
          </p:spPr>
          <p:txBody>
            <a:bodyPr anchor="t" rtlCol="false" tIns="0" lIns="0" bIns="0" rIns="0">
              <a:spAutoFit/>
            </a:bodyPr>
            <a:lstStyle/>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p>
            <a:p>
              <a:pPr algn="ctr">
                <a:lnSpc>
                  <a:spcPts val="2928"/>
                </a:lnSpc>
              </a:pPr>
              <a:r>
                <a:rPr lang="en-US" sz="2252" spc="45">
                  <a:solidFill>
                    <a:srgbClr val="FFFFFF"/>
                  </a:solidFill>
                  <a:latin typeface="HK Grotesk Medium"/>
                </a:rPr>
                <a:t>Source: voicefoundation.org</a:t>
              </a:r>
            </a:p>
            <a:p>
              <a:pPr algn="ctr">
                <a:lnSpc>
                  <a:spcPts val="2928"/>
                </a:lnSpc>
              </a:pP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1547495"/>
            <a:ext cx="15990661" cy="8132627"/>
            <a:chOff x="0" y="0"/>
            <a:chExt cx="21320881" cy="10843503"/>
          </a:xfrm>
        </p:grpSpPr>
        <p:sp>
          <p:nvSpPr>
            <p:cNvPr name="TextBox 3" id="3"/>
            <p:cNvSpPr txBox="true"/>
            <p:nvPr/>
          </p:nvSpPr>
          <p:spPr>
            <a:xfrm rot="0">
              <a:off x="0" y="450629"/>
              <a:ext cx="21320881" cy="1204690"/>
            </a:xfrm>
            <a:prstGeom prst="rect">
              <a:avLst/>
            </a:prstGeom>
          </p:spPr>
          <p:txBody>
            <a:bodyPr anchor="t" rtlCol="false" tIns="0" lIns="0" bIns="0" rIns="0">
              <a:spAutoFit/>
            </a:bodyPr>
            <a:lstStyle/>
            <a:p>
              <a:pPr>
                <a:lnSpc>
                  <a:spcPts val="6894"/>
                </a:lnSpc>
              </a:pPr>
              <a:r>
                <a:rPr lang="en-US" sz="6268">
                  <a:solidFill>
                    <a:srgbClr val="336BE4"/>
                  </a:solidFill>
                  <a:latin typeface="HK Grotesk Bold"/>
                </a:rPr>
                <a:t>TO VIBRATE EFFICIENTLY VOCAL FOLDS</a:t>
              </a:r>
            </a:p>
          </p:txBody>
        </p:sp>
        <p:sp>
          <p:nvSpPr>
            <p:cNvPr name="TextBox 4" id="4"/>
            <p:cNvSpPr txBox="true"/>
            <p:nvPr/>
          </p:nvSpPr>
          <p:spPr>
            <a:xfrm rot="0">
              <a:off x="0" y="2499152"/>
              <a:ext cx="21320881" cy="8344351"/>
            </a:xfrm>
            <a:prstGeom prst="rect">
              <a:avLst/>
            </a:prstGeom>
          </p:spPr>
          <p:txBody>
            <a:bodyPr anchor="t" rtlCol="false" tIns="0" lIns="0" bIns="0" rIns="0">
              <a:spAutoFit/>
            </a:bodyPr>
            <a:lstStyle/>
            <a:p>
              <a:pPr marL="455735" indent="-227867" lvl="1">
                <a:lnSpc>
                  <a:spcPts val="2744"/>
                </a:lnSpc>
                <a:buFont typeface="Arial"/>
                <a:buChar char="•"/>
              </a:pPr>
              <a:r>
                <a:rPr lang="en-US" sz="2110" spc="42">
                  <a:solidFill>
                    <a:srgbClr val="050217"/>
                  </a:solidFill>
                  <a:latin typeface="HK Grotesk Medium"/>
                </a:rPr>
                <a:t>At the midline or “closed”: Failure to move vocal folds to the midline, or any lesion which prevents the vocal fold edges from meeting, allows air to escape and results in breathy voice.</a:t>
              </a:r>
            </a:p>
            <a:p>
              <a:pPr>
                <a:lnSpc>
                  <a:spcPts val="2744"/>
                </a:lnSpc>
              </a:pPr>
              <a:r>
                <a:rPr lang="en-US" sz="2110" spc="42">
                  <a:solidFill>
                    <a:srgbClr val="050217"/>
                  </a:solidFill>
                  <a:latin typeface="HK Grotesk Medium"/>
                </a:rPr>
                <a:t>Key players: muscles, cartilages, nerves</a:t>
              </a:r>
            </a:p>
            <a:p>
              <a:pPr>
                <a:lnSpc>
                  <a:spcPts val="2744"/>
                </a:lnSpc>
              </a:pPr>
            </a:p>
            <a:p>
              <a:pPr marL="455735" indent="-227867" lvl="1">
                <a:lnSpc>
                  <a:spcPts val="2744"/>
                </a:lnSpc>
                <a:buFont typeface="Arial"/>
                <a:buChar char="•"/>
              </a:pPr>
              <a:r>
                <a:rPr lang="en-US" sz="2110" spc="42">
                  <a:solidFill>
                    <a:srgbClr val="050217"/>
                  </a:solidFill>
                  <a:latin typeface="HK Grotesk Medium"/>
                </a:rPr>
                <a:t>Pliable: The natural “built-in” elasticity of vocal folds makes them pliable. The top, edge, and bottom of the vocal folds that meet in the midline and vibrate need to be pliable. Changes in vocal fold pliability, even if limited to just one region or “spot,” can cause voice disorders, as seen in vocal fold scarring.</a:t>
              </a:r>
            </a:p>
            <a:p>
              <a:pPr>
                <a:lnSpc>
                  <a:spcPts val="2744"/>
                </a:lnSpc>
              </a:pPr>
              <a:r>
                <a:rPr lang="en-US" sz="2110" spc="42">
                  <a:solidFill>
                    <a:srgbClr val="050217"/>
                  </a:solidFill>
                  <a:latin typeface="HK Grotesk Medium"/>
                </a:rPr>
                <a:t>Key players: epithelium, superficial lamina propria</a:t>
              </a:r>
            </a:p>
            <a:p>
              <a:pPr>
                <a:lnSpc>
                  <a:spcPts val="2744"/>
                </a:lnSpc>
              </a:pPr>
            </a:p>
            <a:p>
              <a:pPr marL="455735" indent="-227867" lvl="1">
                <a:lnSpc>
                  <a:spcPts val="2744"/>
                </a:lnSpc>
                <a:buFont typeface="Arial"/>
                <a:buChar char="•"/>
              </a:pPr>
              <a:r>
                <a:rPr lang="en-US" sz="2110" spc="42">
                  <a:solidFill>
                    <a:srgbClr val="050217"/>
                  </a:solidFill>
                  <a:latin typeface="HK Grotesk Medium"/>
                </a:rPr>
                <a:t>“Just right” tension: Inability to adjust tension during singing can cause a failure to reach high notes or breaks in voice.</a:t>
              </a:r>
            </a:p>
            <a:p>
              <a:pPr>
                <a:lnSpc>
                  <a:spcPts val="2744"/>
                </a:lnSpc>
              </a:pPr>
              <a:r>
                <a:rPr lang="en-US" sz="2110" spc="42">
                  <a:solidFill>
                    <a:srgbClr val="050217"/>
                  </a:solidFill>
                  <a:latin typeface="HK Grotesk Medium"/>
                </a:rPr>
                <a:t>Key players: muscle, nerve, cartilages</a:t>
              </a:r>
            </a:p>
            <a:p>
              <a:pPr>
                <a:lnSpc>
                  <a:spcPts val="2744"/>
                </a:lnSpc>
              </a:pPr>
            </a:p>
            <a:p>
              <a:pPr marL="455735" indent="-227867" lvl="1">
                <a:lnSpc>
                  <a:spcPts val="2744"/>
                </a:lnSpc>
                <a:buFont typeface="Arial"/>
                <a:buChar char="•"/>
              </a:pPr>
              <a:r>
                <a:rPr lang="en-US" sz="2110" spc="42">
                  <a:solidFill>
                    <a:srgbClr val="050217"/>
                  </a:solidFill>
                  <a:latin typeface="HK Grotesk Medium"/>
                </a:rPr>
                <a:t>“Just right” mass: Changes in the soft tissue bulk of the vocal folds – such as decrease or thinning as in scarring or increase or swelling, as in Reinke’s edema, produce many voice symptoms – hoarseness, altered voice pitch, effortful phonation, etc. (For more information, see Vocal Fold Scarring and Reinke’s Edema.)</a:t>
              </a:r>
            </a:p>
            <a:p>
              <a:pPr>
                <a:lnSpc>
                  <a:spcPts val="2744"/>
                </a:lnSpc>
              </a:pPr>
              <a:r>
                <a:rPr lang="en-US" sz="2110" spc="42">
                  <a:solidFill>
                    <a:srgbClr val="050217"/>
                  </a:solidFill>
                  <a:latin typeface="HK Grotesk Medium"/>
                </a:rPr>
                <a:t> Key players: muscles, nerves, epithelium, superficial lamina propria</a:t>
              </a:r>
            </a:p>
            <a:p>
              <a:pPr marL="455735" indent="-227867" lvl="1">
                <a:lnSpc>
                  <a:spcPts val="2744"/>
                </a:lnSpc>
                <a:buFont typeface="Arial"/>
                <a:buChar char="•"/>
              </a:pPr>
              <a:r>
                <a:rPr lang="en-US" sz="2110" spc="42">
                  <a:solidFill>
                    <a:srgbClr val="050217"/>
                  </a:solidFill>
                  <a:latin typeface="HK Grotesk Medium"/>
                </a:rPr>
                <a:t>Information quoted from page : </a:t>
              </a:r>
              <a:r>
                <a:rPr lang="en-US" sz="2110" spc="42" u="sng">
                  <a:solidFill>
                    <a:srgbClr val="050217"/>
                  </a:solidFill>
                  <a:latin typeface="HK Grotesk Medium"/>
                  <a:hlinkClick r:id="rId2" tooltip="https://voicefoundation.org/"/>
                </a:rPr>
                <a:t>https://voicefoundation.org/</a:t>
              </a:r>
              <a:r>
                <a:rPr lang="en-US" sz="2110" spc="42">
                  <a:solidFill>
                    <a:srgbClr val="050217"/>
                  </a:solidFill>
                  <a:latin typeface="HK Grotesk Medium"/>
                </a:rPr>
                <a:t> </a:t>
              </a:r>
            </a:p>
            <a:p>
              <a:pPr>
                <a:lnSpc>
                  <a:spcPts val="3524"/>
                </a:lnSpc>
              </a:pPr>
            </a:p>
          </p:txBody>
        </p:sp>
      </p:grpSp>
      <p:sp>
        <p:nvSpPr>
          <p:cNvPr name="Freeform 5" id="5"/>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3"/>
            <a:stretch>
              <a:fillRect l="0" t="0" r="0" b="0"/>
            </a:stretch>
          </a:blipFill>
        </p:spPr>
      </p:sp>
      <p:sp>
        <p:nvSpPr>
          <p:cNvPr name="Freeform 6" id="6"/>
          <p:cNvSpPr/>
          <p:nvPr/>
        </p:nvSpPr>
        <p:spPr>
          <a:xfrm flipH="false" flipV="false" rot="0">
            <a:off x="15466099" y="8310579"/>
            <a:ext cx="2071143" cy="1369543"/>
          </a:xfrm>
          <a:custGeom>
            <a:avLst/>
            <a:gdLst/>
            <a:ahLst/>
            <a:cxnLst/>
            <a:rect r="r" b="b" t="t" l="l"/>
            <a:pathLst>
              <a:path h="1369543" w="2071143">
                <a:moveTo>
                  <a:pt x="0" y="0"/>
                </a:moveTo>
                <a:lnTo>
                  <a:pt x="2071143" y="0"/>
                </a:lnTo>
                <a:lnTo>
                  <a:pt x="2071143" y="1369543"/>
                </a:lnTo>
                <a:lnTo>
                  <a:pt x="0" y="13695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466099" y="-407582"/>
            <a:ext cx="3226188" cy="3226188"/>
          </a:xfrm>
          <a:custGeom>
            <a:avLst/>
            <a:gdLst/>
            <a:ahLst/>
            <a:cxnLst/>
            <a:rect r="r" b="b" t="t" l="l"/>
            <a:pathLst>
              <a:path h="3226188" w="3226188">
                <a:moveTo>
                  <a:pt x="0" y="0"/>
                </a:moveTo>
                <a:lnTo>
                  <a:pt x="3226189" y="0"/>
                </a:lnTo>
                <a:lnTo>
                  <a:pt x="3226189" y="3226189"/>
                </a:lnTo>
                <a:lnTo>
                  <a:pt x="0" y="3226189"/>
                </a:lnTo>
                <a:lnTo>
                  <a:pt x="0" y="0"/>
                </a:lnTo>
                <a:close/>
              </a:path>
            </a:pathLst>
          </a:custGeom>
          <a:blipFill>
            <a:blip r:embed="rId2"/>
            <a:stretch>
              <a:fillRect l="0" t="0" r="0" b="0"/>
            </a:stretch>
          </a:blipFill>
        </p:spPr>
      </p:sp>
      <p:sp>
        <p:nvSpPr>
          <p:cNvPr name="Freeform 3" id="3"/>
          <p:cNvSpPr/>
          <p:nvPr/>
        </p:nvSpPr>
        <p:spPr>
          <a:xfrm flipH="false" flipV="false" rot="0">
            <a:off x="11041583" y="4863820"/>
            <a:ext cx="4424516" cy="4114800"/>
          </a:xfrm>
          <a:custGeom>
            <a:avLst/>
            <a:gdLst/>
            <a:ahLst/>
            <a:cxnLst/>
            <a:rect r="r" b="b" t="t" l="l"/>
            <a:pathLst>
              <a:path h="4114800" w="4424516">
                <a:moveTo>
                  <a:pt x="0" y="0"/>
                </a:moveTo>
                <a:lnTo>
                  <a:pt x="4424516" y="0"/>
                </a:lnTo>
                <a:lnTo>
                  <a:pt x="44245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028700" y="1028700"/>
            <a:ext cx="9191756" cy="5231313"/>
            <a:chOff x="0" y="0"/>
            <a:chExt cx="12255674" cy="6975084"/>
          </a:xfrm>
        </p:grpSpPr>
        <p:sp>
          <p:nvSpPr>
            <p:cNvPr name="TextBox 5" id="5"/>
            <p:cNvSpPr txBox="true"/>
            <p:nvPr/>
          </p:nvSpPr>
          <p:spPr>
            <a:xfrm rot="0">
              <a:off x="0" y="441104"/>
              <a:ext cx="12255674" cy="1033876"/>
            </a:xfrm>
            <a:prstGeom prst="rect">
              <a:avLst/>
            </a:prstGeom>
          </p:spPr>
          <p:txBody>
            <a:bodyPr anchor="t" rtlCol="false" tIns="0" lIns="0" bIns="0" rIns="0">
              <a:spAutoFit/>
            </a:bodyPr>
            <a:lstStyle/>
            <a:p>
              <a:pPr>
                <a:lnSpc>
                  <a:spcPts val="5904"/>
                </a:lnSpc>
              </a:pPr>
              <a:r>
                <a:rPr lang="en-US" sz="5368">
                  <a:solidFill>
                    <a:srgbClr val="336BE4"/>
                  </a:solidFill>
                  <a:latin typeface="HK Grotesk Bold"/>
                </a:rPr>
                <a:t>VOICE TYPES</a:t>
              </a:r>
            </a:p>
          </p:txBody>
        </p:sp>
        <p:sp>
          <p:nvSpPr>
            <p:cNvPr name="TextBox 6" id="6"/>
            <p:cNvSpPr txBox="true"/>
            <p:nvPr/>
          </p:nvSpPr>
          <p:spPr>
            <a:xfrm rot="0">
              <a:off x="0" y="2318812"/>
              <a:ext cx="12255674" cy="4656271"/>
            </a:xfrm>
            <a:prstGeom prst="rect">
              <a:avLst/>
            </a:prstGeom>
          </p:spPr>
          <p:txBody>
            <a:bodyPr anchor="t" rtlCol="false" tIns="0" lIns="0" bIns="0" rIns="0">
              <a:spAutoFit/>
            </a:bodyPr>
            <a:lstStyle/>
            <a:p>
              <a:pPr>
                <a:lnSpc>
                  <a:spcPts val="3524"/>
                </a:lnSpc>
              </a:pPr>
              <a:r>
                <a:rPr lang="en-US" sz="2710" spc="54">
                  <a:solidFill>
                    <a:srgbClr val="050217"/>
                  </a:solidFill>
                  <a:latin typeface="HK Grotesk Medium"/>
                </a:rPr>
                <a:t>The air stream flowing out of the lungs encounters the vocal ligaments along the way and is transformed under the vibration of these ligaments into a vocal wave. Tightening of the vocal ligaments during phonation can be done with different strength, on which the vocal attitude, or so-called "attack", depends. </a:t>
              </a:r>
            </a:p>
            <a:p>
              <a:pPr>
                <a:lnSpc>
                  <a:spcPts val="3524"/>
                </a:lnSpc>
              </a:pPr>
            </a:p>
            <a:p>
              <a:pPr>
                <a:lnSpc>
                  <a:spcPts val="3524"/>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DAFob6ODZb8</dc:identifier>
  <dcterms:modified xsi:type="dcterms:W3CDTF">2011-08-01T06:04:30Z</dcterms:modified>
  <cp:revision>1</cp:revision>
  <dc:title>O4-MUSIC BROADCAST-PRESENTATION I</dc:title>
</cp:coreProperties>
</file>