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8"/>
    <p:sldId id="257" r:id="rId29"/>
    <p:sldId id="258" r:id="rId30"/>
    <p:sldId id="259" r:id="rId31"/>
    <p:sldId id="260" r:id="rId32"/>
    <p:sldId id="261" r:id="rId33"/>
    <p:sldId id="262" r:id="rId34"/>
    <p:sldId id="263" r:id="rId35"/>
    <p:sldId id="264" r:id="rId36"/>
    <p:sldId id="265" r:id="rId37"/>
    <p:sldId id="266" r:id="rId38"/>
    <p:sldId id="267" r:id="rId39"/>
    <p:sldId id="268" r:id="rId40"/>
    <p:sldId id="269" r:id="rId41"/>
    <p:sldId id="270" r:id="rId42"/>
    <p:sldId id="271" r:id="rId43"/>
    <p:sldId id="272" r:id="rId44"/>
    <p:sldId id="273" r:id="rId45"/>
    <p:sldId id="274" r:id="rId46"/>
    <p:sldId id="275" r:id="rId47"/>
    <p:sldId id="276" r:id="rId48"/>
    <p:sldId id="277" r:id="rId49"/>
    <p:sldId id="278" r:id="rId50"/>
    <p:sldId id="279" r:id="rId51"/>
    <p:sldId id="280" r:id="rId52"/>
    <p:sldId id="281" r:id="rId53"/>
    <p:sldId id="282" r:id="rId54"/>
    <p:sldId id="283" r:id="rId55"/>
    <p:sldId id="284" r:id="rId56"/>
    <p:sldId id="285" r:id="rId57"/>
    <p:sldId id="286" r:id="rId58"/>
    <p:sldId id="287" r:id="rId59"/>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Open Sans Extra Bold" charset="1" panose="020B0906030804020204"/>
      <p:regular r:id="rId10"/>
    </p:embeddedFont>
    <p:embeddedFont>
      <p:font typeface="Open Sans Extra Bold Italics" charset="1" panose="020B0906030804020204"/>
      <p:regular r:id="rId11"/>
    </p:embeddedFont>
    <p:embeddedFont>
      <p:font typeface="Now" charset="1" panose="00000500000000000000"/>
      <p:regular r:id="rId12"/>
    </p:embeddedFont>
    <p:embeddedFont>
      <p:font typeface="Now Bold" charset="1" panose="00000800000000000000"/>
      <p:regular r:id="rId13"/>
    </p:embeddedFont>
    <p:embeddedFont>
      <p:font typeface="Now Thin" charset="1" panose="00000300000000000000"/>
      <p:regular r:id="rId14"/>
    </p:embeddedFont>
    <p:embeddedFont>
      <p:font typeface="Now Light" charset="1" panose="00000400000000000000"/>
      <p:regular r:id="rId15"/>
    </p:embeddedFont>
    <p:embeddedFont>
      <p:font typeface="Now Medium" charset="1" panose="00000600000000000000"/>
      <p:regular r:id="rId16"/>
    </p:embeddedFont>
    <p:embeddedFont>
      <p:font typeface="Now Heavy" charset="1" panose="00000A00000000000000"/>
      <p:regular r:id="rId17"/>
    </p:embeddedFont>
    <p:embeddedFont>
      <p:font typeface="HK Grotesk" charset="1" panose="00000500000000000000"/>
      <p:regular r:id="rId18"/>
    </p:embeddedFont>
    <p:embeddedFont>
      <p:font typeface="HK Grotesk Bold" charset="1" panose="00000800000000000000"/>
      <p:regular r:id="rId19"/>
    </p:embeddedFont>
    <p:embeddedFont>
      <p:font typeface="HK Grotesk Italics" charset="1" panose="00000500000000000000"/>
      <p:regular r:id="rId20"/>
    </p:embeddedFont>
    <p:embeddedFont>
      <p:font typeface="HK Grotesk Bold Italics" charset="1" panose="00000800000000000000"/>
      <p:regular r:id="rId21"/>
    </p:embeddedFont>
    <p:embeddedFont>
      <p:font typeface="HK Grotesk Light" charset="1" panose="00000400000000000000"/>
      <p:regular r:id="rId22"/>
    </p:embeddedFont>
    <p:embeddedFont>
      <p:font typeface="HK Grotesk Light Italics" charset="1" panose="00000400000000000000"/>
      <p:regular r:id="rId23"/>
    </p:embeddedFont>
    <p:embeddedFont>
      <p:font typeface="HK Grotesk Medium" charset="1" panose="00000600000000000000"/>
      <p:regular r:id="rId24"/>
    </p:embeddedFont>
    <p:embeddedFont>
      <p:font typeface="HK Grotesk Medium Italics" charset="1" panose="00000600000000000000"/>
      <p:regular r:id="rId25"/>
    </p:embeddedFont>
    <p:embeddedFont>
      <p:font typeface="HK Grotesk Semi-Bold" charset="1" panose="00000700000000000000"/>
      <p:regular r:id="rId26"/>
    </p:embeddedFont>
    <p:embeddedFont>
      <p:font typeface="HK Grotesk Semi-Bold Italics" charset="1" panose="0000070000000000000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slides/slide1.xml" Type="http://schemas.openxmlformats.org/officeDocument/2006/relationships/slide"/><Relationship Id="rId29" Target="slides/slide2.xml" Type="http://schemas.openxmlformats.org/officeDocument/2006/relationships/slide"/><Relationship Id="rId3" Target="viewProps.xml" Type="http://schemas.openxmlformats.org/officeDocument/2006/relationships/viewProps"/><Relationship Id="rId30" Target="slides/slide3.xml" Type="http://schemas.openxmlformats.org/officeDocument/2006/relationships/slide"/><Relationship Id="rId31" Target="slides/slide4.xml" Type="http://schemas.openxmlformats.org/officeDocument/2006/relationships/slide"/><Relationship Id="rId32" Target="slides/slide5.xml" Type="http://schemas.openxmlformats.org/officeDocument/2006/relationships/slide"/><Relationship Id="rId33" Target="slides/slide6.xml" Type="http://schemas.openxmlformats.org/officeDocument/2006/relationships/slide"/><Relationship Id="rId34" Target="slides/slide7.xml" Type="http://schemas.openxmlformats.org/officeDocument/2006/relationships/slide"/><Relationship Id="rId35" Target="slides/slide8.xml" Type="http://schemas.openxmlformats.org/officeDocument/2006/relationships/slide"/><Relationship Id="rId36" Target="slides/slide9.xml" Type="http://schemas.openxmlformats.org/officeDocument/2006/relationships/slide"/><Relationship Id="rId37" Target="slides/slide10.xml" Type="http://schemas.openxmlformats.org/officeDocument/2006/relationships/slide"/><Relationship Id="rId38" Target="slides/slide11.xml" Type="http://schemas.openxmlformats.org/officeDocument/2006/relationships/slide"/><Relationship Id="rId39" Target="slides/slide12.xml" Type="http://schemas.openxmlformats.org/officeDocument/2006/relationships/slide"/><Relationship Id="rId4" Target="theme/theme1.xml" Type="http://schemas.openxmlformats.org/officeDocument/2006/relationships/theme"/><Relationship Id="rId40" Target="slides/slide13.xml" Type="http://schemas.openxmlformats.org/officeDocument/2006/relationships/slide"/><Relationship Id="rId41" Target="slides/slide14.xml" Type="http://schemas.openxmlformats.org/officeDocument/2006/relationships/slide"/><Relationship Id="rId42" Target="slides/slide15.xml" Type="http://schemas.openxmlformats.org/officeDocument/2006/relationships/slide"/><Relationship Id="rId43" Target="slides/slide16.xml" Type="http://schemas.openxmlformats.org/officeDocument/2006/relationships/slide"/><Relationship Id="rId44" Target="slides/slide17.xml" Type="http://schemas.openxmlformats.org/officeDocument/2006/relationships/slide"/><Relationship Id="rId45" Target="slides/slide18.xml" Type="http://schemas.openxmlformats.org/officeDocument/2006/relationships/slide"/><Relationship Id="rId46" Target="slides/slide19.xml" Type="http://schemas.openxmlformats.org/officeDocument/2006/relationships/slide"/><Relationship Id="rId47" Target="slides/slide20.xml" Type="http://schemas.openxmlformats.org/officeDocument/2006/relationships/slide"/><Relationship Id="rId48" Target="slides/slide21.xml" Type="http://schemas.openxmlformats.org/officeDocument/2006/relationships/slide"/><Relationship Id="rId49" Target="slides/slide22.xml" Type="http://schemas.openxmlformats.org/officeDocument/2006/relationships/slide"/><Relationship Id="rId5" Target="tableStyles.xml" Type="http://schemas.openxmlformats.org/officeDocument/2006/relationships/tableStyles"/><Relationship Id="rId50" Target="slides/slide23.xml" Type="http://schemas.openxmlformats.org/officeDocument/2006/relationships/slide"/><Relationship Id="rId51" Target="slides/slide24.xml" Type="http://schemas.openxmlformats.org/officeDocument/2006/relationships/slide"/><Relationship Id="rId52" Target="slides/slide25.xml" Type="http://schemas.openxmlformats.org/officeDocument/2006/relationships/slide"/><Relationship Id="rId53" Target="slides/slide26.xml" Type="http://schemas.openxmlformats.org/officeDocument/2006/relationships/slide"/><Relationship Id="rId54" Target="slides/slide27.xml" Type="http://schemas.openxmlformats.org/officeDocument/2006/relationships/slide"/><Relationship Id="rId55" Target="slides/slide28.xml" Type="http://schemas.openxmlformats.org/officeDocument/2006/relationships/slide"/><Relationship Id="rId56" Target="slides/slide29.xml" Type="http://schemas.openxmlformats.org/officeDocument/2006/relationships/slide"/><Relationship Id="rId57" Target="slides/slide30.xml" Type="http://schemas.openxmlformats.org/officeDocument/2006/relationships/slide"/><Relationship Id="rId58" Target="slides/slide31.xml" Type="http://schemas.openxmlformats.org/officeDocument/2006/relationships/slide"/><Relationship Id="rId59" Target="slides/slide32.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1.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6.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6.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6.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7.pn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0.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1.png" Type="http://schemas.openxmlformats.org/officeDocument/2006/relationships/image"/><Relationship Id="rId4" Target="../media/image32.sv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3.png" Type="http://schemas.openxmlformats.org/officeDocument/2006/relationships/image"/><Relationship Id="rId4" Target="../media/image34.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jpeg" Type="http://schemas.openxmlformats.org/officeDocument/2006/relationships/image"/><Relationship Id="rId4" Target="../media/image6.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5.png" Type="http://schemas.openxmlformats.org/officeDocument/2006/relationships/image"/><Relationship Id="rId4" Target="../media/image36.sv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7.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8.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 Id="rId3" Target="../media/image6.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40.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41.jpeg" Type="http://schemas.openxmlformats.org/officeDocument/2006/relationships/image"/><Relationship Id="rId4" Target="../media/image42.jpe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43.png" Type="http://schemas.openxmlformats.org/officeDocument/2006/relationships/image"/><Relationship Id="rId4" Target="../media/image44.pn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45.pn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46.png" Type="http://schemas.openxmlformats.org/officeDocument/2006/relationships/image"/><Relationship Id="rId4" Target="../media/image47.png" Type="http://schemas.openxmlformats.org/officeDocument/2006/relationships/image"/><Relationship Id="rId5" Target="../media/image48.png" Type="http://schemas.openxmlformats.org/officeDocument/2006/relationships/image"/><Relationship Id="rId6" Target="https://open.spotify.com/artist/0Y8KmFkKOgJybpVobn1onU%209.10.2022" TargetMode="External" Type="http://schemas.openxmlformats.org/officeDocument/2006/relationships/hyperlink"/><Relationship Id="rId7" Target="https://amu.edu.pl/wiadomosci/aktualnosci/archiwum/343519-andrea-bocelli-w-poznaniu2.-wielki-koncert-na-stulecie-uniwersytetu-poznanskiego%209.10.2022" TargetMode="External" Type="http://schemas.openxmlformats.org/officeDocument/2006/relationships/hyperlink"/><Relationship Id="rId8" Target="https://www.operabase.com/artists/placido-domingo-14248/en%209.10.2022" TargetMode="External" Type="http://schemas.openxmlformats.org/officeDocument/2006/relationships/hyperlink"/></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49.png" Type="http://schemas.openxmlformats.org/officeDocument/2006/relationships/image"/><Relationship Id="rId4" Target="../media/image50.png" Type="http://schemas.openxmlformats.org/officeDocument/2006/relationships/image"/><Relationship Id="rId5" Target="../media/image51.png" Type="http://schemas.openxmlformats.org/officeDocument/2006/relationships/image"/><Relationship Id="rId6" Target="https://kultura.onet.pl/wiadomosci/jose-carreras-na-wyjatkowym-koncercie-w-polsce/c31t10e" TargetMode="External" Type="http://schemas.openxmlformats.org/officeDocument/2006/relationships/hyperlink"/><Relationship Id="rId7" Target="https://en.wikipedia.org/wiki/Enrico_Caruso" TargetMode="External" Type="http://schemas.openxmlformats.org/officeDocument/2006/relationships/hyperlink"/></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https://voicefoundation.org/health-science/voice-disorders/anatomy-physiology-of-voice-production/understanding-voice-production/" TargetMode="External" Type="http://schemas.openxmlformats.org/officeDocument/2006/relationships/hyperlink"/><Relationship Id="rId4" Target="../media/image10.png" Type="http://schemas.openxmlformats.org/officeDocument/2006/relationships/image"/><Relationship Id="rId5" Target="../media/image11.sv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52.png" Type="http://schemas.openxmlformats.org/officeDocument/2006/relationships/image"/><Relationship Id="rId4" Target="../media/image53.png" Type="http://schemas.openxmlformats.org/officeDocument/2006/relationships/image"/><Relationship Id="rId5" Target="../media/image54.png" Type="http://schemas.openxmlformats.org/officeDocument/2006/relationships/image"/><Relationship Id="rId6" Target="https://www.britannica.com/biography/Joan-Sutherland" TargetMode="External" Type="http://schemas.openxmlformats.org/officeDocument/2006/relationships/hyperlink"/><Relationship Id="rId7" Target="http://www.jussibjorlingsallskapet.com/about%20jussi%20bj%C3%B6rling/index.html%209.10.2022" TargetMode="External" Type="http://schemas.openxmlformats.org/officeDocument/2006/relationships/hyperlink"/><Relationship Id="rId8" Target="https://www.livenation.pl/artist-sarah-brightman-1208460%209.10.2022" TargetMode="External" Type="http://schemas.openxmlformats.org/officeDocument/2006/relationships/hyperlink"/></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10" Target="http://www.edu.operakameralna.pl/index.php?edu_opera_enter_szczerze_o_operze" TargetMode="External" Type="http://schemas.openxmlformats.org/officeDocument/2006/relationships/hyperlink"/><Relationship Id="rId11" Target="https://www.edukacja.edux.pl/p-26599-prawidlowa-emisja-glosu-cwiczenia-dla.php" TargetMode="External" Type="http://schemas.openxmlformats.org/officeDocument/2006/relationships/hyperlink"/><Relationship Id="rId12" Target="https://swiataudiobookow.pl/jak-polubic-audiobooki/" TargetMode="External" Type="http://schemas.openxmlformats.org/officeDocument/2006/relationships/hyperlink"/><Relationship Id="rId13" Target="../media/image6.png" Type="http://schemas.openxmlformats.org/officeDocument/2006/relationships/image"/><Relationship Id="rId2" Target="https://emma.org.pl/dzialania/projekty/senior-w-xxi-wieku-2020/" TargetMode="External" Type="http://schemas.openxmlformats.org/officeDocument/2006/relationships/hyperlink"/><Relationship Id="rId3" Target="https://voicefoundation.org/health-science/voice-disorders/anatomy-physiology-of-voice-production/understanding-voice-production/" TargetMode="External" Type="http://schemas.openxmlformats.org/officeDocument/2006/relationships/hyperlink"/><Relationship Id="rId4" Target="https://www.tandfonline.com/doi/abs/10.1080/13607863.2021.1871880?journalCode=camh20" TargetMode="External" Type="http://schemas.openxmlformats.org/officeDocument/2006/relationships/hyperlink"/><Relationship Id="rId5" Target="https://link.springer.com/article/10.1007/s12144-022-03612-y" TargetMode="External" Type="http://schemas.openxmlformats.org/officeDocument/2006/relationships/hyperlink"/><Relationship Id="rId6" Target="http://apgr.wssp.edu.pl/voice-emission-knowledge-and-skills-as-an-essential-part-of-teachers-training/" TargetMode="External" Type="http://schemas.openxmlformats.org/officeDocument/2006/relationships/hyperlink"/><Relationship Id="rId7" Target="https://www.payback.pl/ekstra/elektronika/co-to-jest-audiobook?adobe_mc_ref=https://www.google.pl/" TargetMode="External" Type="http://schemas.openxmlformats.org/officeDocument/2006/relationships/hyperlink"/><Relationship Id="rId8" Target="https://woblink.com/blog/jak-sluchac-audiobookow/" TargetMode="External" Type="http://schemas.openxmlformats.org/officeDocument/2006/relationships/hyperlink"/><Relationship Id="rId9" Target="http://www.kulturawpolsce.pl/artykuly/opera-i-teatr-dlaczego-warto,65.html" TargetMode="External" Type="http://schemas.openxmlformats.org/officeDocument/2006/relationships/hyperlink"/></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2" Target="../media/image55.png" Type="http://schemas.openxmlformats.org/officeDocument/2006/relationships/image"/><Relationship Id="rId3" Target="../media/image56.jpeg" Type="http://schemas.openxmlformats.org/officeDocument/2006/relationships/image"/><Relationship Id="rId4" Target="../media/image57.jpeg" Type="http://schemas.openxmlformats.org/officeDocument/2006/relationships/image"/><Relationship Id="rId5" Target="../media/image6.png" Type="http://schemas.openxmlformats.org/officeDocument/2006/relationships/image"/><Relationship Id="rId6" Target="../media/image2.png" Type="http://schemas.openxmlformats.org/officeDocument/2006/relationships/image"/><Relationship Id="rId7" Target="../media/image3.png" Type="http://schemas.openxmlformats.org/officeDocument/2006/relationships/image"/><Relationship Id="rId8" Target="../media/image4.png" Type="http://schemas.openxmlformats.org/officeDocument/2006/relationships/image"/><Relationship Id="rId9" Target="../media/image5.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https://voicefoundation.org/health-science/voice-disorders/anatomy-physiology-of-voice-production/understanding-voice-production/" TargetMode="External" Type="http://schemas.openxmlformats.org/officeDocument/2006/relationships/hyperlink"/><Relationship Id="rId4" Target="../media/image6.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6.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5.svg" Type="http://schemas.openxmlformats.org/officeDocument/2006/relationships/image"/><Relationship Id="rId2" Target="https://voicefoundation.org/health-science/voice-disorders/anatomy-physiology-of-voice-production/understanding-voice-production/" TargetMode="External" Type="http://schemas.openxmlformats.org/officeDocument/2006/relationships/hyperlink"/><Relationship Id="rId3" Target="https://voicefoundation.org/health-science/voice-disorders/anatomy-physiology-of-voice-production/understanding-voice-production/" TargetMode="External" Type="http://schemas.openxmlformats.org/officeDocument/2006/relationships/hyperlink"/><Relationship Id="rId4" Target="https://voicefoundation.org/health-science/voice-disorders/anatomy-physiology-of-voice-production/understanding-voice-production/" TargetMode="External" Type="http://schemas.openxmlformats.org/officeDocument/2006/relationships/hyperlink"/><Relationship Id="rId5" Target="https://voicefoundation.org/health-science/voice-disorders/anatomy-physiology-of-voice-production/understanding-voice-production/" TargetMode="External" Type="http://schemas.openxmlformats.org/officeDocument/2006/relationships/hyperlink"/><Relationship Id="rId6" Target="https://voicefoundation.org/health-science/voice-disorders/anatomy-physiology-of-voice-production/understanding-voice-production/" TargetMode="External" Type="http://schemas.openxmlformats.org/officeDocument/2006/relationships/hyperlink"/><Relationship Id="rId7" Target="https://voicefoundation.org/health-science/voice-disorders/anatomy-physiology-of-voice-production/understanding-voice-production/" TargetMode="External" Type="http://schemas.openxmlformats.org/officeDocument/2006/relationships/hyperlink"/><Relationship Id="rId8" Target="../media/image6.png" Type="http://schemas.openxmlformats.org/officeDocument/2006/relationships/image"/><Relationship Id="rId9" Target="../media/image14.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6.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https://voicefoundation.org/" TargetMode="External" Type="http://schemas.openxmlformats.org/officeDocument/2006/relationships/hyperlink"/><Relationship Id="rId3" Target="../media/image6.pn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5572" r="0" b="0"/>
          <a:stretch>
            <a:fillRect/>
          </a:stretch>
        </p:blipFill>
        <p:spPr>
          <a:xfrm flipH="false" flipV="false">
            <a:off x="0" y="0"/>
            <a:ext cx="18288000" cy="10287000"/>
          </a:xfrm>
          <a:prstGeom prst="rect">
            <a:avLst/>
          </a:prstGeom>
        </p:spPr>
      </p:pic>
      <p:grpSp>
        <p:nvGrpSpPr>
          <p:cNvPr name="Group 3" id="3"/>
          <p:cNvGrpSpPr/>
          <p:nvPr/>
        </p:nvGrpSpPr>
        <p:grpSpPr>
          <a:xfrm rot="0">
            <a:off x="-181678" y="8743950"/>
            <a:ext cx="19466958" cy="3086100"/>
            <a:chOff x="0" y="0"/>
            <a:chExt cx="5127100" cy="812800"/>
          </a:xfrm>
        </p:grpSpPr>
        <p:sp>
          <p:nvSpPr>
            <p:cNvPr name="Freeform 4" id="4"/>
            <p:cNvSpPr/>
            <p:nvPr/>
          </p:nvSpPr>
          <p:spPr>
            <a:xfrm flipH="false" flipV="false" rot="0">
              <a:off x="0" y="0"/>
              <a:ext cx="5127100" cy="812800"/>
            </a:xfrm>
            <a:custGeom>
              <a:avLst/>
              <a:gdLst/>
              <a:ahLst/>
              <a:cxnLst/>
              <a:rect r="r" b="b" t="t" l="l"/>
              <a:pathLst>
                <a:path h="812800" w="5127100">
                  <a:moveTo>
                    <a:pt x="0" y="0"/>
                  </a:moveTo>
                  <a:lnTo>
                    <a:pt x="5127100" y="0"/>
                  </a:lnTo>
                  <a:lnTo>
                    <a:pt x="5127100" y="812800"/>
                  </a:lnTo>
                  <a:lnTo>
                    <a:pt x="0" y="812800"/>
                  </a:lnTo>
                  <a:close/>
                </a:path>
              </a:pathLst>
            </a:custGeom>
            <a:solidFill>
              <a:srgbClr val="FFFFFF"/>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817638" y="5257800"/>
            <a:ext cx="13163976" cy="3673706"/>
          </a:xfrm>
          <a:prstGeom prst="rect">
            <a:avLst/>
          </a:prstGeom>
        </p:spPr>
        <p:txBody>
          <a:bodyPr anchor="t" rtlCol="false" tIns="0" lIns="0" bIns="0" rIns="0">
            <a:spAutoFit/>
          </a:bodyPr>
          <a:lstStyle/>
          <a:p>
            <a:pPr>
              <a:lnSpc>
                <a:spcPts val="14300"/>
              </a:lnSpc>
            </a:pPr>
            <a:r>
              <a:rPr lang="en-US" sz="13000">
                <a:solidFill>
                  <a:srgbClr val="FFFFFF"/>
                </a:solidFill>
                <a:latin typeface="HK Grotesk Bold"/>
              </a:rPr>
              <a:t>MUZYCZNA EMISJA</a:t>
            </a:r>
          </a:p>
        </p:txBody>
      </p:sp>
      <p:sp>
        <p:nvSpPr>
          <p:cNvPr name="Freeform 7" id="7"/>
          <p:cNvSpPr/>
          <p:nvPr/>
        </p:nvSpPr>
        <p:spPr>
          <a:xfrm flipH="false" flipV="false" rot="0">
            <a:off x="7402702" y="9258300"/>
            <a:ext cx="811075" cy="811075"/>
          </a:xfrm>
          <a:custGeom>
            <a:avLst/>
            <a:gdLst/>
            <a:ahLst/>
            <a:cxnLst/>
            <a:rect r="r" b="b" t="t" l="l"/>
            <a:pathLst>
              <a:path h="811075" w="811075">
                <a:moveTo>
                  <a:pt x="0" y="0"/>
                </a:moveTo>
                <a:lnTo>
                  <a:pt x="811075" y="0"/>
                </a:lnTo>
                <a:lnTo>
                  <a:pt x="811075" y="811075"/>
                </a:lnTo>
                <a:lnTo>
                  <a:pt x="0" y="811075"/>
                </a:lnTo>
                <a:lnTo>
                  <a:pt x="0" y="0"/>
                </a:lnTo>
                <a:close/>
              </a:path>
            </a:pathLst>
          </a:custGeom>
          <a:blipFill>
            <a:blip r:embed="rId3"/>
            <a:stretch>
              <a:fillRect l="0" t="0" r="0" b="0"/>
            </a:stretch>
          </a:blipFill>
        </p:spPr>
      </p:sp>
      <p:sp>
        <p:nvSpPr>
          <p:cNvPr name="Freeform 8" id="8"/>
          <p:cNvSpPr/>
          <p:nvPr/>
        </p:nvSpPr>
        <p:spPr>
          <a:xfrm flipH="false" flipV="false" rot="0">
            <a:off x="8613827" y="9258300"/>
            <a:ext cx="1059197" cy="834118"/>
          </a:xfrm>
          <a:custGeom>
            <a:avLst/>
            <a:gdLst/>
            <a:ahLst/>
            <a:cxnLst/>
            <a:rect r="r" b="b" t="t" l="l"/>
            <a:pathLst>
              <a:path h="834118" w="1059197">
                <a:moveTo>
                  <a:pt x="0" y="0"/>
                </a:moveTo>
                <a:lnTo>
                  <a:pt x="1059197" y="0"/>
                </a:lnTo>
                <a:lnTo>
                  <a:pt x="1059197" y="834118"/>
                </a:lnTo>
                <a:lnTo>
                  <a:pt x="0" y="834118"/>
                </a:lnTo>
                <a:lnTo>
                  <a:pt x="0" y="0"/>
                </a:lnTo>
                <a:close/>
              </a:path>
            </a:pathLst>
          </a:custGeom>
          <a:blipFill>
            <a:blip r:embed="rId4"/>
            <a:stretch>
              <a:fillRect l="0" t="0" r="0" b="0"/>
            </a:stretch>
          </a:blipFill>
        </p:spPr>
      </p:sp>
      <p:sp>
        <p:nvSpPr>
          <p:cNvPr name="Freeform 9" id="9"/>
          <p:cNvSpPr/>
          <p:nvPr/>
        </p:nvSpPr>
        <p:spPr>
          <a:xfrm flipH="false" flipV="false" rot="0">
            <a:off x="5875492" y="9258300"/>
            <a:ext cx="928453" cy="854564"/>
          </a:xfrm>
          <a:custGeom>
            <a:avLst/>
            <a:gdLst/>
            <a:ahLst/>
            <a:cxnLst/>
            <a:rect r="r" b="b" t="t" l="l"/>
            <a:pathLst>
              <a:path h="854564" w="928453">
                <a:moveTo>
                  <a:pt x="0" y="0"/>
                </a:moveTo>
                <a:lnTo>
                  <a:pt x="928454" y="0"/>
                </a:lnTo>
                <a:lnTo>
                  <a:pt x="928454" y="854564"/>
                </a:lnTo>
                <a:lnTo>
                  <a:pt x="0" y="854564"/>
                </a:lnTo>
                <a:lnTo>
                  <a:pt x="0" y="0"/>
                </a:lnTo>
                <a:close/>
              </a:path>
            </a:pathLst>
          </a:custGeom>
          <a:blipFill>
            <a:blip r:embed="rId5"/>
            <a:stretch>
              <a:fillRect l="0" t="0" r="0" b="0"/>
            </a:stretch>
          </a:blipFill>
        </p:spPr>
      </p:sp>
      <p:sp>
        <p:nvSpPr>
          <p:cNvPr name="Freeform 10" id="10"/>
          <p:cNvSpPr/>
          <p:nvPr/>
        </p:nvSpPr>
        <p:spPr>
          <a:xfrm flipH="false" flipV="false" rot="0">
            <a:off x="10076151" y="9381330"/>
            <a:ext cx="1646745" cy="652111"/>
          </a:xfrm>
          <a:custGeom>
            <a:avLst/>
            <a:gdLst/>
            <a:ahLst/>
            <a:cxnLst/>
            <a:rect r="r" b="b" t="t" l="l"/>
            <a:pathLst>
              <a:path h="652111" w="1646745">
                <a:moveTo>
                  <a:pt x="0" y="0"/>
                </a:moveTo>
                <a:lnTo>
                  <a:pt x="1646745" y="0"/>
                </a:lnTo>
                <a:lnTo>
                  <a:pt x="1646745" y="652111"/>
                </a:lnTo>
                <a:lnTo>
                  <a:pt x="0" y="652111"/>
                </a:lnTo>
                <a:lnTo>
                  <a:pt x="0" y="0"/>
                </a:lnTo>
                <a:close/>
              </a:path>
            </a:pathLst>
          </a:custGeom>
          <a:blipFill>
            <a:blip r:embed="rId6"/>
            <a:stretch>
              <a:fillRect l="0" t="0" r="0" b="0"/>
            </a:stretch>
          </a:blipFill>
        </p:spPr>
      </p:sp>
      <p:sp>
        <p:nvSpPr>
          <p:cNvPr name="Freeform 11" id="11"/>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7"/>
            <a:stretch>
              <a:fillRect l="0" t="0" r="0" b="0"/>
            </a:stretch>
          </a:blipFill>
        </p:spPr>
      </p:sp>
      <p:sp>
        <p:nvSpPr>
          <p:cNvPr name="TextBox 12" id="12"/>
          <p:cNvSpPr txBox="true"/>
          <p:nvPr/>
        </p:nvSpPr>
        <p:spPr>
          <a:xfrm rot="-5400000">
            <a:off x="6659453" y="9621868"/>
            <a:ext cx="863894" cy="136758"/>
          </a:xfrm>
          <a:prstGeom prst="rect">
            <a:avLst/>
          </a:prstGeom>
        </p:spPr>
        <p:txBody>
          <a:bodyPr anchor="t" rtlCol="false" tIns="0" lIns="0" bIns="0" rIns="0">
            <a:spAutoFit/>
          </a:bodyPr>
          <a:lstStyle/>
          <a:p>
            <a:pPr algn="ctr">
              <a:lnSpc>
                <a:spcPts val="1144"/>
              </a:lnSpc>
            </a:pPr>
            <a:r>
              <a:rPr lang="en-US" sz="817" spc="155">
                <a:solidFill>
                  <a:srgbClr val="1986C8"/>
                </a:solidFill>
                <a:latin typeface="Now Bold"/>
              </a:rPr>
              <a:t>PARTNERZY:</a:t>
            </a:r>
          </a:p>
        </p:txBody>
      </p:sp>
      <p:sp>
        <p:nvSpPr>
          <p:cNvPr name="TextBox 13" id="13"/>
          <p:cNvSpPr txBox="true"/>
          <p:nvPr/>
        </p:nvSpPr>
        <p:spPr>
          <a:xfrm rot="-5400000">
            <a:off x="5119914" y="9683704"/>
            <a:ext cx="863894" cy="171012"/>
          </a:xfrm>
          <a:prstGeom prst="rect">
            <a:avLst/>
          </a:prstGeom>
        </p:spPr>
        <p:txBody>
          <a:bodyPr anchor="t" rtlCol="false" tIns="0" lIns="0" bIns="0" rIns="0">
            <a:spAutoFit/>
          </a:bodyPr>
          <a:lstStyle/>
          <a:p>
            <a:pPr algn="r">
              <a:lnSpc>
                <a:spcPts val="1308"/>
              </a:lnSpc>
            </a:pPr>
            <a:r>
              <a:rPr lang="en-US" sz="934" spc="177">
                <a:solidFill>
                  <a:srgbClr val="1986C8"/>
                </a:solidFill>
                <a:latin typeface="Now Bold"/>
              </a:rPr>
              <a:t>LIDER:</a:t>
            </a:r>
          </a:p>
        </p:txBody>
      </p:sp>
      <p:sp>
        <p:nvSpPr>
          <p:cNvPr name="Freeform 14" id="14"/>
          <p:cNvSpPr/>
          <p:nvPr/>
        </p:nvSpPr>
        <p:spPr>
          <a:xfrm flipH="false" flipV="false" rot="0">
            <a:off x="1012359" y="9258300"/>
            <a:ext cx="4044421" cy="722940"/>
          </a:xfrm>
          <a:custGeom>
            <a:avLst/>
            <a:gdLst/>
            <a:ahLst/>
            <a:cxnLst/>
            <a:rect r="r" b="b" t="t" l="l"/>
            <a:pathLst>
              <a:path h="722940" w="4044421">
                <a:moveTo>
                  <a:pt x="0" y="0"/>
                </a:moveTo>
                <a:lnTo>
                  <a:pt x="4044422" y="0"/>
                </a:lnTo>
                <a:lnTo>
                  <a:pt x="4044422" y="722940"/>
                </a:lnTo>
                <a:lnTo>
                  <a:pt x="0" y="722940"/>
                </a:lnTo>
                <a:lnTo>
                  <a:pt x="0" y="0"/>
                </a:lnTo>
                <a:close/>
              </a:path>
            </a:pathLst>
          </a:custGeom>
          <a:blipFill>
            <a:blip r:embed="rId8"/>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3254441" y="2788900"/>
            <a:ext cx="11779118" cy="4709201"/>
          </a:xfrm>
          <a:custGeom>
            <a:avLst/>
            <a:gdLst/>
            <a:ahLst/>
            <a:cxnLst/>
            <a:rect r="r" b="b" t="t" l="l"/>
            <a:pathLst>
              <a:path h="4709201" w="11779118">
                <a:moveTo>
                  <a:pt x="0" y="0"/>
                </a:moveTo>
                <a:lnTo>
                  <a:pt x="11779118" y="0"/>
                </a:lnTo>
                <a:lnTo>
                  <a:pt x="11779118" y="4709200"/>
                </a:lnTo>
                <a:lnTo>
                  <a:pt x="0" y="4709200"/>
                </a:lnTo>
                <a:lnTo>
                  <a:pt x="0" y="0"/>
                </a:lnTo>
                <a:close/>
              </a:path>
            </a:pathLst>
          </a:custGeom>
          <a:blipFill>
            <a:blip r:embed="rId3"/>
            <a:stretch>
              <a:fillRect l="0" t="0" r="0" b="0"/>
            </a:stretch>
          </a:blipFill>
        </p:spPr>
      </p:sp>
      <p:sp>
        <p:nvSpPr>
          <p:cNvPr name="TextBox 4" id="4"/>
          <p:cNvSpPr txBox="true"/>
          <p:nvPr/>
        </p:nvSpPr>
        <p:spPr>
          <a:xfrm rot="0">
            <a:off x="1028700" y="1057275"/>
            <a:ext cx="9191756" cy="1706880"/>
          </a:xfrm>
          <a:prstGeom prst="rect">
            <a:avLst/>
          </a:prstGeom>
        </p:spPr>
        <p:txBody>
          <a:bodyPr anchor="t" rtlCol="false" tIns="0" lIns="0" bIns="0" rIns="0">
            <a:spAutoFit/>
          </a:bodyPr>
          <a:lstStyle/>
          <a:p>
            <a:pPr>
              <a:lnSpc>
                <a:spcPts val="4729"/>
              </a:lnSpc>
            </a:pPr>
            <a:r>
              <a:rPr lang="en-US" sz="4299" spc="85">
                <a:solidFill>
                  <a:srgbClr val="DC239B"/>
                </a:solidFill>
                <a:latin typeface="HK Grotesk Bold"/>
              </a:rPr>
              <a:t>RODZAJE GŁOSU</a:t>
            </a:r>
          </a:p>
          <a:p>
            <a:pPr>
              <a:lnSpc>
                <a:spcPts val="4729"/>
              </a:lnSpc>
            </a:pPr>
            <a:r>
              <a:rPr lang="en-US" sz="4299" spc="85">
                <a:solidFill>
                  <a:srgbClr val="DC239B"/>
                </a:solidFill>
                <a:latin typeface="HK Grotesk Bold"/>
              </a:rPr>
              <a:t> </a:t>
            </a:r>
          </a:p>
          <a:p>
            <a:pPr>
              <a:lnSpc>
                <a:spcPts val="3850"/>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114425"/>
            <a:ext cx="15858926" cy="1174050"/>
          </a:xfrm>
          <a:prstGeom prst="rect">
            <a:avLst/>
          </a:prstGeom>
        </p:spPr>
        <p:txBody>
          <a:bodyPr anchor="t" rtlCol="false" tIns="0" lIns="0" bIns="0" rIns="0">
            <a:spAutoFit/>
          </a:bodyPr>
          <a:lstStyle/>
          <a:p>
            <a:pPr>
              <a:lnSpc>
                <a:spcPts val="9193"/>
              </a:lnSpc>
            </a:pPr>
            <a:r>
              <a:rPr lang="en-US" sz="8357">
                <a:solidFill>
                  <a:srgbClr val="DC239B"/>
                </a:solidFill>
                <a:latin typeface="HK Grotesk Bold"/>
              </a:rPr>
              <a:t>AUDIOBOOK – CO TO JEST?</a:t>
            </a:r>
          </a:p>
        </p:txBody>
      </p:sp>
      <p:sp>
        <p:nvSpPr>
          <p:cNvPr name="TextBox 3" id="3"/>
          <p:cNvSpPr txBox="true"/>
          <p:nvPr/>
        </p:nvSpPr>
        <p:spPr>
          <a:xfrm rot="0">
            <a:off x="1028700" y="2250375"/>
            <a:ext cx="14437399" cy="7515620"/>
          </a:xfrm>
          <a:prstGeom prst="rect">
            <a:avLst/>
          </a:prstGeom>
        </p:spPr>
        <p:txBody>
          <a:bodyPr anchor="t" rtlCol="false" tIns="0" lIns="0" bIns="0" rIns="0">
            <a:spAutoFit/>
          </a:bodyPr>
          <a:lstStyle/>
          <a:p>
            <a:pPr>
              <a:lnSpc>
                <a:spcPts val="3014"/>
              </a:lnSpc>
            </a:pPr>
            <a:r>
              <a:rPr lang="en-US" sz="2318" spc="46">
                <a:solidFill>
                  <a:srgbClr val="050217"/>
                </a:solidFill>
                <a:latin typeface="HK Grotesk"/>
              </a:rPr>
              <a:t>Audiobook to książka, która przeznaczona jest do słuchania, a nie czytania. Formą cyfrową na jakiej zapisane są aubiobooki to tak zwane nośniki danych. Książki czy też inaczej teksty czytane są prze lektorów, znanych aktorów czasami też przez amatorów, jeżeli audiobook nie jest profesjonalnie nagrany. Jeżeli mówimy o audiobookach z legalnych źródeł wydawnictwa wybierają najczęściej osoby o charakterystycznych głosie, który idealnie wpasuje się w tematykę publikowanych treści. Audiobooki tak samo jak książki potrafią przenieść słuchacza w niezwykły świat wyobraźni. </a:t>
            </a:r>
          </a:p>
          <a:p>
            <a:pPr>
              <a:lnSpc>
                <a:spcPts val="3014"/>
              </a:lnSpc>
            </a:pPr>
            <a:r>
              <a:rPr lang="en-US" sz="2318" spc="46">
                <a:solidFill>
                  <a:srgbClr val="050217"/>
                </a:solidFill>
                <a:latin typeface="HK Grotesk"/>
              </a:rPr>
              <a:t>Audiobooki a słuchowiska</a:t>
            </a:r>
          </a:p>
          <a:p>
            <a:pPr>
              <a:lnSpc>
                <a:spcPts val="3014"/>
              </a:lnSpc>
            </a:pPr>
            <a:r>
              <a:rPr lang="en-US" sz="2318" spc="46">
                <a:solidFill>
                  <a:srgbClr val="050217"/>
                </a:solidFill>
                <a:latin typeface="HK Grotesk"/>
              </a:rPr>
              <a:t>Odczytanie tekstu książki czy opowiadania to audiobook. Jeżeli natomiast mamy do czynienia z czytanym tekstem, w którym dodatkowo znajdują się efekty specjalne, dźwiękowe wtedy mówi się ze jest to słuchowisko. Tego rodzaju formy są popularne zwłaszcza wśród najmłodszych słuchaczy, chociaż istnieją również słuchowiska dla dorosłych.</a:t>
            </a:r>
          </a:p>
          <a:p>
            <a:pPr>
              <a:lnSpc>
                <a:spcPts val="3014"/>
              </a:lnSpc>
            </a:pPr>
            <a:r>
              <a:rPr lang="en-US" sz="2318" spc="46">
                <a:solidFill>
                  <a:srgbClr val="050217"/>
                </a:solidFill>
                <a:latin typeface="HK Grotesk"/>
              </a:rPr>
              <a:t>Audiobook do nauki</a:t>
            </a:r>
          </a:p>
          <a:p>
            <a:pPr>
              <a:lnSpc>
                <a:spcPts val="3014"/>
              </a:lnSpc>
            </a:pPr>
            <a:r>
              <a:rPr lang="en-US" sz="2318" spc="46">
                <a:solidFill>
                  <a:srgbClr val="050217"/>
                </a:solidFill>
                <a:latin typeface="HK Grotesk"/>
              </a:rPr>
              <a:t>Audiobooki najczęściej służą rozrywce, ale też mogą stanowić doskonały materiał i być idealnym sposobem na poszerzanie swojej wiedzy oraz nauki. Audiobooki do np. do nauki języka pozwalają na wygodną i bezstresową naukę w zaciszu swojego domu albo w trakcie podróży do pracy lub szkoły. Sprawdzają się świetnie zwłaszcza u osób, które nie mają czasu na lekcje w szkole językowej lub nie lubią standardowych form nauczania. </a:t>
            </a:r>
          </a:p>
          <a:p>
            <a:pPr>
              <a:lnSpc>
                <a:spcPts val="2754"/>
              </a:lnSpc>
            </a:pPr>
          </a:p>
          <a:p>
            <a:pPr>
              <a:lnSpc>
                <a:spcPts val="2754"/>
              </a:lnSpc>
            </a:pPr>
          </a:p>
          <a:p>
            <a:pPr>
              <a:lnSpc>
                <a:spcPts val="2754"/>
              </a:lnSpc>
            </a:pPr>
          </a:p>
        </p:txBody>
      </p:sp>
      <p:sp>
        <p:nvSpPr>
          <p:cNvPr name="Freeform 4" id="4"/>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8634387" y="1066800"/>
            <a:ext cx="8319308" cy="2551470"/>
          </a:xfrm>
          <a:prstGeom prst="rect">
            <a:avLst/>
          </a:prstGeom>
        </p:spPr>
        <p:txBody>
          <a:bodyPr anchor="t" rtlCol="false" tIns="0" lIns="0" bIns="0" rIns="0">
            <a:spAutoFit/>
          </a:bodyPr>
          <a:lstStyle/>
          <a:p>
            <a:pPr>
              <a:lnSpc>
                <a:spcPts val="5228"/>
              </a:lnSpc>
            </a:pPr>
            <a:r>
              <a:rPr lang="en-US" sz="4753">
                <a:solidFill>
                  <a:srgbClr val="336BE4"/>
                </a:solidFill>
                <a:latin typeface="HK Grotesk Bold"/>
              </a:rPr>
              <a:t>AUDIOBOOKI ZA DARMO – CZY TO MOŻLIWE?</a:t>
            </a:r>
          </a:p>
          <a:p>
            <a:pPr>
              <a:lnSpc>
                <a:spcPts val="9408"/>
              </a:lnSpc>
            </a:pPr>
          </a:p>
        </p:txBody>
      </p:sp>
      <p:sp>
        <p:nvSpPr>
          <p:cNvPr name="Freeform 3" id="3"/>
          <p:cNvSpPr/>
          <p:nvPr/>
        </p:nvSpPr>
        <p:spPr>
          <a:xfrm flipH="false" flipV="false" rot="0">
            <a:off x="1028700" y="1028700"/>
            <a:ext cx="6860250" cy="8229600"/>
          </a:xfrm>
          <a:custGeom>
            <a:avLst/>
            <a:gdLst/>
            <a:ahLst/>
            <a:cxnLst/>
            <a:rect r="r" b="b" t="t" l="l"/>
            <a:pathLst>
              <a:path h="8229600" w="6860250">
                <a:moveTo>
                  <a:pt x="0" y="0"/>
                </a:moveTo>
                <a:lnTo>
                  <a:pt x="6860250" y="0"/>
                </a:lnTo>
                <a:lnTo>
                  <a:pt x="6860250" y="8229600"/>
                </a:lnTo>
                <a:lnTo>
                  <a:pt x="0" y="8229600"/>
                </a:lnTo>
                <a:lnTo>
                  <a:pt x="0" y="0"/>
                </a:lnTo>
                <a:close/>
              </a:path>
            </a:pathLst>
          </a:custGeom>
          <a:blipFill>
            <a:blip r:embed="rId2"/>
            <a:stretch>
              <a:fillRect l="-9680" t="0" r="-89838" b="0"/>
            </a:stretch>
          </a:blipFill>
        </p:spPr>
      </p:sp>
      <p:sp>
        <p:nvSpPr>
          <p:cNvPr name="TextBox 4" id="4"/>
          <p:cNvSpPr txBox="true"/>
          <p:nvPr/>
        </p:nvSpPr>
        <p:spPr>
          <a:xfrm rot="0">
            <a:off x="8800307" y="2527457"/>
            <a:ext cx="7300082" cy="8139990"/>
          </a:xfrm>
          <a:prstGeom prst="rect">
            <a:avLst/>
          </a:prstGeom>
        </p:spPr>
        <p:txBody>
          <a:bodyPr anchor="t" rtlCol="false" tIns="0" lIns="0" bIns="0" rIns="0">
            <a:spAutoFit/>
          </a:bodyPr>
          <a:lstStyle/>
          <a:p>
            <a:pPr>
              <a:lnSpc>
                <a:spcPts val="3647"/>
              </a:lnSpc>
            </a:pPr>
            <a:r>
              <a:rPr lang="en-US" sz="2805" spc="56">
                <a:solidFill>
                  <a:srgbClr val="050217"/>
                </a:solidFill>
                <a:latin typeface="HK Grotesk"/>
              </a:rPr>
              <a:t>Darmowe audiobooki często zamieszczane są w Internecie nielegalnie.  W sieci możemy znaleźć wiele wersji niestety większość jest nielegalna czyli tzw. Pircka. Jednak pomimo tego możemy znaleźć wiele audiobooków które są legalne, są to wirtualne biblioteki z dużą ilością utworów. W Internecie znaleźć można wirtualne biblioteki, w których znajdują się setki utworów. </a:t>
            </a:r>
          </a:p>
          <a:p>
            <a:pPr>
              <a:lnSpc>
                <a:spcPts val="3647"/>
              </a:lnSpc>
            </a:pPr>
            <a:r>
              <a:rPr lang="en-US" sz="2805" spc="56">
                <a:solidFill>
                  <a:srgbClr val="050217"/>
                </a:solidFill>
                <a:latin typeface="HK Grotesk"/>
              </a:rPr>
              <a:t>Audiobooki to nie tylko książki dla dorosłych ale również, lektury, książki dla dzieci. Każdy może znaleźć coś dla siebie.  </a:t>
            </a:r>
          </a:p>
          <a:p>
            <a:pPr>
              <a:lnSpc>
                <a:spcPts val="3647"/>
              </a:lnSpc>
            </a:pPr>
            <a:r>
              <a:rPr lang="en-US" sz="2805" spc="56">
                <a:solidFill>
                  <a:srgbClr val="050217"/>
                </a:solidFill>
                <a:latin typeface="HK Grotesk"/>
              </a:rPr>
              <a:t>Cena audiobooków waha się od kilku do kilkudziesięciu złotych i zależy przede wszystkim od popularności danej książki.</a:t>
            </a:r>
          </a:p>
          <a:p>
            <a:pPr>
              <a:lnSpc>
                <a:spcPts val="4297"/>
              </a:lnSpc>
            </a:pPr>
          </a:p>
          <a:p>
            <a:pPr>
              <a:lnSpc>
                <a:spcPts val="2997"/>
              </a:lnSpc>
            </a:pPr>
          </a:p>
          <a:p>
            <a:pPr>
              <a:lnSpc>
                <a:spcPts val="2997"/>
              </a:lnSpc>
            </a:pPr>
          </a:p>
        </p:txBody>
      </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8634387" y="1066800"/>
            <a:ext cx="8319308" cy="3208695"/>
          </a:xfrm>
          <a:prstGeom prst="rect">
            <a:avLst/>
          </a:prstGeom>
        </p:spPr>
        <p:txBody>
          <a:bodyPr anchor="t" rtlCol="false" tIns="0" lIns="0" bIns="0" rIns="0">
            <a:spAutoFit/>
          </a:bodyPr>
          <a:lstStyle/>
          <a:p>
            <a:pPr>
              <a:lnSpc>
                <a:spcPts val="5228"/>
              </a:lnSpc>
            </a:pPr>
            <a:r>
              <a:rPr lang="en-US" sz="4753">
                <a:solidFill>
                  <a:srgbClr val="336BE4"/>
                </a:solidFill>
                <a:latin typeface="HK Grotesk Bold"/>
              </a:rPr>
              <a:t>KIEDY MOŻNA SŁUCHAĆ AUDIOBOOKÓW?</a:t>
            </a:r>
          </a:p>
          <a:p>
            <a:pPr>
              <a:lnSpc>
                <a:spcPts val="5228"/>
              </a:lnSpc>
            </a:pPr>
          </a:p>
          <a:p>
            <a:pPr>
              <a:lnSpc>
                <a:spcPts val="9408"/>
              </a:lnSpc>
            </a:pPr>
          </a:p>
        </p:txBody>
      </p:sp>
      <p:sp>
        <p:nvSpPr>
          <p:cNvPr name="Freeform 3" id="3"/>
          <p:cNvSpPr/>
          <p:nvPr/>
        </p:nvSpPr>
        <p:spPr>
          <a:xfrm flipH="false" flipV="false" rot="0">
            <a:off x="-820129" y="-559397"/>
            <a:ext cx="8709079" cy="11405793"/>
          </a:xfrm>
          <a:custGeom>
            <a:avLst/>
            <a:gdLst/>
            <a:ahLst/>
            <a:cxnLst/>
            <a:rect r="r" b="b" t="t" l="l"/>
            <a:pathLst>
              <a:path h="11405793" w="8709079">
                <a:moveTo>
                  <a:pt x="0" y="0"/>
                </a:moveTo>
                <a:lnTo>
                  <a:pt x="8709079" y="0"/>
                </a:lnTo>
                <a:lnTo>
                  <a:pt x="8709079" y="11405794"/>
                </a:lnTo>
                <a:lnTo>
                  <a:pt x="0" y="11405794"/>
                </a:lnTo>
                <a:lnTo>
                  <a:pt x="0" y="0"/>
                </a:lnTo>
                <a:close/>
              </a:path>
            </a:pathLst>
          </a:custGeom>
          <a:blipFill>
            <a:blip r:embed="rId2"/>
            <a:stretch>
              <a:fillRect l="-2002" t="0" r="-94566" b="0"/>
            </a:stretch>
          </a:blipFill>
        </p:spPr>
      </p:sp>
      <p:sp>
        <p:nvSpPr>
          <p:cNvPr name="TextBox 4" id="4"/>
          <p:cNvSpPr txBox="true"/>
          <p:nvPr/>
        </p:nvSpPr>
        <p:spPr>
          <a:xfrm rot="0">
            <a:off x="8634387" y="2623523"/>
            <a:ext cx="7300082" cy="9511590"/>
          </a:xfrm>
          <a:prstGeom prst="rect">
            <a:avLst/>
          </a:prstGeom>
        </p:spPr>
        <p:txBody>
          <a:bodyPr anchor="t" rtlCol="false" tIns="0" lIns="0" bIns="0" rIns="0">
            <a:spAutoFit/>
          </a:bodyPr>
          <a:lstStyle/>
          <a:p>
            <a:pPr>
              <a:lnSpc>
                <a:spcPts val="3647"/>
              </a:lnSpc>
            </a:pPr>
            <a:r>
              <a:rPr lang="en-US" sz="2805" spc="56">
                <a:solidFill>
                  <a:srgbClr val="050217"/>
                </a:solidFill>
                <a:latin typeface="HK Grotesk"/>
              </a:rPr>
              <a:t>Audiobooki najbardziej przydają się, kiedy spragnieni jesteśmy dobrej książki, a nie bardzo możemy spokojnie usiąść w fotelu, otworzyć ją i zatopić się w lekturze. Mają też tę przewagę nad książkami tradycyjnymi, że możemy je słuchać:</a:t>
            </a:r>
          </a:p>
          <a:p>
            <a:pPr marL="605792" indent="-302896" lvl="1">
              <a:lnSpc>
                <a:spcPts val="3647"/>
              </a:lnSpc>
              <a:buFont typeface="Arial"/>
              <a:buChar char="•"/>
            </a:pPr>
            <a:r>
              <a:rPr lang="en-US" sz="2805" spc="56">
                <a:solidFill>
                  <a:srgbClr val="050217"/>
                </a:solidFill>
                <a:latin typeface="HK Grotesk"/>
              </a:rPr>
              <a:t>podczas podróży</a:t>
            </a:r>
          </a:p>
          <a:p>
            <a:pPr marL="605792" indent="-302896" lvl="1">
              <a:lnSpc>
                <a:spcPts val="3647"/>
              </a:lnSpc>
              <a:buFont typeface="Arial"/>
              <a:buChar char="•"/>
            </a:pPr>
            <a:r>
              <a:rPr lang="en-US" sz="2805" spc="56">
                <a:solidFill>
                  <a:srgbClr val="050217"/>
                </a:solidFill>
                <a:latin typeface="HK Grotesk"/>
              </a:rPr>
              <a:t> prowadząc samochód</a:t>
            </a:r>
          </a:p>
          <a:p>
            <a:pPr marL="605792" indent="-302896" lvl="1">
              <a:lnSpc>
                <a:spcPts val="3647"/>
              </a:lnSpc>
              <a:buFont typeface="Arial"/>
              <a:buChar char="•"/>
            </a:pPr>
            <a:r>
              <a:rPr lang="en-US" sz="2805" spc="56">
                <a:solidFill>
                  <a:srgbClr val="050217"/>
                </a:solidFill>
                <a:latin typeface="HK Grotesk"/>
              </a:rPr>
              <a:t> sprzątając mieszkanie</a:t>
            </a:r>
          </a:p>
          <a:p>
            <a:pPr marL="605792" indent="-302896" lvl="1">
              <a:lnSpc>
                <a:spcPts val="3647"/>
              </a:lnSpc>
              <a:buFont typeface="Arial"/>
              <a:buChar char="•"/>
            </a:pPr>
            <a:r>
              <a:rPr lang="en-US" sz="2805" spc="56">
                <a:solidFill>
                  <a:srgbClr val="050217"/>
                </a:solidFill>
                <a:latin typeface="HK Grotesk"/>
              </a:rPr>
              <a:t> gotując</a:t>
            </a:r>
          </a:p>
          <a:p>
            <a:pPr marL="605792" indent="-302896" lvl="1">
              <a:lnSpc>
                <a:spcPts val="3647"/>
              </a:lnSpc>
              <a:buFont typeface="Arial"/>
              <a:buChar char="•"/>
            </a:pPr>
            <a:r>
              <a:rPr lang="en-US" sz="2805" spc="56">
                <a:solidFill>
                  <a:srgbClr val="050217"/>
                </a:solidFill>
                <a:latin typeface="HK Grotesk"/>
              </a:rPr>
              <a:t> w czasie spacerów, np. z psem</a:t>
            </a:r>
          </a:p>
          <a:p>
            <a:pPr marL="605792" indent="-302896" lvl="1">
              <a:lnSpc>
                <a:spcPts val="3647"/>
              </a:lnSpc>
              <a:buFont typeface="Arial"/>
              <a:buChar char="•"/>
            </a:pPr>
            <a:r>
              <a:rPr lang="en-US" sz="2805" spc="56">
                <a:solidFill>
                  <a:srgbClr val="050217"/>
                </a:solidFill>
                <a:latin typeface="HK Grotesk"/>
              </a:rPr>
              <a:t> pilnując dziecka np. bawiącego się w piaskownicy</a:t>
            </a:r>
          </a:p>
          <a:p>
            <a:pPr marL="605792" indent="-302896" lvl="1">
              <a:lnSpc>
                <a:spcPts val="3647"/>
              </a:lnSpc>
              <a:buFont typeface="Arial"/>
              <a:buChar char="•"/>
            </a:pPr>
            <a:r>
              <a:rPr lang="en-US" sz="2805" spc="56">
                <a:solidFill>
                  <a:srgbClr val="050217"/>
                </a:solidFill>
                <a:latin typeface="HK Grotesk"/>
              </a:rPr>
              <a:t> uprawiając sport na powietrzu</a:t>
            </a:r>
          </a:p>
          <a:p>
            <a:pPr marL="605792" indent="-302896" lvl="1">
              <a:lnSpc>
                <a:spcPts val="3647"/>
              </a:lnSpc>
              <a:buFont typeface="Arial"/>
              <a:buChar char="•"/>
            </a:pPr>
            <a:r>
              <a:rPr lang="en-US" sz="2805" spc="56">
                <a:solidFill>
                  <a:srgbClr val="050217"/>
                </a:solidFill>
                <a:latin typeface="HK Grotesk"/>
              </a:rPr>
              <a:t> w czasie treningu w domu lub na siłowni</a:t>
            </a:r>
          </a:p>
          <a:p>
            <a:pPr marL="605792" indent="-302896" lvl="1">
              <a:lnSpc>
                <a:spcPts val="3647"/>
              </a:lnSpc>
              <a:buFont typeface="Arial"/>
              <a:buChar char="•"/>
            </a:pPr>
            <a:r>
              <a:rPr lang="en-US" sz="2805" spc="56">
                <a:solidFill>
                  <a:srgbClr val="050217"/>
                </a:solidFill>
                <a:latin typeface="HK Grotesk"/>
              </a:rPr>
              <a:t>do snu</a:t>
            </a:r>
          </a:p>
          <a:p>
            <a:pPr>
              <a:lnSpc>
                <a:spcPts val="3647"/>
              </a:lnSpc>
            </a:pPr>
          </a:p>
          <a:p>
            <a:pPr>
              <a:lnSpc>
                <a:spcPts val="3647"/>
              </a:lnSpc>
            </a:pPr>
          </a:p>
          <a:p>
            <a:pPr>
              <a:lnSpc>
                <a:spcPts val="4297"/>
              </a:lnSpc>
            </a:pPr>
          </a:p>
          <a:p>
            <a:pPr>
              <a:lnSpc>
                <a:spcPts val="2997"/>
              </a:lnSpc>
            </a:pPr>
          </a:p>
          <a:p>
            <a:pPr>
              <a:lnSpc>
                <a:spcPts val="2997"/>
              </a:lnSpc>
            </a:pPr>
          </a:p>
        </p:txBody>
      </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148401" y="-198135"/>
            <a:ext cx="8296374" cy="10694685"/>
          </a:xfrm>
          <a:custGeom>
            <a:avLst/>
            <a:gdLst/>
            <a:ahLst/>
            <a:cxnLst/>
            <a:rect r="r" b="b" t="t" l="l"/>
            <a:pathLst>
              <a:path h="10694685" w="8296374">
                <a:moveTo>
                  <a:pt x="0" y="0"/>
                </a:moveTo>
                <a:lnTo>
                  <a:pt x="8296374" y="0"/>
                </a:lnTo>
                <a:lnTo>
                  <a:pt x="8296374" y="10694685"/>
                </a:lnTo>
                <a:lnTo>
                  <a:pt x="0" y="10694685"/>
                </a:lnTo>
                <a:lnTo>
                  <a:pt x="0" y="0"/>
                </a:lnTo>
                <a:close/>
              </a:path>
            </a:pathLst>
          </a:custGeom>
          <a:blipFill>
            <a:blip r:embed="rId2"/>
            <a:stretch>
              <a:fillRect l="-93482" t="0" r="0" b="0"/>
            </a:stretch>
          </a:blipFill>
        </p:spPr>
      </p:sp>
      <p:sp>
        <p:nvSpPr>
          <p:cNvPr name="TextBox 3" id="3"/>
          <p:cNvSpPr txBox="true"/>
          <p:nvPr/>
        </p:nvSpPr>
        <p:spPr>
          <a:xfrm rot="0">
            <a:off x="1245505" y="902287"/>
            <a:ext cx="7235339" cy="1486016"/>
          </a:xfrm>
          <a:prstGeom prst="rect">
            <a:avLst/>
          </a:prstGeom>
        </p:spPr>
        <p:txBody>
          <a:bodyPr anchor="t" rtlCol="false" tIns="0" lIns="0" bIns="0" rIns="0">
            <a:spAutoFit/>
          </a:bodyPr>
          <a:lstStyle/>
          <a:p>
            <a:pPr>
              <a:lnSpc>
                <a:spcPts val="5785"/>
              </a:lnSpc>
            </a:pPr>
            <a:r>
              <a:rPr lang="en-US" sz="5259">
                <a:solidFill>
                  <a:srgbClr val="336BE4"/>
                </a:solidFill>
                <a:latin typeface="HK Grotesk Bold"/>
              </a:rPr>
              <a:t>NA CZYM SŁUCHAĆ AUDIOBOOKÓW?</a:t>
            </a:r>
          </a:p>
        </p:txBody>
      </p:sp>
      <p:sp>
        <p:nvSpPr>
          <p:cNvPr name="TextBox 4" id="4"/>
          <p:cNvSpPr txBox="true"/>
          <p:nvPr/>
        </p:nvSpPr>
        <p:spPr>
          <a:xfrm rot="0">
            <a:off x="1245505" y="2790032"/>
            <a:ext cx="7524375" cy="7914682"/>
          </a:xfrm>
          <a:prstGeom prst="rect">
            <a:avLst/>
          </a:prstGeom>
        </p:spPr>
        <p:txBody>
          <a:bodyPr anchor="t" rtlCol="false" tIns="0" lIns="0" bIns="0" rIns="0">
            <a:spAutoFit/>
          </a:bodyPr>
          <a:lstStyle/>
          <a:p>
            <a:pPr>
              <a:lnSpc>
                <a:spcPts val="3960"/>
              </a:lnSpc>
            </a:pPr>
            <a:r>
              <a:rPr lang="en-US" sz="3046" spc="60">
                <a:solidFill>
                  <a:srgbClr val="050217"/>
                </a:solidFill>
                <a:latin typeface="HK Grotesk"/>
              </a:rPr>
              <a:t>Najczęściej spotykane formy audiobooków w sklepie to płyty CD. Istnieje wiele aplikacji oraz stron, gdzie możemy znaleźć interesujące nas aubiobooki. </a:t>
            </a:r>
          </a:p>
          <a:p>
            <a:pPr>
              <a:lnSpc>
                <a:spcPts val="3960"/>
              </a:lnSpc>
            </a:pPr>
            <a:r>
              <a:rPr lang="en-US" sz="3046" spc="60">
                <a:solidFill>
                  <a:srgbClr val="050217"/>
                </a:solidFill>
                <a:latin typeface="HK Grotesk"/>
              </a:rPr>
              <a:t>Oczywiście nagrań można słuchać także na urządzeniach przenośnych, np. na telefonach komórkowych lub tabletach. Audiobooki można słuchać również bezpośrednio ze strony, nie wymaga to ściągnięcia ich na swoje urządzenie jednak konieczny jest wtedy stały dostęp do Internetu. </a:t>
            </a:r>
          </a:p>
          <a:p>
            <a:pPr>
              <a:lnSpc>
                <a:spcPts val="3960"/>
              </a:lnSpc>
            </a:pPr>
          </a:p>
          <a:p>
            <a:pPr>
              <a:lnSpc>
                <a:spcPts val="3960"/>
              </a:lnSpc>
            </a:pPr>
          </a:p>
          <a:p>
            <a:pPr>
              <a:lnSpc>
                <a:spcPts val="3960"/>
              </a:lnSpc>
            </a:pPr>
          </a:p>
          <a:p>
            <a:pPr>
              <a:lnSpc>
                <a:spcPts val="3960"/>
              </a:lnSpc>
            </a:pPr>
          </a:p>
        </p:txBody>
      </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076325"/>
            <a:ext cx="15110735" cy="1994126"/>
          </a:xfrm>
          <a:prstGeom prst="rect">
            <a:avLst/>
          </a:prstGeom>
        </p:spPr>
        <p:txBody>
          <a:bodyPr anchor="t" rtlCol="false" tIns="0" lIns="0" bIns="0" rIns="0">
            <a:spAutoFit/>
          </a:bodyPr>
          <a:lstStyle/>
          <a:p>
            <a:pPr>
              <a:lnSpc>
                <a:spcPts val="6839"/>
              </a:lnSpc>
            </a:pPr>
            <a:r>
              <a:rPr lang="en-US" sz="6217">
                <a:solidFill>
                  <a:srgbClr val="DC239B"/>
                </a:solidFill>
                <a:latin typeface="HK Grotesk Bold"/>
              </a:rPr>
              <a:t>CZY AUDIOBOOK JEST DLA MNIE?</a:t>
            </a:r>
          </a:p>
          <a:p>
            <a:pPr>
              <a:lnSpc>
                <a:spcPts val="8599"/>
              </a:lnSpc>
            </a:pPr>
          </a:p>
        </p:txBody>
      </p:sp>
      <p:sp>
        <p:nvSpPr>
          <p:cNvPr name="TextBox 3" id="3"/>
          <p:cNvSpPr txBox="true"/>
          <p:nvPr/>
        </p:nvSpPr>
        <p:spPr>
          <a:xfrm rot="0">
            <a:off x="1028700" y="2212955"/>
            <a:ext cx="15110735" cy="7045345"/>
          </a:xfrm>
          <a:prstGeom prst="rect">
            <a:avLst/>
          </a:prstGeom>
        </p:spPr>
        <p:txBody>
          <a:bodyPr anchor="t" rtlCol="false" tIns="0" lIns="0" bIns="0" rIns="0">
            <a:spAutoFit/>
          </a:bodyPr>
          <a:lstStyle/>
          <a:p>
            <a:pPr>
              <a:lnSpc>
                <a:spcPts val="4424"/>
              </a:lnSpc>
            </a:pPr>
            <a:r>
              <a:rPr lang="en-US" sz="3403" spc="68">
                <a:solidFill>
                  <a:srgbClr val="050217"/>
                </a:solidFill>
                <a:latin typeface="HK Grotesk"/>
              </a:rPr>
              <a:t>Jak w każdej formie rozrywki możemy znaleźć zwolenników jak i przeciwników, podobnie jest z audiobookami. Chodź ta forma czytania staje się coraz bardziej popularna istnieje grono ludzi, którzy wolą wziąć wybraną książkę do ręki i po prostu przeczytać. </a:t>
            </a:r>
          </a:p>
          <a:p>
            <a:pPr>
              <a:lnSpc>
                <a:spcPts val="4424"/>
              </a:lnSpc>
            </a:pPr>
            <a:r>
              <a:rPr lang="en-US" sz="3403" spc="68">
                <a:solidFill>
                  <a:srgbClr val="050217"/>
                </a:solidFill>
                <a:latin typeface="HK Grotesk"/>
              </a:rPr>
              <a:t>W tej sytuacji rynek audiobooków wychodzi naprzeciw wszystkim tym, którzy jeszcze nie wiedzą którą formę wybrać. W sieci możemy znaleźć darmowe fragmenty, są one zazwyczaj kilkuminutowe.</a:t>
            </a:r>
          </a:p>
          <a:p>
            <a:pPr>
              <a:lnSpc>
                <a:spcPts val="4424"/>
              </a:lnSpc>
            </a:pPr>
            <a:r>
              <a:rPr lang="en-US" sz="3403" spc="68">
                <a:solidFill>
                  <a:srgbClr val="050217"/>
                </a:solidFill>
                <a:latin typeface="HK Grotesk"/>
              </a:rPr>
              <a:t>Jest to czas, w którym można się przekonać, czy taka forma nam odpowiada, czy też nie. </a:t>
            </a:r>
          </a:p>
          <a:p>
            <a:pPr>
              <a:lnSpc>
                <a:spcPts val="6764"/>
              </a:lnSpc>
            </a:pPr>
          </a:p>
          <a:p>
            <a:pPr>
              <a:lnSpc>
                <a:spcPts val="9871"/>
              </a:lnSpc>
            </a:pPr>
          </a:p>
        </p:txBody>
      </p:sp>
      <p:sp>
        <p:nvSpPr>
          <p:cNvPr name="Freeform 4" id="4"/>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5" id="5"/>
          <p:cNvSpPr/>
          <p:nvPr/>
        </p:nvSpPr>
        <p:spPr>
          <a:xfrm flipH="false" flipV="false" rot="0">
            <a:off x="14486067" y="6821321"/>
            <a:ext cx="2773233" cy="2436979"/>
          </a:xfrm>
          <a:custGeom>
            <a:avLst/>
            <a:gdLst/>
            <a:ahLst/>
            <a:cxnLst/>
            <a:rect r="r" b="b" t="t" l="l"/>
            <a:pathLst>
              <a:path h="2436979" w="2773233">
                <a:moveTo>
                  <a:pt x="0" y="0"/>
                </a:moveTo>
                <a:lnTo>
                  <a:pt x="2773233" y="0"/>
                </a:lnTo>
                <a:lnTo>
                  <a:pt x="2773233" y="2436979"/>
                </a:lnTo>
                <a:lnTo>
                  <a:pt x="0" y="243697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512348" y="2818607"/>
            <a:ext cx="14673474" cy="2370330"/>
          </a:xfrm>
          <a:custGeom>
            <a:avLst/>
            <a:gdLst/>
            <a:ahLst/>
            <a:cxnLst/>
            <a:rect r="r" b="b" t="t" l="l"/>
            <a:pathLst>
              <a:path h="2370330" w="14673474">
                <a:moveTo>
                  <a:pt x="0" y="0"/>
                </a:moveTo>
                <a:lnTo>
                  <a:pt x="14673475" y="0"/>
                </a:lnTo>
                <a:lnTo>
                  <a:pt x="14673475" y="2370330"/>
                </a:lnTo>
                <a:lnTo>
                  <a:pt x="0" y="2370330"/>
                </a:lnTo>
                <a:lnTo>
                  <a:pt x="0" y="0"/>
                </a:lnTo>
                <a:close/>
              </a:path>
            </a:pathLst>
          </a:custGeom>
          <a:blipFill>
            <a:blip r:embed="rId3"/>
            <a:stretch>
              <a:fillRect l="0" t="0" r="0" b="0"/>
            </a:stretch>
          </a:blipFill>
        </p:spPr>
      </p:sp>
      <p:sp>
        <p:nvSpPr>
          <p:cNvPr name="Freeform 4" id="4"/>
          <p:cNvSpPr/>
          <p:nvPr/>
        </p:nvSpPr>
        <p:spPr>
          <a:xfrm flipH="false" flipV="false" rot="0">
            <a:off x="7488630" y="5427274"/>
            <a:ext cx="2720912" cy="4114800"/>
          </a:xfrm>
          <a:custGeom>
            <a:avLst/>
            <a:gdLst/>
            <a:ahLst/>
            <a:cxnLst/>
            <a:rect r="r" b="b" t="t" l="l"/>
            <a:pathLst>
              <a:path h="4114800" w="2720912">
                <a:moveTo>
                  <a:pt x="0" y="0"/>
                </a:moveTo>
                <a:lnTo>
                  <a:pt x="2720911" y="0"/>
                </a:lnTo>
                <a:lnTo>
                  <a:pt x="27209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810897" y="1243613"/>
            <a:ext cx="14076377" cy="4373285"/>
          </a:xfrm>
          <a:prstGeom prst="rect">
            <a:avLst/>
          </a:prstGeom>
        </p:spPr>
        <p:txBody>
          <a:bodyPr anchor="t" rtlCol="false" tIns="0" lIns="0" bIns="0" rIns="0">
            <a:spAutoFit/>
          </a:bodyPr>
          <a:lstStyle/>
          <a:p>
            <a:pPr>
              <a:lnSpc>
                <a:spcPts val="5338"/>
              </a:lnSpc>
            </a:pPr>
            <a:r>
              <a:rPr lang="en-US" sz="4853">
                <a:solidFill>
                  <a:srgbClr val="336BE4"/>
                </a:solidFill>
                <a:latin typeface="HK Grotesk Bold"/>
              </a:rPr>
              <a:t>JAK W PROSTY SPOSÓB POLUBIĆ AUDIOBOOKI?</a:t>
            </a:r>
          </a:p>
          <a:p>
            <a:pPr>
              <a:lnSpc>
                <a:spcPts val="9738"/>
              </a:lnSpc>
            </a:pPr>
          </a:p>
          <a:p>
            <a:pPr>
              <a:lnSpc>
                <a:spcPts val="9408"/>
              </a:lnSpc>
            </a:pPr>
          </a:p>
          <a:p>
            <a:pPr>
              <a:lnSpc>
                <a:spcPts val="9738"/>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99916" y="841562"/>
            <a:ext cx="15597963" cy="806042"/>
          </a:xfrm>
          <a:prstGeom prst="rect">
            <a:avLst/>
          </a:prstGeom>
        </p:spPr>
        <p:txBody>
          <a:bodyPr anchor="t" rtlCol="false" tIns="0" lIns="0" bIns="0" rIns="0">
            <a:spAutoFit/>
          </a:bodyPr>
          <a:lstStyle/>
          <a:p>
            <a:pPr>
              <a:lnSpc>
                <a:spcPts val="6289"/>
              </a:lnSpc>
            </a:pPr>
            <a:r>
              <a:rPr lang="en-US" sz="5717">
                <a:solidFill>
                  <a:srgbClr val="DC239B"/>
                </a:solidFill>
                <a:latin typeface="HK Grotesk Bold"/>
              </a:rPr>
              <a:t>GDZIE MOŻEMY SŁUCHAĆ AUDIOBOOKÓW</a:t>
            </a: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4" id="4"/>
          <p:cNvSpPr/>
          <p:nvPr/>
        </p:nvSpPr>
        <p:spPr>
          <a:xfrm flipH="false" flipV="false" rot="0">
            <a:off x="791114" y="2249736"/>
            <a:ext cx="16002271" cy="5857040"/>
          </a:xfrm>
          <a:custGeom>
            <a:avLst/>
            <a:gdLst/>
            <a:ahLst/>
            <a:cxnLst/>
            <a:rect r="r" b="b" t="t" l="l"/>
            <a:pathLst>
              <a:path h="5857040" w="16002271">
                <a:moveTo>
                  <a:pt x="0" y="0"/>
                </a:moveTo>
                <a:lnTo>
                  <a:pt x="16002272" y="0"/>
                </a:lnTo>
                <a:lnTo>
                  <a:pt x="16002272" y="5857041"/>
                </a:lnTo>
                <a:lnTo>
                  <a:pt x="0" y="5857041"/>
                </a:lnTo>
                <a:lnTo>
                  <a:pt x="0" y="0"/>
                </a:lnTo>
                <a:close/>
              </a:path>
            </a:pathLst>
          </a:custGeom>
          <a:blipFill>
            <a:blip r:embed="rId3"/>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2495928"/>
            <a:ext cx="14827371" cy="6155690"/>
          </a:xfrm>
          <a:prstGeom prst="rect">
            <a:avLst/>
          </a:prstGeom>
        </p:spPr>
        <p:txBody>
          <a:bodyPr anchor="t" rtlCol="false" tIns="0" lIns="0" bIns="0" rIns="0">
            <a:spAutoFit/>
          </a:bodyPr>
          <a:lstStyle/>
          <a:p>
            <a:pPr>
              <a:lnSpc>
                <a:spcPts val="3519"/>
              </a:lnSpc>
              <a:spcBef>
                <a:spcPct val="0"/>
              </a:spcBef>
            </a:pPr>
            <a:r>
              <a:rPr lang="en-US" sz="3199">
                <a:solidFill>
                  <a:srgbClr val="000000"/>
                </a:solidFill>
                <a:latin typeface="HK Grotesk"/>
              </a:rPr>
              <a:t>Słowo opera w</a:t>
            </a:r>
            <a:r>
              <a:rPr lang="en-US" sz="3199">
                <a:solidFill>
                  <a:srgbClr val="000000"/>
                </a:solidFill>
                <a:latin typeface="HK Grotesk"/>
              </a:rPr>
              <a:t>ywodzi się z języka włoskiego i odnosi do scenicznego dzieła charakterze wokalnym oraz instrumentalnym. Muzyka jest tu połączona w umiejętny, bardzo mocno kulturalny i emocjonalny sposób z akcją dramatyczną. Pojawia się tu zatem pojęcie typowe w operze – libretto. </a:t>
            </a:r>
          </a:p>
          <a:p>
            <a:pPr>
              <a:lnSpc>
                <a:spcPts val="3519"/>
              </a:lnSpc>
              <a:spcBef>
                <a:spcPct val="0"/>
              </a:spcBef>
            </a:pPr>
            <a:r>
              <a:rPr lang="en-US" sz="3199">
                <a:solidFill>
                  <a:srgbClr val="000000"/>
                </a:solidFill>
                <a:latin typeface="HK Grotesk"/>
              </a:rPr>
              <a:t>To, co wyróżnia operę na tle innych wyrazów muzycznego przekazu, co jednocześnie przesądza o tym, iż opera uznawana jest jako swego rodzaju forma kultury wysokiej, to zwłaszcza stosowne pomieszanie kilku elementów sztuki – słowa, muzyki, gestu, scenografii, gry aktorskiej, plastyki, ruchu. Wszystko to wspólnie tworzy niepowtarzalne widowiska dramatyczne. </a:t>
            </a:r>
          </a:p>
          <a:p>
            <a:pPr>
              <a:lnSpc>
                <a:spcPts val="3519"/>
              </a:lnSpc>
              <a:spcBef>
                <a:spcPct val="0"/>
              </a:spcBef>
            </a:pPr>
            <a:r>
              <a:rPr lang="en-US" sz="3199">
                <a:solidFill>
                  <a:srgbClr val="000000"/>
                </a:solidFill>
                <a:latin typeface="HK Grotesk"/>
              </a:rPr>
              <a:t>Każda opera ma określoną budowę, w tym składa się z wielorakich aktów, a te natomiast podzielone są dalej na sceny. Na operę składają się między innymi partie wokalne, w tym solowe, a więc recytywy i arie, do tego dochodzą partie zespołowe a więc ansamble i partie chóralne.</a:t>
            </a:r>
          </a:p>
          <a:p>
            <a:pPr>
              <a:lnSpc>
                <a:spcPts val="3519"/>
              </a:lnSpc>
              <a:spcBef>
                <a:spcPct val="0"/>
              </a:spcBef>
            </a:pP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4" id="4"/>
          <p:cNvSpPr/>
          <p:nvPr/>
        </p:nvSpPr>
        <p:spPr>
          <a:xfrm flipH="false" flipV="false" rot="0">
            <a:off x="13810830" y="7997724"/>
            <a:ext cx="4090482" cy="1922527"/>
          </a:xfrm>
          <a:custGeom>
            <a:avLst/>
            <a:gdLst/>
            <a:ahLst/>
            <a:cxnLst/>
            <a:rect r="r" b="b" t="t" l="l"/>
            <a:pathLst>
              <a:path h="1922527" w="4090482">
                <a:moveTo>
                  <a:pt x="0" y="0"/>
                </a:moveTo>
                <a:lnTo>
                  <a:pt x="4090483" y="0"/>
                </a:lnTo>
                <a:lnTo>
                  <a:pt x="4090483" y="1922527"/>
                </a:lnTo>
                <a:lnTo>
                  <a:pt x="0" y="192252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028700" y="1085850"/>
            <a:ext cx="10217396" cy="950822"/>
          </a:xfrm>
          <a:prstGeom prst="rect">
            <a:avLst/>
          </a:prstGeom>
        </p:spPr>
        <p:txBody>
          <a:bodyPr anchor="t" rtlCol="false" tIns="0" lIns="0" bIns="0" rIns="0">
            <a:spAutoFit/>
          </a:bodyPr>
          <a:lstStyle/>
          <a:p>
            <a:pPr>
              <a:lnSpc>
                <a:spcPts val="7279"/>
              </a:lnSpc>
            </a:pPr>
            <a:r>
              <a:rPr lang="en-US" sz="6617">
                <a:solidFill>
                  <a:srgbClr val="DC239B"/>
                </a:solidFill>
                <a:latin typeface="HK Grotesk Bold"/>
              </a:rPr>
              <a:t>OPERA</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076325"/>
            <a:ext cx="15432042" cy="680313"/>
          </a:xfrm>
          <a:prstGeom prst="rect">
            <a:avLst/>
          </a:prstGeom>
        </p:spPr>
        <p:txBody>
          <a:bodyPr anchor="t" rtlCol="false" tIns="0" lIns="0" bIns="0" rIns="0">
            <a:spAutoFit/>
          </a:bodyPr>
          <a:lstStyle/>
          <a:p>
            <a:pPr>
              <a:lnSpc>
                <a:spcPts val="5299"/>
              </a:lnSpc>
            </a:pPr>
            <a:r>
              <a:rPr lang="en-US" sz="4817">
                <a:solidFill>
                  <a:srgbClr val="DC239B"/>
                </a:solidFill>
                <a:latin typeface="HK Grotesk Bold"/>
              </a:rPr>
              <a:t>DLACZEGO WARTO CHODZIĆ DO OPERY I TEATRU?</a:t>
            </a:r>
          </a:p>
        </p:txBody>
      </p:sp>
      <p:sp>
        <p:nvSpPr>
          <p:cNvPr name="TextBox 3" id="3"/>
          <p:cNvSpPr txBox="true"/>
          <p:nvPr/>
        </p:nvSpPr>
        <p:spPr>
          <a:xfrm rot="0">
            <a:off x="1028700" y="2147239"/>
            <a:ext cx="15432042" cy="7556500"/>
          </a:xfrm>
          <a:prstGeom prst="rect">
            <a:avLst/>
          </a:prstGeom>
        </p:spPr>
        <p:txBody>
          <a:bodyPr anchor="t" rtlCol="false" tIns="0" lIns="0" bIns="0" rIns="0">
            <a:spAutoFit/>
          </a:bodyPr>
          <a:lstStyle/>
          <a:p>
            <a:pPr>
              <a:lnSpc>
                <a:spcPts val="2859"/>
              </a:lnSpc>
            </a:pPr>
            <a:r>
              <a:rPr lang="en-US" sz="2599">
                <a:solidFill>
                  <a:srgbClr val="000000"/>
                </a:solidFill>
                <a:latin typeface="HK Grotesk Bold"/>
              </a:rPr>
              <a:t>Jak możemy przeczytać na stronie Warszawskiej Opery Kameralnej: </a:t>
            </a:r>
          </a:p>
          <a:p>
            <a:pPr>
              <a:lnSpc>
                <a:spcPts val="2859"/>
              </a:lnSpc>
            </a:pPr>
            <a:r>
              <a:rPr lang="en-US" sz="2599">
                <a:solidFill>
                  <a:srgbClr val="000000"/>
                </a:solidFill>
                <a:latin typeface="HK Grotesk Bold"/>
              </a:rPr>
              <a:t>Teatr i opera </a:t>
            </a:r>
            <a:r>
              <a:rPr lang="en-US" sz="2599">
                <a:solidFill>
                  <a:srgbClr val="000000"/>
                </a:solidFill>
                <a:latin typeface="HK Grotesk"/>
              </a:rPr>
              <a:t>to prawdziwa kwintesencja kultury i sztuki. </a:t>
            </a:r>
          </a:p>
          <a:p>
            <a:pPr>
              <a:lnSpc>
                <a:spcPts val="2859"/>
              </a:lnSpc>
            </a:pPr>
            <a:r>
              <a:rPr lang="en-US" sz="2599">
                <a:solidFill>
                  <a:srgbClr val="000000"/>
                </a:solidFill>
                <a:latin typeface="HK Grotesk"/>
              </a:rPr>
              <a:t>Przede wszystkim w teatrze i operze człowiek może bezpośrednio skonfrontować się z wysoką sztuką, której brak w ostatnim czasie bardzo nam doskwiera. Narażeni jesteśmy nieustannie na otaczającą nas zewsząd kulturę "niską" i to ona właśnie odciska na nas ogromne piętno. Przede wszystkim zubaża język i wymagania a to jak wiadomo nie działa korzystnie na nasz rozwój. </a:t>
            </a:r>
          </a:p>
          <a:p>
            <a:pPr>
              <a:lnSpc>
                <a:spcPts val="2859"/>
              </a:lnSpc>
            </a:pPr>
            <a:r>
              <a:rPr lang="en-US" sz="2599">
                <a:solidFill>
                  <a:srgbClr val="000000"/>
                </a:solidFill>
                <a:latin typeface="HK Grotesk"/>
              </a:rPr>
              <a:t>Obcowanie ze klasyką sztuki i muzyki to swego rodzaju prestiż w dzisiejszych czasach. Aspiracje, jakimi cechuje się społeczeństwo są zróżnicowane i statystyczny Polak bardzo niechętnie odwiedza teatr. Jeżeli jednak to robi, można przyjąć, że jego kultura jest na bardzo wysokim poziomie a gusta estetyczne najwyższych lotów. Kolokwialnie mówiąc, wizyta w operze czy teatrze może być też doskonałym sposobem na zabłyśnięcie w towarzystwie. Nasi znajomi, współpracownicy czy klienci spojrzą na nas w całkiem inny sposób, kiedy dowiedzą się, że gustujemy w takiego typu rozrywce.</a:t>
            </a:r>
          </a:p>
          <a:p>
            <a:pPr>
              <a:lnSpc>
                <a:spcPts val="2859"/>
              </a:lnSpc>
            </a:pPr>
            <a:r>
              <a:rPr lang="en-US" sz="2599">
                <a:solidFill>
                  <a:srgbClr val="000000"/>
                </a:solidFill>
                <a:latin typeface="HK Grotesk"/>
              </a:rPr>
              <a:t>Spektakle operowe i teatralne nie są tylko dla inteligencji, ale także dla każdego człowieka, który chce stanąć oko w oko ze sztuką i zaspokoić swoje artystyczne aspiracje. Co prawda w dzisiejszym zabieganym świecie tak trudno wygospodarować czas na czerpanie pokarmu dla ducha, ale niemniej jednak jest to doświadczenie niezwykle satysfakcjonujące i pozwalające na chwilę oddechu w życiowej gonitwie. Wiemy wtedy, że robimy coś nowego, coś, do czego jeszcze jakiś czas temu podchodziliśmy z dystansem. Jednakże stereotypy, jakimi owiane są teatr i opera zaczynają znikać, a na światło dzienne wychodzi ich piękno i wartość, jaką niosą one ze sobą dla każdego człowieka.</a:t>
            </a:r>
          </a:p>
          <a:p>
            <a:pPr>
              <a:lnSpc>
                <a:spcPts val="2639"/>
              </a:lnSpc>
            </a:pPr>
          </a:p>
          <a:p>
            <a:pPr>
              <a:lnSpc>
                <a:spcPts val="2639"/>
              </a:lnSpc>
              <a:spcBef>
                <a:spcPct val="0"/>
              </a:spcBef>
            </a:pPr>
          </a:p>
        </p:txBody>
      </p:sp>
      <p:sp>
        <p:nvSpPr>
          <p:cNvPr name="Freeform 4" id="4"/>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5" id="5"/>
          <p:cNvSpPr/>
          <p:nvPr/>
        </p:nvSpPr>
        <p:spPr>
          <a:xfrm flipH="false" flipV="false" rot="0">
            <a:off x="16752553" y="8615832"/>
            <a:ext cx="1013493" cy="1284936"/>
          </a:xfrm>
          <a:custGeom>
            <a:avLst/>
            <a:gdLst/>
            <a:ahLst/>
            <a:cxnLst/>
            <a:rect r="r" b="b" t="t" l="l"/>
            <a:pathLst>
              <a:path h="1284936" w="1013493">
                <a:moveTo>
                  <a:pt x="0" y="0"/>
                </a:moveTo>
                <a:lnTo>
                  <a:pt x="1013494" y="0"/>
                </a:lnTo>
                <a:lnTo>
                  <a:pt x="1013494" y="1284936"/>
                </a:lnTo>
                <a:lnTo>
                  <a:pt x="0" y="128493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1067834" y="1028700"/>
            <a:ext cx="5374652" cy="10922635"/>
            <a:chOff x="0" y="0"/>
            <a:chExt cx="5001260" cy="10163810"/>
          </a:xfrm>
        </p:grpSpPr>
        <p:sp>
          <p:nvSpPr>
            <p:cNvPr name="Freeform 3" id="3"/>
            <p:cNvSpPr/>
            <p:nvPr/>
          </p:nvSpPr>
          <p:spPr>
            <a:xfrm flipH="false" flipV="false" rot="0">
              <a:off x="0" y="0"/>
              <a:ext cx="5000993" cy="10163632"/>
            </a:xfrm>
            <a:custGeom>
              <a:avLst/>
              <a:gdLst/>
              <a:ahLst/>
              <a:cxnLst/>
              <a:rect r="r" b="b" t="t" l="l"/>
              <a:pathLst>
                <a:path h="10163632" w="5000993">
                  <a:moveTo>
                    <a:pt x="0" y="0"/>
                  </a:moveTo>
                  <a:lnTo>
                    <a:pt x="5000993" y="0"/>
                  </a:lnTo>
                  <a:lnTo>
                    <a:pt x="5000993" y="10163632"/>
                  </a:lnTo>
                  <a:lnTo>
                    <a:pt x="0" y="10163632"/>
                  </a:lnTo>
                  <a:close/>
                </a:path>
              </a:pathLst>
            </a:custGeom>
            <a:blipFill>
              <a:blip r:embed="rId2"/>
              <a:stretch>
                <a:fillRect l="-45" t="0" r="-45" b="0"/>
              </a:stretch>
            </a:blipFill>
          </p:spPr>
        </p:sp>
        <p:sp>
          <p:nvSpPr>
            <p:cNvPr name="Freeform 4" id="4"/>
            <p:cNvSpPr/>
            <p:nvPr/>
          </p:nvSpPr>
          <p:spPr>
            <a:xfrm flipH="false" flipV="false" rot="0">
              <a:off x="338760" y="288798"/>
              <a:ext cx="4330776" cy="9398000"/>
            </a:xfrm>
            <a:custGeom>
              <a:avLst/>
              <a:gdLst/>
              <a:ahLst/>
              <a:cxnLst/>
              <a:rect r="r" b="b" t="t" l="l"/>
              <a:pathLst>
                <a:path h="9398000" w="4330776">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3"/>
              <a:stretch>
                <a:fillRect l="-212676" t="0" r="-13034" b="0"/>
              </a:stretch>
            </a:blipFill>
          </p:spPr>
        </p:sp>
      </p:gr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4"/>
            <a:stretch>
              <a:fillRect l="0" t="0" r="0" b="0"/>
            </a:stretch>
          </a:blipFill>
        </p:spPr>
      </p:sp>
      <p:grpSp>
        <p:nvGrpSpPr>
          <p:cNvPr name="Group 6" id="6"/>
          <p:cNvGrpSpPr/>
          <p:nvPr/>
        </p:nvGrpSpPr>
        <p:grpSpPr>
          <a:xfrm rot="0">
            <a:off x="1028700" y="807887"/>
            <a:ext cx="9467634" cy="9479113"/>
            <a:chOff x="0" y="0"/>
            <a:chExt cx="12623511" cy="12638818"/>
          </a:xfrm>
        </p:grpSpPr>
        <p:sp>
          <p:nvSpPr>
            <p:cNvPr name="TextBox 7" id="7"/>
            <p:cNvSpPr txBox="true"/>
            <p:nvPr/>
          </p:nvSpPr>
          <p:spPr>
            <a:xfrm rot="0">
              <a:off x="0" y="345947"/>
              <a:ext cx="12623511" cy="4620395"/>
            </a:xfrm>
            <a:prstGeom prst="rect">
              <a:avLst/>
            </a:prstGeom>
          </p:spPr>
          <p:txBody>
            <a:bodyPr anchor="t" rtlCol="false" tIns="0" lIns="0" bIns="0" rIns="0">
              <a:spAutoFit/>
            </a:bodyPr>
            <a:lstStyle/>
            <a:p>
              <a:pPr>
                <a:lnSpc>
                  <a:spcPts val="9091"/>
                </a:lnSpc>
              </a:pPr>
              <a:r>
                <a:rPr lang="en-US" sz="8264">
                  <a:solidFill>
                    <a:srgbClr val="336BE4"/>
                  </a:solidFill>
                  <a:latin typeface="HK Grotesk Bold"/>
                </a:rPr>
                <a:t>EMISJA GŁOSU – OGÓLNE INFORMACJE</a:t>
              </a:r>
            </a:p>
          </p:txBody>
        </p:sp>
        <p:sp>
          <p:nvSpPr>
            <p:cNvPr name="TextBox 8" id="8"/>
            <p:cNvSpPr txBox="true"/>
            <p:nvPr/>
          </p:nvSpPr>
          <p:spPr>
            <a:xfrm rot="0">
              <a:off x="0" y="5714193"/>
              <a:ext cx="12623511" cy="6924625"/>
            </a:xfrm>
            <a:prstGeom prst="rect">
              <a:avLst/>
            </a:prstGeom>
          </p:spPr>
          <p:txBody>
            <a:bodyPr anchor="t" rtlCol="false" tIns="0" lIns="0" bIns="0" rIns="0">
              <a:spAutoFit/>
            </a:bodyPr>
            <a:lstStyle/>
            <a:p>
              <a:pPr marL="486413" indent="-243206" lvl="1">
                <a:lnSpc>
                  <a:spcPts val="2928"/>
                </a:lnSpc>
                <a:buFont typeface="Arial"/>
                <a:buChar char="•"/>
              </a:pPr>
              <a:r>
                <a:rPr lang="en-US" sz="2252" spc="45">
                  <a:solidFill>
                    <a:srgbClr val="050217"/>
                  </a:solidFill>
                  <a:latin typeface="HK Grotesk Medium"/>
                </a:rPr>
                <a:t>Na prawidłową funkcję języka składa się kilka faz, które w wspierają kolejne etapy emisji głosu w tym oddychanie, fonację, artykulację i rezonans. Zaburzenia takie jak na przykład: funkcji mo</a:t>
              </a:r>
              <a:r>
                <a:rPr lang="en-US" sz="2252" spc="45">
                  <a:solidFill>
                    <a:srgbClr val="050217"/>
                  </a:solidFill>
                  <a:latin typeface="HK Grotesk Medium"/>
                </a:rPr>
                <a:t>torycznej języka mogą prowadzić do trudności w emisji głosu w każdej z tych faz. Zaburzenia te różnią się stopniem, rodzajem i zakresem, ale w konsekwencji prowadzą do patologii narządu głosu. </a:t>
              </a:r>
            </a:p>
            <a:p>
              <a:pPr marL="486413" indent="-243206" lvl="1">
                <a:lnSpc>
                  <a:spcPts val="2928"/>
                </a:lnSpc>
                <a:buFont typeface="Arial"/>
                <a:buChar char="•"/>
              </a:pPr>
              <a:r>
                <a:rPr lang="en-US" sz="2252" spc="45">
                  <a:solidFill>
                    <a:srgbClr val="050217"/>
                  </a:solidFill>
                  <a:latin typeface="HK Grotesk Medium"/>
                </a:rPr>
                <a:t>Gł</a:t>
              </a:r>
              <a:r>
                <a:rPr lang="en-US" sz="2252" spc="45">
                  <a:solidFill>
                    <a:srgbClr val="050217"/>
                  </a:solidFill>
                  <a:latin typeface="HK Grotesk Medium"/>
                </a:rPr>
                <a:t>os, jaki znamy = dźwięk głosowy + rezonans + artykulacja.</a:t>
              </a:r>
            </a:p>
            <a:p>
              <a:pPr marL="486413" indent="-243206" lvl="1">
                <a:lnSpc>
                  <a:spcPts val="2928"/>
                </a:lnSpc>
                <a:buFont typeface="Arial"/>
                <a:buChar char="•"/>
              </a:pPr>
              <a:r>
                <a:rPr lang="en-US" sz="2252" spc="45">
                  <a:solidFill>
                    <a:srgbClr val="050217"/>
                  </a:solidFill>
                  <a:latin typeface="HK Grotesk Medium"/>
                </a:rPr>
                <a:t>Słowo mówione jest efektem trzech elementów produkcji głosu: dźwięku, rezonansu i artykulacji.</a:t>
              </a:r>
            </a:p>
            <a:p>
              <a:pPr marL="486413" indent="-243206" lvl="1">
                <a:lnSpc>
                  <a:spcPts val="2928"/>
                </a:lnSpc>
                <a:buFont typeface="Arial"/>
                <a:buChar char="•"/>
              </a:pPr>
              <a:r>
                <a:rPr lang="en-US" sz="2252" spc="45">
                  <a:solidFill>
                    <a:srgbClr val="050217"/>
                  </a:solidFill>
                  <a:latin typeface="HK Grotesk Medium"/>
                </a:rPr>
                <a:t>Dźwięk głosowy w śpiewie różni się znacznie od dźwięku głosowego w mowie</a:t>
              </a:r>
            </a:p>
            <a:p>
              <a:pPr>
                <a:lnSpc>
                  <a:spcPts val="2928"/>
                </a:lnSpc>
              </a:pPr>
            </a:p>
            <a:p>
              <a:pPr>
                <a:lnSpc>
                  <a:spcPts val="2928"/>
                </a:lnSpc>
              </a:pPr>
            </a:p>
            <a:p>
              <a:pPr>
                <a:lnSpc>
                  <a:spcPts val="2928"/>
                </a:lnSpc>
              </a:pPr>
            </a:p>
          </p:txBody>
        </p:sp>
      </p:grpSp>
      <p:sp>
        <p:nvSpPr>
          <p:cNvPr name="TextBox 9" id="9"/>
          <p:cNvSpPr txBox="true"/>
          <p:nvPr/>
        </p:nvSpPr>
        <p:spPr>
          <a:xfrm rot="0">
            <a:off x="17013700" y="9305925"/>
            <a:ext cx="7639170" cy="805968"/>
          </a:xfrm>
          <a:prstGeom prst="rect">
            <a:avLst/>
          </a:prstGeom>
        </p:spPr>
        <p:txBody>
          <a:bodyPr anchor="t" rtlCol="false" tIns="0" lIns="0" bIns="0" rIns="0">
            <a:spAutoFit/>
          </a:bodyPr>
          <a:lstStyle/>
          <a:p>
            <a:pPr>
              <a:lnSpc>
                <a:spcPts val="6160"/>
              </a:lnSpc>
            </a:pPr>
            <a:r>
              <a:rPr lang="en-US" sz="5600">
                <a:solidFill>
                  <a:srgbClr val="336BE4">
                    <a:alpha val="29804"/>
                  </a:srgbClr>
                </a:solidFill>
                <a:latin typeface="HK Grotesk Bold"/>
              </a:rPr>
              <a:t>2</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1560426" y="1913229"/>
            <a:ext cx="4371347" cy="6897589"/>
          </a:xfrm>
          <a:custGeom>
            <a:avLst/>
            <a:gdLst/>
            <a:ahLst/>
            <a:cxnLst/>
            <a:rect r="r" b="b" t="t" l="l"/>
            <a:pathLst>
              <a:path h="6897589" w="4371347">
                <a:moveTo>
                  <a:pt x="0" y="0"/>
                </a:moveTo>
                <a:lnTo>
                  <a:pt x="4371347" y="0"/>
                </a:lnTo>
                <a:lnTo>
                  <a:pt x="4371347" y="6897589"/>
                </a:lnTo>
                <a:lnTo>
                  <a:pt x="0" y="689758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399916" y="1011221"/>
            <a:ext cx="10217396" cy="428625"/>
          </a:xfrm>
          <a:prstGeom prst="rect">
            <a:avLst/>
          </a:prstGeom>
        </p:spPr>
        <p:txBody>
          <a:bodyPr anchor="t" rtlCol="false" tIns="0" lIns="0" bIns="0" rIns="0">
            <a:spAutoFit/>
          </a:bodyPr>
          <a:lstStyle/>
          <a:p>
            <a:pPr>
              <a:lnSpc>
                <a:spcPts val="3299"/>
              </a:lnSpc>
            </a:pPr>
            <a:r>
              <a:rPr lang="en-US" sz="2999">
                <a:solidFill>
                  <a:srgbClr val="DC239B"/>
                </a:solidFill>
                <a:latin typeface="HK Grotesk Bold"/>
              </a:rPr>
              <a:t>DLACZEGO W OPERZE NIE UŻYWA SIĘ MIKROFONU?</a:t>
            </a:r>
          </a:p>
        </p:txBody>
      </p:sp>
      <p:sp>
        <p:nvSpPr>
          <p:cNvPr name="TextBox 5" id="5"/>
          <p:cNvSpPr txBox="true"/>
          <p:nvPr/>
        </p:nvSpPr>
        <p:spPr>
          <a:xfrm rot="0">
            <a:off x="399916" y="1875129"/>
            <a:ext cx="10217396" cy="7469468"/>
          </a:xfrm>
          <a:prstGeom prst="rect">
            <a:avLst/>
          </a:prstGeom>
        </p:spPr>
        <p:txBody>
          <a:bodyPr anchor="t" rtlCol="false" tIns="0" lIns="0" bIns="0" rIns="0">
            <a:spAutoFit/>
          </a:bodyPr>
          <a:lstStyle/>
          <a:p>
            <a:pPr algn="just">
              <a:lnSpc>
                <a:spcPts val="3708"/>
              </a:lnSpc>
              <a:spcBef>
                <a:spcPct val="0"/>
              </a:spcBef>
            </a:pPr>
            <a:r>
              <a:rPr lang="en-US" sz="2852" spc="57">
                <a:solidFill>
                  <a:srgbClr val="DC239B"/>
                </a:solidFill>
                <a:latin typeface="HK Grotesk Bold"/>
              </a:rPr>
              <a:t>Na to pytanie bardzo dobrze może odpowiedzieć nam artykuł umieszczony na stronie Warszawskiej Opery Kameralnej: </a:t>
            </a:r>
          </a:p>
          <a:p>
            <a:pPr algn="just">
              <a:lnSpc>
                <a:spcPts val="3708"/>
              </a:lnSpc>
              <a:spcBef>
                <a:spcPct val="0"/>
              </a:spcBef>
            </a:pPr>
            <a:r>
              <a:rPr lang="en-US" sz="2852" spc="57">
                <a:solidFill>
                  <a:srgbClr val="DC239B"/>
                </a:solidFill>
                <a:latin typeface="HK Grotesk"/>
              </a:rPr>
              <a:t>Opera narodziła się w czasach, gdy nie znano innych sposobów nagłośnienia, jak tylko poprzez odpowiedni sposób wydobycia głosu (emisję), ale także przez odpowiednią akustykę sali, w której się wystawiało operę. Nie było potrzeby mikrofonu, a może też ludzie mieli lepszy słuch, bo… nie używali słuchawek?</a:t>
            </a:r>
          </a:p>
          <a:p>
            <a:pPr algn="just">
              <a:lnSpc>
                <a:spcPts val="3708"/>
              </a:lnSpc>
              <a:spcBef>
                <a:spcPct val="0"/>
              </a:spcBef>
            </a:pPr>
            <a:r>
              <a:rPr lang="en-US" sz="2852" spc="57">
                <a:solidFill>
                  <a:srgbClr val="DC239B"/>
                </a:solidFill>
                <a:latin typeface="HK Grotesk"/>
              </a:rPr>
              <a:t>Głos dobrze wyszkolonego śpiewaka może przekroczyć 100 decybeli. Dla porównania – dźwięk lodówki to 50 decybeli, a dźwięk samolotu - ok. 140 decybeli. </a:t>
            </a:r>
          </a:p>
          <a:p>
            <a:pPr algn="just">
              <a:lnSpc>
                <a:spcPts val="3708"/>
              </a:lnSpc>
              <a:spcBef>
                <a:spcPct val="0"/>
              </a:spcBef>
            </a:pPr>
            <a:r>
              <a:rPr lang="en-US" sz="2852" spc="57">
                <a:solidFill>
                  <a:srgbClr val="DC239B"/>
                </a:solidFill>
                <a:latin typeface="HK Grotesk"/>
              </a:rPr>
              <a:t>Nagłośnienie zawsze zniekształca (!) i pozbawia muzykę wielu niuansów. Dlatego prawdziwa opera nie potrzebuje mikrofonów. Tylko w jednej sytuacji nagłośnienie jest konieczne – w przedstawieniach plenerowych.</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3667" y="1255637"/>
            <a:ext cx="14736723" cy="1625192"/>
          </a:xfrm>
          <a:prstGeom prst="rect">
            <a:avLst/>
          </a:prstGeom>
        </p:spPr>
        <p:txBody>
          <a:bodyPr anchor="t" rtlCol="false" tIns="0" lIns="0" bIns="0" rIns="0">
            <a:spAutoFit/>
          </a:bodyPr>
          <a:lstStyle/>
          <a:p>
            <a:pPr>
              <a:lnSpc>
                <a:spcPts val="4089"/>
              </a:lnSpc>
            </a:pPr>
            <a:r>
              <a:rPr lang="en-US" sz="3717">
                <a:solidFill>
                  <a:srgbClr val="336BE4"/>
                </a:solidFill>
                <a:latin typeface="HK Grotesk Bold"/>
              </a:rPr>
              <a:t>CZEMU W OPERZE TYLE RAZY POWTARZAJĄ SIĘ TE SAME SŁOWA?</a:t>
            </a:r>
          </a:p>
          <a:p>
            <a:pPr>
              <a:lnSpc>
                <a:spcPts val="8489"/>
              </a:lnSpc>
            </a:pP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4" id="4"/>
          <p:cNvSpPr txBox="true"/>
          <p:nvPr/>
        </p:nvSpPr>
        <p:spPr>
          <a:xfrm rot="0">
            <a:off x="1023667" y="2030132"/>
            <a:ext cx="15031224" cy="7228168"/>
          </a:xfrm>
          <a:prstGeom prst="rect">
            <a:avLst/>
          </a:prstGeom>
        </p:spPr>
        <p:txBody>
          <a:bodyPr anchor="t" rtlCol="false" tIns="0" lIns="0" bIns="0" rIns="0">
            <a:spAutoFit/>
          </a:bodyPr>
          <a:lstStyle/>
          <a:p>
            <a:pPr algn="just">
              <a:lnSpc>
                <a:spcPts val="3058"/>
              </a:lnSpc>
              <a:spcBef>
                <a:spcPct val="0"/>
              </a:spcBef>
            </a:pPr>
            <a:r>
              <a:rPr lang="en-US" sz="2352" spc="47">
                <a:solidFill>
                  <a:srgbClr val="000000"/>
                </a:solidFill>
                <a:latin typeface="HK Grotesk"/>
              </a:rPr>
              <a:t>Na to pytanie bardzo dobrze może odpowiedzieć nam artykuł umieszczony na stronie Warszawskiej Opery Kameralnej: </a:t>
            </a:r>
          </a:p>
          <a:p>
            <a:pPr algn="just">
              <a:lnSpc>
                <a:spcPts val="3058"/>
              </a:lnSpc>
              <a:spcBef>
                <a:spcPct val="0"/>
              </a:spcBef>
            </a:pPr>
            <a:r>
              <a:rPr lang="en-US" sz="2352" spc="47">
                <a:solidFill>
                  <a:srgbClr val="000000"/>
                </a:solidFill>
                <a:latin typeface="HK Grotesk"/>
              </a:rPr>
              <a:t>Słowa oraz muzyka mówią o emocjach. Inaczej niż w filmie, z widowni trudno dostrzec wyraz twarzy aktora. Widzimy najwyżej gest, strój i pozę. O tym, co dręczy bohatera lub bohaterkę opery dowiadujemy się poprzez to, co i jak śpiewa. A czy i w życiu nie jest tak, że kiedy ktoś jest czymś bardzo przejęty, podekscytowany albo zmartwiony powtarza niekiedy do znudzenia to samo słowo albo wieść, tym samym lub różnym osobom?</a:t>
            </a:r>
          </a:p>
          <a:p>
            <a:pPr algn="just">
              <a:lnSpc>
                <a:spcPts val="3058"/>
              </a:lnSpc>
              <a:spcBef>
                <a:spcPct val="0"/>
              </a:spcBef>
            </a:pPr>
            <a:r>
              <a:rPr lang="en-US" sz="2352" spc="47">
                <a:solidFill>
                  <a:srgbClr val="000000"/>
                </a:solidFill>
                <a:latin typeface="HK Grotesk"/>
              </a:rPr>
              <a:t>Często się zdarza także, że ktoś nie usłyszy za pierwszym razem tego, co do niego mówimy, wtedy to powtarzamy. Niekiedy po kilka razy, jeśli chcemy, aby nasze słowa dotarły do tej osoby. Kiedy nam na czymś lub na kimś bardzo zależy, możemy powtarzać, choćby w myślach, jakieś słowa, jak mantrę, na przykład, kiedy się cieszymy, bo „lubi mnie, ona mnie lubi, ona naprawdę mnie lubi, lubi, lubi mnie” albo kiedy ktoś nas bardzo zawiedzie – „nienawidzę go, nienawidzę, jak ja go nienawidzę” itd. Powtarzanie słów może też parodiować jąkanie się albo goniące w kółko myśli danej postaci, tak jak i nam to się zdarza, kiedy nas coś poruszy, tyle że w operze wypowiedziane są one, a raczej wyśpiewane na głos (głosy) i w formie poetyckiej.</a:t>
            </a:r>
          </a:p>
          <a:p>
            <a:pPr algn="just">
              <a:lnSpc>
                <a:spcPts val="3058"/>
              </a:lnSpc>
              <a:spcBef>
                <a:spcPct val="0"/>
              </a:spcBef>
            </a:pPr>
            <a:r>
              <a:rPr lang="en-US" sz="2352" spc="47">
                <a:solidFill>
                  <a:srgbClr val="000000"/>
                </a:solidFill>
                <a:latin typeface="HK Grotesk"/>
              </a:rPr>
              <a:t>W życiu bywamy więc także nieco teatralni i „operowi”, patetyczni i… komiczni. Na przykład kiedy chcemy się z kimś pożegnać i… z ledwością nam się to udaje, bo tyle razy wypowiadamy słowa pożegnania: „- no to cześć, - tymczasem, papa, - pa, buziaki - do jutra - do zobaczenia, hej – i dobrych snów - tobie też, dobranoc, pchły na noc, - a szczypawki do zabawki, - trzymaj się, - ty też, pa, - papa”.</a:t>
            </a:r>
          </a:p>
          <a:p>
            <a:pPr algn="just">
              <a:lnSpc>
                <a:spcPts val="3058"/>
              </a:lnSpc>
              <a:spcBef>
                <a:spcPct val="0"/>
              </a:spcBef>
            </a:pPr>
            <a:r>
              <a:rPr lang="en-US" sz="2352" spc="47">
                <a:solidFill>
                  <a:srgbClr val="000000"/>
                </a:solidFill>
                <a:latin typeface="HK Grotesk"/>
              </a:rPr>
              <a:t>Poza tym, tak samo w piosence jak i w arii operowej, słowa mocno związane są z melodią; w muzyce powtarzają się krótsze lub dłuższe motywy, a słowa wraz z nimi…  To po prostu świetna zabawa – muzyką i słowami.</a:t>
            </a:r>
          </a:p>
        </p:txBody>
      </p:sp>
      <p:sp>
        <p:nvSpPr>
          <p:cNvPr name="Freeform 5" id="5"/>
          <p:cNvSpPr/>
          <p:nvPr/>
        </p:nvSpPr>
        <p:spPr>
          <a:xfrm flipH="false" flipV="false" rot="0">
            <a:off x="16358021" y="7765015"/>
            <a:ext cx="1442345" cy="1852128"/>
          </a:xfrm>
          <a:custGeom>
            <a:avLst/>
            <a:gdLst/>
            <a:ahLst/>
            <a:cxnLst/>
            <a:rect r="r" b="b" t="t" l="l"/>
            <a:pathLst>
              <a:path h="1852128" w="1442345">
                <a:moveTo>
                  <a:pt x="0" y="0"/>
                </a:moveTo>
                <a:lnTo>
                  <a:pt x="1442345" y="0"/>
                </a:lnTo>
                <a:lnTo>
                  <a:pt x="1442345" y="1852129"/>
                </a:lnTo>
                <a:lnTo>
                  <a:pt x="0" y="1852129"/>
                </a:lnTo>
                <a:lnTo>
                  <a:pt x="0" y="0"/>
                </a:lnTo>
                <a:close/>
              </a:path>
            </a:pathLst>
          </a:custGeom>
          <a:blipFill>
            <a:blip r:embed="rId3"/>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093516"/>
            <a:ext cx="15271188" cy="3478756"/>
          </a:xfrm>
          <a:prstGeom prst="rect">
            <a:avLst/>
          </a:prstGeom>
        </p:spPr>
        <p:txBody>
          <a:bodyPr anchor="t" rtlCol="false" tIns="0" lIns="0" bIns="0" rIns="0">
            <a:spAutoFit/>
          </a:bodyPr>
          <a:lstStyle/>
          <a:p>
            <a:pPr>
              <a:lnSpc>
                <a:spcPts val="4639"/>
              </a:lnSpc>
            </a:pPr>
            <a:r>
              <a:rPr lang="en-US" sz="4217">
                <a:solidFill>
                  <a:srgbClr val="336BE4"/>
                </a:solidFill>
                <a:latin typeface="HK Grotesk Bold"/>
              </a:rPr>
              <a:t>OPERA JAKO MUZYKA SCENICZNA WOKALNO-INSTRUMENTALNA - CIEKAWOSTKI</a:t>
            </a:r>
          </a:p>
          <a:p>
            <a:pPr>
              <a:lnSpc>
                <a:spcPts val="8929"/>
              </a:lnSpc>
            </a:pPr>
          </a:p>
          <a:p>
            <a:pPr>
              <a:lnSpc>
                <a:spcPts val="8929"/>
              </a:lnSpc>
            </a:pPr>
          </a:p>
        </p:txBody>
      </p:sp>
      <p:sp>
        <p:nvSpPr>
          <p:cNvPr name="TextBox 3" id="3"/>
          <p:cNvSpPr txBox="true"/>
          <p:nvPr/>
        </p:nvSpPr>
        <p:spPr>
          <a:xfrm rot="0">
            <a:off x="1028700" y="2453072"/>
            <a:ext cx="14878668" cy="6314440"/>
          </a:xfrm>
          <a:prstGeom prst="rect">
            <a:avLst/>
          </a:prstGeom>
        </p:spPr>
        <p:txBody>
          <a:bodyPr anchor="t" rtlCol="false" tIns="0" lIns="0" bIns="0" rIns="0">
            <a:spAutoFit/>
          </a:bodyPr>
          <a:lstStyle/>
          <a:p>
            <a:pPr marL="496564" indent="-248282" lvl="1">
              <a:lnSpc>
                <a:spcPts val="2989"/>
              </a:lnSpc>
              <a:buFont typeface="Arial"/>
              <a:buChar char="•"/>
            </a:pPr>
            <a:r>
              <a:rPr lang="en-US" sz="2299" spc="45">
                <a:solidFill>
                  <a:srgbClr val="050217"/>
                </a:solidFill>
                <a:latin typeface="HK Grotesk Medium"/>
              </a:rPr>
              <a:t>Muzyka popularna z czasem podlega modyfikacjom i zmianom, w przeciwieństwie do opery, w której zmienia się tylko część wizualna, lub - można "zobaczyć" (wyciąć) dany fragment, pozostawiając resztę w oryginalnej formie, stworzonej przez kompozytora. Jednocześnie, jak wynika z badań, jest ona w stanie oddziaływać na ludzi.</a:t>
            </a:r>
          </a:p>
          <a:p>
            <a:pPr marL="496564" indent="-248282" lvl="1">
              <a:lnSpc>
                <a:spcPts val="2989"/>
              </a:lnSpc>
              <a:buFont typeface="Arial"/>
              <a:buChar char="•"/>
            </a:pPr>
            <a:r>
              <a:rPr lang="en-US" sz="2299" spc="45">
                <a:solidFill>
                  <a:srgbClr val="050217"/>
                </a:solidFill>
                <a:latin typeface="HK Grotesk Medium"/>
              </a:rPr>
              <a:t>W 2012 roku (Miu &amp; Baltes, 2012) ponownie wykazano związek między operą a nastrojem. Osobom, bez wykształcenia muzycznego, zaprezentowano 2 fragmenty muzyki operowej: arię Gelido in ogni vena z opery Il Farnace Vivaldiego oraz pieśń operową Rataplan, skomponowaną przez Malibrana. W arii zawarty jest ból i rozpacz matki, która ma stracić swoich synów. Z kolei poeśń przedstawiała radosny marsz chłopca grającego na bębnie, towarzyszącego batalionowi wojskowemu. W badaniu wykorzystano skalę PANAS (Positive and Negative Affect Schedule), TEQ (Toronto Empathy Questionnaire) oraz skalę GEMS (The Geneva Emotional Music Scales). Dokonano również pomiarów fizjologicznych, tj. tętna, przewodności skóry i oddechu. Badani, słuchając arii Vivaldiego (treść smutna), posiadający wysoki poziom empatii, wskazywali na poczucie nostalgii, a poziom przewodnictwa ich skóry był obniżony w porównaniu z osobami o niskim poziomie empatii. Te same osoby, doświadczając części radosnej (Rataplan), wskazywały na emocje określające siłę, a ich tętno wzrosło. Zatem na odbiór muzyki mogą wpływać również indywidualne cechy jednostek, takie jak poziom empatii.</a:t>
            </a:r>
          </a:p>
          <a:p>
            <a:pPr>
              <a:lnSpc>
                <a:spcPts val="2989"/>
              </a:lnSpc>
            </a:pPr>
          </a:p>
        </p:txBody>
      </p:sp>
      <p:sp>
        <p:nvSpPr>
          <p:cNvPr name="Freeform 4" id="4"/>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5" id="5"/>
          <p:cNvSpPr/>
          <p:nvPr/>
        </p:nvSpPr>
        <p:spPr>
          <a:xfrm flipH="false" flipV="false" rot="0">
            <a:off x="15466099" y="8074085"/>
            <a:ext cx="2418050" cy="1753086"/>
          </a:xfrm>
          <a:custGeom>
            <a:avLst/>
            <a:gdLst/>
            <a:ahLst/>
            <a:cxnLst/>
            <a:rect r="r" b="b" t="t" l="l"/>
            <a:pathLst>
              <a:path h="1753086" w="2418050">
                <a:moveTo>
                  <a:pt x="0" y="0"/>
                </a:moveTo>
                <a:lnTo>
                  <a:pt x="2418050" y="0"/>
                </a:lnTo>
                <a:lnTo>
                  <a:pt x="2418050" y="1753085"/>
                </a:lnTo>
                <a:lnTo>
                  <a:pt x="0" y="1753085"/>
                </a:lnTo>
                <a:lnTo>
                  <a:pt x="0" y="0"/>
                </a:lnTo>
                <a:close/>
              </a:path>
            </a:pathLst>
          </a:custGeom>
          <a:blipFill>
            <a:blip r:embed="rId3"/>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1028700"/>
            <a:ext cx="6860250" cy="8229600"/>
          </a:xfrm>
          <a:custGeom>
            <a:avLst/>
            <a:gdLst/>
            <a:ahLst/>
            <a:cxnLst/>
            <a:rect r="r" b="b" t="t" l="l"/>
            <a:pathLst>
              <a:path h="8229600" w="6860250">
                <a:moveTo>
                  <a:pt x="0" y="0"/>
                </a:moveTo>
                <a:lnTo>
                  <a:pt x="6860250" y="0"/>
                </a:lnTo>
                <a:lnTo>
                  <a:pt x="6860250" y="8229600"/>
                </a:lnTo>
                <a:lnTo>
                  <a:pt x="0" y="8229600"/>
                </a:lnTo>
                <a:lnTo>
                  <a:pt x="0" y="0"/>
                </a:lnTo>
                <a:close/>
              </a:path>
            </a:pathLst>
          </a:custGeom>
          <a:blipFill>
            <a:blip r:embed="rId2"/>
            <a:stretch>
              <a:fillRect l="-23258" t="0" r="-23258" b="0"/>
            </a:stretch>
          </a:blipFill>
        </p:spPr>
      </p:sp>
      <p:sp>
        <p:nvSpPr>
          <p:cNvPr name="TextBox 3" id="3"/>
          <p:cNvSpPr txBox="true"/>
          <p:nvPr/>
        </p:nvSpPr>
        <p:spPr>
          <a:xfrm rot="0">
            <a:off x="8394824" y="296172"/>
            <a:ext cx="8319308" cy="1866307"/>
          </a:xfrm>
          <a:prstGeom prst="rect">
            <a:avLst/>
          </a:prstGeom>
        </p:spPr>
        <p:txBody>
          <a:bodyPr anchor="t" rtlCol="false" tIns="0" lIns="0" bIns="0" rIns="0">
            <a:spAutoFit/>
          </a:bodyPr>
          <a:lstStyle/>
          <a:p>
            <a:pPr>
              <a:lnSpc>
                <a:spcPts val="4898"/>
              </a:lnSpc>
            </a:pPr>
            <a:r>
              <a:rPr lang="en-US" sz="4453">
                <a:solidFill>
                  <a:srgbClr val="336BE4"/>
                </a:solidFill>
                <a:latin typeface="HK Grotesk Bold"/>
              </a:rPr>
              <a:t>OPERA I NIESAMOWITE MOŻLIWOŚCI W LECZENIU DEMENCJI </a:t>
            </a:r>
          </a:p>
        </p:txBody>
      </p:sp>
      <p:sp>
        <p:nvSpPr>
          <p:cNvPr name="TextBox 4" id="4"/>
          <p:cNvSpPr txBox="true"/>
          <p:nvPr/>
        </p:nvSpPr>
        <p:spPr>
          <a:xfrm rot="0">
            <a:off x="8394824" y="2391246"/>
            <a:ext cx="8970099" cy="8597628"/>
          </a:xfrm>
          <a:prstGeom prst="rect">
            <a:avLst/>
          </a:prstGeom>
        </p:spPr>
        <p:txBody>
          <a:bodyPr anchor="t" rtlCol="false" tIns="0" lIns="0" bIns="0" rIns="0">
            <a:spAutoFit/>
          </a:bodyPr>
          <a:lstStyle/>
          <a:p>
            <a:pPr>
              <a:lnSpc>
                <a:spcPts val="3277"/>
              </a:lnSpc>
            </a:pPr>
            <a:r>
              <a:rPr lang="en-US" sz="2521" spc="50">
                <a:solidFill>
                  <a:srgbClr val="DC239B"/>
                </a:solidFill>
                <a:latin typeface="HK Grotesk Bold"/>
              </a:rPr>
              <a:t>Muzykoterapia </a:t>
            </a:r>
            <a:r>
              <a:rPr lang="en-US" sz="2521" spc="50">
                <a:solidFill>
                  <a:srgbClr val="DC239B"/>
                </a:solidFill>
                <a:latin typeface="HK Grotesk"/>
              </a:rPr>
              <a:t>polega na słuchaniu muzyki i śpiewaniu piosenek. Z pozoru prosta czynność jednak niesie za sobą wiele korzyści. Ten rodzaj terapii może modulować czynniki związane z poznaniem i zachowaniem, odwracać uwagę starszych dorosłych, prowokować reakcje emocjonalne i modulować je, czerpać z różnych funkcji poznawczych i wywoływać wzorce ruchowe. Chociaż w trakcie demencji możemy zaobserwować znaczne pogorszenie mowy, to wiele umiejętności między innymi te związane z muzyką nadal mogą zostać zachowane. Przykładem tych umiejętności może być na przykład zdolność do grania wcześniej wyuczonego utworu lub instrumentu muzycznego. Nawet w późnych stanach choroby reaktywność na dźwięki czy muzykę może zostać zachowana. Wiele badań dowodzi, że śpiewanie lub słuchanie pieśni tradycyjnych, może wywoływać ich pamięć ukrytą z efektem primingu, związane to było z poprzednich doświadczeń życiowych.</a:t>
            </a:r>
          </a:p>
          <a:p>
            <a:pPr>
              <a:lnSpc>
                <a:spcPts val="3277"/>
              </a:lnSpc>
            </a:pPr>
          </a:p>
          <a:p>
            <a:pPr>
              <a:lnSpc>
                <a:spcPts val="3277"/>
              </a:lnSpc>
            </a:pPr>
          </a:p>
          <a:p>
            <a:pPr>
              <a:lnSpc>
                <a:spcPts val="3277"/>
              </a:lnSpc>
            </a:pPr>
          </a:p>
          <a:p>
            <a:pPr>
              <a:lnSpc>
                <a:spcPts val="3277"/>
              </a:lnSpc>
            </a:pPr>
          </a:p>
        </p:txBody>
      </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057275"/>
            <a:ext cx="15685432" cy="2344307"/>
          </a:xfrm>
          <a:prstGeom prst="rect">
            <a:avLst/>
          </a:prstGeom>
        </p:spPr>
        <p:txBody>
          <a:bodyPr anchor="t" rtlCol="false" tIns="0" lIns="0" bIns="0" rIns="0">
            <a:spAutoFit/>
          </a:bodyPr>
          <a:lstStyle/>
          <a:p>
            <a:pPr>
              <a:lnSpc>
                <a:spcPts val="5105"/>
              </a:lnSpc>
            </a:pPr>
            <a:r>
              <a:rPr lang="en-US" sz="4641">
                <a:solidFill>
                  <a:srgbClr val="336BE4"/>
                </a:solidFill>
                <a:latin typeface="HK Grotesk Bold"/>
              </a:rPr>
              <a:t>OPERY ŚWIATA</a:t>
            </a:r>
          </a:p>
          <a:p>
            <a:pPr>
              <a:lnSpc>
                <a:spcPts val="3345"/>
              </a:lnSpc>
            </a:pPr>
            <a:r>
              <a:rPr lang="en-US" sz="3041">
                <a:solidFill>
                  <a:srgbClr val="336BE4"/>
                </a:solidFill>
                <a:latin typeface="HK Grotesk"/>
              </a:rPr>
              <a:t>Już od czasów starożytnych ludzie interesowali się kulturą i sztuką. Opera i balet – jest to rodzaj sztuki, który przenosi nas w niesamowity świat, jest czymś głębokim, poruszającym i niosąc w sobie elegancję i szyk. Wśród najsłynniejszych oper w światowych możemy znaleźć:</a:t>
            </a:r>
          </a:p>
          <a:p>
            <a:pPr>
              <a:lnSpc>
                <a:spcPts val="3345"/>
              </a:lnSpc>
            </a:pP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4" id="4"/>
          <p:cNvSpPr/>
          <p:nvPr/>
        </p:nvSpPr>
        <p:spPr>
          <a:xfrm flipH="false" flipV="false" rot="0">
            <a:off x="2909946" y="3587835"/>
            <a:ext cx="11922941" cy="3775012"/>
          </a:xfrm>
          <a:custGeom>
            <a:avLst/>
            <a:gdLst/>
            <a:ahLst/>
            <a:cxnLst/>
            <a:rect r="r" b="b" t="t" l="l"/>
            <a:pathLst>
              <a:path h="3775012" w="11922941">
                <a:moveTo>
                  <a:pt x="0" y="0"/>
                </a:moveTo>
                <a:lnTo>
                  <a:pt x="11922941" y="0"/>
                </a:lnTo>
                <a:lnTo>
                  <a:pt x="11922941" y="3775012"/>
                </a:lnTo>
                <a:lnTo>
                  <a:pt x="0" y="3775012"/>
                </a:lnTo>
                <a:lnTo>
                  <a:pt x="0" y="0"/>
                </a:lnTo>
                <a:close/>
              </a:path>
            </a:pathLst>
          </a:custGeom>
          <a:blipFill>
            <a:blip r:embed="rId3"/>
            <a:stretch>
              <a:fillRect l="0" t="0" r="0" b="0"/>
            </a:stretch>
          </a:blipFill>
        </p:spPr>
      </p:sp>
      <p:sp>
        <p:nvSpPr>
          <p:cNvPr name="TextBox 5" id="5"/>
          <p:cNvSpPr txBox="true"/>
          <p:nvPr/>
        </p:nvSpPr>
        <p:spPr>
          <a:xfrm rot="0">
            <a:off x="1028700" y="8886863"/>
            <a:ext cx="8279368" cy="371437"/>
          </a:xfrm>
          <a:prstGeom prst="rect">
            <a:avLst/>
          </a:prstGeom>
        </p:spPr>
        <p:txBody>
          <a:bodyPr anchor="t" rtlCol="false" tIns="0" lIns="0" bIns="0" rIns="0">
            <a:spAutoFit/>
          </a:bodyPr>
          <a:lstStyle/>
          <a:p>
            <a:pPr algn="ctr">
              <a:lnSpc>
                <a:spcPts val="2928"/>
              </a:lnSpc>
              <a:spcBef>
                <a:spcPct val="0"/>
              </a:spcBef>
            </a:pPr>
            <a:r>
              <a:rPr lang="en-US" sz="2252" spc="45">
                <a:solidFill>
                  <a:srgbClr val="336BE4"/>
                </a:solidFill>
                <a:latin typeface="HK Grotesk Medium"/>
              </a:rPr>
              <a:t>W każdym kraju jest miejsce gdzie możemy obcować z kulturą. </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8220872" y="3051358"/>
            <a:ext cx="6709315" cy="4808468"/>
          </a:xfrm>
          <a:custGeom>
            <a:avLst/>
            <a:gdLst/>
            <a:ahLst/>
            <a:cxnLst/>
            <a:rect r="r" b="b" t="t" l="l"/>
            <a:pathLst>
              <a:path h="4808468" w="6709315">
                <a:moveTo>
                  <a:pt x="0" y="0"/>
                </a:moveTo>
                <a:lnTo>
                  <a:pt x="6709315" y="0"/>
                </a:lnTo>
                <a:lnTo>
                  <a:pt x="6709315" y="4808469"/>
                </a:lnTo>
                <a:lnTo>
                  <a:pt x="0" y="4808469"/>
                </a:lnTo>
                <a:lnTo>
                  <a:pt x="0" y="0"/>
                </a:lnTo>
                <a:close/>
              </a:path>
            </a:pathLst>
          </a:custGeom>
          <a:blipFill>
            <a:blip r:embed="rId3"/>
            <a:stretch>
              <a:fillRect l="0" t="0" r="-7772" b="0"/>
            </a:stretch>
          </a:blipFill>
        </p:spPr>
      </p:sp>
      <p:sp>
        <p:nvSpPr>
          <p:cNvPr name="Freeform 4" id="4"/>
          <p:cNvSpPr/>
          <p:nvPr/>
        </p:nvSpPr>
        <p:spPr>
          <a:xfrm flipH="false" flipV="false" rot="0">
            <a:off x="1028700" y="3059700"/>
            <a:ext cx="6741816" cy="4791785"/>
          </a:xfrm>
          <a:custGeom>
            <a:avLst/>
            <a:gdLst/>
            <a:ahLst/>
            <a:cxnLst/>
            <a:rect r="r" b="b" t="t" l="l"/>
            <a:pathLst>
              <a:path h="4791785" w="6741816">
                <a:moveTo>
                  <a:pt x="0" y="0"/>
                </a:moveTo>
                <a:lnTo>
                  <a:pt x="6741816" y="0"/>
                </a:lnTo>
                <a:lnTo>
                  <a:pt x="6741816" y="4791785"/>
                </a:lnTo>
                <a:lnTo>
                  <a:pt x="0" y="4791785"/>
                </a:lnTo>
                <a:lnTo>
                  <a:pt x="0" y="0"/>
                </a:lnTo>
                <a:close/>
              </a:path>
            </a:pathLst>
          </a:custGeom>
          <a:blipFill>
            <a:blip r:embed="rId4"/>
            <a:stretch>
              <a:fillRect l="0" t="0" r="-6680" b="0"/>
            </a:stretch>
          </a:blipFill>
        </p:spPr>
      </p:sp>
      <p:sp>
        <p:nvSpPr>
          <p:cNvPr name="TextBox 5" id="5"/>
          <p:cNvSpPr txBox="true"/>
          <p:nvPr/>
        </p:nvSpPr>
        <p:spPr>
          <a:xfrm rot="0">
            <a:off x="1028700" y="1076325"/>
            <a:ext cx="7639170" cy="1526132"/>
          </a:xfrm>
          <a:prstGeom prst="rect">
            <a:avLst/>
          </a:prstGeom>
        </p:spPr>
        <p:txBody>
          <a:bodyPr anchor="t" rtlCol="false" tIns="0" lIns="0" bIns="0" rIns="0">
            <a:spAutoFit/>
          </a:bodyPr>
          <a:lstStyle/>
          <a:p>
            <a:pPr>
              <a:lnSpc>
                <a:spcPts val="5959"/>
              </a:lnSpc>
            </a:pPr>
            <a:r>
              <a:rPr lang="en-US" sz="5417">
                <a:solidFill>
                  <a:srgbClr val="336BE4"/>
                </a:solidFill>
                <a:latin typeface="HK Grotesk Bold"/>
              </a:rPr>
              <a:t>SYDNEY OPERA HOUSE, SYDNEY</a:t>
            </a:r>
          </a:p>
        </p:txBody>
      </p:sp>
      <p:sp>
        <p:nvSpPr>
          <p:cNvPr name="TextBox 6" id="6"/>
          <p:cNvSpPr txBox="true"/>
          <p:nvPr/>
        </p:nvSpPr>
        <p:spPr>
          <a:xfrm rot="0">
            <a:off x="8220872" y="1076325"/>
            <a:ext cx="7639170" cy="1526132"/>
          </a:xfrm>
          <a:prstGeom prst="rect">
            <a:avLst/>
          </a:prstGeom>
        </p:spPr>
        <p:txBody>
          <a:bodyPr anchor="t" rtlCol="false" tIns="0" lIns="0" bIns="0" rIns="0">
            <a:spAutoFit/>
          </a:bodyPr>
          <a:lstStyle/>
          <a:p>
            <a:pPr>
              <a:lnSpc>
                <a:spcPts val="5959"/>
              </a:lnSpc>
            </a:pPr>
            <a:r>
              <a:rPr lang="en-US" sz="5417">
                <a:solidFill>
                  <a:srgbClr val="336BE4"/>
                </a:solidFill>
                <a:latin typeface="HK Grotesk Bold"/>
              </a:rPr>
              <a:t>PALAIS GARNIER, PARYŻ</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8410495" y="3059700"/>
            <a:ext cx="7797087" cy="5267466"/>
          </a:xfrm>
          <a:custGeom>
            <a:avLst/>
            <a:gdLst/>
            <a:ahLst/>
            <a:cxnLst/>
            <a:rect r="r" b="b" t="t" l="l"/>
            <a:pathLst>
              <a:path h="5267466" w="7797087">
                <a:moveTo>
                  <a:pt x="0" y="0"/>
                </a:moveTo>
                <a:lnTo>
                  <a:pt x="7797087" y="0"/>
                </a:lnTo>
                <a:lnTo>
                  <a:pt x="7797087" y="5267467"/>
                </a:lnTo>
                <a:lnTo>
                  <a:pt x="0" y="5267467"/>
                </a:lnTo>
                <a:lnTo>
                  <a:pt x="0" y="0"/>
                </a:lnTo>
                <a:close/>
              </a:path>
            </a:pathLst>
          </a:custGeom>
          <a:blipFill>
            <a:blip r:embed="rId3"/>
            <a:stretch>
              <a:fillRect l="-2431" t="0" r="0" b="0"/>
            </a:stretch>
          </a:blipFill>
        </p:spPr>
      </p:sp>
      <p:sp>
        <p:nvSpPr>
          <p:cNvPr name="Freeform 4" id="4"/>
          <p:cNvSpPr/>
          <p:nvPr/>
        </p:nvSpPr>
        <p:spPr>
          <a:xfrm flipH="false" flipV="false" rot="0">
            <a:off x="1028700" y="3079033"/>
            <a:ext cx="6975870" cy="5248134"/>
          </a:xfrm>
          <a:custGeom>
            <a:avLst/>
            <a:gdLst/>
            <a:ahLst/>
            <a:cxnLst/>
            <a:rect r="r" b="b" t="t" l="l"/>
            <a:pathLst>
              <a:path h="5248134" w="6975870">
                <a:moveTo>
                  <a:pt x="0" y="0"/>
                </a:moveTo>
                <a:lnTo>
                  <a:pt x="6975870" y="0"/>
                </a:lnTo>
                <a:lnTo>
                  <a:pt x="6975870" y="5248134"/>
                </a:lnTo>
                <a:lnTo>
                  <a:pt x="0" y="5248134"/>
                </a:lnTo>
                <a:lnTo>
                  <a:pt x="0" y="0"/>
                </a:lnTo>
                <a:close/>
              </a:path>
            </a:pathLst>
          </a:custGeom>
          <a:blipFill>
            <a:blip r:embed="rId4"/>
            <a:stretch>
              <a:fillRect l="0" t="0" r="-7475" b="0"/>
            </a:stretch>
          </a:blipFill>
        </p:spPr>
      </p:sp>
      <p:sp>
        <p:nvSpPr>
          <p:cNvPr name="TextBox 5" id="5"/>
          <p:cNvSpPr txBox="true"/>
          <p:nvPr/>
        </p:nvSpPr>
        <p:spPr>
          <a:xfrm rot="0">
            <a:off x="1028700" y="1076325"/>
            <a:ext cx="7639170" cy="1526132"/>
          </a:xfrm>
          <a:prstGeom prst="rect">
            <a:avLst/>
          </a:prstGeom>
        </p:spPr>
        <p:txBody>
          <a:bodyPr anchor="t" rtlCol="false" tIns="0" lIns="0" bIns="0" rIns="0">
            <a:spAutoFit/>
          </a:bodyPr>
          <a:lstStyle/>
          <a:p>
            <a:pPr>
              <a:lnSpc>
                <a:spcPts val="5959"/>
              </a:lnSpc>
            </a:pPr>
            <a:r>
              <a:rPr lang="en-US" sz="5417">
                <a:solidFill>
                  <a:srgbClr val="336BE4"/>
                </a:solidFill>
                <a:latin typeface="HK Grotesk Bold"/>
              </a:rPr>
              <a:t>ROYAL OPERA HOUSE MUSCAT, MASKAT</a:t>
            </a:r>
          </a:p>
        </p:txBody>
      </p:sp>
      <p:sp>
        <p:nvSpPr>
          <p:cNvPr name="TextBox 6" id="6"/>
          <p:cNvSpPr txBox="true"/>
          <p:nvPr/>
        </p:nvSpPr>
        <p:spPr>
          <a:xfrm rot="0">
            <a:off x="8220872" y="1076325"/>
            <a:ext cx="7639170" cy="1526132"/>
          </a:xfrm>
          <a:prstGeom prst="rect">
            <a:avLst/>
          </a:prstGeom>
        </p:spPr>
        <p:txBody>
          <a:bodyPr anchor="t" rtlCol="false" tIns="0" lIns="0" bIns="0" rIns="0">
            <a:spAutoFit/>
          </a:bodyPr>
          <a:lstStyle/>
          <a:p>
            <a:pPr>
              <a:lnSpc>
                <a:spcPts val="5959"/>
              </a:lnSpc>
            </a:pPr>
            <a:r>
              <a:rPr lang="en-US" sz="5417">
                <a:solidFill>
                  <a:srgbClr val="336BE4"/>
                </a:solidFill>
                <a:latin typeface="HK Grotesk Bold"/>
              </a:rPr>
              <a:t>METROPOLITAN OPERA, NOWY JORK</a:t>
            </a:r>
          </a:p>
        </p:txBody>
      </p:sp>
      <p:sp>
        <p:nvSpPr>
          <p:cNvPr name="TextBox 7" id="7"/>
          <p:cNvSpPr txBox="true"/>
          <p:nvPr/>
        </p:nvSpPr>
        <p:spPr>
          <a:xfrm rot="0">
            <a:off x="1028700" y="8784367"/>
            <a:ext cx="6401634" cy="203162"/>
          </a:xfrm>
          <a:prstGeom prst="rect">
            <a:avLst/>
          </a:prstGeom>
        </p:spPr>
        <p:txBody>
          <a:bodyPr anchor="t" rtlCol="false" tIns="0" lIns="0" bIns="0" rIns="0">
            <a:spAutoFit/>
          </a:bodyPr>
          <a:lstStyle/>
          <a:p>
            <a:pPr algn="ctr">
              <a:lnSpc>
                <a:spcPts val="1628"/>
              </a:lnSpc>
              <a:spcBef>
                <a:spcPct val="0"/>
              </a:spcBef>
            </a:pPr>
            <a:r>
              <a:rPr lang="en-US" sz="1252" spc="25">
                <a:solidFill>
                  <a:srgbClr val="000000"/>
                </a:solidFill>
                <a:latin typeface="HK Grotesk"/>
              </a:rPr>
              <a:t>Źródło: https://www.vogue.pl/a/najbardziej-spektakularne-opery-na-swiecie 9.10.2022 </a:t>
            </a:r>
          </a:p>
        </p:txBody>
      </p:sp>
      <p:sp>
        <p:nvSpPr>
          <p:cNvPr name="TextBox 8" id="8"/>
          <p:cNvSpPr txBox="true"/>
          <p:nvPr/>
        </p:nvSpPr>
        <p:spPr>
          <a:xfrm rot="0">
            <a:off x="8410495" y="8765317"/>
            <a:ext cx="6356390" cy="203162"/>
          </a:xfrm>
          <a:prstGeom prst="rect">
            <a:avLst/>
          </a:prstGeom>
        </p:spPr>
        <p:txBody>
          <a:bodyPr anchor="t" rtlCol="false" tIns="0" lIns="0" bIns="0" rIns="0">
            <a:spAutoFit/>
          </a:bodyPr>
          <a:lstStyle/>
          <a:p>
            <a:pPr algn="ctr">
              <a:lnSpc>
                <a:spcPts val="1628"/>
              </a:lnSpc>
              <a:spcBef>
                <a:spcPct val="0"/>
              </a:spcBef>
            </a:pPr>
            <a:r>
              <a:rPr lang="en-US" sz="1252" spc="25">
                <a:solidFill>
                  <a:srgbClr val="000000"/>
                </a:solidFill>
                <a:latin typeface="HK Grotesk"/>
              </a:rPr>
              <a:t>Źródło: https://www.vogue.pl/a/najbardziej-spektakularne-opery-na-swiecie 9.10.2022</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095375"/>
            <a:ext cx="12965084" cy="7995960"/>
          </a:xfrm>
          <a:prstGeom prst="rect">
            <a:avLst/>
          </a:prstGeom>
        </p:spPr>
        <p:txBody>
          <a:bodyPr anchor="t" rtlCol="false" tIns="0" lIns="0" bIns="0" rIns="0">
            <a:spAutoFit/>
          </a:bodyPr>
          <a:lstStyle/>
          <a:p>
            <a:pPr>
              <a:lnSpc>
                <a:spcPts val="7758"/>
              </a:lnSpc>
            </a:pPr>
            <a:r>
              <a:rPr lang="en-US" sz="7053">
                <a:solidFill>
                  <a:srgbClr val="336BE4"/>
                </a:solidFill>
                <a:latin typeface="HK Grotesk Bold"/>
              </a:rPr>
              <a:t>NAJSŁYNNIEJSI ŚPIEWACY OPEROWI NA ŚWIECIE</a:t>
            </a:r>
          </a:p>
          <a:p>
            <a:pPr>
              <a:lnSpc>
                <a:spcPts val="2038"/>
              </a:lnSpc>
            </a:pPr>
          </a:p>
          <a:p>
            <a:pPr marL="788758" indent="-394379" lvl="1">
              <a:lnSpc>
                <a:spcPts val="4018"/>
              </a:lnSpc>
              <a:buFont typeface="Arial"/>
              <a:buChar char="•"/>
            </a:pPr>
            <a:r>
              <a:rPr lang="en-US" sz="3653">
                <a:solidFill>
                  <a:srgbClr val="1986C8"/>
                </a:solidFill>
                <a:latin typeface="HK Grotesk Bold"/>
              </a:rPr>
              <a:t>Luciano Pavarotti</a:t>
            </a:r>
          </a:p>
          <a:p>
            <a:pPr marL="788758" indent="-394379" lvl="1">
              <a:lnSpc>
                <a:spcPts val="4018"/>
              </a:lnSpc>
              <a:buFont typeface="Arial"/>
              <a:buChar char="•"/>
            </a:pPr>
            <a:r>
              <a:rPr lang="en-US" sz="3653">
                <a:solidFill>
                  <a:srgbClr val="1986C8"/>
                </a:solidFill>
                <a:latin typeface="HK Grotesk Bold"/>
              </a:rPr>
              <a:t>Andrea Bocelli</a:t>
            </a:r>
          </a:p>
          <a:p>
            <a:pPr marL="788758" indent="-394379" lvl="1">
              <a:lnSpc>
                <a:spcPts val="4018"/>
              </a:lnSpc>
              <a:buFont typeface="Arial"/>
              <a:buChar char="•"/>
            </a:pPr>
            <a:r>
              <a:rPr lang="en-US" sz="3653">
                <a:solidFill>
                  <a:srgbClr val="1986C8"/>
                </a:solidFill>
                <a:latin typeface="HK Grotesk Bold"/>
              </a:rPr>
              <a:t>Placido Domingo</a:t>
            </a:r>
          </a:p>
          <a:p>
            <a:pPr marL="788758" indent="-394379" lvl="1">
              <a:lnSpc>
                <a:spcPts val="4018"/>
              </a:lnSpc>
              <a:buFont typeface="Arial"/>
              <a:buChar char="•"/>
            </a:pPr>
            <a:r>
              <a:rPr lang="en-US" sz="3653">
                <a:solidFill>
                  <a:srgbClr val="1986C8"/>
                </a:solidFill>
                <a:latin typeface="HK Grotesk Bold"/>
              </a:rPr>
              <a:t>Maria Callas</a:t>
            </a:r>
          </a:p>
          <a:p>
            <a:pPr marL="788758" indent="-394379" lvl="1">
              <a:lnSpc>
                <a:spcPts val="4018"/>
              </a:lnSpc>
              <a:buFont typeface="Arial"/>
              <a:buChar char="•"/>
            </a:pPr>
            <a:r>
              <a:rPr lang="en-US" sz="3653">
                <a:solidFill>
                  <a:srgbClr val="1986C8"/>
                </a:solidFill>
                <a:latin typeface="HK Grotesk Bold"/>
              </a:rPr>
              <a:t>Jose Carreras</a:t>
            </a:r>
          </a:p>
          <a:p>
            <a:pPr marL="788758" indent="-394379" lvl="1">
              <a:lnSpc>
                <a:spcPts val="4018"/>
              </a:lnSpc>
              <a:buFont typeface="Arial"/>
              <a:buChar char="•"/>
            </a:pPr>
            <a:r>
              <a:rPr lang="en-US" sz="3653">
                <a:solidFill>
                  <a:srgbClr val="1986C8"/>
                </a:solidFill>
                <a:latin typeface="HK Grotesk Bold"/>
              </a:rPr>
              <a:t>Enrico Caruso</a:t>
            </a:r>
          </a:p>
          <a:p>
            <a:pPr marL="788758" indent="-394379" lvl="1">
              <a:lnSpc>
                <a:spcPts val="4018"/>
              </a:lnSpc>
              <a:buFont typeface="Arial"/>
              <a:buChar char="•"/>
            </a:pPr>
            <a:r>
              <a:rPr lang="en-US" sz="3653">
                <a:solidFill>
                  <a:srgbClr val="1986C8"/>
                </a:solidFill>
                <a:latin typeface="HK Grotesk Bold"/>
              </a:rPr>
              <a:t>Joan Sutherland</a:t>
            </a:r>
          </a:p>
          <a:p>
            <a:pPr marL="788758" indent="-394379" lvl="1">
              <a:lnSpc>
                <a:spcPts val="4018"/>
              </a:lnSpc>
              <a:buFont typeface="Arial"/>
              <a:buChar char="•"/>
            </a:pPr>
            <a:r>
              <a:rPr lang="en-US" sz="3653">
                <a:solidFill>
                  <a:srgbClr val="1986C8"/>
                </a:solidFill>
                <a:latin typeface="HK Grotesk Bold"/>
              </a:rPr>
              <a:t>Jussi Björling</a:t>
            </a:r>
          </a:p>
          <a:p>
            <a:pPr marL="788758" indent="-394379" lvl="1">
              <a:lnSpc>
                <a:spcPts val="4018"/>
              </a:lnSpc>
              <a:buFont typeface="Arial"/>
              <a:buChar char="•"/>
            </a:pPr>
            <a:r>
              <a:rPr lang="en-US" sz="3653">
                <a:solidFill>
                  <a:srgbClr val="1986C8"/>
                </a:solidFill>
                <a:latin typeface="HK Grotesk Bold"/>
              </a:rPr>
              <a:t>Sarah Brightman</a:t>
            </a:r>
          </a:p>
          <a:p>
            <a:pPr>
              <a:lnSpc>
                <a:spcPts val="9518"/>
              </a:lnSpc>
            </a:pP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4" id="4"/>
          <p:cNvSpPr/>
          <p:nvPr/>
        </p:nvSpPr>
        <p:spPr>
          <a:xfrm flipH="false" flipV="false" rot="0">
            <a:off x="8242711" y="3387477"/>
            <a:ext cx="3062170" cy="4938984"/>
          </a:xfrm>
          <a:custGeom>
            <a:avLst/>
            <a:gdLst/>
            <a:ahLst/>
            <a:cxnLst/>
            <a:rect r="r" b="b" t="t" l="l"/>
            <a:pathLst>
              <a:path h="4938984" w="3062170">
                <a:moveTo>
                  <a:pt x="0" y="0"/>
                </a:moveTo>
                <a:lnTo>
                  <a:pt x="3062171" y="0"/>
                </a:lnTo>
                <a:lnTo>
                  <a:pt x="3062171" y="4938985"/>
                </a:lnTo>
                <a:lnTo>
                  <a:pt x="0" y="4938985"/>
                </a:lnTo>
                <a:lnTo>
                  <a:pt x="0" y="0"/>
                </a:lnTo>
                <a:close/>
              </a:path>
            </a:pathLst>
          </a:custGeom>
          <a:blipFill>
            <a:blip r:embed="rId3"/>
            <a:stretch>
              <a:fillRect l="0" t="0" r="0" b="0"/>
            </a:stretch>
          </a:blipFill>
        </p:spPr>
      </p:sp>
      <p:sp>
        <p:nvSpPr>
          <p:cNvPr name="Freeform 5" id="5"/>
          <p:cNvSpPr/>
          <p:nvPr/>
        </p:nvSpPr>
        <p:spPr>
          <a:xfrm flipH="false" flipV="false" rot="0">
            <a:off x="11600120" y="3199425"/>
            <a:ext cx="4192276" cy="5315089"/>
          </a:xfrm>
          <a:custGeom>
            <a:avLst/>
            <a:gdLst/>
            <a:ahLst/>
            <a:cxnLst/>
            <a:rect r="r" b="b" t="t" l="l"/>
            <a:pathLst>
              <a:path h="5315089" w="4192276">
                <a:moveTo>
                  <a:pt x="0" y="0"/>
                </a:moveTo>
                <a:lnTo>
                  <a:pt x="4192277" y="0"/>
                </a:lnTo>
                <a:lnTo>
                  <a:pt x="4192277" y="5315089"/>
                </a:lnTo>
                <a:lnTo>
                  <a:pt x="0" y="531508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1028700" y="8622547"/>
            <a:ext cx="7663815" cy="229197"/>
          </a:xfrm>
          <a:prstGeom prst="rect">
            <a:avLst/>
          </a:prstGeom>
        </p:spPr>
        <p:txBody>
          <a:bodyPr anchor="t" rtlCol="false" tIns="0" lIns="0" bIns="0" rIns="0">
            <a:spAutoFit/>
          </a:bodyPr>
          <a:lstStyle/>
          <a:p>
            <a:pPr algn="ctr">
              <a:lnSpc>
                <a:spcPts val="1888"/>
              </a:lnSpc>
              <a:spcBef>
                <a:spcPct val="0"/>
              </a:spcBef>
            </a:pPr>
            <a:r>
              <a:rPr lang="en-US" sz="1452" spc="29">
                <a:solidFill>
                  <a:srgbClr val="000000"/>
                </a:solidFill>
                <a:latin typeface="HK Grotesk"/>
              </a:rPr>
              <a:t>Źródło: https://pl.123rf.com/cliparty-wektory/%C5%9Apiewak_operowy.html 19.10.2022 </a:t>
            </a:r>
          </a:p>
        </p:txBody>
      </p:sp>
      <p:sp>
        <p:nvSpPr>
          <p:cNvPr name="TextBox 7" id="7"/>
          <p:cNvSpPr txBox="true"/>
          <p:nvPr/>
        </p:nvSpPr>
        <p:spPr>
          <a:xfrm rot="0">
            <a:off x="1028700" y="8980864"/>
            <a:ext cx="9662160" cy="211417"/>
          </a:xfrm>
          <a:prstGeom prst="rect">
            <a:avLst/>
          </a:prstGeom>
        </p:spPr>
        <p:txBody>
          <a:bodyPr anchor="t" rtlCol="false" tIns="0" lIns="0" bIns="0" rIns="0">
            <a:spAutoFit/>
          </a:bodyPr>
          <a:lstStyle/>
          <a:p>
            <a:pPr algn="ctr">
              <a:lnSpc>
                <a:spcPts val="1758"/>
              </a:lnSpc>
              <a:spcBef>
                <a:spcPct val="0"/>
              </a:spcBef>
            </a:pPr>
            <a:r>
              <a:rPr lang="en-US" sz="1352" spc="27">
                <a:solidFill>
                  <a:srgbClr val="000000"/>
                </a:solidFill>
                <a:latin typeface="HK Grotesk"/>
              </a:rPr>
              <a:t>Źródło: https://myloview.pl/fototapeta-spiewak-operowy-ilustracja-rysunek-kreskowka-i-biale-tlo-nr-681690C 19.10.2022</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028700" y="1028700"/>
            <a:ext cx="4370882" cy="4438823"/>
          </a:xfrm>
          <a:custGeom>
            <a:avLst/>
            <a:gdLst/>
            <a:ahLst/>
            <a:cxnLst/>
            <a:rect r="r" b="b" t="t" l="l"/>
            <a:pathLst>
              <a:path h="4438823" w="4370882">
                <a:moveTo>
                  <a:pt x="0" y="0"/>
                </a:moveTo>
                <a:lnTo>
                  <a:pt x="4370882" y="0"/>
                </a:lnTo>
                <a:lnTo>
                  <a:pt x="4370882" y="4438823"/>
                </a:lnTo>
                <a:lnTo>
                  <a:pt x="0" y="4438823"/>
                </a:lnTo>
                <a:lnTo>
                  <a:pt x="0" y="0"/>
                </a:lnTo>
                <a:close/>
              </a:path>
            </a:pathLst>
          </a:custGeom>
          <a:blipFill>
            <a:blip r:embed="rId3"/>
            <a:stretch>
              <a:fillRect l="0" t="0" r="0" b="0"/>
            </a:stretch>
          </a:blipFill>
        </p:spPr>
      </p:sp>
      <p:sp>
        <p:nvSpPr>
          <p:cNvPr name="Freeform 4" id="4"/>
          <p:cNvSpPr/>
          <p:nvPr/>
        </p:nvSpPr>
        <p:spPr>
          <a:xfrm flipH="false" flipV="false" rot="0">
            <a:off x="5976613" y="2517235"/>
            <a:ext cx="4714247" cy="5584370"/>
          </a:xfrm>
          <a:custGeom>
            <a:avLst/>
            <a:gdLst/>
            <a:ahLst/>
            <a:cxnLst/>
            <a:rect r="r" b="b" t="t" l="l"/>
            <a:pathLst>
              <a:path h="5584370" w="4714247">
                <a:moveTo>
                  <a:pt x="0" y="0"/>
                </a:moveTo>
                <a:lnTo>
                  <a:pt x="4714247" y="0"/>
                </a:lnTo>
                <a:lnTo>
                  <a:pt x="4714247" y="5584371"/>
                </a:lnTo>
                <a:lnTo>
                  <a:pt x="0" y="5584371"/>
                </a:lnTo>
                <a:lnTo>
                  <a:pt x="0" y="0"/>
                </a:lnTo>
                <a:close/>
              </a:path>
            </a:pathLst>
          </a:custGeom>
          <a:blipFill>
            <a:blip r:embed="rId4"/>
            <a:stretch>
              <a:fillRect l="0" t="0" r="0" b="0"/>
            </a:stretch>
          </a:blipFill>
        </p:spPr>
      </p:sp>
      <p:sp>
        <p:nvSpPr>
          <p:cNvPr name="Freeform 5" id="5"/>
          <p:cNvSpPr/>
          <p:nvPr/>
        </p:nvSpPr>
        <p:spPr>
          <a:xfrm flipH="false" flipV="false" rot="0">
            <a:off x="11550581" y="1028700"/>
            <a:ext cx="4146548" cy="5652140"/>
          </a:xfrm>
          <a:custGeom>
            <a:avLst/>
            <a:gdLst/>
            <a:ahLst/>
            <a:cxnLst/>
            <a:rect r="r" b="b" t="t" l="l"/>
            <a:pathLst>
              <a:path h="5652140" w="4146548">
                <a:moveTo>
                  <a:pt x="0" y="0"/>
                </a:moveTo>
                <a:lnTo>
                  <a:pt x="4146548" y="0"/>
                </a:lnTo>
                <a:lnTo>
                  <a:pt x="4146548" y="5652140"/>
                </a:lnTo>
                <a:lnTo>
                  <a:pt x="0" y="5652140"/>
                </a:lnTo>
                <a:lnTo>
                  <a:pt x="0" y="0"/>
                </a:lnTo>
                <a:close/>
              </a:path>
            </a:pathLst>
          </a:custGeom>
          <a:blipFill>
            <a:blip r:embed="rId5"/>
            <a:stretch>
              <a:fillRect l="0" t="0" r="0" b="0"/>
            </a:stretch>
          </a:blipFill>
        </p:spPr>
      </p:sp>
      <p:sp>
        <p:nvSpPr>
          <p:cNvPr name="TextBox 6" id="6"/>
          <p:cNvSpPr txBox="true"/>
          <p:nvPr/>
        </p:nvSpPr>
        <p:spPr>
          <a:xfrm rot="0">
            <a:off x="1383632" y="5448473"/>
            <a:ext cx="3661018" cy="803237"/>
          </a:xfrm>
          <a:prstGeom prst="rect">
            <a:avLst/>
          </a:prstGeom>
        </p:spPr>
        <p:txBody>
          <a:bodyPr anchor="t" rtlCol="false" tIns="0" lIns="0" bIns="0" rIns="0">
            <a:spAutoFit/>
          </a:bodyPr>
          <a:lstStyle/>
          <a:p>
            <a:pPr algn="ctr">
              <a:lnSpc>
                <a:spcPts val="1628"/>
              </a:lnSpc>
            </a:pPr>
            <a:r>
              <a:rPr lang="en-US" sz="1252" spc="25">
                <a:solidFill>
                  <a:srgbClr val="000000"/>
                </a:solidFill>
                <a:latin typeface="HK Grotesk"/>
              </a:rPr>
              <a:t>Źródło: </a:t>
            </a:r>
            <a:r>
              <a:rPr lang="en-US" sz="1252" spc="25" u="sng">
                <a:solidFill>
                  <a:srgbClr val="000000"/>
                </a:solidFill>
                <a:latin typeface="HK Grotesk"/>
                <a:hlinkClick r:id="rId6" tooltip="https://open.spotify.com/artist/0Y8KmFkKOgJybpVobn1onU%209.10.2022"/>
              </a:rPr>
              <a:t>https://open.spotify.com/artist/0Y8KmFkKOgJybpVobn1onU 9.10.2022</a:t>
            </a:r>
            <a:r>
              <a:rPr lang="en-US" sz="1252" spc="25">
                <a:solidFill>
                  <a:srgbClr val="000000"/>
                </a:solidFill>
                <a:latin typeface="HK Grotesk"/>
              </a:rPr>
              <a:t> </a:t>
            </a:r>
          </a:p>
          <a:p>
            <a:pPr algn="ctr">
              <a:lnSpc>
                <a:spcPts val="1628"/>
              </a:lnSpc>
              <a:spcBef>
                <a:spcPct val="0"/>
              </a:spcBef>
            </a:pPr>
          </a:p>
        </p:txBody>
      </p:sp>
      <p:sp>
        <p:nvSpPr>
          <p:cNvPr name="TextBox 7" id="7"/>
          <p:cNvSpPr txBox="true"/>
          <p:nvPr/>
        </p:nvSpPr>
        <p:spPr>
          <a:xfrm rot="0">
            <a:off x="5976613" y="8082556"/>
            <a:ext cx="4750897" cy="957542"/>
          </a:xfrm>
          <a:prstGeom prst="rect">
            <a:avLst/>
          </a:prstGeom>
        </p:spPr>
        <p:txBody>
          <a:bodyPr anchor="t" rtlCol="false" tIns="0" lIns="0" bIns="0" rIns="0">
            <a:spAutoFit/>
          </a:bodyPr>
          <a:lstStyle/>
          <a:p>
            <a:pPr algn="ctr">
              <a:lnSpc>
                <a:spcPts val="1628"/>
              </a:lnSpc>
            </a:pPr>
            <a:r>
              <a:rPr lang="en-US" sz="1252" spc="25">
                <a:solidFill>
                  <a:srgbClr val="000000"/>
                </a:solidFill>
                <a:latin typeface="HK Grotesk"/>
              </a:rPr>
              <a:t>Źródło: </a:t>
            </a:r>
            <a:r>
              <a:rPr lang="en-US" sz="1252" spc="25" u="sng">
                <a:solidFill>
                  <a:srgbClr val="000000"/>
                </a:solidFill>
                <a:latin typeface="HK Grotesk"/>
                <a:hlinkClick r:id="rId7" tooltip="https://amu.edu.pl/wiadomosci/aktualnosci/archiwum/343519-andrea-bocelli-w-poznaniu2.-wielki-koncert-na-stulecie-uniwersytetu-poznanskiego%209.10.2022"/>
              </a:rPr>
              <a:t>https://amu.edu.pl/wiadomosci/aktualnosci/archiwum/343519-andrea-bocelli-w-poznaniu2.-wielki-koncert-na-stulecie-uniwersytetu-poznanskiego 9.10.2022</a:t>
            </a:r>
            <a:r>
              <a:rPr lang="en-US" sz="1252" spc="25">
                <a:solidFill>
                  <a:srgbClr val="000000"/>
                </a:solidFill>
                <a:latin typeface="HK Grotesk"/>
              </a:rPr>
              <a:t> </a:t>
            </a:r>
          </a:p>
          <a:p>
            <a:pPr algn="ctr">
              <a:lnSpc>
                <a:spcPts val="1238"/>
              </a:lnSpc>
              <a:spcBef>
                <a:spcPct val="0"/>
              </a:spcBef>
            </a:pPr>
          </a:p>
        </p:txBody>
      </p:sp>
      <p:sp>
        <p:nvSpPr>
          <p:cNvPr name="TextBox 8" id="8"/>
          <p:cNvSpPr txBox="true"/>
          <p:nvPr/>
        </p:nvSpPr>
        <p:spPr>
          <a:xfrm rot="0">
            <a:off x="12018752" y="6661790"/>
            <a:ext cx="3210206" cy="757517"/>
          </a:xfrm>
          <a:prstGeom prst="rect">
            <a:avLst/>
          </a:prstGeom>
        </p:spPr>
        <p:txBody>
          <a:bodyPr anchor="t" rtlCol="false" tIns="0" lIns="0" bIns="0" rIns="0">
            <a:spAutoFit/>
          </a:bodyPr>
          <a:lstStyle/>
          <a:p>
            <a:pPr algn="ctr">
              <a:lnSpc>
                <a:spcPts val="1628"/>
              </a:lnSpc>
            </a:pPr>
            <a:r>
              <a:rPr lang="en-US" sz="1252" spc="25">
                <a:solidFill>
                  <a:srgbClr val="000000"/>
                </a:solidFill>
                <a:latin typeface="HK Grotesk"/>
              </a:rPr>
              <a:t>Źródło: </a:t>
            </a:r>
            <a:r>
              <a:rPr lang="en-US" sz="1252" spc="25" u="sng">
                <a:solidFill>
                  <a:srgbClr val="000000"/>
                </a:solidFill>
                <a:latin typeface="HK Grotesk"/>
                <a:hlinkClick r:id="rId8" tooltip="https://www.operabase.com/artists/placido-domingo-14248/en%209.10.2022"/>
              </a:rPr>
              <a:t>https://www.operabase.com/artists/placido-domingo-14248/en 9.10.2022</a:t>
            </a:r>
            <a:r>
              <a:rPr lang="en-US" sz="1252" spc="25">
                <a:solidFill>
                  <a:srgbClr val="000000"/>
                </a:solidFill>
                <a:latin typeface="HK Grotesk"/>
              </a:rPr>
              <a:t> </a:t>
            </a:r>
          </a:p>
          <a:p>
            <a:pPr algn="ctr">
              <a:lnSpc>
                <a:spcPts val="1238"/>
              </a:lnSpc>
              <a:spcBef>
                <a:spcPct val="0"/>
              </a:spcBef>
            </a:pP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028700" y="2036410"/>
            <a:ext cx="5063523" cy="4174432"/>
          </a:xfrm>
          <a:custGeom>
            <a:avLst/>
            <a:gdLst/>
            <a:ahLst/>
            <a:cxnLst/>
            <a:rect r="r" b="b" t="t" l="l"/>
            <a:pathLst>
              <a:path h="4174432" w="5063523">
                <a:moveTo>
                  <a:pt x="0" y="0"/>
                </a:moveTo>
                <a:lnTo>
                  <a:pt x="5063523" y="0"/>
                </a:lnTo>
                <a:lnTo>
                  <a:pt x="5063523" y="4174432"/>
                </a:lnTo>
                <a:lnTo>
                  <a:pt x="0" y="4174432"/>
                </a:lnTo>
                <a:lnTo>
                  <a:pt x="0" y="0"/>
                </a:lnTo>
                <a:close/>
              </a:path>
            </a:pathLst>
          </a:custGeom>
          <a:blipFill>
            <a:blip r:embed="rId3"/>
            <a:stretch>
              <a:fillRect l="-20300" t="0" r="-21567" b="0"/>
            </a:stretch>
          </a:blipFill>
        </p:spPr>
      </p:sp>
      <p:sp>
        <p:nvSpPr>
          <p:cNvPr name="Freeform 4" id="4"/>
          <p:cNvSpPr/>
          <p:nvPr/>
        </p:nvSpPr>
        <p:spPr>
          <a:xfrm flipH="false" flipV="false" rot="0">
            <a:off x="7077722" y="4417642"/>
            <a:ext cx="5131955" cy="2887580"/>
          </a:xfrm>
          <a:custGeom>
            <a:avLst/>
            <a:gdLst/>
            <a:ahLst/>
            <a:cxnLst/>
            <a:rect r="r" b="b" t="t" l="l"/>
            <a:pathLst>
              <a:path h="2887580" w="5131955">
                <a:moveTo>
                  <a:pt x="0" y="0"/>
                </a:moveTo>
                <a:lnTo>
                  <a:pt x="5131955" y="0"/>
                </a:lnTo>
                <a:lnTo>
                  <a:pt x="5131955" y="2887580"/>
                </a:lnTo>
                <a:lnTo>
                  <a:pt x="0" y="2887580"/>
                </a:lnTo>
                <a:lnTo>
                  <a:pt x="0" y="0"/>
                </a:lnTo>
                <a:close/>
              </a:path>
            </a:pathLst>
          </a:custGeom>
          <a:blipFill>
            <a:blip r:embed="rId4"/>
            <a:stretch>
              <a:fillRect l="0" t="0" r="0" b="0"/>
            </a:stretch>
          </a:blipFill>
        </p:spPr>
      </p:sp>
      <p:sp>
        <p:nvSpPr>
          <p:cNvPr name="Freeform 5" id="5"/>
          <p:cNvSpPr/>
          <p:nvPr/>
        </p:nvSpPr>
        <p:spPr>
          <a:xfrm flipH="false" flipV="false" rot="0">
            <a:off x="13672664" y="3365445"/>
            <a:ext cx="3586871" cy="5625724"/>
          </a:xfrm>
          <a:custGeom>
            <a:avLst/>
            <a:gdLst/>
            <a:ahLst/>
            <a:cxnLst/>
            <a:rect r="r" b="b" t="t" l="l"/>
            <a:pathLst>
              <a:path h="5625724" w="3586871">
                <a:moveTo>
                  <a:pt x="0" y="0"/>
                </a:moveTo>
                <a:lnTo>
                  <a:pt x="3586871" y="0"/>
                </a:lnTo>
                <a:lnTo>
                  <a:pt x="3586871" y="5625724"/>
                </a:lnTo>
                <a:lnTo>
                  <a:pt x="0" y="5625724"/>
                </a:lnTo>
                <a:lnTo>
                  <a:pt x="0" y="0"/>
                </a:lnTo>
                <a:close/>
              </a:path>
            </a:pathLst>
          </a:custGeom>
          <a:blipFill>
            <a:blip r:embed="rId5"/>
            <a:stretch>
              <a:fillRect l="0" t="0" r="0" b="0"/>
            </a:stretch>
          </a:blipFill>
        </p:spPr>
      </p:sp>
      <p:sp>
        <p:nvSpPr>
          <p:cNvPr name="TextBox 6" id="6"/>
          <p:cNvSpPr txBox="true"/>
          <p:nvPr/>
        </p:nvSpPr>
        <p:spPr>
          <a:xfrm rot="0">
            <a:off x="1028700" y="1000125"/>
            <a:ext cx="2498765" cy="546698"/>
          </a:xfrm>
          <a:prstGeom prst="rect">
            <a:avLst/>
          </a:prstGeom>
        </p:spPr>
        <p:txBody>
          <a:bodyPr anchor="t" rtlCol="false" tIns="0" lIns="0" bIns="0" rIns="0">
            <a:spAutoFit/>
          </a:bodyPr>
          <a:lstStyle/>
          <a:p>
            <a:pPr algn="ctr">
              <a:lnSpc>
                <a:spcPts val="4488"/>
              </a:lnSpc>
              <a:spcBef>
                <a:spcPct val="0"/>
              </a:spcBef>
            </a:pPr>
            <a:r>
              <a:rPr lang="en-US" sz="3452" spc="69">
                <a:solidFill>
                  <a:srgbClr val="000000"/>
                </a:solidFill>
                <a:latin typeface="HK Grotesk Medium"/>
              </a:rPr>
              <a:t>Maria Callas</a:t>
            </a:r>
          </a:p>
        </p:txBody>
      </p:sp>
      <p:sp>
        <p:nvSpPr>
          <p:cNvPr name="TextBox 7" id="7"/>
          <p:cNvSpPr txBox="true"/>
          <p:nvPr/>
        </p:nvSpPr>
        <p:spPr>
          <a:xfrm rot="0">
            <a:off x="1294253" y="6677567"/>
            <a:ext cx="4147279" cy="803221"/>
          </a:xfrm>
          <a:prstGeom prst="rect">
            <a:avLst/>
          </a:prstGeom>
        </p:spPr>
        <p:txBody>
          <a:bodyPr anchor="t" rtlCol="false" tIns="0" lIns="0" bIns="0" rIns="0">
            <a:spAutoFit/>
          </a:bodyPr>
          <a:lstStyle/>
          <a:p>
            <a:pPr algn="ctr">
              <a:lnSpc>
                <a:spcPts val="1630"/>
              </a:lnSpc>
              <a:spcBef>
                <a:spcPct val="0"/>
              </a:spcBef>
            </a:pPr>
            <a:r>
              <a:rPr lang="en-US" sz="1254" spc="25">
                <a:solidFill>
                  <a:srgbClr val="000000"/>
                </a:solidFill>
                <a:latin typeface="HK Grotesk"/>
              </a:rPr>
              <a:t>Źródło: https://weekend.gazeta.pl/weekend/7,177333,23075708,byla-ogromnie-muzykalna-poza-tym-uparta-to-zrobilo-z-niej.html  09.10.2022</a:t>
            </a:r>
          </a:p>
        </p:txBody>
      </p:sp>
      <p:sp>
        <p:nvSpPr>
          <p:cNvPr name="TextBox 8" id="8"/>
          <p:cNvSpPr txBox="true"/>
          <p:nvPr/>
        </p:nvSpPr>
        <p:spPr>
          <a:xfrm rot="0">
            <a:off x="8241024" y="3336870"/>
            <a:ext cx="2805351" cy="546698"/>
          </a:xfrm>
          <a:prstGeom prst="rect">
            <a:avLst/>
          </a:prstGeom>
        </p:spPr>
        <p:txBody>
          <a:bodyPr anchor="t" rtlCol="false" tIns="0" lIns="0" bIns="0" rIns="0">
            <a:spAutoFit/>
          </a:bodyPr>
          <a:lstStyle/>
          <a:p>
            <a:pPr algn="ctr">
              <a:lnSpc>
                <a:spcPts val="4488"/>
              </a:lnSpc>
              <a:spcBef>
                <a:spcPct val="0"/>
              </a:spcBef>
            </a:pPr>
            <a:r>
              <a:rPr lang="en-US" sz="3452" spc="69">
                <a:solidFill>
                  <a:srgbClr val="000000"/>
                </a:solidFill>
                <a:latin typeface="HK Grotesk Medium"/>
              </a:rPr>
              <a:t>Jose Carreras</a:t>
            </a:r>
          </a:p>
        </p:txBody>
      </p:sp>
      <p:sp>
        <p:nvSpPr>
          <p:cNvPr name="TextBox 9" id="9"/>
          <p:cNvSpPr txBox="true"/>
          <p:nvPr/>
        </p:nvSpPr>
        <p:spPr>
          <a:xfrm rot="0">
            <a:off x="7905542" y="7629948"/>
            <a:ext cx="3476315" cy="1003246"/>
          </a:xfrm>
          <a:prstGeom prst="rect">
            <a:avLst/>
          </a:prstGeom>
        </p:spPr>
        <p:txBody>
          <a:bodyPr anchor="t" rtlCol="false" tIns="0" lIns="0" bIns="0" rIns="0">
            <a:spAutoFit/>
          </a:bodyPr>
          <a:lstStyle/>
          <a:p>
            <a:pPr algn="ctr">
              <a:lnSpc>
                <a:spcPts val="1630"/>
              </a:lnSpc>
            </a:pPr>
            <a:r>
              <a:rPr lang="en-US" sz="1254" spc="25">
                <a:solidFill>
                  <a:srgbClr val="000000"/>
                </a:solidFill>
                <a:latin typeface="HK Grotesk"/>
              </a:rPr>
              <a:t>Źródło: </a:t>
            </a:r>
            <a:r>
              <a:rPr lang="en-US" sz="1254" spc="25" u="sng">
                <a:solidFill>
                  <a:srgbClr val="000000"/>
                </a:solidFill>
                <a:latin typeface="HK Grotesk"/>
                <a:hlinkClick r:id="rId6" tooltip="https://kultura.onet.pl/wiadomosci/jose-carreras-na-wyjatkowym-koncercie-w-polsce/c31t10e"/>
              </a:rPr>
              <a:t>https://kultura.onet.pl/wiadomosci/jose-carreras-na-wyjatkowym-koncercie-w-polsce/c31t10e</a:t>
            </a:r>
            <a:r>
              <a:rPr lang="en-US" sz="1254" spc="25">
                <a:solidFill>
                  <a:srgbClr val="000000"/>
                </a:solidFill>
                <a:latin typeface="HK Grotesk"/>
              </a:rPr>
              <a:t> 9.10.2022</a:t>
            </a:r>
          </a:p>
          <a:p>
            <a:pPr algn="ctr">
              <a:lnSpc>
                <a:spcPts val="1630"/>
              </a:lnSpc>
              <a:spcBef>
                <a:spcPct val="0"/>
              </a:spcBef>
            </a:pPr>
          </a:p>
        </p:txBody>
      </p:sp>
      <p:sp>
        <p:nvSpPr>
          <p:cNvPr name="TextBox 10" id="10"/>
          <p:cNvSpPr txBox="true"/>
          <p:nvPr/>
        </p:nvSpPr>
        <p:spPr>
          <a:xfrm rot="0">
            <a:off x="13843962" y="2503030"/>
            <a:ext cx="2925604" cy="583528"/>
          </a:xfrm>
          <a:prstGeom prst="rect">
            <a:avLst/>
          </a:prstGeom>
        </p:spPr>
        <p:txBody>
          <a:bodyPr anchor="t" rtlCol="false" tIns="0" lIns="0" bIns="0" rIns="0">
            <a:spAutoFit/>
          </a:bodyPr>
          <a:lstStyle/>
          <a:p>
            <a:pPr algn="ctr">
              <a:lnSpc>
                <a:spcPts val="4618"/>
              </a:lnSpc>
              <a:spcBef>
                <a:spcPct val="0"/>
              </a:spcBef>
            </a:pPr>
            <a:r>
              <a:rPr lang="en-US" sz="3552" spc="71">
                <a:solidFill>
                  <a:srgbClr val="000000"/>
                </a:solidFill>
                <a:latin typeface="HK Grotesk Medium"/>
              </a:rPr>
              <a:t>Enrico Caruso</a:t>
            </a:r>
          </a:p>
        </p:txBody>
      </p:sp>
      <p:sp>
        <p:nvSpPr>
          <p:cNvPr name="TextBox 11" id="11"/>
          <p:cNvSpPr txBox="true"/>
          <p:nvPr/>
        </p:nvSpPr>
        <p:spPr>
          <a:xfrm rot="0">
            <a:off x="13783220" y="9239250"/>
            <a:ext cx="3476315" cy="803221"/>
          </a:xfrm>
          <a:prstGeom prst="rect">
            <a:avLst/>
          </a:prstGeom>
        </p:spPr>
        <p:txBody>
          <a:bodyPr anchor="t" rtlCol="false" tIns="0" lIns="0" bIns="0" rIns="0">
            <a:spAutoFit/>
          </a:bodyPr>
          <a:lstStyle/>
          <a:p>
            <a:pPr algn="ctr">
              <a:lnSpc>
                <a:spcPts val="1630"/>
              </a:lnSpc>
            </a:pPr>
            <a:r>
              <a:rPr lang="en-US" sz="1254" spc="25">
                <a:solidFill>
                  <a:srgbClr val="000000"/>
                </a:solidFill>
                <a:latin typeface="HK Grotesk"/>
              </a:rPr>
              <a:t>Źródło: </a:t>
            </a:r>
            <a:r>
              <a:rPr lang="en-US" sz="1254" spc="25" u="sng">
                <a:solidFill>
                  <a:srgbClr val="000000"/>
                </a:solidFill>
                <a:latin typeface="HK Grotesk"/>
                <a:hlinkClick r:id="rId7" tooltip="https://en.wikipedia.org/wiki/Enrico_Caruso"/>
              </a:rPr>
              <a:t>https://en.wikipedia.org/wiki/Enrico_Caruso</a:t>
            </a:r>
            <a:r>
              <a:rPr lang="en-US" sz="1254" spc="25">
                <a:solidFill>
                  <a:srgbClr val="000000"/>
                </a:solidFill>
                <a:latin typeface="HK Grotesk"/>
              </a:rPr>
              <a:t> 9.10.2022</a:t>
            </a:r>
          </a:p>
          <a:p>
            <a:pPr algn="ctr">
              <a:lnSpc>
                <a:spcPts val="1630"/>
              </a:lnSpc>
              <a:spcBef>
                <a:spcPct val="0"/>
              </a:spcBef>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DC239B"/>
        </a:solidFill>
      </p:bgPr>
    </p:bg>
    <p:spTree>
      <p:nvGrpSpPr>
        <p:cNvPr id="1" name=""/>
        <p:cNvGrpSpPr/>
        <p:nvPr/>
      </p:nvGrpSpPr>
      <p:grpSpPr>
        <a:xfrm>
          <a:off x="0" y="0"/>
          <a:ext cx="0" cy="0"/>
          <a:chOff x="0" y="0"/>
          <a:chExt cx="0" cy="0"/>
        </a:xfrm>
      </p:grpSpPr>
      <p:grpSp>
        <p:nvGrpSpPr>
          <p:cNvPr name="Group 2" id="2"/>
          <p:cNvGrpSpPr/>
          <p:nvPr/>
        </p:nvGrpSpPr>
        <p:grpSpPr>
          <a:xfrm rot="0">
            <a:off x="4994879" y="-86447"/>
            <a:ext cx="8298243" cy="2230294"/>
            <a:chOff x="0" y="0"/>
            <a:chExt cx="11064324" cy="2973725"/>
          </a:xfrm>
        </p:grpSpPr>
        <p:sp>
          <p:nvSpPr>
            <p:cNvPr name="TextBox 3" id="3"/>
            <p:cNvSpPr txBox="true"/>
            <p:nvPr/>
          </p:nvSpPr>
          <p:spPr>
            <a:xfrm rot="0">
              <a:off x="0" y="1531730"/>
              <a:ext cx="11064324" cy="1443950"/>
            </a:xfrm>
            <a:prstGeom prst="rect">
              <a:avLst/>
            </a:prstGeom>
          </p:spPr>
          <p:txBody>
            <a:bodyPr anchor="t" rtlCol="false" tIns="0" lIns="0" bIns="0" rIns="0">
              <a:spAutoFit/>
            </a:bodyPr>
            <a:lstStyle/>
            <a:p>
              <a:pPr algn="r">
                <a:lnSpc>
                  <a:spcPts val="8206"/>
                </a:lnSpc>
              </a:pPr>
              <a:r>
                <a:rPr lang="en-US" sz="7460">
                  <a:solidFill>
                    <a:srgbClr val="FFFFFF"/>
                  </a:solidFill>
                  <a:latin typeface="HK Grotesk Bold"/>
                </a:rPr>
                <a:t>KILKA DEFINICJI</a:t>
              </a:r>
            </a:p>
          </p:txBody>
        </p:sp>
        <p:sp>
          <p:nvSpPr>
            <p:cNvPr name="TextBox 4" id="4"/>
            <p:cNvSpPr txBox="true"/>
            <p:nvPr/>
          </p:nvSpPr>
          <p:spPr>
            <a:xfrm rot="0">
              <a:off x="0" y="29301"/>
              <a:ext cx="11064324" cy="838044"/>
            </a:xfrm>
            <a:prstGeom prst="rect">
              <a:avLst/>
            </a:prstGeom>
          </p:spPr>
          <p:txBody>
            <a:bodyPr anchor="t" rtlCol="false" tIns="0" lIns="0" bIns="0" rIns="0">
              <a:spAutoFit/>
            </a:bodyPr>
            <a:lstStyle/>
            <a:p>
              <a:pPr algn="just">
                <a:lnSpc>
                  <a:spcPts val="4837"/>
                </a:lnSpc>
              </a:pPr>
            </a:p>
          </p:txBody>
        </p:sp>
      </p:gr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grpSp>
        <p:nvGrpSpPr>
          <p:cNvPr name="Group 6" id="6"/>
          <p:cNvGrpSpPr/>
          <p:nvPr/>
        </p:nvGrpSpPr>
        <p:grpSpPr>
          <a:xfrm rot="0">
            <a:off x="1731751" y="776362"/>
            <a:ext cx="14824497" cy="7769751"/>
            <a:chOff x="0" y="0"/>
            <a:chExt cx="19765996" cy="10359668"/>
          </a:xfrm>
        </p:grpSpPr>
        <p:sp>
          <p:nvSpPr>
            <p:cNvPr name="TextBox 7" id="7"/>
            <p:cNvSpPr txBox="true"/>
            <p:nvPr/>
          </p:nvSpPr>
          <p:spPr>
            <a:xfrm rot="0">
              <a:off x="0" y="345947"/>
              <a:ext cx="19765996" cy="1582632"/>
            </a:xfrm>
            <a:prstGeom prst="rect">
              <a:avLst/>
            </a:prstGeom>
          </p:spPr>
          <p:txBody>
            <a:bodyPr anchor="t" rtlCol="false" tIns="0" lIns="0" bIns="0" rIns="0">
              <a:spAutoFit/>
            </a:bodyPr>
            <a:lstStyle/>
            <a:p>
              <a:pPr>
                <a:lnSpc>
                  <a:spcPts val="9091"/>
                </a:lnSpc>
              </a:pPr>
            </a:p>
          </p:txBody>
        </p:sp>
        <p:sp>
          <p:nvSpPr>
            <p:cNvPr name="TextBox 8" id="8"/>
            <p:cNvSpPr txBox="true"/>
            <p:nvPr/>
          </p:nvSpPr>
          <p:spPr>
            <a:xfrm rot="0">
              <a:off x="0" y="2666904"/>
              <a:ext cx="19765996" cy="7692763"/>
            </a:xfrm>
            <a:prstGeom prst="rect">
              <a:avLst/>
            </a:prstGeom>
          </p:spPr>
          <p:txBody>
            <a:bodyPr anchor="t" rtlCol="false" tIns="0" lIns="0" bIns="0" rIns="0">
              <a:spAutoFit/>
            </a:bodyPr>
            <a:lstStyle/>
            <a:p>
              <a:pPr>
                <a:lnSpc>
                  <a:spcPts val="3448"/>
                </a:lnSpc>
              </a:pPr>
              <a:r>
                <a:rPr lang="en-US" sz="2652" spc="53">
                  <a:solidFill>
                    <a:srgbClr val="050217"/>
                  </a:solidFill>
                  <a:latin typeface="HK Grotesk Medium"/>
                </a:rPr>
                <a:t>Krtań - </a:t>
              </a:r>
              <a:r>
                <a:rPr lang="en-US" sz="2652" spc="53">
                  <a:solidFill>
                    <a:srgbClr val="050217"/>
                  </a:solidFill>
                  <a:latin typeface="HK Grotesk"/>
                </a:rPr>
                <a:t>Wysoce wyspecjalizowana struktura na szczycie tchawicy odpowiedzialna za produkcję dźwięku, przepływ powietrza podczas oddychania i ochronę dróg oddechowych podczas połykania.</a:t>
              </a:r>
            </a:p>
            <a:p>
              <a:pPr>
                <a:lnSpc>
                  <a:spcPts val="3448"/>
                </a:lnSpc>
              </a:pPr>
              <a:r>
                <a:rPr lang="en-US" sz="2652" spc="53">
                  <a:solidFill>
                    <a:srgbClr val="050217"/>
                  </a:solidFill>
                  <a:latin typeface="HK Grotesk Medium"/>
                </a:rPr>
                <a:t>Fałdy głosowe (zwane również strunami głosowymi) - </a:t>
              </a:r>
              <a:r>
                <a:rPr lang="en-US" sz="2652" spc="53">
                  <a:solidFill>
                    <a:srgbClr val="050217"/>
                  </a:solidFill>
                  <a:latin typeface="HK Grotesk"/>
                </a:rPr>
                <a:t>"Fałdowata" tkanka miękka, która jest głównym elementem wibracyjnym skrzynki głosowej; składa się z pokrywy (nabłonek i powierzchowna blaszka właściwa), więzadła głosowego (pośrednia i głęboka blaszka właściwa) oraz ciała (mięsień tyreotenoidalny).</a:t>
              </a:r>
            </a:p>
            <a:p>
              <a:pPr>
                <a:lnSpc>
                  <a:spcPts val="3448"/>
                </a:lnSpc>
              </a:pPr>
              <a:r>
                <a:rPr lang="en-US" sz="2652" spc="53">
                  <a:solidFill>
                    <a:srgbClr val="050217"/>
                  </a:solidFill>
                  <a:latin typeface="HK Grotesk Medium"/>
                </a:rPr>
                <a:t>Głośnia (zwana również glottidą Rima) - </a:t>
              </a:r>
              <a:r>
                <a:rPr lang="en-US" sz="2652" spc="53">
                  <a:solidFill>
                    <a:srgbClr val="050217"/>
                  </a:solidFill>
                  <a:latin typeface="HK Grotesk"/>
                </a:rPr>
                <a:t>Otwór pomiędzy dwoma fałdami głosowymi; głośnia otwiera się podczas oddychania i zamyka podczas połykania i wydawania dźwięków.</a:t>
              </a:r>
            </a:p>
            <a:p>
              <a:pPr>
                <a:lnSpc>
                  <a:spcPts val="3448"/>
                </a:lnSpc>
              </a:pPr>
              <a:r>
                <a:rPr lang="en-US" sz="2652" spc="53">
                  <a:solidFill>
                    <a:srgbClr val="050217"/>
                  </a:solidFill>
                  <a:latin typeface="HK Grotesk"/>
                </a:rPr>
                <a:t>Wyjaśnienie pojęć zacytowane ze strony </a:t>
              </a:r>
              <a:r>
                <a:rPr lang="en-US" sz="2652" spc="53" u="sng">
                  <a:solidFill>
                    <a:srgbClr val="050217"/>
                  </a:solidFill>
                  <a:latin typeface="HK Grotesk"/>
                  <a:hlinkClick r:id="rId3" tooltip="https://voicefoundation.org/health-science/voice-disorders/anatomy-physiology-of-voice-production/understanding-voice-production/"/>
                </a:rPr>
                <a:t>voicefoundation.org</a:t>
              </a:r>
            </a:p>
            <a:p>
              <a:pPr>
                <a:lnSpc>
                  <a:spcPts val="2928"/>
                </a:lnSpc>
              </a:pPr>
            </a:p>
            <a:p>
              <a:pPr>
                <a:lnSpc>
                  <a:spcPts val="2928"/>
                </a:lnSpc>
              </a:pPr>
            </a:p>
            <a:p>
              <a:pPr>
                <a:lnSpc>
                  <a:spcPts val="2928"/>
                </a:lnSpc>
              </a:pPr>
            </a:p>
            <a:p>
              <a:pPr>
                <a:lnSpc>
                  <a:spcPts val="2928"/>
                </a:lnSpc>
              </a:pPr>
            </a:p>
          </p:txBody>
        </p:sp>
      </p:grpSp>
      <p:sp>
        <p:nvSpPr>
          <p:cNvPr name="Freeform 9" id="9"/>
          <p:cNvSpPr/>
          <p:nvPr/>
        </p:nvSpPr>
        <p:spPr>
          <a:xfrm flipH="false" flipV="false" rot="0">
            <a:off x="14977006" y="7061592"/>
            <a:ext cx="2282294" cy="2196708"/>
          </a:xfrm>
          <a:custGeom>
            <a:avLst/>
            <a:gdLst/>
            <a:ahLst/>
            <a:cxnLst/>
            <a:rect r="r" b="b" t="t" l="l"/>
            <a:pathLst>
              <a:path h="2196708" w="2282294">
                <a:moveTo>
                  <a:pt x="0" y="0"/>
                </a:moveTo>
                <a:lnTo>
                  <a:pt x="2282294" y="0"/>
                </a:lnTo>
                <a:lnTo>
                  <a:pt x="2282294" y="2196708"/>
                </a:lnTo>
                <a:lnTo>
                  <a:pt x="0" y="219670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028700" y="1876827"/>
            <a:ext cx="4723262" cy="5211876"/>
          </a:xfrm>
          <a:custGeom>
            <a:avLst/>
            <a:gdLst/>
            <a:ahLst/>
            <a:cxnLst/>
            <a:rect r="r" b="b" t="t" l="l"/>
            <a:pathLst>
              <a:path h="5211876" w="4723262">
                <a:moveTo>
                  <a:pt x="0" y="0"/>
                </a:moveTo>
                <a:lnTo>
                  <a:pt x="4723262" y="0"/>
                </a:lnTo>
                <a:lnTo>
                  <a:pt x="4723262" y="5211876"/>
                </a:lnTo>
                <a:lnTo>
                  <a:pt x="0" y="5211876"/>
                </a:lnTo>
                <a:lnTo>
                  <a:pt x="0" y="0"/>
                </a:lnTo>
                <a:close/>
              </a:path>
            </a:pathLst>
          </a:custGeom>
          <a:blipFill>
            <a:blip r:embed="rId3"/>
            <a:stretch>
              <a:fillRect l="0" t="0" r="0" b="0"/>
            </a:stretch>
          </a:blipFill>
        </p:spPr>
      </p:sp>
      <p:sp>
        <p:nvSpPr>
          <p:cNvPr name="Freeform 4" id="4"/>
          <p:cNvSpPr/>
          <p:nvPr/>
        </p:nvSpPr>
        <p:spPr>
          <a:xfrm flipH="false" flipV="false" rot="0">
            <a:off x="6363436" y="2720787"/>
            <a:ext cx="5561128" cy="5220284"/>
          </a:xfrm>
          <a:custGeom>
            <a:avLst/>
            <a:gdLst/>
            <a:ahLst/>
            <a:cxnLst/>
            <a:rect r="r" b="b" t="t" l="l"/>
            <a:pathLst>
              <a:path h="5220284" w="5561128">
                <a:moveTo>
                  <a:pt x="0" y="0"/>
                </a:moveTo>
                <a:lnTo>
                  <a:pt x="5561128" y="0"/>
                </a:lnTo>
                <a:lnTo>
                  <a:pt x="5561128" y="5220285"/>
                </a:lnTo>
                <a:lnTo>
                  <a:pt x="0" y="5220285"/>
                </a:lnTo>
                <a:lnTo>
                  <a:pt x="0" y="0"/>
                </a:lnTo>
                <a:close/>
              </a:path>
            </a:pathLst>
          </a:custGeom>
          <a:blipFill>
            <a:blip r:embed="rId4"/>
            <a:stretch>
              <a:fillRect l="0" t="0" r="0" b="0"/>
            </a:stretch>
          </a:blipFill>
        </p:spPr>
      </p:sp>
      <p:sp>
        <p:nvSpPr>
          <p:cNvPr name="Freeform 5" id="5"/>
          <p:cNvSpPr/>
          <p:nvPr/>
        </p:nvSpPr>
        <p:spPr>
          <a:xfrm flipH="false" flipV="false" rot="0">
            <a:off x="12534164" y="3289904"/>
            <a:ext cx="4941604" cy="3028239"/>
          </a:xfrm>
          <a:custGeom>
            <a:avLst/>
            <a:gdLst/>
            <a:ahLst/>
            <a:cxnLst/>
            <a:rect r="r" b="b" t="t" l="l"/>
            <a:pathLst>
              <a:path h="3028239" w="4941604">
                <a:moveTo>
                  <a:pt x="0" y="0"/>
                </a:moveTo>
                <a:lnTo>
                  <a:pt x="4941604" y="0"/>
                </a:lnTo>
                <a:lnTo>
                  <a:pt x="4941604" y="3028239"/>
                </a:lnTo>
                <a:lnTo>
                  <a:pt x="0" y="3028239"/>
                </a:lnTo>
                <a:lnTo>
                  <a:pt x="0" y="0"/>
                </a:lnTo>
                <a:close/>
              </a:path>
            </a:pathLst>
          </a:custGeom>
          <a:blipFill>
            <a:blip r:embed="rId5"/>
            <a:stretch>
              <a:fillRect l="0" t="0" r="0" b="0"/>
            </a:stretch>
          </a:blipFill>
        </p:spPr>
      </p:sp>
      <p:sp>
        <p:nvSpPr>
          <p:cNvPr name="TextBox 6" id="6"/>
          <p:cNvSpPr txBox="true"/>
          <p:nvPr/>
        </p:nvSpPr>
        <p:spPr>
          <a:xfrm rot="0">
            <a:off x="1740363" y="917876"/>
            <a:ext cx="3299936" cy="546698"/>
          </a:xfrm>
          <a:prstGeom prst="rect">
            <a:avLst/>
          </a:prstGeom>
        </p:spPr>
        <p:txBody>
          <a:bodyPr anchor="t" rtlCol="false" tIns="0" lIns="0" bIns="0" rIns="0">
            <a:spAutoFit/>
          </a:bodyPr>
          <a:lstStyle/>
          <a:p>
            <a:pPr algn="ctr">
              <a:lnSpc>
                <a:spcPts val="4488"/>
              </a:lnSpc>
              <a:spcBef>
                <a:spcPct val="0"/>
              </a:spcBef>
            </a:pPr>
            <a:r>
              <a:rPr lang="en-US" sz="3452" spc="69">
                <a:solidFill>
                  <a:srgbClr val="000000"/>
                </a:solidFill>
                <a:latin typeface="HK Grotesk Medium"/>
              </a:rPr>
              <a:t>Joan Sutherland</a:t>
            </a:r>
          </a:p>
        </p:txBody>
      </p:sp>
      <p:sp>
        <p:nvSpPr>
          <p:cNvPr name="TextBox 7" id="7"/>
          <p:cNvSpPr txBox="true"/>
          <p:nvPr/>
        </p:nvSpPr>
        <p:spPr>
          <a:xfrm rot="0">
            <a:off x="1316692" y="7337875"/>
            <a:ext cx="4147279" cy="603196"/>
          </a:xfrm>
          <a:prstGeom prst="rect">
            <a:avLst/>
          </a:prstGeom>
        </p:spPr>
        <p:txBody>
          <a:bodyPr anchor="t" rtlCol="false" tIns="0" lIns="0" bIns="0" rIns="0">
            <a:spAutoFit/>
          </a:bodyPr>
          <a:lstStyle/>
          <a:p>
            <a:pPr algn="ctr">
              <a:lnSpc>
                <a:spcPts val="1630"/>
              </a:lnSpc>
            </a:pPr>
            <a:r>
              <a:rPr lang="en-US" sz="1254" spc="25">
                <a:solidFill>
                  <a:srgbClr val="000000"/>
                </a:solidFill>
                <a:latin typeface="HK Grotesk"/>
              </a:rPr>
              <a:t>Źródło: </a:t>
            </a:r>
            <a:r>
              <a:rPr lang="en-US" sz="1254" spc="25" u="sng">
                <a:solidFill>
                  <a:srgbClr val="000000"/>
                </a:solidFill>
                <a:latin typeface="HK Grotesk"/>
                <a:hlinkClick r:id="rId6" tooltip="https://www.britannica.com/biography/Joan-Sutherland"/>
              </a:rPr>
              <a:t>https://www.britannica.com/biography/Joan-Sutherland</a:t>
            </a:r>
            <a:r>
              <a:rPr lang="en-US" sz="1254" spc="25">
                <a:solidFill>
                  <a:srgbClr val="000000"/>
                </a:solidFill>
                <a:latin typeface="HK Grotesk"/>
              </a:rPr>
              <a:t> 9.10.2022</a:t>
            </a:r>
          </a:p>
          <a:p>
            <a:pPr algn="ctr">
              <a:lnSpc>
                <a:spcPts val="1630"/>
              </a:lnSpc>
              <a:spcBef>
                <a:spcPct val="0"/>
              </a:spcBef>
            </a:pPr>
          </a:p>
        </p:txBody>
      </p:sp>
      <p:sp>
        <p:nvSpPr>
          <p:cNvPr name="TextBox 8" id="8"/>
          <p:cNvSpPr txBox="true"/>
          <p:nvPr/>
        </p:nvSpPr>
        <p:spPr>
          <a:xfrm rot="0">
            <a:off x="7349759" y="2003958"/>
            <a:ext cx="2691646" cy="546698"/>
          </a:xfrm>
          <a:prstGeom prst="rect">
            <a:avLst/>
          </a:prstGeom>
        </p:spPr>
        <p:txBody>
          <a:bodyPr anchor="t" rtlCol="false" tIns="0" lIns="0" bIns="0" rIns="0">
            <a:spAutoFit/>
          </a:bodyPr>
          <a:lstStyle/>
          <a:p>
            <a:pPr algn="ctr">
              <a:lnSpc>
                <a:spcPts val="4488"/>
              </a:lnSpc>
              <a:spcBef>
                <a:spcPct val="0"/>
              </a:spcBef>
            </a:pPr>
            <a:r>
              <a:rPr lang="en-US" sz="3452" spc="69">
                <a:solidFill>
                  <a:srgbClr val="000000"/>
                </a:solidFill>
                <a:latin typeface="HK Grotesk Medium"/>
              </a:rPr>
              <a:t>Jussi Björling</a:t>
            </a:r>
          </a:p>
        </p:txBody>
      </p:sp>
      <p:sp>
        <p:nvSpPr>
          <p:cNvPr name="TextBox 9" id="9"/>
          <p:cNvSpPr txBox="true"/>
          <p:nvPr/>
        </p:nvSpPr>
        <p:spPr>
          <a:xfrm rot="0">
            <a:off x="6957425" y="8255054"/>
            <a:ext cx="3476315" cy="1003246"/>
          </a:xfrm>
          <a:prstGeom prst="rect">
            <a:avLst/>
          </a:prstGeom>
        </p:spPr>
        <p:txBody>
          <a:bodyPr anchor="t" rtlCol="false" tIns="0" lIns="0" bIns="0" rIns="0">
            <a:spAutoFit/>
          </a:bodyPr>
          <a:lstStyle/>
          <a:p>
            <a:pPr algn="ctr">
              <a:lnSpc>
                <a:spcPts val="1630"/>
              </a:lnSpc>
            </a:pPr>
            <a:r>
              <a:rPr lang="en-US" sz="1254" spc="25">
                <a:solidFill>
                  <a:srgbClr val="000000"/>
                </a:solidFill>
                <a:latin typeface="HK Grotesk"/>
              </a:rPr>
              <a:t>Źródło: </a:t>
            </a:r>
            <a:r>
              <a:rPr lang="en-US" sz="1254" spc="25" u="sng">
                <a:solidFill>
                  <a:srgbClr val="000000"/>
                </a:solidFill>
                <a:latin typeface="HK Grotesk"/>
                <a:hlinkClick r:id="rId7" tooltip="http://www.jussibjorlingsallskapet.com/about%20jussi%20bj%C3%B6rling/index.html%209.10.2022"/>
              </a:rPr>
              <a:t>http://www.jussibjorlingsallskapet.com/about%20jussi%20bj%C3%B6rling/index.html 9.10.2022</a:t>
            </a:r>
            <a:r>
              <a:rPr lang="en-US" sz="1254" spc="25">
                <a:solidFill>
                  <a:srgbClr val="000000"/>
                </a:solidFill>
                <a:latin typeface="HK Grotesk"/>
              </a:rPr>
              <a:t> </a:t>
            </a:r>
          </a:p>
          <a:p>
            <a:pPr algn="ctr">
              <a:lnSpc>
                <a:spcPts val="1630"/>
              </a:lnSpc>
              <a:spcBef>
                <a:spcPct val="0"/>
              </a:spcBef>
            </a:pPr>
          </a:p>
        </p:txBody>
      </p:sp>
      <p:sp>
        <p:nvSpPr>
          <p:cNvPr name="TextBox 10" id="10"/>
          <p:cNvSpPr txBox="true"/>
          <p:nvPr/>
        </p:nvSpPr>
        <p:spPr>
          <a:xfrm rot="0">
            <a:off x="13179669" y="2405211"/>
            <a:ext cx="3448288" cy="583528"/>
          </a:xfrm>
          <a:prstGeom prst="rect">
            <a:avLst/>
          </a:prstGeom>
        </p:spPr>
        <p:txBody>
          <a:bodyPr anchor="t" rtlCol="false" tIns="0" lIns="0" bIns="0" rIns="0">
            <a:spAutoFit/>
          </a:bodyPr>
          <a:lstStyle/>
          <a:p>
            <a:pPr algn="ctr">
              <a:lnSpc>
                <a:spcPts val="4618"/>
              </a:lnSpc>
              <a:spcBef>
                <a:spcPct val="0"/>
              </a:spcBef>
            </a:pPr>
            <a:r>
              <a:rPr lang="en-US" sz="3552" spc="71">
                <a:solidFill>
                  <a:srgbClr val="000000"/>
                </a:solidFill>
                <a:latin typeface="HK Grotesk Medium"/>
              </a:rPr>
              <a:t>Sarah Brightman</a:t>
            </a:r>
          </a:p>
        </p:txBody>
      </p:sp>
      <p:sp>
        <p:nvSpPr>
          <p:cNvPr name="TextBox 11" id="11"/>
          <p:cNvSpPr txBox="true"/>
          <p:nvPr/>
        </p:nvSpPr>
        <p:spPr>
          <a:xfrm rot="0">
            <a:off x="13266809" y="6765818"/>
            <a:ext cx="3476315" cy="603196"/>
          </a:xfrm>
          <a:prstGeom prst="rect">
            <a:avLst/>
          </a:prstGeom>
        </p:spPr>
        <p:txBody>
          <a:bodyPr anchor="t" rtlCol="false" tIns="0" lIns="0" bIns="0" rIns="0">
            <a:spAutoFit/>
          </a:bodyPr>
          <a:lstStyle/>
          <a:p>
            <a:pPr algn="ctr">
              <a:lnSpc>
                <a:spcPts val="1630"/>
              </a:lnSpc>
            </a:pPr>
            <a:r>
              <a:rPr lang="en-US" sz="1254" spc="25">
                <a:solidFill>
                  <a:srgbClr val="000000"/>
                </a:solidFill>
                <a:latin typeface="HK Grotesk"/>
              </a:rPr>
              <a:t>Źródło: </a:t>
            </a:r>
            <a:r>
              <a:rPr lang="en-US" sz="1254" spc="25" u="sng">
                <a:solidFill>
                  <a:srgbClr val="000000"/>
                </a:solidFill>
                <a:latin typeface="HK Grotesk"/>
                <a:hlinkClick r:id="rId8" tooltip="https://www.livenation.pl/artist-sarah-brightman-1208460%209.10.2022"/>
              </a:rPr>
              <a:t>https://www.livenation.pl/artist-sarah-brightman-1208460 9.10.2022</a:t>
            </a:r>
            <a:r>
              <a:rPr lang="en-US" sz="1254" spc="25">
                <a:solidFill>
                  <a:srgbClr val="000000"/>
                </a:solidFill>
                <a:latin typeface="HK Grotesk"/>
              </a:rPr>
              <a:t> </a:t>
            </a:r>
          </a:p>
          <a:p>
            <a:pPr algn="ctr">
              <a:lnSpc>
                <a:spcPts val="1630"/>
              </a:lnSpc>
              <a:spcBef>
                <a:spcPct val="0"/>
              </a:spcBef>
            </a:pP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DC239B"/>
        </a:solidFill>
      </p:bgPr>
    </p:bg>
    <p:spTree>
      <p:nvGrpSpPr>
        <p:cNvPr id="1" name=""/>
        <p:cNvGrpSpPr/>
        <p:nvPr/>
      </p:nvGrpSpPr>
      <p:grpSpPr>
        <a:xfrm>
          <a:off x="0" y="0"/>
          <a:ext cx="0" cy="0"/>
          <a:chOff x="0" y="0"/>
          <a:chExt cx="0" cy="0"/>
        </a:xfrm>
      </p:grpSpPr>
      <p:sp>
        <p:nvSpPr>
          <p:cNvPr name="TextBox 2" id="2"/>
          <p:cNvSpPr txBox="true"/>
          <p:nvPr/>
        </p:nvSpPr>
        <p:spPr>
          <a:xfrm rot="0">
            <a:off x="1028700" y="1095375"/>
            <a:ext cx="12965084" cy="8967510"/>
          </a:xfrm>
          <a:prstGeom prst="rect">
            <a:avLst/>
          </a:prstGeom>
        </p:spPr>
        <p:txBody>
          <a:bodyPr anchor="t" rtlCol="false" tIns="0" lIns="0" bIns="0" rIns="0">
            <a:spAutoFit/>
          </a:bodyPr>
          <a:lstStyle/>
          <a:p>
            <a:pPr>
              <a:lnSpc>
                <a:spcPts val="7758"/>
              </a:lnSpc>
            </a:pPr>
            <a:r>
              <a:rPr lang="en-US" sz="7053">
                <a:solidFill>
                  <a:srgbClr val="336BE4"/>
                </a:solidFill>
                <a:latin typeface="HK Grotesk Bold"/>
              </a:rPr>
              <a:t>BIBLIOGRAFIA</a:t>
            </a:r>
          </a:p>
          <a:p>
            <a:pPr>
              <a:lnSpc>
                <a:spcPts val="2038"/>
              </a:lnSpc>
            </a:pPr>
          </a:p>
          <a:p>
            <a:pPr marL="551274" indent="-275637" lvl="1">
              <a:lnSpc>
                <a:spcPts val="2808"/>
              </a:lnSpc>
              <a:buFont typeface="Arial"/>
              <a:buChar char="•"/>
            </a:pPr>
            <a:r>
              <a:rPr lang="en-US" sz="2553" u="sng">
                <a:solidFill>
                  <a:srgbClr val="000000"/>
                </a:solidFill>
                <a:latin typeface="HK Grotesk"/>
                <a:hlinkClick r:id="rId2" tooltip="https://emma.org.pl/dzialania/projekty/senior-w-xxi-wieku-2020/"/>
              </a:rPr>
              <a:t>https://emma.org.pl/dzialania/projekty/senior-w-xxi-wieku-2020/</a:t>
            </a:r>
          </a:p>
          <a:p>
            <a:pPr marL="551274" indent="-275637" lvl="1">
              <a:lnSpc>
                <a:spcPts val="2808"/>
              </a:lnSpc>
              <a:buFont typeface="Arial"/>
              <a:buChar char="•"/>
            </a:pPr>
            <a:r>
              <a:rPr lang="en-US" sz="2553">
                <a:solidFill>
                  <a:srgbClr val="000000"/>
                </a:solidFill>
                <a:latin typeface="HK Grotesk"/>
              </a:rPr>
              <a:t>Przerwa E. Emisja głosu a jezyk [Voice emission and the tongue]. Ann Acad Med Stetin. 2006;52 Suppl 3:31-5. Polish. </a:t>
            </a:r>
          </a:p>
          <a:p>
            <a:pPr marL="551274" indent="-275637" lvl="1">
              <a:lnSpc>
                <a:spcPts val="2808"/>
              </a:lnSpc>
              <a:buFont typeface="Arial"/>
              <a:buChar char="•"/>
            </a:pPr>
            <a:r>
              <a:rPr lang="en-US" sz="2553" u="sng">
                <a:solidFill>
                  <a:srgbClr val="000000"/>
                </a:solidFill>
                <a:latin typeface="HK Grotesk"/>
                <a:hlinkClick r:id="rId3" tooltip="https://voicefoundation.org/health-science/voice-disorders/anatomy-physiology-of-voice-production/understanding-voice-production/"/>
              </a:rPr>
              <a:t>https://voicefoundation.org/health-science/voice-disorders/anatomy-physiology-of-voice-production/understanding-voice-production/</a:t>
            </a:r>
          </a:p>
          <a:p>
            <a:pPr marL="551274" indent="-275637" lvl="1">
              <a:lnSpc>
                <a:spcPts val="2808"/>
              </a:lnSpc>
              <a:buFont typeface="Arial"/>
              <a:buChar char="•"/>
            </a:pPr>
            <a:r>
              <a:rPr lang="en-US" sz="2553" u="sng">
                <a:solidFill>
                  <a:srgbClr val="000000"/>
                </a:solidFill>
                <a:latin typeface="HK Grotesk"/>
                <a:hlinkClick r:id="rId4" tooltip="https://www.tandfonline.com/doi/abs/10.1080/13607863.2021.1871880?journalCode=camh20"/>
              </a:rPr>
              <a:t>https://www.tandfonline.com/doi/abs/10.1080/13607863.2021.1871880?journalCode=camh20</a:t>
            </a:r>
          </a:p>
          <a:p>
            <a:pPr marL="551274" indent="-275637" lvl="1">
              <a:lnSpc>
                <a:spcPts val="2808"/>
              </a:lnSpc>
              <a:buFont typeface="Arial"/>
              <a:buChar char="•"/>
            </a:pPr>
            <a:r>
              <a:rPr lang="en-US" sz="2553" u="sng">
                <a:solidFill>
                  <a:srgbClr val="000000"/>
                </a:solidFill>
                <a:latin typeface="HK Grotesk"/>
                <a:hlinkClick r:id="rId5" tooltip="https://link.springer.com/article/10.1007/s12144-022-03612-y"/>
              </a:rPr>
              <a:t>https://link.springer.com/article/10.1007/s12144-022-03612-y</a:t>
            </a:r>
          </a:p>
          <a:p>
            <a:pPr marL="551274" indent="-275637" lvl="1">
              <a:lnSpc>
                <a:spcPts val="2808"/>
              </a:lnSpc>
              <a:buFont typeface="Arial"/>
              <a:buChar char="•"/>
            </a:pPr>
            <a:r>
              <a:rPr lang="en-US" sz="2553" u="sng">
                <a:solidFill>
                  <a:srgbClr val="000000"/>
                </a:solidFill>
                <a:latin typeface="HK Grotesk"/>
                <a:hlinkClick r:id="rId6" tooltip="http://apgr.wssp.edu.pl/voice-emission-knowledge-and-skills-as-an-essential-part-of-teachers-training/"/>
              </a:rPr>
              <a:t>http://apgr.wssp.edu.pl/voice-emission-knowledge-and-skills-as-an-essential-part-of-teachers-training/</a:t>
            </a:r>
          </a:p>
          <a:p>
            <a:pPr marL="551274" indent="-275637" lvl="1">
              <a:lnSpc>
                <a:spcPts val="2808"/>
              </a:lnSpc>
              <a:buFont typeface="Arial"/>
              <a:buChar char="•"/>
            </a:pPr>
            <a:r>
              <a:rPr lang="en-US" sz="2553" u="sng">
                <a:solidFill>
                  <a:srgbClr val="000000"/>
                </a:solidFill>
                <a:latin typeface="HK Grotesk"/>
                <a:hlinkClick r:id="rId7" tooltip="https://www.payback.pl/ekstra/elektronika/co-to-jest-audiobook?adobe_mc_ref=https://www.google.pl/"/>
              </a:rPr>
              <a:t>https://www.payback.pl/ekstra/elektronika/co-to-jest-audiobook?adobe_mc_ref=https://www.google.pl/</a:t>
            </a:r>
          </a:p>
          <a:p>
            <a:pPr marL="551274" indent="-275637" lvl="1">
              <a:lnSpc>
                <a:spcPts val="2808"/>
              </a:lnSpc>
              <a:buFont typeface="Arial"/>
              <a:buChar char="•"/>
            </a:pPr>
            <a:r>
              <a:rPr lang="en-US" sz="2553" u="sng">
                <a:solidFill>
                  <a:srgbClr val="000000"/>
                </a:solidFill>
                <a:latin typeface="HK Grotesk"/>
                <a:hlinkClick r:id="rId8" tooltip="https://woblink.com/blog/jak-sluchac-audiobookow/"/>
              </a:rPr>
              <a:t>https://woblink.com/blog/jak-sluchac-audiobookow/#How</a:t>
            </a:r>
          </a:p>
          <a:p>
            <a:pPr marL="551274" indent="-275637" lvl="1">
              <a:lnSpc>
                <a:spcPts val="2808"/>
              </a:lnSpc>
              <a:buFont typeface="Arial"/>
              <a:buChar char="•"/>
            </a:pPr>
            <a:r>
              <a:rPr lang="en-US" sz="2553" u="sng">
                <a:solidFill>
                  <a:srgbClr val="000000"/>
                </a:solidFill>
                <a:latin typeface="HK Grotesk"/>
                <a:hlinkClick r:id="rId9" tooltip="http://www.kulturawpolsce.pl/artykuly/opera-i-teatr-dlaczego-warto,65.html"/>
              </a:rPr>
              <a:t>http://www.kulturawpolsce.pl/artykuly/opera-i-teatr-dlaczego-warto,65.html</a:t>
            </a:r>
          </a:p>
          <a:p>
            <a:pPr marL="551274" indent="-275637" lvl="1">
              <a:lnSpc>
                <a:spcPts val="2808"/>
              </a:lnSpc>
              <a:buFont typeface="Arial"/>
              <a:buChar char="•"/>
            </a:pPr>
            <a:r>
              <a:rPr lang="en-US" sz="2553" u="sng">
                <a:solidFill>
                  <a:srgbClr val="000000"/>
                </a:solidFill>
                <a:latin typeface="HK Grotesk"/>
                <a:hlinkClick r:id="rId10" tooltip="http://www.edu.operakameralna.pl/index.php?edu_opera_enter_szczerze_o_operze"/>
              </a:rPr>
              <a:t>http://www.edu.operakameralna.pl/index.php?edu_opera_enter_szczerze_o_operze</a:t>
            </a:r>
          </a:p>
          <a:p>
            <a:pPr marL="551274" indent="-275637" lvl="1">
              <a:lnSpc>
                <a:spcPts val="2808"/>
              </a:lnSpc>
              <a:buFont typeface="Arial"/>
              <a:buChar char="•"/>
            </a:pPr>
            <a:r>
              <a:rPr lang="en-US" sz="2553" u="sng">
                <a:solidFill>
                  <a:srgbClr val="000000"/>
                </a:solidFill>
                <a:latin typeface="HK Grotesk"/>
                <a:hlinkClick r:id="rId11" tooltip="https://www.edukacja.edux.pl/p-26599-prawidlowa-emisja-glosu-cwiczenia-dla.php"/>
              </a:rPr>
              <a:t>https://www.edukacja.edux.pl/p-26599-prawidlowa-emisja-glosu-cwiczenia-dla.php</a:t>
            </a:r>
          </a:p>
          <a:p>
            <a:pPr marL="551274" indent="-275637" lvl="1">
              <a:lnSpc>
                <a:spcPts val="2808"/>
              </a:lnSpc>
              <a:buFont typeface="Arial"/>
              <a:buChar char="•"/>
            </a:pPr>
            <a:r>
              <a:rPr lang="en-US" sz="2553" u="sng">
                <a:solidFill>
                  <a:srgbClr val="000000"/>
                </a:solidFill>
                <a:latin typeface="HK Grotesk"/>
                <a:hlinkClick r:id="rId12" tooltip="https://swiataudiobookow.pl/jak-polubic-audiobooki/"/>
              </a:rPr>
              <a:t>https://swiataudiobookow.pl/jak-polubic-audiobooki/</a:t>
            </a:r>
          </a:p>
          <a:p>
            <a:pPr>
              <a:lnSpc>
                <a:spcPts val="4018"/>
              </a:lnSpc>
            </a:pPr>
          </a:p>
          <a:p>
            <a:pPr>
              <a:lnSpc>
                <a:spcPts val="9518"/>
              </a:lnSpc>
            </a:pP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13"/>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DC239B"/>
        </a:solidFill>
      </p:bgPr>
    </p:bg>
    <p:spTree>
      <p:nvGrpSpPr>
        <p:cNvPr id="1" name=""/>
        <p:cNvGrpSpPr/>
        <p:nvPr/>
      </p:nvGrpSpPr>
      <p:grpSpPr>
        <a:xfrm>
          <a:off x="0" y="0"/>
          <a:ext cx="0" cy="0"/>
          <a:chOff x="0" y="0"/>
          <a:chExt cx="0" cy="0"/>
        </a:xfrm>
      </p:grpSpPr>
      <p:grpSp>
        <p:nvGrpSpPr>
          <p:cNvPr name="Group 2" id="2"/>
          <p:cNvGrpSpPr/>
          <p:nvPr/>
        </p:nvGrpSpPr>
        <p:grpSpPr>
          <a:xfrm rot="0">
            <a:off x="8963524" y="1519710"/>
            <a:ext cx="8782274" cy="6251956"/>
            <a:chOff x="0" y="0"/>
            <a:chExt cx="11709699" cy="8335941"/>
          </a:xfrm>
        </p:grpSpPr>
        <p:sp>
          <p:nvSpPr>
            <p:cNvPr name="TextBox 3" id="3"/>
            <p:cNvSpPr txBox="true"/>
            <p:nvPr/>
          </p:nvSpPr>
          <p:spPr>
            <a:xfrm rot="0">
              <a:off x="0" y="1922806"/>
              <a:ext cx="11709699" cy="6415625"/>
            </a:xfrm>
            <a:prstGeom prst="rect">
              <a:avLst/>
            </a:prstGeom>
          </p:spPr>
          <p:txBody>
            <a:bodyPr anchor="t" rtlCol="false" tIns="0" lIns="0" bIns="0" rIns="0">
              <a:spAutoFit/>
            </a:bodyPr>
            <a:lstStyle/>
            <a:p>
              <a:pPr algn="just">
                <a:lnSpc>
                  <a:spcPts val="7150"/>
                </a:lnSpc>
              </a:pPr>
              <a:r>
                <a:rPr lang="en-US" sz="6500">
                  <a:solidFill>
                    <a:srgbClr val="FFFFFF"/>
                  </a:solidFill>
                  <a:latin typeface="HK Grotesk Bold"/>
                </a:rPr>
                <a:t>Dziękuję za uwagę.</a:t>
              </a:r>
            </a:p>
            <a:p>
              <a:pPr algn="just">
                <a:lnSpc>
                  <a:spcPts val="7480"/>
                </a:lnSpc>
              </a:pPr>
            </a:p>
            <a:p>
              <a:pPr algn="just">
                <a:lnSpc>
                  <a:spcPts val="2969"/>
                </a:lnSpc>
              </a:pPr>
              <a:r>
                <a:rPr lang="en-US" sz="2699">
                  <a:solidFill>
                    <a:srgbClr val="FFFFFF"/>
                  </a:solidFill>
                  <a:latin typeface="HK Grotesk Bold"/>
                </a:rPr>
                <a:t>Więcej informacji o projekcie na stronie:</a:t>
              </a:r>
            </a:p>
            <a:p>
              <a:pPr algn="just">
                <a:lnSpc>
                  <a:spcPts val="2969"/>
                </a:lnSpc>
              </a:pPr>
            </a:p>
            <a:p>
              <a:pPr algn="just">
                <a:lnSpc>
                  <a:spcPts val="2969"/>
                </a:lnSpc>
              </a:pPr>
              <a:r>
                <a:rPr lang="en-US" sz="2699">
                  <a:solidFill>
                    <a:srgbClr val="FFFFFF"/>
                  </a:solidFill>
                  <a:latin typeface="HK Grotesk Bold"/>
                </a:rPr>
                <a:t>https://kreatywnidlabiznesu.pl/develop-your-creativity/</a:t>
              </a:r>
            </a:p>
            <a:p>
              <a:pPr algn="just">
                <a:lnSpc>
                  <a:spcPts val="7150"/>
                </a:lnSpc>
              </a:pPr>
            </a:p>
            <a:p>
              <a:pPr algn="just">
                <a:lnSpc>
                  <a:spcPts val="7150"/>
                </a:lnSpc>
              </a:pPr>
            </a:p>
          </p:txBody>
        </p:sp>
        <p:sp>
          <p:nvSpPr>
            <p:cNvPr name="TextBox 4" id="4"/>
            <p:cNvSpPr txBox="true"/>
            <p:nvPr/>
          </p:nvSpPr>
          <p:spPr>
            <a:xfrm rot="0">
              <a:off x="0" y="36420"/>
              <a:ext cx="11709699" cy="1068089"/>
            </a:xfrm>
            <a:prstGeom prst="rect">
              <a:avLst/>
            </a:prstGeom>
          </p:spPr>
          <p:txBody>
            <a:bodyPr anchor="t" rtlCol="false" tIns="0" lIns="0" bIns="0" rIns="0">
              <a:spAutoFit/>
            </a:bodyPr>
            <a:lstStyle/>
            <a:p>
              <a:pPr algn="just">
                <a:lnSpc>
                  <a:spcPts val="6159"/>
                </a:lnSpc>
              </a:pPr>
            </a:p>
          </p:txBody>
        </p:sp>
      </p:grpSp>
      <p:grpSp>
        <p:nvGrpSpPr>
          <p:cNvPr name="Group 5" id="5"/>
          <p:cNvGrpSpPr>
            <a:grpSpLocks noChangeAspect="true"/>
          </p:cNvGrpSpPr>
          <p:nvPr/>
        </p:nvGrpSpPr>
        <p:grpSpPr>
          <a:xfrm rot="0">
            <a:off x="1028700" y="1028700"/>
            <a:ext cx="8213147" cy="8229600"/>
            <a:chOff x="0" y="0"/>
            <a:chExt cx="10143490" cy="10163810"/>
          </a:xfrm>
        </p:grpSpPr>
        <p:sp>
          <p:nvSpPr>
            <p:cNvPr name="Freeform 6" id="6"/>
            <p:cNvSpPr/>
            <p:nvPr/>
          </p:nvSpPr>
          <p:spPr>
            <a:xfrm flipH="false" flipV="false" rot="0">
              <a:off x="0" y="0"/>
              <a:ext cx="10143351" cy="10163632"/>
            </a:xfrm>
            <a:custGeom>
              <a:avLst/>
              <a:gdLst/>
              <a:ahLst/>
              <a:cxnLst/>
              <a:rect r="r" b="b" t="t" l="l"/>
              <a:pathLst>
                <a:path h="10163632" w="10143351">
                  <a:moveTo>
                    <a:pt x="0" y="0"/>
                  </a:moveTo>
                  <a:lnTo>
                    <a:pt x="10143351" y="0"/>
                  </a:lnTo>
                  <a:lnTo>
                    <a:pt x="10143351" y="10163632"/>
                  </a:lnTo>
                  <a:lnTo>
                    <a:pt x="0" y="10163632"/>
                  </a:lnTo>
                  <a:close/>
                </a:path>
              </a:pathLst>
            </a:custGeom>
            <a:blipFill>
              <a:blip r:embed="rId2"/>
              <a:stretch>
                <a:fillRect l="0" t="-25" r="0" b="-25"/>
              </a:stretch>
            </a:blipFill>
          </p:spPr>
        </p:sp>
        <p:sp>
          <p:nvSpPr>
            <p:cNvPr name="Freeform 7" id="7"/>
            <p:cNvSpPr/>
            <p:nvPr/>
          </p:nvSpPr>
          <p:spPr>
            <a:xfrm flipH="false" flipV="false" rot="0">
              <a:off x="3149600" y="2368550"/>
              <a:ext cx="5156200" cy="6858000"/>
            </a:xfrm>
            <a:custGeom>
              <a:avLst/>
              <a:gdLst/>
              <a:ahLst/>
              <a:cxnLst/>
              <a:rect r="r" b="b" t="t" l="l"/>
              <a:pathLst>
                <a:path h="6858000" w="5156200">
                  <a:moveTo>
                    <a:pt x="0" y="0"/>
                  </a:moveTo>
                  <a:lnTo>
                    <a:pt x="5156200" y="0"/>
                  </a:lnTo>
                  <a:lnTo>
                    <a:pt x="5156200" y="6858000"/>
                  </a:lnTo>
                  <a:lnTo>
                    <a:pt x="0" y="6858000"/>
                  </a:lnTo>
                  <a:close/>
                </a:path>
              </a:pathLst>
            </a:custGeom>
            <a:blipFill>
              <a:blip r:embed="rId3"/>
              <a:stretch>
                <a:fillRect l="-130842" t="0" r="0" b="-41450"/>
              </a:stretch>
            </a:blipFill>
          </p:spPr>
        </p:sp>
        <p:sp>
          <p:nvSpPr>
            <p:cNvPr name="Freeform 8" id="8"/>
            <p:cNvSpPr/>
            <p:nvPr/>
          </p:nvSpPr>
          <p:spPr>
            <a:xfrm flipH="false" flipV="false" rot="0">
              <a:off x="374650" y="673100"/>
              <a:ext cx="6318250" cy="8427288"/>
            </a:xfrm>
            <a:custGeom>
              <a:avLst/>
              <a:gdLst/>
              <a:ahLst/>
              <a:cxnLst/>
              <a:rect r="r" b="b" t="t" l="l"/>
              <a:pathLst>
                <a:path h="8427288" w="6318250">
                  <a:moveTo>
                    <a:pt x="2560460" y="1417091"/>
                  </a:moveTo>
                  <a:lnTo>
                    <a:pt x="2559050" y="8427288"/>
                  </a:lnTo>
                  <a:lnTo>
                    <a:pt x="0" y="8427288"/>
                  </a:lnTo>
                  <a:lnTo>
                    <a:pt x="0" y="0"/>
                  </a:lnTo>
                  <a:lnTo>
                    <a:pt x="6318250" y="0"/>
                  </a:lnTo>
                  <a:lnTo>
                    <a:pt x="6318250" y="1098550"/>
                  </a:lnTo>
                  <a:lnTo>
                    <a:pt x="2878087" y="1099439"/>
                  </a:lnTo>
                  <a:cubicBezTo>
                    <a:pt x="2702674" y="1099490"/>
                    <a:pt x="2560498" y="1241679"/>
                    <a:pt x="2560460" y="1417091"/>
                  </a:cubicBezTo>
                  <a:close/>
                </a:path>
              </a:pathLst>
            </a:custGeom>
            <a:blipFill>
              <a:blip r:embed="rId4"/>
              <a:stretch>
                <a:fillRect l="-14610" t="0" r="-85584" b="0"/>
              </a:stretch>
            </a:blipFill>
          </p:spPr>
        </p:sp>
      </p:grpSp>
      <p:sp>
        <p:nvSpPr>
          <p:cNvPr name="Freeform 9" id="9"/>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5"/>
            <a:stretch>
              <a:fillRect l="0" t="0" r="0" b="0"/>
            </a:stretch>
          </a:blipFill>
        </p:spPr>
      </p:sp>
      <p:grpSp>
        <p:nvGrpSpPr>
          <p:cNvPr name="Group 10" id="10"/>
          <p:cNvGrpSpPr/>
          <p:nvPr/>
        </p:nvGrpSpPr>
        <p:grpSpPr>
          <a:xfrm rot="0">
            <a:off x="-181678" y="9123328"/>
            <a:ext cx="19466958" cy="2706722"/>
            <a:chOff x="0" y="0"/>
            <a:chExt cx="5127100" cy="712882"/>
          </a:xfrm>
        </p:grpSpPr>
        <p:sp>
          <p:nvSpPr>
            <p:cNvPr name="Freeform 11" id="11"/>
            <p:cNvSpPr/>
            <p:nvPr/>
          </p:nvSpPr>
          <p:spPr>
            <a:xfrm flipH="false" flipV="false" rot="0">
              <a:off x="0" y="0"/>
              <a:ext cx="5127100" cy="712882"/>
            </a:xfrm>
            <a:custGeom>
              <a:avLst/>
              <a:gdLst/>
              <a:ahLst/>
              <a:cxnLst/>
              <a:rect r="r" b="b" t="t" l="l"/>
              <a:pathLst>
                <a:path h="712882" w="5127100">
                  <a:moveTo>
                    <a:pt x="0" y="0"/>
                  </a:moveTo>
                  <a:lnTo>
                    <a:pt x="5127100" y="0"/>
                  </a:lnTo>
                  <a:lnTo>
                    <a:pt x="5127100" y="712882"/>
                  </a:lnTo>
                  <a:lnTo>
                    <a:pt x="0" y="712882"/>
                  </a:lnTo>
                  <a:close/>
                </a:path>
              </a:pathLst>
            </a:custGeom>
            <a:solidFill>
              <a:srgbClr val="FFFFFF"/>
            </a:solidFill>
          </p:spPr>
        </p:sp>
        <p:sp>
          <p:nvSpPr>
            <p:cNvPr name="TextBox 12" id="12"/>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13" id="13"/>
          <p:cNvSpPr/>
          <p:nvPr/>
        </p:nvSpPr>
        <p:spPr>
          <a:xfrm flipH="false" flipV="false" rot="0">
            <a:off x="6171509" y="9235820"/>
            <a:ext cx="811075" cy="811075"/>
          </a:xfrm>
          <a:custGeom>
            <a:avLst/>
            <a:gdLst/>
            <a:ahLst/>
            <a:cxnLst/>
            <a:rect r="r" b="b" t="t" l="l"/>
            <a:pathLst>
              <a:path h="811075" w="811075">
                <a:moveTo>
                  <a:pt x="0" y="0"/>
                </a:moveTo>
                <a:lnTo>
                  <a:pt x="811075" y="0"/>
                </a:lnTo>
                <a:lnTo>
                  <a:pt x="811075" y="811075"/>
                </a:lnTo>
                <a:lnTo>
                  <a:pt x="0" y="811075"/>
                </a:lnTo>
                <a:lnTo>
                  <a:pt x="0" y="0"/>
                </a:lnTo>
                <a:close/>
              </a:path>
            </a:pathLst>
          </a:custGeom>
          <a:blipFill>
            <a:blip r:embed="rId6"/>
            <a:stretch>
              <a:fillRect l="0" t="0" r="0" b="0"/>
            </a:stretch>
          </a:blipFill>
        </p:spPr>
      </p:sp>
      <p:sp>
        <p:nvSpPr>
          <p:cNvPr name="Freeform 14" id="14"/>
          <p:cNvSpPr/>
          <p:nvPr/>
        </p:nvSpPr>
        <p:spPr>
          <a:xfrm flipH="false" flipV="false" rot="0">
            <a:off x="7268334" y="9258300"/>
            <a:ext cx="1059197" cy="834118"/>
          </a:xfrm>
          <a:custGeom>
            <a:avLst/>
            <a:gdLst/>
            <a:ahLst/>
            <a:cxnLst/>
            <a:rect r="r" b="b" t="t" l="l"/>
            <a:pathLst>
              <a:path h="834118" w="1059197">
                <a:moveTo>
                  <a:pt x="0" y="0"/>
                </a:moveTo>
                <a:lnTo>
                  <a:pt x="1059197" y="0"/>
                </a:lnTo>
                <a:lnTo>
                  <a:pt x="1059197" y="834118"/>
                </a:lnTo>
                <a:lnTo>
                  <a:pt x="0" y="834118"/>
                </a:lnTo>
                <a:lnTo>
                  <a:pt x="0" y="0"/>
                </a:lnTo>
                <a:close/>
              </a:path>
            </a:pathLst>
          </a:custGeom>
          <a:blipFill>
            <a:blip r:embed="rId7"/>
            <a:stretch>
              <a:fillRect l="0" t="0" r="0" b="0"/>
            </a:stretch>
          </a:blipFill>
        </p:spPr>
      </p:sp>
      <p:sp>
        <p:nvSpPr>
          <p:cNvPr name="Freeform 15" id="15"/>
          <p:cNvSpPr/>
          <p:nvPr/>
        </p:nvSpPr>
        <p:spPr>
          <a:xfrm flipH="false" flipV="false" rot="0">
            <a:off x="4671047" y="9259119"/>
            <a:ext cx="928453" cy="854564"/>
          </a:xfrm>
          <a:custGeom>
            <a:avLst/>
            <a:gdLst/>
            <a:ahLst/>
            <a:cxnLst/>
            <a:rect r="r" b="b" t="t" l="l"/>
            <a:pathLst>
              <a:path h="854564" w="928453">
                <a:moveTo>
                  <a:pt x="0" y="0"/>
                </a:moveTo>
                <a:lnTo>
                  <a:pt x="928453" y="0"/>
                </a:lnTo>
                <a:lnTo>
                  <a:pt x="928453" y="854564"/>
                </a:lnTo>
                <a:lnTo>
                  <a:pt x="0" y="854564"/>
                </a:lnTo>
                <a:lnTo>
                  <a:pt x="0" y="0"/>
                </a:lnTo>
                <a:close/>
              </a:path>
            </a:pathLst>
          </a:custGeom>
          <a:blipFill>
            <a:blip r:embed="rId8"/>
            <a:stretch>
              <a:fillRect l="0" t="0" r="0" b="0"/>
            </a:stretch>
          </a:blipFill>
        </p:spPr>
      </p:sp>
      <p:sp>
        <p:nvSpPr>
          <p:cNvPr name="Freeform 16" id="16"/>
          <p:cNvSpPr/>
          <p:nvPr/>
        </p:nvSpPr>
        <p:spPr>
          <a:xfrm flipH="false" flipV="false" rot="0">
            <a:off x="8609301" y="9330190"/>
            <a:ext cx="1646745" cy="652111"/>
          </a:xfrm>
          <a:custGeom>
            <a:avLst/>
            <a:gdLst/>
            <a:ahLst/>
            <a:cxnLst/>
            <a:rect r="r" b="b" t="t" l="l"/>
            <a:pathLst>
              <a:path h="652111" w="1646745">
                <a:moveTo>
                  <a:pt x="0" y="0"/>
                </a:moveTo>
                <a:lnTo>
                  <a:pt x="1646745" y="0"/>
                </a:lnTo>
                <a:lnTo>
                  <a:pt x="1646745" y="652111"/>
                </a:lnTo>
                <a:lnTo>
                  <a:pt x="0" y="652111"/>
                </a:lnTo>
                <a:lnTo>
                  <a:pt x="0" y="0"/>
                </a:lnTo>
                <a:close/>
              </a:path>
            </a:pathLst>
          </a:custGeom>
          <a:blipFill>
            <a:blip r:embed="rId9"/>
            <a:stretch>
              <a:fillRect l="0" t="0" r="0" b="0"/>
            </a:stretch>
          </a:blipFill>
        </p:spPr>
      </p:sp>
      <p:sp>
        <p:nvSpPr>
          <p:cNvPr name="TextBox 17" id="17"/>
          <p:cNvSpPr txBox="true"/>
          <p:nvPr/>
        </p:nvSpPr>
        <p:spPr>
          <a:xfrm rot="-5400000">
            <a:off x="5385433" y="9572979"/>
            <a:ext cx="863894" cy="136758"/>
          </a:xfrm>
          <a:prstGeom prst="rect">
            <a:avLst/>
          </a:prstGeom>
        </p:spPr>
        <p:txBody>
          <a:bodyPr anchor="t" rtlCol="false" tIns="0" lIns="0" bIns="0" rIns="0">
            <a:spAutoFit/>
          </a:bodyPr>
          <a:lstStyle/>
          <a:p>
            <a:pPr algn="ctr">
              <a:lnSpc>
                <a:spcPts val="1144"/>
              </a:lnSpc>
            </a:pPr>
            <a:r>
              <a:rPr lang="en-US" sz="817" spc="155">
                <a:solidFill>
                  <a:srgbClr val="1986C8"/>
                </a:solidFill>
                <a:latin typeface="Now Bold"/>
              </a:rPr>
              <a:t>PARTNERZY:</a:t>
            </a:r>
          </a:p>
        </p:txBody>
      </p:sp>
      <p:sp>
        <p:nvSpPr>
          <p:cNvPr name="TextBox 18" id="18"/>
          <p:cNvSpPr txBox="true"/>
          <p:nvPr/>
        </p:nvSpPr>
        <p:spPr>
          <a:xfrm rot="-5400000">
            <a:off x="3867845" y="9605560"/>
            <a:ext cx="863894" cy="171012"/>
          </a:xfrm>
          <a:prstGeom prst="rect">
            <a:avLst/>
          </a:prstGeom>
        </p:spPr>
        <p:txBody>
          <a:bodyPr anchor="t" rtlCol="false" tIns="0" lIns="0" bIns="0" rIns="0">
            <a:spAutoFit/>
          </a:bodyPr>
          <a:lstStyle/>
          <a:p>
            <a:pPr algn="r">
              <a:lnSpc>
                <a:spcPts val="1308"/>
              </a:lnSpc>
            </a:pPr>
            <a:r>
              <a:rPr lang="en-US" sz="934" spc="177">
                <a:solidFill>
                  <a:srgbClr val="1986C8"/>
                </a:solidFill>
                <a:latin typeface="Now Bold"/>
              </a:rPr>
              <a:t>LIDER:</a:t>
            </a:r>
          </a:p>
        </p:txBody>
      </p:sp>
      <p:sp>
        <p:nvSpPr>
          <p:cNvPr name="TextBox 19" id="19"/>
          <p:cNvSpPr txBox="true"/>
          <p:nvPr/>
        </p:nvSpPr>
        <p:spPr>
          <a:xfrm rot="0">
            <a:off x="9500912" y="7988623"/>
            <a:ext cx="7707499" cy="908222"/>
          </a:xfrm>
          <a:prstGeom prst="rect">
            <a:avLst/>
          </a:prstGeom>
        </p:spPr>
        <p:txBody>
          <a:bodyPr anchor="t" rtlCol="false" tIns="0" lIns="0" bIns="0" rIns="0">
            <a:spAutoFit/>
          </a:bodyPr>
          <a:lstStyle/>
          <a:p>
            <a:pPr algn="just">
              <a:lnSpc>
                <a:spcPts val="1899"/>
              </a:lnSpc>
              <a:spcBef>
                <a:spcPct val="0"/>
              </a:spcBef>
            </a:pPr>
            <a:r>
              <a:rPr lang="en-US" sz="1460" spc="29">
                <a:solidFill>
                  <a:srgbClr val="000000"/>
                </a:solidFill>
                <a:latin typeface="HK Grotesk"/>
              </a:rPr>
              <a:t>Sfinansowane ze środków UE. Wyrażone poglądy i opinie są jedynie opiniami autora lub autorów i niekoniecznie odzwierciedlają poglądy i opinie Unii Europejskiej lub Europejskiej Agencji Wykonawczej ds. Edukacji i Kultury (EACEA). Unia Europejska ani EACEA nie ponoszą za nie odpowiedzialności.</a:t>
            </a:r>
          </a:p>
        </p:txBody>
      </p:sp>
      <p:sp>
        <p:nvSpPr>
          <p:cNvPr name="Freeform 20" id="20"/>
          <p:cNvSpPr/>
          <p:nvPr/>
        </p:nvSpPr>
        <p:spPr>
          <a:xfrm flipH="false" flipV="false" rot="0">
            <a:off x="316468" y="9356393"/>
            <a:ext cx="3754942" cy="660016"/>
          </a:xfrm>
          <a:custGeom>
            <a:avLst/>
            <a:gdLst/>
            <a:ahLst/>
            <a:cxnLst/>
            <a:rect r="r" b="b" t="t" l="l"/>
            <a:pathLst>
              <a:path h="660016" w="3754942">
                <a:moveTo>
                  <a:pt x="0" y="0"/>
                </a:moveTo>
                <a:lnTo>
                  <a:pt x="3754942" y="0"/>
                </a:lnTo>
                <a:lnTo>
                  <a:pt x="3754942" y="660015"/>
                </a:lnTo>
                <a:lnTo>
                  <a:pt x="0" y="660015"/>
                </a:lnTo>
                <a:lnTo>
                  <a:pt x="0" y="0"/>
                </a:lnTo>
                <a:close/>
              </a:path>
            </a:pathLst>
          </a:custGeom>
          <a:blipFill>
            <a:blip r:embed="rId10"/>
            <a:stretch>
              <a:fillRect l="0" t="0" r="0" b="-1693"/>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8939992" y="1076325"/>
            <a:ext cx="8319308" cy="1247182"/>
          </a:xfrm>
          <a:prstGeom prst="rect">
            <a:avLst/>
          </a:prstGeom>
        </p:spPr>
        <p:txBody>
          <a:bodyPr anchor="t" rtlCol="false" tIns="0" lIns="0" bIns="0" rIns="0">
            <a:spAutoFit/>
          </a:bodyPr>
          <a:lstStyle/>
          <a:p>
            <a:pPr>
              <a:lnSpc>
                <a:spcPts val="4898"/>
              </a:lnSpc>
            </a:pPr>
            <a:r>
              <a:rPr lang="en-US" sz="4453">
                <a:solidFill>
                  <a:srgbClr val="336BE4"/>
                </a:solidFill>
                <a:latin typeface="HK Grotesk Bold"/>
              </a:rPr>
              <a:t>GŁOS </a:t>
            </a:r>
            <a:r>
              <a:rPr lang="en-US" sz="4453">
                <a:solidFill>
                  <a:srgbClr val="336BE4"/>
                </a:solidFill>
                <a:latin typeface="HK Grotesk"/>
              </a:rPr>
              <a:t>KILKA CIEKAWYCH INFORMACJI</a:t>
            </a:r>
          </a:p>
        </p:txBody>
      </p:sp>
      <p:sp>
        <p:nvSpPr>
          <p:cNvPr name="Freeform 3" id="3"/>
          <p:cNvSpPr/>
          <p:nvPr/>
        </p:nvSpPr>
        <p:spPr>
          <a:xfrm flipH="false" flipV="false" rot="0">
            <a:off x="1028700" y="1028700"/>
            <a:ext cx="6860250" cy="8229600"/>
          </a:xfrm>
          <a:custGeom>
            <a:avLst/>
            <a:gdLst/>
            <a:ahLst/>
            <a:cxnLst/>
            <a:rect r="r" b="b" t="t" l="l"/>
            <a:pathLst>
              <a:path h="8229600" w="6860250">
                <a:moveTo>
                  <a:pt x="0" y="0"/>
                </a:moveTo>
                <a:lnTo>
                  <a:pt x="6860250" y="0"/>
                </a:lnTo>
                <a:lnTo>
                  <a:pt x="6860250" y="8229600"/>
                </a:lnTo>
                <a:lnTo>
                  <a:pt x="0" y="8229600"/>
                </a:lnTo>
                <a:lnTo>
                  <a:pt x="0" y="0"/>
                </a:lnTo>
                <a:close/>
              </a:path>
            </a:pathLst>
          </a:custGeom>
          <a:blipFill>
            <a:blip r:embed="rId2"/>
            <a:stretch>
              <a:fillRect l="-29973" t="0" r="-29973" b="0"/>
            </a:stretch>
          </a:blipFill>
        </p:spPr>
      </p:sp>
      <p:sp>
        <p:nvSpPr>
          <p:cNvPr name="TextBox 4" id="4"/>
          <p:cNvSpPr txBox="true"/>
          <p:nvPr/>
        </p:nvSpPr>
        <p:spPr>
          <a:xfrm rot="0">
            <a:off x="8939992" y="2350649"/>
            <a:ext cx="8139202" cy="907340"/>
          </a:xfrm>
          <a:prstGeom prst="rect">
            <a:avLst/>
          </a:prstGeom>
        </p:spPr>
        <p:txBody>
          <a:bodyPr anchor="t" rtlCol="false" tIns="0" lIns="0" bIns="0" rIns="0">
            <a:spAutoFit/>
          </a:bodyPr>
          <a:lstStyle/>
          <a:p>
            <a:pPr>
              <a:lnSpc>
                <a:spcPts val="3647"/>
              </a:lnSpc>
            </a:pPr>
            <a:r>
              <a:rPr lang="en-US" sz="2805" spc="56">
                <a:solidFill>
                  <a:srgbClr val="DC239B"/>
                </a:solidFill>
                <a:latin typeface="HK Grotesk Medium"/>
              </a:rPr>
              <a:t>Ciekawostki znalezione na stronie </a:t>
            </a:r>
            <a:r>
              <a:rPr lang="en-US" sz="2805" spc="56" u="sng">
                <a:solidFill>
                  <a:srgbClr val="DC239B"/>
                </a:solidFill>
                <a:latin typeface="HK Grotesk Medium"/>
                <a:hlinkClick r:id="rId3" tooltip="https://voicefoundation.org/health-science/voice-disorders/anatomy-physiology-of-voice-production/understanding-voice-production/"/>
              </a:rPr>
              <a:t>voicefoundation.org</a:t>
            </a:r>
            <a:r>
              <a:rPr lang="en-US" sz="2805" spc="56">
                <a:solidFill>
                  <a:srgbClr val="DC239B"/>
                </a:solidFill>
                <a:latin typeface="HK Grotesk Medium"/>
              </a:rPr>
              <a:t> mówią nam, że: </a:t>
            </a:r>
          </a:p>
        </p:txBody>
      </p:sp>
      <p:sp>
        <p:nvSpPr>
          <p:cNvPr name="TextBox 5" id="5"/>
          <p:cNvSpPr txBox="true"/>
          <p:nvPr/>
        </p:nvSpPr>
        <p:spPr>
          <a:xfrm rot="0">
            <a:off x="8939992" y="3428670"/>
            <a:ext cx="8518449" cy="5910290"/>
          </a:xfrm>
          <a:prstGeom prst="rect">
            <a:avLst/>
          </a:prstGeom>
        </p:spPr>
        <p:txBody>
          <a:bodyPr anchor="t" rtlCol="false" tIns="0" lIns="0" bIns="0" rIns="0">
            <a:spAutoFit/>
          </a:bodyPr>
          <a:lstStyle/>
          <a:p>
            <a:pPr>
              <a:lnSpc>
                <a:spcPts val="2564"/>
              </a:lnSpc>
            </a:pPr>
            <a:r>
              <a:rPr lang="en-US" sz="1972" spc="39">
                <a:solidFill>
                  <a:srgbClr val="050217"/>
                </a:solidFill>
                <a:latin typeface="HK Grotesk"/>
              </a:rPr>
              <a:t>Głos zależy od wibracji i rezonansu fałdów głosowych</a:t>
            </a:r>
          </a:p>
          <a:p>
            <a:pPr>
              <a:lnSpc>
                <a:spcPts val="2564"/>
              </a:lnSpc>
            </a:pPr>
            <a:r>
              <a:rPr lang="en-US" sz="1972" spc="39">
                <a:solidFill>
                  <a:srgbClr val="050217"/>
                </a:solidFill>
                <a:latin typeface="HK Grotesk"/>
              </a:rPr>
              <a:t>Dźwięk powstaje, gdy zjawiska aerodynamiczne powodują gwałtowne drgania fałdów głosowych w sekwencji cykli wibracyjnych o prędkości ok:</a:t>
            </a:r>
          </a:p>
          <a:p>
            <a:pPr>
              <a:lnSpc>
                <a:spcPts val="2564"/>
              </a:lnSpc>
            </a:pPr>
            <a:r>
              <a:rPr lang="en-US" sz="1972" spc="39">
                <a:solidFill>
                  <a:srgbClr val="050217"/>
                </a:solidFill>
                <a:latin typeface="HK Grotesk"/>
              </a:rPr>
              <a:t>110 cykli na sekundę lub Hz (mężczyźni) = niższa wysokość dźwięku</a:t>
            </a:r>
          </a:p>
          <a:p>
            <a:pPr>
              <a:lnSpc>
                <a:spcPts val="2564"/>
              </a:lnSpc>
            </a:pPr>
            <a:r>
              <a:rPr lang="en-US" sz="1972" spc="39">
                <a:solidFill>
                  <a:srgbClr val="050217"/>
                </a:solidFill>
                <a:latin typeface="HK Grotesk"/>
              </a:rPr>
              <a:t>180 do 220 cykli na sekundę (kobiety) = średnia wysokość dźwięku</a:t>
            </a:r>
          </a:p>
          <a:p>
            <a:pPr>
              <a:lnSpc>
                <a:spcPts val="2564"/>
              </a:lnSpc>
            </a:pPr>
            <a:r>
              <a:rPr lang="en-US" sz="1972" spc="39">
                <a:solidFill>
                  <a:srgbClr val="050217"/>
                </a:solidFill>
                <a:latin typeface="HK Grotesk"/>
              </a:rPr>
              <a:t>300 cykli na sekundę (dzieci) = wyższa wysokość dźwięku. Wyższy głos: wzrost częstotliwości wibracji fałdów głosowych. Głośniejszy głos: wzrost amplitudy wibracji fałdów głosowych</a:t>
            </a:r>
          </a:p>
          <a:p>
            <a:pPr>
              <a:lnSpc>
                <a:spcPts val="2564"/>
              </a:lnSpc>
            </a:pPr>
            <a:r>
              <a:rPr lang="en-US" sz="1972" spc="39">
                <a:solidFill>
                  <a:srgbClr val="050217"/>
                </a:solidFill>
                <a:latin typeface="HK Grotesk"/>
              </a:rPr>
              <a:t>Cykl wibracyjny = faza otwarcia + faza zamknięcia</a:t>
            </a:r>
          </a:p>
          <a:p>
            <a:pPr>
              <a:lnSpc>
                <a:spcPts val="2564"/>
              </a:lnSpc>
            </a:pPr>
            <a:r>
              <a:rPr lang="en-US" sz="1972" spc="39">
                <a:solidFill>
                  <a:srgbClr val="050217"/>
                </a:solidFill>
                <a:latin typeface="HK Grotesk"/>
              </a:rPr>
              <a:t>Cykl wibracyjny fałdów głosowych składa się z faz, które zawierają uporządkowaną sekwencję otwierania i zamykania górnej i dolnej części fałdów głosowych, przepuszczając krótkie pęki powietrza z dużą prędkością. Ciśnienie powietrza jest przekształcane w fale dźwiękowe.</a:t>
            </a:r>
          </a:p>
          <a:p>
            <a:pPr>
              <a:lnSpc>
                <a:spcPts val="2824"/>
              </a:lnSpc>
            </a:pPr>
            <a:r>
              <a:rPr lang="en-US" sz="2172" spc="43">
                <a:solidFill>
                  <a:srgbClr val="050217"/>
                </a:solidFill>
                <a:latin typeface="HK Grotesk"/>
              </a:rPr>
              <a:t>Fałdy głosowe wibrują pod wpływem zjawisk aerodynamicznych; nie są one skubane jak struna gitary. Ciśnienie powietrza z płuc kontroluje fazę otwartą. Ulatniający się słup powietrza tworzy ,,efekt Bernoulliego", który kontroluje fazę zamknięcia.</a:t>
            </a:r>
          </a:p>
          <a:p>
            <a:pPr>
              <a:lnSpc>
                <a:spcPts val="2304"/>
              </a:lnSpc>
            </a:pPr>
          </a:p>
        </p:txBody>
      </p:sp>
      <p:sp>
        <p:nvSpPr>
          <p:cNvPr name="TextBox 6" id="6"/>
          <p:cNvSpPr txBox="true"/>
          <p:nvPr/>
        </p:nvSpPr>
        <p:spPr>
          <a:xfrm rot="0">
            <a:off x="8939992" y="9949024"/>
            <a:ext cx="4967615" cy="337976"/>
          </a:xfrm>
          <a:prstGeom prst="rect">
            <a:avLst/>
          </a:prstGeom>
        </p:spPr>
        <p:txBody>
          <a:bodyPr anchor="t" rtlCol="false" tIns="0" lIns="0" bIns="0" rIns="0">
            <a:spAutoFit/>
          </a:bodyPr>
          <a:lstStyle/>
          <a:p>
            <a:pPr>
              <a:lnSpc>
                <a:spcPts val="2737"/>
              </a:lnSpc>
            </a:pPr>
          </a:p>
        </p:txBody>
      </p:sp>
      <p:sp>
        <p:nvSpPr>
          <p:cNvPr name="Freeform 7" id="7"/>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4"/>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336BE4"/>
        </a:solidFill>
      </p:bgPr>
    </p:bg>
    <p:spTree>
      <p:nvGrpSpPr>
        <p:cNvPr id="1" name=""/>
        <p:cNvGrpSpPr/>
        <p:nvPr/>
      </p:nvGrpSpPr>
      <p:grpSpPr>
        <a:xfrm>
          <a:off x="0" y="0"/>
          <a:ext cx="0" cy="0"/>
          <a:chOff x="0" y="0"/>
          <a:chExt cx="0" cy="0"/>
        </a:xfrm>
      </p:grpSpPr>
      <p:sp>
        <p:nvSpPr>
          <p:cNvPr name="TextBox 2" id="2"/>
          <p:cNvSpPr txBox="true"/>
          <p:nvPr/>
        </p:nvSpPr>
        <p:spPr>
          <a:xfrm rot="0">
            <a:off x="1028700" y="1085850"/>
            <a:ext cx="7639170" cy="3092863"/>
          </a:xfrm>
          <a:prstGeom prst="rect">
            <a:avLst/>
          </a:prstGeom>
        </p:spPr>
        <p:txBody>
          <a:bodyPr anchor="t" rtlCol="false" tIns="0" lIns="0" bIns="0" rIns="0">
            <a:spAutoFit/>
          </a:bodyPr>
          <a:lstStyle/>
          <a:p>
            <a:pPr>
              <a:lnSpc>
                <a:spcPts val="7900"/>
              </a:lnSpc>
            </a:pPr>
            <a:r>
              <a:rPr lang="en-US" sz="7182">
                <a:solidFill>
                  <a:srgbClr val="FFFFFF"/>
                </a:solidFill>
                <a:latin typeface="HK Grotesk Bold"/>
              </a:rPr>
              <a:t>Powstawanie głosu</a:t>
            </a:r>
          </a:p>
          <a:p>
            <a:pPr>
              <a:lnSpc>
                <a:spcPts val="8120"/>
              </a:lnSpc>
            </a:pPr>
          </a:p>
          <a:p>
            <a:pPr>
              <a:lnSpc>
                <a:spcPts val="8120"/>
              </a:lnSpc>
            </a:pPr>
          </a:p>
        </p:txBody>
      </p:sp>
      <p:sp>
        <p:nvSpPr>
          <p:cNvPr name="Freeform 3" id="3"/>
          <p:cNvSpPr/>
          <p:nvPr/>
        </p:nvSpPr>
        <p:spPr>
          <a:xfrm flipH="false" flipV="false" rot="0">
            <a:off x="10148401" y="-205472"/>
            <a:ext cx="8302179" cy="10663922"/>
          </a:xfrm>
          <a:custGeom>
            <a:avLst/>
            <a:gdLst/>
            <a:ahLst/>
            <a:cxnLst/>
            <a:rect r="r" b="b" t="t" l="l"/>
            <a:pathLst>
              <a:path h="10663922" w="8302179">
                <a:moveTo>
                  <a:pt x="0" y="0"/>
                </a:moveTo>
                <a:lnTo>
                  <a:pt x="8302179" y="0"/>
                </a:lnTo>
                <a:lnTo>
                  <a:pt x="8302179" y="10663922"/>
                </a:lnTo>
                <a:lnTo>
                  <a:pt x="0" y="10663922"/>
                </a:lnTo>
                <a:lnTo>
                  <a:pt x="0" y="0"/>
                </a:lnTo>
                <a:close/>
              </a:path>
            </a:pathLst>
          </a:custGeom>
          <a:blipFill>
            <a:blip r:embed="rId2"/>
            <a:stretch>
              <a:fillRect l="-64175" t="0" r="-64175" b="0"/>
            </a:stretch>
          </a:blipFill>
        </p:spPr>
      </p:sp>
      <p:sp>
        <p:nvSpPr>
          <p:cNvPr name="Freeform 4" id="4"/>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
        <p:nvSpPr>
          <p:cNvPr name="TextBox 5" id="5"/>
          <p:cNvSpPr txBox="true"/>
          <p:nvPr/>
        </p:nvSpPr>
        <p:spPr>
          <a:xfrm rot="0">
            <a:off x="-2811176" y="2847182"/>
            <a:ext cx="15671247" cy="335958"/>
          </a:xfrm>
          <a:prstGeom prst="rect">
            <a:avLst/>
          </a:prstGeom>
        </p:spPr>
        <p:txBody>
          <a:bodyPr anchor="t" rtlCol="false" tIns="0" lIns="0" bIns="0" rIns="0">
            <a:spAutoFit/>
          </a:bodyPr>
          <a:lstStyle/>
          <a:p>
            <a:pPr algn="ctr">
              <a:lnSpc>
                <a:spcPts val="2698"/>
              </a:lnSpc>
              <a:spcBef>
                <a:spcPct val="0"/>
              </a:spcBef>
            </a:pPr>
            <a:r>
              <a:rPr lang="en-US" sz="2453">
                <a:solidFill>
                  <a:srgbClr val="FFFFFF"/>
                </a:solidFill>
                <a:latin typeface="HK Grotesk"/>
              </a:rPr>
              <a:t>Słup ciśnienia powietrza jest przesuwany w kierunku fałdów głosowych</a:t>
            </a:r>
          </a:p>
        </p:txBody>
      </p:sp>
      <p:sp>
        <p:nvSpPr>
          <p:cNvPr name="TextBox 6" id="6"/>
          <p:cNvSpPr txBox="true"/>
          <p:nvPr/>
        </p:nvSpPr>
        <p:spPr>
          <a:xfrm rot="0">
            <a:off x="0" y="4989809"/>
            <a:ext cx="10048895" cy="1336083"/>
          </a:xfrm>
          <a:prstGeom prst="rect">
            <a:avLst/>
          </a:prstGeom>
        </p:spPr>
        <p:txBody>
          <a:bodyPr anchor="t" rtlCol="false" tIns="0" lIns="0" bIns="0" rIns="0">
            <a:spAutoFit/>
          </a:bodyPr>
          <a:lstStyle/>
          <a:p>
            <a:pPr algn="ctr">
              <a:lnSpc>
                <a:spcPts val="2698"/>
              </a:lnSpc>
            </a:pPr>
            <a:r>
              <a:rPr lang="en-US" sz="2453">
                <a:solidFill>
                  <a:srgbClr val="FFFFFF"/>
                </a:solidFill>
                <a:latin typeface="HK Grotesk"/>
              </a:rPr>
              <a:t>Powietrze jest wyprowadzane z płuc w kierunku fałdów głosowych poprzez skoordynowane działanie przepony, mięśni brzucha, mięśni klatki piersiowej i żeber</a:t>
            </a:r>
          </a:p>
          <a:p>
            <a:pPr algn="ctr">
              <a:lnSpc>
                <a:spcPts val="2698"/>
              </a:lnSpc>
              <a:spcBef>
                <a:spcPct val="0"/>
              </a:spcBef>
            </a:pPr>
          </a:p>
        </p:txBody>
      </p:sp>
      <p:sp>
        <p:nvSpPr>
          <p:cNvPr name="TextBox 7" id="7"/>
          <p:cNvSpPr txBox="true"/>
          <p:nvPr/>
        </p:nvSpPr>
        <p:spPr>
          <a:xfrm rot="0">
            <a:off x="1105982" y="8033493"/>
            <a:ext cx="7836932" cy="669333"/>
          </a:xfrm>
          <a:prstGeom prst="rect">
            <a:avLst/>
          </a:prstGeom>
        </p:spPr>
        <p:txBody>
          <a:bodyPr anchor="t" rtlCol="false" tIns="0" lIns="0" bIns="0" rIns="0">
            <a:spAutoFit/>
          </a:bodyPr>
          <a:lstStyle/>
          <a:p>
            <a:pPr algn="ctr">
              <a:lnSpc>
                <a:spcPts val="2698"/>
              </a:lnSpc>
            </a:pPr>
            <a:r>
              <a:rPr lang="en-US" sz="2453">
                <a:solidFill>
                  <a:srgbClr val="FFFFFF"/>
                </a:solidFill>
                <a:latin typeface="HK Grotesk"/>
              </a:rPr>
              <a:t>Wibracja fałdów głosowych - sekwencja cykli wibracyjnych</a:t>
            </a:r>
          </a:p>
          <a:p>
            <a:pPr algn="ctr">
              <a:lnSpc>
                <a:spcPts val="2698"/>
              </a:lnSpc>
              <a:spcBef>
                <a:spcPct val="0"/>
              </a:spcBef>
            </a:pPr>
          </a:p>
        </p:txBody>
      </p:sp>
      <p:sp>
        <p:nvSpPr>
          <p:cNvPr name="AutoShape 8" id="8"/>
          <p:cNvSpPr/>
          <p:nvPr/>
        </p:nvSpPr>
        <p:spPr>
          <a:xfrm flipH="true">
            <a:off x="5633519" y="3590542"/>
            <a:ext cx="803307" cy="1176341"/>
          </a:xfrm>
          <a:prstGeom prst="line">
            <a:avLst/>
          </a:prstGeom>
          <a:ln cap="flat" w="38100">
            <a:solidFill>
              <a:srgbClr val="000000"/>
            </a:solidFill>
            <a:prstDash val="solid"/>
            <a:headEnd type="none" len="sm" w="sm"/>
            <a:tailEnd type="triangle" len="med" w="lg"/>
          </a:ln>
        </p:spPr>
      </p:sp>
      <p:sp>
        <p:nvSpPr>
          <p:cNvPr name="AutoShape 9" id="9"/>
          <p:cNvSpPr/>
          <p:nvPr/>
        </p:nvSpPr>
        <p:spPr>
          <a:xfrm>
            <a:off x="4785943" y="6336807"/>
            <a:ext cx="816232" cy="1167410"/>
          </a:xfrm>
          <a:prstGeom prst="line">
            <a:avLst/>
          </a:prstGeom>
          <a:ln cap="flat" w="38100">
            <a:solidFill>
              <a:srgbClr val="000000"/>
            </a:solidFill>
            <a:prstDash val="solid"/>
            <a:headEnd type="none" len="sm" w="sm"/>
            <a:tailEnd type="triangle" len="med" w="lg"/>
          </a:ln>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1028700"/>
            <a:ext cx="15268625" cy="8046039"/>
            <a:chOff x="0" y="0"/>
            <a:chExt cx="20358166" cy="10728052"/>
          </a:xfrm>
        </p:grpSpPr>
        <p:sp>
          <p:nvSpPr>
            <p:cNvPr name="TextBox 3" id="3"/>
            <p:cNvSpPr txBox="true"/>
            <p:nvPr/>
          </p:nvSpPr>
          <p:spPr>
            <a:xfrm rot="0">
              <a:off x="0" y="38100"/>
              <a:ext cx="20358166" cy="1015457"/>
            </a:xfrm>
            <a:prstGeom prst="rect">
              <a:avLst/>
            </a:prstGeom>
          </p:spPr>
          <p:txBody>
            <a:bodyPr anchor="t" rtlCol="false" tIns="0" lIns="0" bIns="0" rIns="0">
              <a:spAutoFit/>
            </a:bodyPr>
            <a:lstStyle/>
            <a:p>
              <a:pPr>
                <a:lnSpc>
                  <a:spcPts val="5739"/>
                </a:lnSpc>
              </a:pPr>
              <a:r>
                <a:rPr lang="en-US" sz="5217">
                  <a:solidFill>
                    <a:srgbClr val="DC239B"/>
                  </a:solidFill>
                  <a:latin typeface="HK Grotesk Bold"/>
                </a:rPr>
                <a:t>SEKWENCJA CYKLI WIBRACYJNYCH</a:t>
              </a:r>
            </a:p>
          </p:txBody>
        </p:sp>
        <p:sp>
          <p:nvSpPr>
            <p:cNvPr name="TextBox 4" id="4"/>
            <p:cNvSpPr txBox="true"/>
            <p:nvPr/>
          </p:nvSpPr>
          <p:spPr>
            <a:xfrm rot="0">
              <a:off x="0" y="1984127"/>
              <a:ext cx="20358166" cy="8743925"/>
            </a:xfrm>
            <a:prstGeom prst="rect">
              <a:avLst/>
            </a:prstGeom>
          </p:spPr>
          <p:txBody>
            <a:bodyPr anchor="t" rtlCol="false" tIns="0" lIns="0" bIns="0" rIns="0">
              <a:spAutoFit/>
            </a:bodyPr>
            <a:lstStyle/>
            <a:p>
              <a:pPr>
                <a:lnSpc>
                  <a:spcPts val="3900"/>
                </a:lnSpc>
              </a:pPr>
              <a:r>
                <a:rPr lang="en-US" sz="3000" spc="60">
                  <a:solidFill>
                    <a:srgbClr val="050217"/>
                  </a:solidFill>
                  <a:latin typeface="HK Grotesk"/>
                </a:rPr>
                <a:t>Opis sekwencji cykli wibracyjnych według </a:t>
              </a:r>
              <a:r>
                <a:rPr lang="en-US" sz="3000" spc="60" u="sng">
                  <a:solidFill>
                    <a:srgbClr val="050217"/>
                  </a:solidFill>
                  <a:latin typeface="HK Grotesk"/>
                  <a:hlinkClick r:id="rId2" tooltip="https://voicefoundation.org/health-science/voice-disorders/anatomy-physiology-of-voice-production/understanding-voice-production/"/>
                </a:rPr>
                <a:t>v</a:t>
              </a:r>
              <a:r>
                <a:rPr lang="en-US" sz="3000" spc="60" u="sng">
                  <a:solidFill>
                    <a:srgbClr val="050217"/>
                  </a:solidFill>
                  <a:latin typeface="HK Grotesk"/>
                  <a:hlinkClick r:id="rId3" tooltip="https://voicefoundation.org/health-science/voice-disorders/anatomy-physiology-of-voice-production/understanding-voice-production/"/>
                </a:rPr>
                <a:t>o</a:t>
              </a:r>
              <a:r>
                <a:rPr lang="en-US" sz="3000" spc="60" u="sng">
                  <a:solidFill>
                    <a:srgbClr val="050217"/>
                  </a:solidFill>
                  <a:latin typeface="HK Grotesk"/>
                  <a:hlinkClick r:id="rId4" tooltip="https://voicefoundation.org/health-science/voice-disorders/anatomy-physiology-of-voice-production/understanding-voice-production/"/>
                </a:rPr>
                <a:t>icef</a:t>
              </a:r>
              <a:r>
                <a:rPr lang="en-US" sz="3000" spc="60" u="sng">
                  <a:solidFill>
                    <a:srgbClr val="050217"/>
                  </a:solidFill>
                  <a:latin typeface="HK Grotesk"/>
                  <a:hlinkClick r:id="rId5" tooltip="https://voicefoundation.org/health-science/voice-disorders/anatomy-physiology-of-voice-production/understanding-voice-production/"/>
                </a:rPr>
                <a:t>o</a:t>
              </a:r>
              <a:r>
                <a:rPr lang="en-US" sz="3000" spc="60" u="sng">
                  <a:solidFill>
                    <a:srgbClr val="050217"/>
                  </a:solidFill>
                  <a:latin typeface="HK Grotesk"/>
                  <a:hlinkClick r:id="rId6" tooltip="https://voicefoundation.org/health-science/voice-disorders/anatomy-physiology-of-voice-production/understanding-voice-production/"/>
                </a:rPr>
                <a:t>undation.or</a:t>
              </a:r>
              <a:r>
                <a:rPr lang="en-US" sz="3000" spc="60" u="sng">
                  <a:solidFill>
                    <a:srgbClr val="050217"/>
                  </a:solidFill>
                  <a:latin typeface="HK Grotesk"/>
                  <a:hlinkClick r:id="rId7" tooltip="https://voicefoundation.org/health-science/voice-disorders/anatomy-physiology-of-voice-production/understanding-voice-production/"/>
                </a:rPr>
                <a:t>g</a:t>
              </a:r>
              <a:r>
                <a:rPr lang="en-US" sz="3000" spc="60">
                  <a:solidFill>
                    <a:srgbClr val="050217"/>
                  </a:solidFill>
                  <a:latin typeface="HK Grotesk"/>
                </a:rPr>
                <a:t>:</a:t>
              </a:r>
            </a:p>
            <a:p>
              <a:pPr marL="647700" indent="-323850" lvl="1">
                <a:lnSpc>
                  <a:spcPts val="3900"/>
                </a:lnSpc>
                <a:buFont typeface="Arial"/>
                <a:buChar char="•"/>
              </a:pPr>
              <a:r>
                <a:rPr lang="en-US" sz="3000" spc="60">
                  <a:solidFill>
                    <a:srgbClr val="050217"/>
                  </a:solidFill>
                  <a:latin typeface="HK Grotesk"/>
                </a:rPr>
                <a:t>Fałdy głosow</a:t>
              </a:r>
              <a:r>
                <a:rPr lang="en-US" sz="3000" spc="60">
                  <a:solidFill>
                    <a:srgbClr val="050217"/>
                  </a:solidFill>
                  <a:latin typeface="HK Grotesk"/>
                </a:rPr>
                <a:t>e </a:t>
              </a:r>
              <a:r>
                <a:rPr lang="en-US" sz="3000" spc="60">
                  <a:solidFill>
                    <a:srgbClr val="050217"/>
                  </a:solidFill>
                  <a:latin typeface="HK Grotesk"/>
                </a:rPr>
                <a:t>są </a:t>
              </a:r>
              <a:r>
                <a:rPr lang="en-US" sz="3000" spc="60">
                  <a:solidFill>
                    <a:srgbClr val="050217"/>
                  </a:solidFill>
                  <a:latin typeface="HK Grotesk"/>
                </a:rPr>
                <a:t>prze</a:t>
              </a:r>
              <a:r>
                <a:rPr lang="en-US" sz="3000" spc="60">
                  <a:solidFill>
                    <a:srgbClr val="050217"/>
                  </a:solidFill>
                  <a:latin typeface="HK Grotesk"/>
                </a:rPr>
                <a:t>suw</a:t>
              </a:r>
              <a:r>
                <a:rPr lang="en-US" sz="3000" spc="60">
                  <a:solidFill>
                    <a:srgbClr val="050217"/>
                  </a:solidFill>
                  <a:latin typeface="HK Grotesk"/>
                </a:rPr>
                <a:t>a</a:t>
              </a:r>
              <a:r>
                <a:rPr lang="en-US" sz="3000" spc="60">
                  <a:solidFill>
                    <a:srgbClr val="050217"/>
                  </a:solidFill>
                  <a:latin typeface="HK Grotesk"/>
                </a:rPr>
                <a:t>ne do linii ś</a:t>
              </a:r>
              <a:r>
                <a:rPr lang="en-US" sz="3000" spc="60">
                  <a:solidFill>
                    <a:srgbClr val="050217"/>
                  </a:solidFill>
                  <a:latin typeface="HK Grotesk"/>
                </a:rPr>
                <a:t>r</a:t>
              </a:r>
              <a:r>
                <a:rPr lang="en-US" sz="3000" spc="60">
                  <a:solidFill>
                    <a:srgbClr val="050217"/>
                  </a:solidFill>
                  <a:latin typeface="HK Grotesk"/>
                </a:rPr>
                <a:t>od</a:t>
              </a:r>
              <a:r>
                <a:rPr lang="en-US" sz="3000" spc="60">
                  <a:solidFill>
                    <a:srgbClr val="050217"/>
                  </a:solidFill>
                  <a:latin typeface="HK Grotesk"/>
                </a:rPr>
                <a:t>k</a:t>
              </a:r>
              <a:r>
                <a:rPr lang="en-US" sz="3000" spc="60">
                  <a:solidFill>
                    <a:srgbClr val="050217"/>
                  </a:solidFill>
                  <a:latin typeface="HK Grotesk"/>
                </a:rPr>
                <a:t>owej</a:t>
              </a:r>
              <a:r>
                <a:rPr lang="en-US" sz="3000" spc="60">
                  <a:solidFill>
                    <a:srgbClr val="050217"/>
                  </a:solidFill>
                  <a:latin typeface="HK Grotesk"/>
                </a:rPr>
                <a:t> </a:t>
              </a:r>
              <a:r>
                <a:rPr lang="en-US" sz="3000" spc="60">
                  <a:solidFill>
                    <a:srgbClr val="050217"/>
                  </a:solidFill>
                  <a:latin typeface="HK Grotesk"/>
                </a:rPr>
                <a:t>przez m</a:t>
              </a:r>
              <a:r>
                <a:rPr lang="en-US" sz="3000" spc="60">
                  <a:solidFill>
                    <a:srgbClr val="050217"/>
                  </a:solidFill>
                  <a:latin typeface="HK Grotesk"/>
                </a:rPr>
                <a:t>i</a:t>
              </a:r>
              <a:r>
                <a:rPr lang="en-US" sz="3000" spc="60">
                  <a:solidFill>
                    <a:srgbClr val="050217"/>
                  </a:solidFill>
                  <a:latin typeface="HK Grotesk"/>
                </a:rPr>
                <a:t>ęś</a:t>
              </a:r>
              <a:r>
                <a:rPr lang="en-US" sz="3000" spc="60">
                  <a:solidFill>
                    <a:srgbClr val="050217"/>
                  </a:solidFill>
                  <a:latin typeface="HK Grotesk"/>
                </a:rPr>
                <a:t>n</a:t>
              </a:r>
              <a:r>
                <a:rPr lang="en-US" sz="3000" spc="60">
                  <a:solidFill>
                    <a:srgbClr val="050217"/>
                  </a:solidFill>
                  <a:latin typeface="HK Grotesk"/>
                </a:rPr>
                <a:t>i</a:t>
              </a:r>
              <a:r>
                <a:rPr lang="en-US" sz="3000" spc="60">
                  <a:solidFill>
                    <a:srgbClr val="050217"/>
                  </a:solidFill>
                  <a:latin typeface="HK Grotesk"/>
                </a:rPr>
                <a:t>e</a:t>
              </a:r>
              <a:r>
                <a:rPr lang="en-US" sz="3000" spc="60">
                  <a:solidFill>
                    <a:srgbClr val="050217"/>
                  </a:solidFill>
                  <a:latin typeface="HK Grotesk"/>
                </a:rPr>
                <a:t> sk</a:t>
              </a:r>
              <a:r>
                <a:rPr lang="en-US" sz="3000" spc="60">
                  <a:solidFill>
                    <a:srgbClr val="050217"/>
                  </a:solidFill>
                  <a:latin typeface="HK Grotesk"/>
                </a:rPr>
                <a:t>r</a:t>
              </a:r>
              <a:r>
                <a:rPr lang="en-US" sz="3000" spc="60">
                  <a:solidFill>
                    <a:srgbClr val="050217"/>
                  </a:solidFill>
                  <a:latin typeface="HK Grotesk"/>
                </a:rPr>
                <a:t>zy</a:t>
              </a:r>
              <a:r>
                <a:rPr lang="en-US" sz="3000" spc="60">
                  <a:solidFill>
                    <a:srgbClr val="050217"/>
                  </a:solidFill>
                  <a:latin typeface="HK Grotesk"/>
                </a:rPr>
                <a:t>n</a:t>
              </a:r>
              <a:r>
                <a:rPr lang="en-US" sz="3000" spc="60">
                  <a:solidFill>
                    <a:srgbClr val="050217"/>
                  </a:solidFill>
                  <a:latin typeface="HK Grotesk"/>
                </a:rPr>
                <a:t>ki gł</a:t>
              </a:r>
              <a:r>
                <a:rPr lang="en-US" sz="3000" spc="60">
                  <a:solidFill>
                    <a:srgbClr val="050217"/>
                  </a:solidFill>
                  <a:latin typeface="HK Grotesk"/>
                </a:rPr>
                <a:t>o</a:t>
              </a:r>
              <a:r>
                <a:rPr lang="en-US" sz="3000" spc="60">
                  <a:solidFill>
                    <a:srgbClr val="050217"/>
                  </a:solidFill>
                  <a:latin typeface="HK Grotesk"/>
                </a:rPr>
                <a:t>s</a:t>
              </a:r>
              <a:r>
                <a:rPr lang="en-US" sz="3000" spc="60">
                  <a:solidFill>
                    <a:srgbClr val="050217"/>
                  </a:solidFill>
                  <a:latin typeface="HK Grotesk"/>
                </a:rPr>
                <a:t>o</a:t>
              </a:r>
              <a:r>
                <a:rPr lang="en-US" sz="3000" spc="60">
                  <a:solidFill>
                    <a:srgbClr val="050217"/>
                  </a:solidFill>
                  <a:latin typeface="HK Grotesk"/>
                </a:rPr>
                <a:t>wej, nerwy i </a:t>
              </a:r>
              <a:r>
                <a:rPr lang="en-US" sz="3000" spc="60">
                  <a:solidFill>
                    <a:srgbClr val="050217"/>
                  </a:solidFill>
                  <a:latin typeface="HK Grotesk"/>
                </a:rPr>
                <a:t>c</a:t>
              </a:r>
              <a:r>
                <a:rPr lang="en-US" sz="3000" spc="60">
                  <a:solidFill>
                    <a:srgbClr val="050217"/>
                  </a:solidFill>
                  <a:latin typeface="HK Grotesk"/>
                </a:rPr>
                <a:t>hr</a:t>
              </a:r>
              <a:r>
                <a:rPr lang="en-US" sz="3000" spc="60">
                  <a:solidFill>
                    <a:srgbClr val="050217"/>
                  </a:solidFill>
                  <a:latin typeface="HK Grotesk"/>
                </a:rPr>
                <a:t>z</a:t>
              </a:r>
              <a:r>
                <a:rPr lang="en-US" sz="3000" spc="60">
                  <a:solidFill>
                    <a:srgbClr val="050217"/>
                  </a:solidFill>
                  <a:latin typeface="HK Grotesk"/>
                </a:rPr>
                <a:t>ąs</a:t>
              </a:r>
              <a:r>
                <a:rPr lang="en-US" sz="3000" spc="60">
                  <a:solidFill>
                    <a:srgbClr val="050217"/>
                  </a:solidFill>
                  <a:latin typeface="HK Grotesk"/>
                </a:rPr>
                <a:t>t</a:t>
              </a:r>
              <a:r>
                <a:rPr lang="en-US" sz="3000" spc="60">
                  <a:solidFill>
                    <a:srgbClr val="050217"/>
                  </a:solidFill>
                  <a:latin typeface="HK Grotesk"/>
                </a:rPr>
                <a:t>ki</a:t>
              </a:r>
            </a:p>
            <a:p>
              <a:pPr marL="647700" indent="-323850" lvl="1">
                <a:lnSpc>
                  <a:spcPts val="3900"/>
                </a:lnSpc>
                <a:buFont typeface="Arial"/>
                <a:buChar char="•"/>
              </a:pPr>
              <a:r>
                <a:rPr lang="en-US" sz="3000" spc="60">
                  <a:solidFill>
                    <a:srgbClr val="050217"/>
                  </a:solidFill>
                  <a:latin typeface="HK Grotesk"/>
                </a:rPr>
                <a:t>Cykl</a:t>
              </a:r>
              <a:r>
                <a:rPr lang="en-US" sz="3000" spc="60">
                  <a:solidFill>
                    <a:srgbClr val="050217"/>
                  </a:solidFill>
                  <a:latin typeface="HK Grotesk"/>
                </a:rPr>
                <a:t> </a:t>
              </a:r>
              <a:r>
                <a:rPr lang="en-US" sz="3000" spc="60">
                  <a:solidFill>
                    <a:srgbClr val="050217"/>
                  </a:solidFill>
                  <a:latin typeface="HK Grotesk"/>
                </a:rPr>
                <a:t>wibr</a:t>
              </a:r>
              <a:r>
                <a:rPr lang="en-US" sz="3000" spc="60">
                  <a:solidFill>
                    <a:srgbClr val="050217"/>
                  </a:solidFill>
                  <a:latin typeface="HK Grotesk"/>
                </a:rPr>
                <a:t>a</a:t>
              </a:r>
              <a:r>
                <a:rPr lang="en-US" sz="3000" spc="60">
                  <a:solidFill>
                    <a:srgbClr val="050217"/>
                  </a:solidFill>
                  <a:latin typeface="HK Grotesk"/>
                </a:rPr>
                <a:t>cyjny występuje w</a:t>
              </a:r>
              <a:r>
                <a:rPr lang="en-US" sz="3000" spc="60">
                  <a:solidFill>
                    <a:srgbClr val="050217"/>
                  </a:solidFill>
                  <a:latin typeface="HK Grotesk"/>
                </a:rPr>
                <a:t>i</a:t>
              </a:r>
              <a:r>
                <a:rPr lang="en-US" sz="3000" spc="60">
                  <a:solidFill>
                    <a:srgbClr val="050217"/>
                  </a:solidFill>
                  <a:latin typeface="HK Grotesk"/>
                </a:rPr>
                <a:t>e</a:t>
              </a:r>
              <a:r>
                <a:rPr lang="en-US" sz="3000" spc="60">
                  <a:solidFill>
                    <a:srgbClr val="050217"/>
                  </a:solidFill>
                  <a:latin typeface="HK Grotesk"/>
                </a:rPr>
                <a:t>l</a:t>
              </a:r>
              <a:r>
                <a:rPr lang="en-US" sz="3000" spc="60">
                  <a:solidFill>
                    <a:srgbClr val="050217"/>
                  </a:solidFill>
                  <a:latin typeface="HK Grotesk"/>
                </a:rPr>
                <a:t>ok</a:t>
              </a:r>
              <a:r>
                <a:rPr lang="en-US" sz="3000" spc="60">
                  <a:solidFill>
                    <a:srgbClr val="050217"/>
                  </a:solidFill>
                  <a:latin typeface="HK Grotesk"/>
                </a:rPr>
                <a:t>r</a:t>
              </a:r>
              <a:r>
                <a:rPr lang="en-US" sz="3000" spc="60">
                  <a:solidFill>
                    <a:srgbClr val="050217"/>
                  </a:solidFill>
                  <a:latin typeface="HK Grotesk"/>
                </a:rPr>
                <a:t>otni</a:t>
              </a:r>
              <a:r>
                <a:rPr lang="en-US" sz="3000" spc="60">
                  <a:solidFill>
                    <a:srgbClr val="050217"/>
                  </a:solidFill>
                  <a:latin typeface="HK Grotesk"/>
                </a:rPr>
                <a:t>e</a:t>
              </a:r>
              <a:r>
                <a:rPr lang="en-US" sz="3000" spc="60">
                  <a:solidFill>
                    <a:srgbClr val="050217"/>
                  </a:solidFill>
                  <a:latin typeface="HK Grotesk"/>
                </a:rPr>
                <a:t>; jeden cykl wibracyjny wy</a:t>
              </a:r>
              <a:r>
                <a:rPr lang="en-US" sz="3000" spc="60">
                  <a:solidFill>
                    <a:srgbClr val="050217"/>
                  </a:solidFill>
                  <a:latin typeface="HK Grotesk"/>
                </a:rPr>
                <a:t>gląda</a:t>
              </a:r>
              <a:r>
                <a:rPr lang="en-US" sz="3000" spc="60">
                  <a:solidFill>
                    <a:srgbClr val="050217"/>
                  </a:solidFill>
                  <a:latin typeface="HK Grotesk"/>
                </a:rPr>
                <a:t> n</a:t>
              </a:r>
              <a:r>
                <a:rPr lang="en-US" sz="3000" spc="60">
                  <a:solidFill>
                    <a:srgbClr val="050217"/>
                  </a:solidFill>
                  <a:latin typeface="HK Grotesk"/>
                </a:rPr>
                <a:t>a</a:t>
              </a:r>
              <a:r>
                <a:rPr lang="en-US" sz="3000" spc="60">
                  <a:solidFill>
                    <a:srgbClr val="050217"/>
                  </a:solidFill>
                  <a:latin typeface="HK Grotesk"/>
                </a:rPr>
                <a:t>stępująco:</a:t>
              </a:r>
            </a:p>
            <a:p>
              <a:pPr marL="647700" indent="-323850" lvl="1">
                <a:lnSpc>
                  <a:spcPts val="3900"/>
                </a:lnSpc>
                <a:buFont typeface="Arial"/>
                <a:buChar char="•"/>
              </a:pPr>
              <a:r>
                <a:rPr lang="en-US" sz="3000" spc="60">
                  <a:solidFill>
                    <a:srgbClr val="050217"/>
                  </a:solidFill>
                  <a:latin typeface="HK Grotesk"/>
                </a:rPr>
                <a:t>Słup</a:t>
              </a:r>
              <a:r>
                <a:rPr lang="en-US" sz="3000" spc="60">
                  <a:solidFill>
                    <a:srgbClr val="050217"/>
                  </a:solidFill>
                  <a:latin typeface="HK Grotesk"/>
                </a:rPr>
                <a:t> </a:t>
              </a:r>
              <a:r>
                <a:rPr lang="en-US" sz="3000" spc="60">
                  <a:solidFill>
                    <a:srgbClr val="050217"/>
                  </a:solidFill>
                  <a:latin typeface="HK Grotesk"/>
                </a:rPr>
                <a:t>ciśnienia powiet</a:t>
              </a:r>
              <a:r>
                <a:rPr lang="en-US" sz="3000" spc="60">
                  <a:solidFill>
                    <a:srgbClr val="050217"/>
                  </a:solidFill>
                  <a:latin typeface="HK Grotesk"/>
                </a:rPr>
                <a:t>r</a:t>
              </a:r>
              <a:r>
                <a:rPr lang="en-US" sz="3000" spc="60">
                  <a:solidFill>
                    <a:srgbClr val="050217"/>
                  </a:solidFill>
                  <a:latin typeface="HK Grotesk"/>
                </a:rPr>
                <a:t>za </a:t>
              </a:r>
              <a:r>
                <a:rPr lang="en-US" sz="3000" spc="60">
                  <a:solidFill>
                    <a:srgbClr val="050217"/>
                  </a:solidFill>
                  <a:latin typeface="HK Grotesk"/>
                </a:rPr>
                <a:t>o</a:t>
              </a:r>
              <a:r>
                <a:rPr lang="en-US" sz="3000" spc="60">
                  <a:solidFill>
                    <a:srgbClr val="050217"/>
                  </a:solidFill>
                  <a:latin typeface="HK Grotesk"/>
                </a:rPr>
                <a:t>twi</a:t>
              </a:r>
              <a:r>
                <a:rPr lang="en-US" sz="3000" spc="60">
                  <a:solidFill>
                    <a:srgbClr val="050217"/>
                  </a:solidFill>
                  <a:latin typeface="HK Grotesk"/>
                </a:rPr>
                <a:t>e</a:t>
              </a:r>
              <a:r>
                <a:rPr lang="en-US" sz="3000" spc="60">
                  <a:solidFill>
                    <a:srgbClr val="050217"/>
                  </a:solidFill>
                  <a:latin typeface="HK Grotesk"/>
                </a:rPr>
                <a:t>ra dno fałdów głosowych</a:t>
              </a:r>
            </a:p>
            <a:p>
              <a:pPr marL="647700" indent="-323850" lvl="1">
                <a:lnSpc>
                  <a:spcPts val="3900"/>
                </a:lnSpc>
                <a:buFont typeface="Arial"/>
                <a:buChar char="•"/>
              </a:pPr>
              <a:r>
                <a:rPr lang="en-US" sz="3000" spc="60">
                  <a:solidFill>
                    <a:srgbClr val="050217"/>
                  </a:solidFill>
                  <a:latin typeface="HK Grotesk"/>
                </a:rPr>
                <a:t>Kolumn</a:t>
              </a:r>
              <a:r>
                <a:rPr lang="en-US" sz="3000" spc="60">
                  <a:solidFill>
                    <a:srgbClr val="050217"/>
                  </a:solidFill>
                  <a:latin typeface="HK Grotesk"/>
                </a:rPr>
                <a:t>a</a:t>
              </a:r>
              <a:r>
                <a:rPr lang="en-US" sz="3000" spc="60">
                  <a:solidFill>
                    <a:srgbClr val="050217"/>
                  </a:solidFill>
                  <a:latin typeface="HK Grotesk"/>
                </a:rPr>
                <a:t> </a:t>
              </a:r>
              <a:r>
                <a:rPr lang="en-US" sz="3000" spc="60">
                  <a:solidFill>
                    <a:srgbClr val="050217"/>
                  </a:solidFill>
                  <a:latin typeface="HK Grotesk"/>
                </a:rPr>
                <a:t>p</a:t>
              </a:r>
              <a:r>
                <a:rPr lang="en-US" sz="3000" spc="60">
                  <a:solidFill>
                    <a:srgbClr val="050217"/>
                  </a:solidFill>
                  <a:latin typeface="HK Grotesk"/>
                </a:rPr>
                <a:t>owietrza kont</a:t>
              </a:r>
              <a:r>
                <a:rPr lang="en-US" sz="3000" spc="60">
                  <a:solidFill>
                    <a:srgbClr val="050217"/>
                  </a:solidFill>
                  <a:latin typeface="HK Grotesk"/>
                </a:rPr>
                <a:t>y</a:t>
              </a:r>
              <a:r>
                <a:rPr lang="en-US" sz="3000" spc="60">
                  <a:solidFill>
                    <a:srgbClr val="050217"/>
                  </a:solidFill>
                  <a:latin typeface="HK Grotesk"/>
                </a:rPr>
                <a:t>nuuje ruch w górę</a:t>
              </a:r>
              <a:r>
                <a:rPr lang="en-US" sz="3000" spc="60">
                  <a:solidFill>
                    <a:srgbClr val="050217"/>
                  </a:solidFill>
                  <a:latin typeface="HK Grotesk"/>
                </a:rPr>
                <a:t>, t</a:t>
              </a:r>
              <a:r>
                <a:rPr lang="en-US" sz="3000" spc="60">
                  <a:solidFill>
                    <a:srgbClr val="050217"/>
                  </a:solidFill>
                  <a:latin typeface="HK Grotesk"/>
                </a:rPr>
                <a:t>e</a:t>
              </a:r>
              <a:r>
                <a:rPr lang="en-US" sz="3000" spc="60">
                  <a:solidFill>
                    <a:srgbClr val="050217"/>
                  </a:solidFill>
                  <a:latin typeface="HK Grotesk"/>
                </a:rPr>
                <a:t>r</a:t>
              </a:r>
              <a:r>
                <a:rPr lang="en-US" sz="3000" spc="60">
                  <a:solidFill>
                    <a:srgbClr val="050217"/>
                  </a:solidFill>
                  <a:latin typeface="HK Grotesk"/>
                </a:rPr>
                <a:t>az w ki</a:t>
              </a:r>
              <a:r>
                <a:rPr lang="en-US" sz="3000" spc="60">
                  <a:solidFill>
                    <a:srgbClr val="050217"/>
                  </a:solidFill>
                  <a:latin typeface="HK Grotesk"/>
                </a:rPr>
                <a:t>e</a:t>
              </a:r>
              <a:r>
                <a:rPr lang="en-US" sz="3000" spc="60">
                  <a:solidFill>
                    <a:srgbClr val="050217"/>
                  </a:solidFill>
                  <a:latin typeface="HK Grotesk"/>
                </a:rPr>
                <a:t>runku górn</a:t>
              </a:r>
              <a:r>
                <a:rPr lang="en-US" sz="3000" spc="60">
                  <a:solidFill>
                    <a:srgbClr val="050217"/>
                  </a:solidFill>
                  <a:latin typeface="HK Grotesk"/>
                </a:rPr>
                <a:t>e</a:t>
              </a:r>
              <a:r>
                <a:rPr lang="en-US" sz="3000" spc="60">
                  <a:solidFill>
                    <a:srgbClr val="050217"/>
                  </a:solidFill>
                  <a:latin typeface="HK Grotesk"/>
                </a:rPr>
                <a:t>j</a:t>
              </a:r>
              <a:r>
                <a:rPr lang="en-US" sz="3000" spc="60">
                  <a:solidFill>
                    <a:srgbClr val="050217"/>
                  </a:solidFill>
                  <a:latin typeface="HK Grotesk"/>
                </a:rPr>
                <a:t> </a:t>
              </a:r>
              <a:r>
                <a:rPr lang="en-US" sz="3000" spc="60">
                  <a:solidFill>
                    <a:srgbClr val="050217"/>
                  </a:solidFill>
                  <a:latin typeface="HK Grotesk"/>
                </a:rPr>
                <a:t>częśc</a:t>
              </a:r>
              <a:r>
                <a:rPr lang="en-US" sz="3000" spc="60">
                  <a:solidFill>
                    <a:srgbClr val="050217"/>
                  </a:solidFill>
                  <a:latin typeface="HK Grotesk"/>
                </a:rPr>
                <a:t>i</a:t>
              </a:r>
              <a:r>
                <a:rPr lang="en-US" sz="3000" spc="60">
                  <a:solidFill>
                    <a:srgbClr val="050217"/>
                  </a:solidFill>
                  <a:latin typeface="HK Grotesk"/>
                </a:rPr>
                <a:t> fałdó</a:t>
              </a:r>
              <a:r>
                <a:rPr lang="en-US" sz="3000" spc="60">
                  <a:solidFill>
                    <a:srgbClr val="050217"/>
                  </a:solidFill>
                  <a:latin typeface="HK Grotesk"/>
                </a:rPr>
                <a:t>w </a:t>
              </a:r>
              <a:r>
                <a:rPr lang="en-US" sz="3000" spc="60">
                  <a:solidFill>
                    <a:srgbClr val="050217"/>
                  </a:solidFill>
                  <a:latin typeface="HK Grotesk"/>
                </a:rPr>
                <a:t>głosowych </a:t>
              </a:r>
              <a:r>
                <a:rPr lang="en-US" sz="3000" spc="60">
                  <a:solidFill>
                    <a:srgbClr val="050217"/>
                  </a:solidFill>
                  <a:latin typeface="HK Grotesk"/>
                </a:rPr>
                <a:t>i </a:t>
              </a:r>
              <a:r>
                <a:rPr lang="en-US" sz="3000" spc="60">
                  <a:solidFill>
                    <a:srgbClr val="050217"/>
                  </a:solidFill>
                  <a:latin typeface="HK Grotesk"/>
                </a:rPr>
                <a:t>o</a:t>
              </a:r>
              <a:r>
                <a:rPr lang="en-US" sz="3000" spc="60">
                  <a:solidFill>
                    <a:srgbClr val="050217"/>
                  </a:solidFill>
                  <a:latin typeface="HK Grotesk"/>
                </a:rPr>
                <a:t>t</a:t>
              </a:r>
              <a:r>
                <a:rPr lang="en-US" sz="3000" spc="60">
                  <a:solidFill>
                    <a:srgbClr val="050217"/>
                  </a:solidFill>
                  <a:latin typeface="HK Grotesk"/>
                </a:rPr>
                <a:t>wiera ic</a:t>
              </a:r>
              <a:r>
                <a:rPr lang="en-US" sz="3000" spc="60">
                  <a:solidFill>
                    <a:srgbClr val="050217"/>
                  </a:solidFill>
                  <a:latin typeface="HK Grotesk"/>
                </a:rPr>
                <a:t>h</a:t>
              </a:r>
              <a:r>
                <a:rPr lang="en-US" sz="3000" spc="60">
                  <a:solidFill>
                    <a:srgbClr val="050217"/>
                  </a:solidFill>
                  <a:latin typeface="HK Grotesk"/>
                </a:rPr>
                <a:t> górną część</a:t>
              </a:r>
            </a:p>
            <a:p>
              <a:pPr marL="647700" indent="-323850" lvl="1">
                <a:lnSpc>
                  <a:spcPts val="3900"/>
                </a:lnSpc>
                <a:buFont typeface="Arial"/>
                <a:buChar char="•"/>
              </a:pPr>
              <a:r>
                <a:rPr lang="en-US" sz="3000" spc="60">
                  <a:solidFill>
                    <a:srgbClr val="050217"/>
                  </a:solidFill>
                  <a:latin typeface="HK Grotesk"/>
                </a:rPr>
                <a:t>Ni</a:t>
              </a:r>
              <a:r>
                <a:rPr lang="en-US" sz="3000" spc="60">
                  <a:solidFill>
                    <a:srgbClr val="050217"/>
                  </a:solidFill>
                  <a:latin typeface="HK Grotesk"/>
                </a:rPr>
                <a:t>sk</a:t>
              </a:r>
              <a:r>
                <a:rPr lang="en-US" sz="3000" spc="60">
                  <a:solidFill>
                    <a:srgbClr val="050217"/>
                  </a:solidFill>
                  <a:latin typeface="HK Grotesk"/>
                </a:rPr>
                <a:t>ie</a:t>
              </a:r>
              <a:r>
                <a:rPr lang="en-US" sz="3000" spc="60">
                  <a:solidFill>
                    <a:srgbClr val="050217"/>
                  </a:solidFill>
                  <a:latin typeface="HK Grotesk"/>
                </a:rPr>
                <a:t> </a:t>
              </a:r>
              <a:r>
                <a:rPr lang="en-US" sz="3000" spc="60">
                  <a:solidFill>
                    <a:srgbClr val="050217"/>
                  </a:solidFill>
                  <a:latin typeface="HK Grotesk"/>
                </a:rPr>
                <a:t>c</a:t>
              </a:r>
              <a:r>
                <a:rPr lang="en-US" sz="3000" spc="60">
                  <a:solidFill>
                    <a:srgbClr val="050217"/>
                  </a:solidFill>
                  <a:latin typeface="HK Grotesk"/>
                </a:rPr>
                <a:t>i</a:t>
              </a:r>
              <a:r>
                <a:rPr lang="en-US" sz="3000" spc="60">
                  <a:solidFill>
                    <a:srgbClr val="050217"/>
                  </a:solidFill>
                  <a:latin typeface="HK Grotesk"/>
                </a:rPr>
                <a:t>śnienie</a:t>
              </a:r>
              <a:r>
                <a:rPr lang="en-US" sz="3000" spc="60">
                  <a:solidFill>
                    <a:srgbClr val="050217"/>
                  </a:solidFill>
                  <a:latin typeface="HK Grotesk"/>
                </a:rPr>
                <a:t> </a:t>
              </a:r>
              <a:r>
                <a:rPr lang="en-US" sz="3000" spc="60">
                  <a:solidFill>
                    <a:srgbClr val="050217"/>
                  </a:solidFill>
                  <a:latin typeface="HK Grotesk"/>
                </a:rPr>
                <a:t>p</a:t>
              </a:r>
              <a:r>
                <a:rPr lang="en-US" sz="3000" spc="60">
                  <a:solidFill>
                    <a:srgbClr val="050217"/>
                  </a:solidFill>
                  <a:latin typeface="HK Grotesk"/>
                </a:rPr>
                <a:t>o</a:t>
              </a:r>
              <a:r>
                <a:rPr lang="en-US" sz="3000" spc="60">
                  <a:solidFill>
                    <a:srgbClr val="050217"/>
                  </a:solidFill>
                  <a:latin typeface="HK Grotesk"/>
                </a:rPr>
                <a:t>wstałe za szyb</a:t>
              </a:r>
              <a:r>
                <a:rPr lang="en-US" sz="3000" spc="60">
                  <a:solidFill>
                    <a:srgbClr val="050217"/>
                  </a:solidFill>
                  <a:latin typeface="HK Grotesk"/>
                </a:rPr>
                <a:t>k</a:t>
              </a:r>
              <a:r>
                <a:rPr lang="en-US" sz="3000" spc="60">
                  <a:solidFill>
                    <a:srgbClr val="050217"/>
                  </a:solidFill>
                  <a:latin typeface="HK Grotesk"/>
                </a:rPr>
                <a:t>o poruszającą się kol</a:t>
              </a:r>
              <a:r>
                <a:rPr lang="en-US" sz="3000" spc="60">
                  <a:solidFill>
                    <a:srgbClr val="050217"/>
                  </a:solidFill>
                  <a:latin typeface="HK Grotesk"/>
                </a:rPr>
                <a:t>um</a:t>
              </a:r>
              <a:r>
                <a:rPr lang="en-US" sz="3000" spc="60">
                  <a:solidFill>
                    <a:srgbClr val="050217"/>
                  </a:solidFill>
                  <a:latin typeface="HK Grotesk"/>
                </a:rPr>
                <a:t>ną powi</a:t>
              </a:r>
              <a:r>
                <a:rPr lang="en-US" sz="3000" spc="60">
                  <a:solidFill>
                    <a:srgbClr val="050217"/>
                  </a:solidFill>
                  <a:latin typeface="HK Grotesk"/>
                </a:rPr>
                <a:t>e</a:t>
              </a:r>
              <a:r>
                <a:rPr lang="en-US" sz="3000" spc="60">
                  <a:solidFill>
                    <a:srgbClr val="050217"/>
                  </a:solidFill>
                  <a:latin typeface="HK Grotesk"/>
                </a:rPr>
                <a:t>trza wywołuje "efekt Ber</a:t>
              </a:r>
              <a:r>
                <a:rPr lang="en-US" sz="3000" spc="60">
                  <a:solidFill>
                    <a:srgbClr val="050217"/>
                  </a:solidFill>
                  <a:latin typeface="HK Grotesk"/>
                </a:rPr>
                <a:t>n</a:t>
              </a:r>
              <a:r>
                <a:rPr lang="en-US" sz="3000" spc="60">
                  <a:solidFill>
                    <a:srgbClr val="050217"/>
                  </a:solidFill>
                  <a:latin typeface="HK Grotesk"/>
                </a:rPr>
                <a:t>oulliego", k</a:t>
              </a:r>
              <a:r>
                <a:rPr lang="en-US" sz="3000" spc="60">
                  <a:solidFill>
                    <a:srgbClr val="050217"/>
                  </a:solidFill>
                  <a:latin typeface="HK Grotesk"/>
                </a:rPr>
                <a:t>t</a:t>
              </a:r>
              <a:r>
                <a:rPr lang="en-US" sz="3000" spc="60">
                  <a:solidFill>
                    <a:srgbClr val="050217"/>
                  </a:solidFill>
                  <a:latin typeface="HK Grotesk"/>
                </a:rPr>
                <a:t>ór</a:t>
              </a:r>
              <a:r>
                <a:rPr lang="en-US" sz="3000" spc="60">
                  <a:solidFill>
                    <a:srgbClr val="050217"/>
                  </a:solidFill>
                  <a:latin typeface="HK Grotesk"/>
                </a:rPr>
                <a:t>y</a:t>
              </a:r>
              <a:r>
                <a:rPr lang="en-US" sz="3000" spc="60">
                  <a:solidFill>
                    <a:srgbClr val="050217"/>
                  </a:solidFill>
                  <a:latin typeface="HK Grotesk"/>
                </a:rPr>
                <a:t> powoduje z</a:t>
              </a:r>
              <a:r>
                <a:rPr lang="en-US" sz="3000" spc="60">
                  <a:solidFill>
                    <a:srgbClr val="050217"/>
                  </a:solidFill>
                  <a:latin typeface="HK Grotesk"/>
                </a:rPr>
                <a:t>a</a:t>
              </a:r>
              <a:r>
                <a:rPr lang="en-US" sz="3000" spc="60">
                  <a:solidFill>
                    <a:srgbClr val="050217"/>
                  </a:solidFill>
                  <a:latin typeface="HK Grotesk"/>
                </a:rPr>
                <a:t>mknięcie do</a:t>
              </a:r>
              <a:r>
                <a:rPr lang="en-US" sz="3000" spc="60">
                  <a:solidFill>
                    <a:srgbClr val="050217"/>
                  </a:solidFill>
                  <a:latin typeface="HK Grotesk"/>
                </a:rPr>
                <a:t>l</a:t>
              </a:r>
              <a:r>
                <a:rPr lang="en-US" sz="3000" spc="60">
                  <a:solidFill>
                    <a:srgbClr val="050217"/>
                  </a:solidFill>
                  <a:latin typeface="HK Grotesk"/>
                </a:rPr>
                <a:t>n</a:t>
              </a:r>
              <a:r>
                <a:rPr lang="en-US" sz="3000" spc="60">
                  <a:solidFill>
                    <a:srgbClr val="050217"/>
                  </a:solidFill>
                  <a:latin typeface="HK Grotesk"/>
                </a:rPr>
                <a:t>e</a:t>
              </a:r>
              <a:r>
                <a:rPr lang="en-US" sz="3000" spc="60">
                  <a:solidFill>
                    <a:srgbClr val="050217"/>
                  </a:solidFill>
                  <a:latin typeface="HK Grotesk"/>
                </a:rPr>
                <a:t>j części, a </a:t>
              </a:r>
              <a:r>
                <a:rPr lang="en-US" sz="3000" spc="60">
                  <a:solidFill>
                    <a:srgbClr val="050217"/>
                  </a:solidFill>
                  <a:latin typeface="HK Grotesk"/>
                </a:rPr>
                <a:t>n</a:t>
              </a:r>
              <a:r>
                <a:rPr lang="en-US" sz="3000" spc="60">
                  <a:solidFill>
                    <a:srgbClr val="050217"/>
                  </a:solidFill>
                  <a:latin typeface="HK Grotesk"/>
                </a:rPr>
                <a:t>astępnie górnej.</a:t>
              </a:r>
            </a:p>
            <a:p>
              <a:pPr marL="647700" indent="-323850" lvl="1">
                <a:lnSpc>
                  <a:spcPts val="3900"/>
                </a:lnSpc>
                <a:buFont typeface="Arial"/>
                <a:buChar char="•"/>
              </a:pPr>
              <a:r>
                <a:rPr lang="en-US" sz="3000" spc="60">
                  <a:solidFill>
                    <a:srgbClr val="050217"/>
                  </a:solidFill>
                  <a:latin typeface="HK Grotesk"/>
                </a:rPr>
                <a:t>Zamknięcie fał</a:t>
              </a:r>
              <a:r>
                <a:rPr lang="en-US" sz="3000" spc="60">
                  <a:solidFill>
                    <a:srgbClr val="050217"/>
                  </a:solidFill>
                  <a:latin typeface="HK Grotesk"/>
                </a:rPr>
                <a:t>d</a:t>
              </a:r>
              <a:r>
                <a:rPr lang="en-US" sz="3000" spc="60">
                  <a:solidFill>
                    <a:srgbClr val="050217"/>
                  </a:solidFill>
                  <a:latin typeface="HK Grotesk"/>
                </a:rPr>
                <a:t>ów głosowych odcina kolumnę powietrza i uwalnia impuls powietrza</a:t>
              </a:r>
            </a:p>
            <a:p>
              <a:pPr marL="647700" indent="-323850" lvl="1">
                <a:lnSpc>
                  <a:spcPts val="3900"/>
                </a:lnSpc>
                <a:buFont typeface="Arial"/>
                <a:buChar char="•"/>
              </a:pPr>
              <a:r>
                <a:rPr lang="en-US" sz="3000" spc="60">
                  <a:solidFill>
                    <a:srgbClr val="050217"/>
                  </a:solidFill>
                  <a:latin typeface="HK Grotesk"/>
                </a:rPr>
                <a:t>Nowy cykl powt</a:t>
              </a:r>
              <a:r>
                <a:rPr lang="en-US" sz="3000" spc="60">
                  <a:solidFill>
                    <a:srgbClr val="050217"/>
                  </a:solidFill>
                  <a:latin typeface="HK Grotesk"/>
                </a:rPr>
                <a:t>arz</a:t>
              </a:r>
              <a:r>
                <a:rPr lang="en-US" sz="3000" spc="60">
                  <a:solidFill>
                    <a:srgbClr val="050217"/>
                  </a:solidFill>
                  <a:latin typeface="HK Grotesk"/>
                </a:rPr>
                <a:t>a się</a:t>
              </a:r>
            </a:p>
            <a:p>
              <a:pPr>
                <a:lnSpc>
                  <a:spcPts val="2928"/>
                </a:lnSpc>
              </a:pPr>
            </a:p>
            <a:p>
              <a:pPr>
                <a:lnSpc>
                  <a:spcPts val="2928"/>
                </a:lnSpc>
              </a:pPr>
            </a:p>
            <a:p>
              <a:pPr>
                <a:lnSpc>
                  <a:spcPts val="2928"/>
                </a:lnSpc>
              </a:pPr>
            </a:p>
          </p:txBody>
        </p:sp>
      </p:gr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8"/>
            <a:stretch>
              <a:fillRect l="0" t="0" r="0" b="0"/>
            </a:stretch>
          </a:blipFill>
        </p:spPr>
      </p:sp>
      <p:sp>
        <p:nvSpPr>
          <p:cNvPr name="Freeform 6" id="6"/>
          <p:cNvSpPr/>
          <p:nvPr/>
        </p:nvSpPr>
        <p:spPr>
          <a:xfrm flipH="false" flipV="false" rot="0">
            <a:off x="14603626" y="7646522"/>
            <a:ext cx="2138924" cy="1900968"/>
          </a:xfrm>
          <a:custGeom>
            <a:avLst/>
            <a:gdLst/>
            <a:ahLst/>
            <a:cxnLst/>
            <a:rect r="r" b="b" t="t" l="l"/>
            <a:pathLst>
              <a:path h="1900968" w="2138924">
                <a:moveTo>
                  <a:pt x="0" y="0"/>
                </a:moveTo>
                <a:lnTo>
                  <a:pt x="2138924" y="0"/>
                </a:lnTo>
                <a:lnTo>
                  <a:pt x="2138924" y="1900969"/>
                </a:lnTo>
                <a:lnTo>
                  <a:pt x="0" y="190096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DC239B"/>
        </a:solidFill>
      </p:bgPr>
    </p:bg>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6033728" y="1436658"/>
            <a:ext cx="6220545" cy="7413685"/>
          </a:xfrm>
          <a:custGeom>
            <a:avLst/>
            <a:gdLst/>
            <a:ahLst/>
            <a:cxnLst/>
            <a:rect r="r" b="b" t="t" l="l"/>
            <a:pathLst>
              <a:path h="7413685" w="6220545">
                <a:moveTo>
                  <a:pt x="0" y="0"/>
                </a:moveTo>
                <a:lnTo>
                  <a:pt x="6220544" y="0"/>
                </a:lnTo>
                <a:lnTo>
                  <a:pt x="6220544" y="7413684"/>
                </a:lnTo>
                <a:lnTo>
                  <a:pt x="0" y="7413684"/>
                </a:lnTo>
                <a:lnTo>
                  <a:pt x="0" y="0"/>
                </a:lnTo>
                <a:close/>
              </a:path>
            </a:pathLst>
          </a:custGeom>
          <a:blipFill>
            <a:blip r:embed="rId3"/>
            <a:stretch>
              <a:fillRect l="0" t="0" r="0" b="0"/>
            </a:stretch>
          </a:blipFill>
        </p:spPr>
      </p:sp>
      <p:grpSp>
        <p:nvGrpSpPr>
          <p:cNvPr name="Group 4" id="4"/>
          <p:cNvGrpSpPr/>
          <p:nvPr/>
        </p:nvGrpSpPr>
        <p:grpSpPr>
          <a:xfrm rot="0">
            <a:off x="2527468" y="0"/>
            <a:ext cx="13564904" cy="9300224"/>
            <a:chOff x="0" y="0"/>
            <a:chExt cx="18086539" cy="12400298"/>
          </a:xfrm>
        </p:grpSpPr>
        <p:sp>
          <p:nvSpPr>
            <p:cNvPr name="TextBox 5" id="5"/>
            <p:cNvSpPr txBox="true"/>
            <p:nvPr/>
          </p:nvSpPr>
          <p:spPr>
            <a:xfrm rot="0">
              <a:off x="0" y="866430"/>
              <a:ext cx="18086539" cy="940970"/>
            </a:xfrm>
            <a:prstGeom prst="rect">
              <a:avLst/>
            </a:prstGeom>
          </p:spPr>
          <p:txBody>
            <a:bodyPr anchor="t" rtlCol="false" tIns="0" lIns="0" bIns="0" rIns="0">
              <a:spAutoFit/>
            </a:bodyPr>
            <a:lstStyle/>
            <a:p>
              <a:pPr>
                <a:lnSpc>
                  <a:spcPts val="5370"/>
                </a:lnSpc>
              </a:pPr>
              <a:r>
                <a:rPr lang="en-US" sz="4882">
                  <a:solidFill>
                    <a:srgbClr val="FFFFFF"/>
                  </a:solidFill>
                  <a:latin typeface="HK Grotesk Bold"/>
                </a:rPr>
                <a:t>SCHEMAT DRGAŃ FAŁDÓW GŁOSOWYCH</a:t>
              </a:r>
            </a:p>
          </p:txBody>
        </p:sp>
        <p:sp>
          <p:nvSpPr>
            <p:cNvPr name="TextBox 6" id="6"/>
            <p:cNvSpPr txBox="true"/>
            <p:nvPr/>
          </p:nvSpPr>
          <p:spPr>
            <a:xfrm rot="0">
              <a:off x="0" y="2503873"/>
              <a:ext cx="18086539" cy="9896425"/>
            </a:xfrm>
            <a:prstGeom prst="rect">
              <a:avLst/>
            </a:prstGeom>
          </p:spPr>
          <p:txBody>
            <a:bodyPr anchor="t" rtlCol="false" tIns="0" lIns="0" bIns="0" rIns="0">
              <a:spAutoFit/>
            </a:bodyPr>
            <a:lstStyle/>
            <a:p>
              <a:pPr>
                <a:lnSpc>
                  <a:spcPts val="2928"/>
                </a:lnSpc>
              </a:pPr>
            </a:p>
            <a:p>
              <a:pPr>
                <a:lnSpc>
                  <a:spcPts val="2928"/>
                </a:lnSpc>
              </a:pPr>
            </a:p>
            <a:p>
              <a:pPr>
                <a:lnSpc>
                  <a:spcPts val="2928"/>
                </a:lnSpc>
              </a:pPr>
            </a:p>
            <a:p>
              <a:pPr>
                <a:lnSpc>
                  <a:spcPts val="2928"/>
                </a:lnSpc>
              </a:pPr>
            </a:p>
            <a:p>
              <a:pPr>
                <a:lnSpc>
                  <a:spcPts val="2928"/>
                </a:lnSpc>
              </a:pPr>
            </a:p>
            <a:p>
              <a:pPr>
                <a:lnSpc>
                  <a:spcPts val="2928"/>
                </a:lnSpc>
              </a:pPr>
            </a:p>
            <a:p>
              <a:pPr>
                <a:lnSpc>
                  <a:spcPts val="2928"/>
                </a:lnSpc>
              </a:pPr>
            </a:p>
            <a:p>
              <a:pPr>
                <a:lnSpc>
                  <a:spcPts val="2928"/>
                </a:lnSpc>
              </a:pPr>
            </a:p>
            <a:p>
              <a:pPr>
                <a:lnSpc>
                  <a:spcPts val="2928"/>
                </a:lnSpc>
              </a:pPr>
            </a:p>
            <a:p>
              <a:pPr>
                <a:lnSpc>
                  <a:spcPts val="2928"/>
                </a:lnSpc>
              </a:pPr>
            </a:p>
            <a:p>
              <a:pPr>
                <a:lnSpc>
                  <a:spcPts val="2928"/>
                </a:lnSpc>
              </a:pPr>
            </a:p>
            <a:p>
              <a:pPr>
                <a:lnSpc>
                  <a:spcPts val="2928"/>
                </a:lnSpc>
              </a:pPr>
            </a:p>
            <a:p>
              <a:pPr>
                <a:lnSpc>
                  <a:spcPts val="2928"/>
                </a:lnSpc>
              </a:pPr>
            </a:p>
            <a:p>
              <a:pPr>
                <a:lnSpc>
                  <a:spcPts val="2928"/>
                </a:lnSpc>
              </a:pPr>
            </a:p>
            <a:p>
              <a:pPr>
                <a:lnSpc>
                  <a:spcPts val="2928"/>
                </a:lnSpc>
              </a:pPr>
            </a:p>
            <a:p>
              <a:pPr>
                <a:lnSpc>
                  <a:spcPts val="2928"/>
                </a:lnSpc>
              </a:pPr>
            </a:p>
            <a:p>
              <a:pPr>
                <a:lnSpc>
                  <a:spcPts val="2928"/>
                </a:lnSpc>
              </a:pPr>
            </a:p>
            <a:p>
              <a:pPr>
                <a:lnSpc>
                  <a:spcPts val="2928"/>
                </a:lnSpc>
              </a:pPr>
            </a:p>
            <a:p>
              <a:pPr>
                <a:lnSpc>
                  <a:spcPts val="2928"/>
                </a:lnSpc>
              </a:pPr>
            </a:p>
            <a:p>
              <a:pPr algn="ctr">
                <a:lnSpc>
                  <a:spcPts val="2928"/>
                </a:lnSpc>
              </a:pPr>
              <a:r>
                <a:rPr lang="en-US" sz="2252" spc="45">
                  <a:solidFill>
                    <a:srgbClr val="FFFFFF"/>
                  </a:solidFill>
                  <a:latin typeface="HK Grotesk Medium"/>
                </a:rPr>
                <a:t>Źródło: voicefoundation.org</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1028700"/>
            <a:ext cx="15990661" cy="8651422"/>
            <a:chOff x="0" y="0"/>
            <a:chExt cx="21320881" cy="11535229"/>
          </a:xfrm>
        </p:grpSpPr>
        <p:sp>
          <p:nvSpPr>
            <p:cNvPr name="TextBox 3" id="3"/>
            <p:cNvSpPr txBox="true"/>
            <p:nvPr/>
          </p:nvSpPr>
          <p:spPr>
            <a:xfrm rot="0">
              <a:off x="0" y="460154"/>
              <a:ext cx="21320881" cy="1429692"/>
            </a:xfrm>
            <a:prstGeom prst="rect">
              <a:avLst/>
            </a:prstGeom>
          </p:spPr>
          <p:txBody>
            <a:bodyPr anchor="t" rtlCol="false" tIns="0" lIns="0" bIns="0" rIns="0">
              <a:spAutoFit/>
            </a:bodyPr>
            <a:lstStyle/>
            <a:p>
              <a:pPr>
                <a:lnSpc>
                  <a:spcPts val="8104"/>
                </a:lnSpc>
              </a:pPr>
              <a:r>
                <a:rPr lang="en-US" sz="7368">
                  <a:solidFill>
                    <a:srgbClr val="336BE4"/>
                  </a:solidFill>
                  <a:latin typeface="HK Grotesk Bold"/>
                </a:rPr>
                <a:t>ABY DRGANIA BYŁY SKUTECZNE</a:t>
              </a:r>
            </a:p>
          </p:txBody>
        </p:sp>
        <p:sp>
          <p:nvSpPr>
            <p:cNvPr name="TextBox 4" id="4"/>
            <p:cNvSpPr txBox="true"/>
            <p:nvPr/>
          </p:nvSpPr>
          <p:spPr>
            <a:xfrm rot="0">
              <a:off x="0" y="2733678"/>
              <a:ext cx="21320881" cy="8801551"/>
            </a:xfrm>
            <a:prstGeom prst="rect">
              <a:avLst/>
            </a:prstGeom>
          </p:spPr>
          <p:txBody>
            <a:bodyPr anchor="t" rtlCol="false" tIns="0" lIns="0" bIns="0" rIns="0">
              <a:spAutoFit/>
            </a:bodyPr>
            <a:lstStyle/>
            <a:p>
              <a:pPr marL="455735" indent="-227867" lvl="1">
                <a:lnSpc>
                  <a:spcPts val="2744"/>
                </a:lnSpc>
                <a:buFont typeface="Arial"/>
                <a:buChar char="•"/>
              </a:pPr>
              <a:r>
                <a:rPr lang="en-US" sz="2110" spc="42">
                  <a:solidFill>
                    <a:srgbClr val="050217"/>
                  </a:solidFill>
                  <a:latin typeface="HK Grotesk Medium"/>
                </a:rPr>
                <a:t>Wchodzimy na stronę</a:t>
              </a:r>
              <a:r>
                <a:rPr lang="en-US" sz="2110" spc="42">
                  <a:solidFill>
                    <a:srgbClr val="336BE4"/>
                  </a:solidFill>
                  <a:latin typeface="HK Grotesk Semi-Bold"/>
                </a:rPr>
                <a:t> </a:t>
              </a:r>
              <a:r>
                <a:rPr lang="en-US" sz="2110" spc="42">
                  <a:solidFill>
                    <a:srgbClr val="336BE4"/>
                  </a:solidFill>
                  <a:latin typeface="HK Grotesk Semi-Bold"/>
                </a:rPr>
                <a:t>www.google.pl</a:t>
              </a:r>
            </a:p>
            <a:p>
              <a:pPr marL="455735" indent="-227867" lvl="1">
                <a:lnSpc>
                  <a:spcPts val="2744"/>
                </a:lnSpc>
                <a:buFont typeface="Arial"/>
                <a:buChar char="•"/>
              </a:pPr>
              <a:r>
                <a:rPr lang="en-US" sz="2110" spc="42">
                  <a:solidFill>
                    <a:srgbClr val="050217"/>
                  </a:solidFill>
                  <a:latin typeface="HK Grotesk Medium"/>
                </a:rPr>
                <a:t> Następnie wpisujemy w pole poszukiwane informacji. </a:t>
              </a:r>
            </a:p>
            <a:p>
              <a:pPr marL="455735" indent="-227867" lvl="1">
                <a:lnSpc>
                  <a:spcPts val="2744"/>
                </a:lnSpc>
                <a:buFont typeface="Arial"/>
                <a:buChar char="•"/>
              </a:pPr>
              <a:r>
                <a:rPr lang="en-US" sz="2110" spc="42">
                  <a:solidFill>
                    <a:srgbClr val="050217"/>
                  </a:solidFill>
                  <a:latin typeface="HK Grotesk Medium"/>
                </a:rPr>
                <a:t>Po wpisaniu wyrazu klikamy na klawiaturze „enter”Fałdy głosowe muszą być na linii środkowej lub ,,zamknięte’’. Niepowodzenie w przesunięciu fałdów głosowych do linii środkowej lub jakiekolwiek zmiany, które uniemożliwiają spotkanie się brzegów fałdów głosowych, pozwalają na ucieczkę powietrza i skutkują głosem pełnym oddechu. </a:t>
              </a:r>
            </a:p>
            <a:p>
              <a:pPr marL="455735" indent="-227867" lvl="1">
                <a:lnSpc>
                  <a:spcPts val="2744"/>
                </a:lnSpc>
                <a:buFont typeface="Arial"/>
                <a:buChar char="•"/>
              </a:pPr>
              <a:r>
                <a:rPr lang="en-US" sz="2110" spc="42">
                  <a:solidFill>
                    <a:srgbClr val="050217"/>
                  </a:solidFill>
                  <a:latin typeface="HK Grotesk Medium"/>
                </a:rPr>
                <a:t>    Kluczowi gracze: mięśnie, chrząstki, nerwy</a:t>
              </a:r>
            </a:p>
            <a:p>
              <a:pPr marL="455735" indent="-227867" lvl="1">
                <a:lnSpc>
                  <a:spcPts val="2744"/>
                </a:lnSpc>
                <a:buFont typeface="Arial"/>
                <a:buChar char="•"/>
              </a:pPr>
              <a:r>
                <a:rPr lang="en-US" sz="2110" spc="42">
                  <a:solidFill>
                    <a:srgbClr val="050217"/>
                  </a:solidFill>
                  <a:latin typeface="HK Grotesk Medium"/>
                </a:rPr>
                <a:t>Naturalna ,,wbudowana" elastyczność fałdów głosowych sprawia, że są one giętkie. Góra, brzeg i dół fałdów głosowych, które spotykają się w linii środkowej i wibrują, muszą być elastyczne. Zmiany w elastyczności fałdów głosowych, nawet jeśli ograniczają się tylko do jednego regionu lub miejsca, mogą powodować zaburzenia głosu, jak to widać w przypadku bliznowacenia fałdów głosowych. </a:t>
              </a:r>
            </a:p>
            <a:p>
              <a:pPr marL="455735" indent="-227867" lvl="1">
                <a:lnSpc>
                  <a:spcPts val="2744"/>
                </a:lnSpc>
                <a:buFont typeface="Arial"/>
                <a:buChar char="•"/>
              </a:pPr>
              <a:r>
                <a:rPr lang="en-US" sz="2110" spc="42">
                  <a:solidFill>
                    <a:srgbClr val="050217"/>
                  </a:solidFill>
                  <a:latin typeface="HK Grotesk Medium"/>
                </a:rPr>
                <a:t>     Kluczowi gracze: nabłonek, powierzchowna blaszka właściwa (lamina propria)</a:t>
              </a:r>
            </a:p>
            <a:p>
              <a:pPr marL="455735" indent="-227867" lvl="1">
                <a:lnSpc>
                  <a:spcPts val="2744"/>
                </a:lnSpc>
                <a:buFont typeface="Arial"/>
                <a:buChar char="•"/>
              </a:pPr>
              <a:r>
                <a:rPr lang="en-US" sz="2110" spc="42">
                  <a:solidFill>
                    <a:srgbClr val="050217"/>
                  </a:solidFill>
                  <a:latin typeface="HK Grotesk Medium"/>
                </a:rPr>
                <a:t>Niezdolność do dostosowania napięcia podczas śpiewania może powodować nieosiąganie wysokich tonów lub przerwy w głosie. Kluczowi gracze: mięśnie, nerwy, chrząstki</a:t>
              </a:r>
            </a:p>
            <a:p>
              <a:pPr marL="455735" indent="-227867" lvl="1">
                <a:lnSpc>
                  <a:spcPts val="2744"/>
                </a:lnSpc>
                <a:buFont typeface="Arial"/>
                <a:buChar char="•"/>
              </a:pPr>
              <a:r>
                <a:rPr lang="en-US" sz="2110" spc="42">
                  <a:solidFill>
                    <a:srgbClr val="050217"/>
                  </a:solidFill>
                  <a:latin typeface="HK Grotesk Medium"/>
                </a:rPr>
                <a:t>Zmiany w masie tkanek miękkich fałdów głosowych takie jak zmniejszenie lub ścieńczenie, jak w przypadku bliznowacenia, lub zwiększenie lub obrzęk, jak w przypadku obrzęku Reinkego, powodują wiele objawów głosowych - chrypkę, zmienioną wysokość głosu, wysiłkową fonację, itp. </a:t>
              </a:r>
            </a:p>
            <a:p>
              <a:pPr marL="455735" indent="-227867" lvl="1">
                <a:lnSpc>
                  <a:spcPts val="2744"/>
                </a:lnSpc>
                <a:buFont typeface="Arial"/>
                <a:buChar char="•"/>
              </a:pPr>
              <a:r>
                <a:rPr lang="en-US" sz="2110" spc="42">
                  <a:solidFill>
                    <a:srgbClr val="050217"/>
                  </a:solidFill>
                  <a:latin typeface="HK Grotesk Medium"/>
                </a:rPr>
                <a:t>     Kluczowi gracze: mięśnie, nerwy, nabłonek, blaszka właściwa powierzchowna</a:t>
              </a:r>
            </a:p>
            <a:p>
              <a:pPr marL="455735" indent="-227867" lvl="1">
                <a:lnSpc>
                  <a:spcPts val="2744"/>
                </a:lnSpc>
                <a:buFont typeface="Arial"/>
                <a:buChar char="•"/>
              </a:pPr>
              <a:r>
                <a:rPr lang="en-US" sz="2110" spc="42">
                  <a:solidFill>
                    <a:srgbClr val="050217"/>
                  </a:solidFill>
                  <a:latin typeface="HK Grotesk Medium"/>
                </a:rPr>
                <a:t>Informacje zacytowane ze strony : </a:t>
              </a:r>
              <a:r>
                <a:rPr lang="en-US" sz="2110" spc="42" u="sng">
                  <a:solidFill>
                    <a:srgbClr val="050217"/>
                  </a:solidFill>
                  <a:latin typeface="HK Grotesk Medium"/>
                  <a:hlinkClick r:id="rId2" tooltip="https://voicefoundation.org/"/>
                </a:rPr>
                <a:t>https://voicefoundation.org/</a:t>
              </a:r>
              <a:r>
                <a:rPr lang="en-US" sz="2110" spc="42">
                  <a:solidFill>
                    <a:srgbClr val="050217"/>
                  </a:solidFill>
                  <a:latin typeface="HK Grotesk Medium"/>
                </a:rPr>
                <a:t> </a:t>
              </a:r>
            </a:p>
            <a:p>
              <a:pPr>
                <a:lnSpc>
                  <a:spcPts val="3524"/>
                </a:lnSpc>
              </a:pPr>
            </a:p>
          </p:txBody>
        </p:sp>
      </p:gr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
        <p:nvSpPr>
          <p:cNvPr name="Freeform 6" id="6"/>
          <p:cNvSpPr/>
          <p:nvPr/>
        </p:nvSpPr>
        <p:spPr>
          <a:xfrm flipH="false" flipV="false" rot="0">
            <a:off x="15466099" y="8310579"/>
            <a:ext cx="2071143" cy="1369543"/>
          </a:xfrm>
          <a:custGeom>
            <a:avLst/>
            <a:gdLst/>
            <a:ahLst/>
            <a:cxnLst/>
            <a:rect r="r" b="b" t="t" l="l"/>
            <a:pathLst>
              <a:path h="1369543" w="2071143">
                <a:moveTo>
                  <a:pt x="0" y="0"/>
                </a:moveTo>
                <a:lnTo>
                  <a:pt x="2071143" y="0"/>
                </a:lnTo>
                <a:lnTo>
                  <a:pt x="2071143" y="1369543"/>
                </a:lnTo>
                <a:lnTo>
                  <a:pt x="0" y="13695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1041583" y="4863820"/>
            <a:ext cx="4424516" cy="4114800"/>
          </a:xfrm>
          <a:custGeom>
            <a:avLst/>
            <a:gdLst/>
            <a:ahLst/>
            <a:cxnLst/>
            <a:rect r="r" b="b" t="t" l="l"/>
            <a:pathLst>
              <a:path h="4114800" w="4424516">
                <a:moveTo>
                  <a:pt x="0" y="0"/>
                </a:moveTo>
                <a:lnTo>
                  <a:pt x="4424516" y="0"/>
                </a:lnTo>
                <a:lnTo>
                  <a:pt x="442451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028700" y="1028700"/>
            <a:ext cx="9191756" cy="5231313"/>
            <a:chOff x="0" y="0"/>
            <a:chExt cx="12255674" cy="6975084"/>
          </a:xfrm>
        </p:grpSpPr>
        <p:sp>
          <p:nvSpPr>
            <p:cNvPr name="TextBox 5" id="5"/>
            <p:cNvSpPr txBox="true"/>
            <p:nvPr/>
          </p:nvSpPr>
          <p:spPr>
            <a:xfrm rot="0">
              <a:off x="0" y="441104"/>
              <a:ext cx="12255674" cy="1033876"/>
            </a:xfrm>
            <a:prstGeom prst="rect">
              <a:avLst/>
            </a:prstGeom>
          </p:spPr>
          <p:txBody>
            <a:bodyPr anchor="t" rtlCol="false" tIns="0" lIns="0" bIns="0" rIns="0">
              <a:spAutoFit/>
            </a:bodyPr>
            <a:lstStyle/>
            <a:p>
              <a:pPr>
                <a:lnSpc>
                  <a:spcPts val="5904"/>
                </a:lnSpc>
              </a:pPr>
              <a:r>
                <a:rPr lang="en-US" sz="5368">
                  <a:solidFill>
                    <a:srgbClr val="336BE4"/>
                  </a:solidFill>
                  <a:latin typeface="HK Grotesk Bold"/>
                </a:rPr>
                <a:t>RODZAJE GŁOSU</a:t>
              </a:r>
            </a:p>
          </p:txBody>
        </p:sp>
        <p:sp>
          <p:nvSpPr>
            <p:cNvPr name="TextBox 6" id="6"/>
            <p:cNvSpPr txBox="true"/>
            <p:nvPr/>
          </p:nvSpPr>
          <p:spPr>
            <a:xfrm rot="0">
              <a:off x="0" y="2318812"/>
              <a:ext cx="12255674" cy="4656271"/>
            </a:xfrm>
            <a:prstGeom prst="rect">
              <a:avLst/>
            </a:prstGeom>
          </p:spPr>
          <p:txBody>
            <a:bodyPr anchor="t" rtlCol="false" tIns="0" lIns="0" bIns="0" rIns="0">
              <a:spAutoFit/>
            </a:bodyPr>
            <a:lstStyle/>
            <a:p>
              <a:pPr>
                <a:lnSpc>
                  <a:spcPts val="3524"/>
                </a:lnSpc>
              </a:pPr>
              <a:r>
                <a:rPr lang="en-US" sz="2710" spc="54">
                  <a:solidFill>
                    <a:srgbClr val="050217"/>
                  </a:solidFill>
                  <a:latin typeface="HK Grotesk Medium"/>
                </a:rPr>
                <a:t>Strumień powietrza wypływając z płuc napotyka po drodze wiązadła głosowe i przemienia się pod wpływem drgań tych wiązadeł w falę głosową. Zwarcie wiązadeł głosowych podczas fonacji może być wykonane z różną siłą, od czego uzależnione jest nastawienie głosowe, czyli tzw. „atakowanie”. </a:t>
              </a:r>
            </a:p>
            <a:p>
              <a:pPr>
                <a:lnSpc>
                  <a:spcPts val="3524"/>
                </a:lnSpc>
              </a:pPr>
            </a:p>
            <a:p>
              <a:pPr>
                <a:lnSpc>
                  <a:spcPts val="3524"/>
                </a:lnSpc>
              </a:p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DAFobhn-WSE</dc:identifier>
  <dcterms:modified xsi:type="dcterms:W3CDTF">2011-08-01T06:04:30Z</dcterms:modified>
  <cp:revision>1</cp:revision>
  <dc:title>O4-Muzyczna emisja-PREZENTACJA I</dc:title>
</cp:coreProperties>
</file>