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Now" charset="1" panose="00000500000000000000"/>
      <p:regular r:id="rId12"/>
    </p:embeddedFont>
    <p:embeddedFont>
      <p:font typeface="Now Bold" charset="1" panose="00000800000000000000"/>
      <p:regular r:id="rId13"/>
    </p:embeddedFont>
    <p:embeddedFont>
      <p:font typeface="Now Thin" charset="1" panose="00000300000000000000"/>
      <p:regular r:id="rId14"/>
    </p:embeddedFont>
    <p:embeddedFont>
      <p:font typeface="Now Light" charset="1" panose="00000400000000000000"/>
      <p:regular r:id="rId15"/>
    </p:embeddedFont>
    <p:embeddedFont>
      <p:font typeface="Now Medium" charset="1" panose="00000600000000000000"/>
      <p:regular r:id="rId16"/>
    </p:embeddedFont>
    <p:embeddedFont>
      <p:font typeface="Now Heavy" charset="1" panose="00000A00000000000000"/>
      <p:regular r:id="rId17"/>
    </p:embeddedFont>
    <p:embeddedFont>
      <p:font typeface="HK Grotesk" charset="1" panose="00000500000000000000"/>
      <p:regular r:id="rId18"/>
    </p:embeddedFont>
    <p:embeddedFont>
      <p:font typeface="HK Grotesk Bold" charset="1" panose="00000800000000000000"/>
      <p:regular r:id="rId19"/>
    </p:embeddedFont>
    <p:embeddedFont>
      <p:font typeface="HK Grotesk Italics" charset="1" panose="00000500000000000000"/>
      <p:regular r:id="rId20"/>
    </p:embeddedFont>
    <p:embeddedFont>
      <p:font typeface="HK Grotesk Bold Italics" charset="1" panose="00000800000000000000"/>
      <p:regular r:id="rId21"/>
    </p:embeddedFont>
    <p:embeddedFont>
      <p:font typeface="HK Grotesk Light" charset="1" panose="00000400000000000000"/>
      <p:regular r:id="rId22"/>
    </p:embeddedFont>
    <p:embeddedFont>
      <p:font typeface="HK Grotesk Light Italics" charset="1" panose="00000400000000000000"/>
      <p:regular r:id="rId23"/>
    </p:embeddedFont>
    <p:embeddedFont>
      <p:font typeface="HK Grotesk Medium" charset="1" panose="00000600000000000000"/>
      <p:regular r:id="rId24"/>
    </p:embeddedFont>
    <p:embeddedFont>
      <p:font typeface="HK Grotesk Medium Italics" charset="1" panose="00000600000000000000"/>
      <p:regular r:id="rId25"/>
    </p:embeddedFont>
    <p:embeddedFont>
      <p:font typeface="HK Grotesk Semi-Bold" charset="1" panose="00000700000000000000"/>
      <p:regular r:id="rId26"/>
    </p:embeddedFont>
    <p:embeddedFont>
      <p:font typeface="HK Grotesk Semi-Bold Italics" charset="1" panose="000007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8.jpeg" Type="http://schemas.openxmlformats.org/officeDocument/2006/relationships/image"/><Relationship Id="rId4" Target="../media/image6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jpeg" Type="http://schemas.openxmlformats.org/officeDocument/2006/relationships/image"/><Relationship Id="rId4" Target="../media/image6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33.jpeg" Type="http://schemas.openxmlformats.org/officeDocument/2006/relationships/image"/><Relationship Id="rId4" Target="../media/image6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38.pn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6.png" Type="http://schemas.openxmlformats.org/officeDocument/2006/relationships/image"/><Relationship Id="rId6" Target="../media/image2.png" Type="http://schemas.openxmlformats.org/officeDocument/2006/relationships/image"/><Relationship Id="rId7" Target="../media/image3.png" Type="http://schemas.openxmlformats.org/officeDocument/2006/relationships/image"/><Relationship Id="rId8" Target="../media/image4.png" Type="http://schemas.openxmlformats.org/officeDocument/2006/relationships/image"/><Relationship Id="rId9" Target="../media/image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3.jpeg" Type="http://schemas.openxmlformats.org/officeDocument/2006/relationships/image"/><Relationship Id="rId4" Target="../media/image6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5572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181678" y="8743950"/>
            <a:ext cx="19466958" cy="3086100"/>
            <a:chOff x="0" y="0"/>
            <a:chExt cx="51271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127100" cy="812800"/>
            </a:xfrm>
            <a:custGeom>
              <a:avLst/>
              <a:gdLst/>
              <a:ahLst/>
              <a:cxnLst/>
              <a:rect r="r" b="b" t="t" l="l"/>
              <a:pathLst>
                <a:path h="812800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136263" y="9219353"/>
            <a:ext cx="811075" cy="811075"/>
          </a:xfrm>
          <a:custGeom>
            <a:avLst/>
            <a:gdLst/>
            <a:ahLst/>
            <a:cxnLst/>
            <a:rect r="r" b="b" t="t" l="l"/>
            <a:pathLst>
              <a:path h="811075" w="811075">
                <a:moveTo>
                  <a:pt x="0" y="0"/>
                </a:moveTo>
                <a:lnTo>
                  <a:pt x="811074" y="0"/>
                </a:lnTo>
                <a:lnTo>
                  <a:pt x="811074" y="811074"/>
                </a:lnTo>
                <a:lnTo>
                  <a:pt x="0" y="811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84332" y="9207831"/>
            <a:ext cx="1059197" cy="834118"/>
          </a:xfrm>
          <a:custGeom>
            <a:avLst/>
            <a:gdLst/>
            <a:ahLst/>
            <a:cxnLst/>
            <a:rect r="r" b="b" t="t" l="l"/>
            <a:pathLst>
              <a:path h="834118" w="1059197">
                <a:moveTo>
                  <a:pt x="0" y="0"/>
                </a:moveTo>
                <a:lnTo>
                  <a:pt x="1059197" y="0"/>
                </a:lnTo>
                <a:lnTo>
                  <a:pt x="1059197" y="834118"/>
                </a:lnTo>
                <a:lnTo>
                  <a:pt x="0" y="8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53081" y="9218741"/>
            <a:ext cx="928453" cy="854564"/>
          </a:xfrm>
          <a:custGeom>
            <a:avLst/>
            <a:gdLst/>
            <a:ahLst/>
            <a:cxnLst/>
            <a:rect r="r" b="b" t="t" l="l"/>
            <a:pathLst>
              <a:path h="854564" w="928453">
                <a:moveTo>
                  <a:pt x="0" y="0"/>
                </a:moveTo>
                <a:lnTo>
                  <a:pt x="928453" y="0"/>
                </a:lnTo>
                <a:lnTo>
                  <a:pt x="928453" y="854564"/>
                </a:lnTo>
                <a:lnTo>
                  <a:pt x="0" y="854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09301" y="9280483"/>
            <a:ext cx="1646745" cy="652111"/>
          </a:xfrm>
          <a:custGeom>
            <a:avLst/>
            <a:gdLst/>
            <a:ahLst/>
            <a:cxnLst/>
            <a:rect r="r" b="b" t="t" l="l"/>
            <a:pathLst>
              <a:path h="652111" w="1646745">
                <a:moveTo>
                  <a:pt x="0" y="0"/>
                </a:moveTo>
                <a:lnTo>
                  <a:pt x="1646745" y="0"/>
                </a:lnTo>
                <a:lnTo>
                  <a:pt x="1646745" y="652111"/>
                </a:lnTo>
                <a:lnTo>
                  <a:pt x="0" y="6521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17638" y="3446347"/>
            <a:ext cx="13163976" cy="5485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300"/>
              </a:lnSpc>
            </a:pPr>
            <a:r>
              <a:rPr lang="en-US" sz="13000">
                <a:solidFill>
                  <a:srgbClr val="FFFFFF"/>
                </a:solidFill>
                <a:latin typeface="HK Grotesk Bold"/>
              </a:rPr>
              <a:t>RELAKSACJA POPRZEZ MUZYKĘ</a:t>
            </a:r>
          </a:p>
        </p:txBody>
      </p:sp>
      <p:sp>
        <p:nvSpPr>
          <p:cNvPr name="TextBox 12" id="12"/>
          <p:cNvSpPr txBox="true"/>
          <p:nvPr/>
        </p:nvSpPr>
        <p:spPr>
          <a:xfrm rot="-5400000">
            <a:off x="5298942" y="9572979"/>
            <a:ext cx="863894" cy="13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"/>
              </a:lnSpc>
            </a:pPr>
            <a:r>
              <a:rPr lang="en-US" sz="817" spc="155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3835604" y="9604740"/>
            <a:ext cx="863894" cy="17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08"/>
              </a:lnSpc>
            </a:pPr>
            <a:r>
              <a:rPr lang="en-US" sz="934" spc="177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41960" y="9284552"/>
            <a:ext cx="4044421" cy="722940"/>
          </a:xfrm>
          <a:custGeom>
            <a:avLst/>
            <a:gdLst/>
            <a:ahLst/>
            <a:cxnLst/>
            <a:rect r="r" b="b" t="t" l="l"/>
            <a:pathLst>
              <a:path h="722940" w="4044421">
                <a:moveTo>
                  <a:pt x="0" y="0"/>
                </a:moveTo>
                <a:lnTo>
                  <a:pt x="4044421" y="0"/>
                </a:lnTo>
                <a:lnTo>
                  <a:pt x="4044421" y="722941"/>
                </a:lnTo>
                <a:lnTo>
                  <a:pt x="0" y="7229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86745" y="921452"/>
            <a:ext cx="6367653" cy="8229600"/>
          </a:xfrm>
          <a:custGeom>
            <a:avLst/>
            <a:gdLst/>
            <a:ahLst/>
            <a:cxnLst/>
            <a:rect r="r" b="b" t="t" l="l"/>
            <a:pathLst>
              <a:path h="8229600" w="6367653">
                <a:moveTo>
                  <a:pt x="0" y="0"/>
                </a:moveTo>
                <a:lnTo>
                  <a:pt x="6367653" y="0"/>
                </a:lnTo>
                <a:lnTo>
                  <a:pt x="63676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66800"/>
            <a:ext cx="9191756" cy="627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1.Zmniejszenie stresu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815603"/>
            <a:ext cx="9191756" cy="744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4"/>
              </a:lnSpc>
            </a:pPr>
            <a:r>
              <a:rPr lang="en-US" sz="2710" spc="54">
                <a:solidFill>
                  <a:srgbClr val="050217"/>
                </a:solidFill>
                <a:latin typeface="HK Grotesk"/>
              </a:rPr>
              <a:t>Podczas medytacji twoja uwaga skupia się na chwili obecnej, co pozwala wejść w stan relaksu, który może pomóc uwolnić twój umysł od wielu rozproszeń powodujących stres. Zwykle stres psychiczny i fizyczny powoduje wzrost poziomu kortyzolu, hormonu stresu. Wywołuje to wiele szkodliwych skutków stresu, takich jak uwalnianie zapalnych substancji chemicznych zwanych cytokinami.</a:t>
            </a:r>
          </a:p>
          <a:p>
            <a:pPr>
              <a:lnSpc>
                <a:spcPts val="3524"/>
              </a:lnSpc>
            </a:pPr>
            <a:r>
              <a:rPr lang="en-US" sz="2710" spc="54">
                <a:solidFill>
                  <a:srgbClr val="050217"/>
                </a:solidFill>
                <a:latin typeface="HK Grotesk"/>
              </a:rPr>
              <a:t>Efekty te mogą zakłócać sen, sprzyjać depresji i lękowi, zwiększać ciśnienie krwi oraz przyczyniać się do zmęczenia i mętnego myślenia.</a:t>
            </a:r>
          </a:p>
          <a:p>
            <a:pPr>
              <a:lnSpc>
                <a:spcPts val="3524"/>
              </a:lnSpc>
            </a:pPr>
            <a:r>
              <a:rPr lang="en-US" sz="2710" spc="54">
                <a:solidFill>
                  <a:srgbClr val="050217"/>
                </a:solidFill>
                <a:latin typeface="HK Grotesk"/>
              </a:rPr>
              <a:t>Badania: w 8-tygodniowym badaniu medytacja uważności zmniejszyła reakcję zapalną spowodowaną stresem.</a:t>
            </a:r>
          </a:p>
          <a:p>
            <a:pPr>
              <a:lnSpc>
                <a:spcPts val="3524"/>
              </a:lnSpc>
            </a:pPr>
            <a:r>
              <a:rPr lang="en-US" sz="2710" spc="54">
                <a:solidFill>
                  <a:srgbClr val="050217"/>
                </a:solidFill>
                <a:latin typeface="HK Grotesk"/>
              </a:rPr>
              <a:t>Badania konsekwentnie pokazują, że medytacja pomaga zmniejszyć poziom kortyzolu, hormonu stresu.</a:t>
            </a:r>
          </a:p>
          <a:p>
            <a:pPr>
              <a:lnSpc>
                <a:spcPts val="3524"/>
              </a:lnSpc>
            </a:pPr>
          </a:p>
          <a:p>
            <a:pPr>
              <a:lnSpc>
                <a:spcPts val="3524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70922" y="2419582"/>
            <a:ext cx="5708271" cy="6056521"/>
          </a:xfrm>
          <a:custGeom>
            <a:avLst/>
            <a:gdLst/>
            <a:ahLst/>
            <a:cxnLst/>
            <a:rect r="r" b="b" t="t" l="l"/>
            <a:pathLst>
              <a:path h="6056521" w="5708271">
                <a:moveTo>
                  <a:pt x="0" y="0"/>
                </a:moveTo>
                <a:lnTo>
                  <a:pt x="5708272" y="0"/>
                </a:lnTo>
                <a:lnTo>
                  <a:pt x="5708272" y="6056521"/>
                </a:lnTo>
                <a:lnTo>
                  <a:pt x="0" y="6056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66800"/>
            <a:ext cx="10101922" cy="627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2.Kontroluje lęk lub niepokój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987183"/>
            <a:ext cx="9191756" cy="9370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Medytacja może obniżyć poziom stresu, co przekłada się na mniejszy niepokój.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Po przeanalizowaniu 47 badań z Johns Hopkins University (obejmujących ponad 3 500 osób) lekarze doszli do wniosku, że programy medytacji uważności mogą pomóc złagodzić lęk, zgodnie z metaanalizą opublikowaną w JAMA Internal Medicine.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Kolejna meta analiza obejmująca prawie 1 300 osób dorosłych również wykazała, że ​​medytacja może zmniejszyć lęk. Warto zauważyć, że efekt ten był najsilniejszy u osób z najwyższym poziomem lęku.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Jedno z badań wykazało również, że 8 tygodni medytacji uważności pomogło zmniejszyć objawy lękowe u osób z uogólnionym zaburzeniem lękowym.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Niektóre badania sugerują, że różne ćwiczenia uważności i medytacji mogą zmniejszać poziom lęku.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Medytacja może również pomóc w kontrolowaniu lęku związanego z pracą. Jedno z badań wykazało, że pracownicy, którzy korzystali z aplikacji do medytacji uważności przez 8 tygodni, doświadczyli poprawy samopoczucia oraz zmniejszenia stresu i napięcia związanego z pracą w porównaniu z osobami z grupy\kontrolnej.</a:t>
            </a: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62770" y="3966451"/>
            <a:ext cx="6170553" cy="3146982"/>
          </a:xfrm>
          <a:custGeom>
            <a:avLst/>
            <a:gdLst/>
            <a:ahLst/>
            <a:cxnLst/>
            <a:rect r="r" b="b" t="t" l="l"/>
            <a:pathLst>
              <a:path h="3146982" w="6170553">
                <a:moveTo>
                  <a:pt x="0" y="0"/>
                </a:moveTo>
                <a:lnTo>
                  <a:pt x="6170554" y="0"/>
                </a:lnTo>
                <a:lnTo>
                  <a:pt x="6170554" y="3146983"/>
                </a:lnTo>
                <a:lnTo>
                  <a:pt x="0" y="3146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66800"/>
            <a:ext cx="9191756" cy="627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3.Poprawa koncentracji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876340"/>
            <a:ext cx="9191756" cy="10445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Medytacja jest jak trening siłowy zwiększający mięśnie. Regularne praktykowana pomaga zwiększyć siłę i wytrzymałość Twojej uwagi.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Jedno z badań wykazało, że ludzie, którzy słuchali taśmy medytacyjnej, doświadczyli większej uwagi i dokładności podczas wykonywania zadania, w porównaniu z osobami z grupy kontrolnej.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Podobne badanie wykazało, że osoby, które regularnie praktykowały medytację, lepiej radziły sobie z zadaniem wzrokowym i miały większą koncentrację uwagi niż osoby bez żadnego doświadczenia medytacyjnego.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Co więcej, w jednym z przeglądów w stwierdzono, że medytacja może nawet odwrócić wzorce w mózgu, które przyczyniają się do błądzenia umysłu, zamartwiania się i słabej uwagi.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Nawet medytacja przez krótki czas każdego dnia może Ci pomóc. Jedno z badań wykazało, że medytacja stosowana przez zaledwie 13 minut dziennie, po 8 tygodniach poprawiła uwagę i pamięć.</a:t>
            </a:r>
          </a:p>
          <a:p>
            <a:pPr>
              <a:lnSpc>
                <a:spcPts val="3394"/>
              </a:lnSpc>
            </a:pPr>
          </a:p>
          <a:p>
            <a:pPr>
              <a:lnSpc>
                <a:spcPts val="560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790032"/>
            <a:ext cx="9191756" cy="9159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Dyscyplina umysłu, którą możesz rozwinąć poprzez medytację, może pomóc Ci przełamać uległość względem uzależnień poprzez zwiększenie samokontroli i świadomości wyzwalaczy zachowań uzależniających. 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Badania wykazały, że medytacja może pomóc ludziom nauczyć się przekierowywać swoją uwagę, zarządzać emocjami i impulsami oraz zwiększać zrozumienie ich przyczyn.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Jedno badanie z udziałem 60 osób leczonych z powodu zaburzeń związanych z używaniem alkoholu wykazało, że praktykowanie medytacji transcendentalnej przez 3 miesiące wiązało się z niższym poziomem stresu, niepokoju psychicznego i głodu alkoholu.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Medytacja może również pomóc w kontrolowaniu apetytu. Przegląd 14 badań wykazał, że medytacja uważności pomogła uczestnikom zmniejszyć emocje i napady objadania się.</a:t>
            </a:r>
          </a:p>
          <a:p>
            <a:pPr>
              <a:lnSpc>
                <a:spcPts val="3394"/>
              </a:lnSpc>
            </a:pPr>
          </a:p>
          <a:p>
            <a:pPr>
              <a:lnSpc>
                <a:spcPts val="560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107613" y="2480592"/>
            <a:ext cx="5422572" cy="5799543"/>
          </a:xfrm>
          <a:custGeom>
            <a:avLst/>
            <a:gdLst/>
            <a:ahLst/>
            <a:cxnLst/>
            <a:rect r="r" b="b" t="t" l="l"/>
            <a:pathLst>
              <a:path h="5799543" w="5422572">
                <a:moveTo>
                  <a:pt x="0" y="0"/>
                </a:moveTo>
                <a:lnTo>
                  <a:pt x="5422572" y="0"/>
                </a:lnTo>
                <a:lnTo>
                  <a:pt x="5422572" y="5799543"/>
                </a:lnTo>
                <a:lnTo>
                  <a:pt x="0" y="5799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243613"/>
            <a:ext cx="9191756" cy="123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4.Pomaga kontrolować pragnienia lub uzależenia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76149" y="2153481"/>
            <a:ext cx="5873880" cy="5980038"/>
          </a:xfrm>
          <a:custGeom>
            <a:avLst/>
            <a:gdLst/>
            <a:ahLst/>
            <a:cxnLst/>
            <a:rect r="r" b="b" t="t" l="l"/>
            <a:pathLst>
              <a:path h="5980038" w="5873880">
                <a:moveTo>
                  <a:pt x="0" y="0"/>
                </a:moveTo>
                <a:lnTo>
                  <a:pt x="5873880" y="0"/>
                </a:lnTo>
                <a:lnTo>
                  <a:pt x="5873880" y="5980038"/>
                </a:lnTo>
                <a:lnTo>
                  <a:pt x="0" y="59800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74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880993"/>
            <a:ext cx="9191756" cy="10445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Niektóre formy medytacji mogą prowadzić do poprawy obrazu siebie i bardziej pozytywnego spojrzenia na życie.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Na przykład jeden przegląd terapii stosowanych u ponad 3500 osób dorosłych wykazał, że medytacja uważności ogranicza objawy depresji.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Podobnie przegląd 18 badań wykazał, że osoby stosujące terapie medytacyjne doświadczyły zmniejszonych objawów depresji w porównaniu z osobami z grupy kontrolnej.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Inne badanie wykazało, że osoby, które ukończyły ćwiczenie medytacyjne, doświadczały mniej negatywnych myśli w odpowiedzi na oglądanie negatywnych obrazów w porównaniu z osobami z grupy kontrolnej.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Co więcej, zapalne substancje chemiczne zwane cytokinami, które są uwalniane w odpowiedzi na stres, mogą wpływać na nastrój, prowadząc do depresji. Przegląd kilku badań sugeruje, że medytacja może również zmniejszyć depresję poprzez zmniejszenie poziomu tych zapalnych substancji chemicznych.</a:t>
            </a:r>
          </a:p>
          <a:p>
            <a:pPr>
              <a:lnSpc>
                <a:spcPts val="3394"/>
              </a:lnSpc>
            </a:pPr>
          </a:p>
          <a:p>
            <a:pPr>
              <a:lnSpc>
                <a:spcPts val="3394"/>
              </a:lnSpc>
            </a:pPr>
          </a:p>
          <a:p>
            <a:pPr>
              <a:lnSpc>
                <a:spcPts val="560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066800"/>
            <a:ext cx="9191756" cy="627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5.Poprawa zdrowia psychicznego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30922" y="1205513"/>
            <a:ext cx="6748272" cy="8229600"/>
          </a:xfrm>
          <a:custGeom>
            <a:avLst/>
            <a:gdLst/>
            <a:ahLst/>
            <a:cxnLst/>
            <a:rect r="r" b="b" t="t" l="l"/>
            <a:pathLst>
              <a:path h="8229600" w="6748272">
                <a:moveTo>
                  <a:pt x="0" y="0"/>
                </a:moveTo>
                <a:lnTo>
                  <a:pt x="6748272" y="0"/>
                </a:lnTo>
                <a:lnTo>
                  <a:pt x="67482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028251"/>
            <a:ext cx="9191756" cy="9159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Twoja percepcja bólu jest połączona z twoim stanem umysłu i może być podwyższona w stresujących warunkach.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Niektóre badania sugerują, że włączenie medytacji do rutyny może być korzystne w kontrolowaniu bólu.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Na przykład jeden przegląd 38 badań wykazał, że medytacja uważności może zmniejszyć ból, poprawić jakość życia i zmniejszyć objawy depresji u osób z przewlekłym bólem.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Duża meta analiza badań z udziałem prawie 3500 uczestników wykazała, że ​​medytacja wiązała się ze zmniejszeniem bólu.</a:t>
            </a:r>
          </a:p>
          <a:p>
            <a:pPr>
              <a:lnSpc>
                <a:spcPts val="3394"/>
              </a:lnSpc>
            </a:pPr>
            <a:r>
              <a:rPr lang="en-US" sz="2610" spc="52">
                <a:solidFill>
                  <a:srgbClr val="050217"/>
                </a:solidFill>
                <a:latin typeface="HK Grotesk"/>
              </a:rPr>
              <a:t>Osoby medytujące i niemedytujące doświadczały tych samych przyczyn bólu, ale osoby medytujące wykazały większą zdolność radzenia sobie z bólem, a nawet doświadczały zmniejszonego odczuwania bólu.</a:t>
            </a:r>
          </a:p>
          <a:p>
            <a:pPr>
              <a:lnSpc>
                <a:spcPts val="3394"/>
              </a:lnSpc>
            </a:pPr>
          </a:p>
          <a:p>
            <a:pPr>
              <a:lnSpc>
                <a:spcPts val="3394"/>
              </a:lnSpc>
            </a:pPr>
          </a:p>
          <a:p>
            <a:pPr>
              <a:lnSpc>
                <a:spcPts val="3394"/>
              </a:lnSpc>
            </a:pPr>
          </a:p>
          <a:p>
            <a:pPr>
              <a:lnSpc>
                <a:spcPts val="560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066800"/>
            <a:ext cx="9191756" cy="123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6.Pomaga kontrolować ból</a:t>
            </a:r>
          </a:p>
          <a:p>
            <a:pPr>
              <a:lnSpc>
                <a:spcPts val="4839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117231"/>
            <a:ext cx="9191756" cy="1035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Niektóre formy medytacji mogą pomóc ci rozwinąć silniejsze zrozumienie siebie, pomagając ci stać się najlepszą wersją siebie.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Na przykład medytacyjne pytania o siebie wyraźnie mają na celu pomóc ci rozwinąć większe zrozumienie siebie i tego, jak odnosisz się do ludzi wokół ciebie.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Inne formy uczą rozpoznawać myśli, które mogą być szkodliwe lub autodestrukcyjne. Chodzi o to, że gdy zdobędziesz większą świadomość swoich nawyków myślowych, możesz skierować je w stronę bardziej konstruktywnych wzorców.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Jeden przegląd 27 badań wykazał, że praktykowanie tai chi może wiązać się z poprawą poczucia własnej skuteczności, co jest terminem używanym do opisania wiary osoby we własne możliwości lub zdolność do pokonywania wyzwań.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W innym badaniu 153 dorosłych, którzy używali aplikacji do medytacji uważności przez 2 tygodnie, doświadczyło zmniejszonego poczucia samotności i zwiększonego kontaktu społecznego w porównaniu z osobami z grupy kontrolnej.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Dodatkowo doświadczenie w medytacji może rozwijać bardziej kreatywne umiejętności rozwiązywania problemów.</a:t>
            </a: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5344"/>
              </a:lnSpc>
            </a:pPr>
          </a:p>
          <a:p>
            <a:pPr>
              <a:lnSpc>
                <a:spcPts val="2874"/>
              </a:lnSpc>
            </a:pPr>
          </a:p>
          <a:p>
            <a:pPr>
              <a:lnSpc>
                <a:spcPts val="2874"/>
              </a:lnSpc>
            </a:pPr>
          </a:p>
          <a:p>
            <a:pPr>
              <a:lnSpc>
                <a:spcPts val="2874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392071" y="2145806"/>
            <a:ext cx="6033094" cy="5995387"/>
          </a:xfrm>
          <a:custGeom>
            <a:avLst/>
            <a:gdLst/>
            <a:ahLst/>
            <a:cxnLst/>
            <a:rect r="r" b="b" t="t" l="l"/>
            <a:pathLst>
              <a:path h="5995387" w="6033094">
                <a:moveTo>
                  <a:pt x="0" y="0"/>
                </a:moveTo>
                <a:lnTo>
                  <a:pt x="6033095" y="0"/>
                </a:lnTo>
                <a:lnTo>
                  <a:pt x="6033095" y="5995388"/>
                </a:lnTo>
                <a:lnTo>
                  <a:pt x="0" y="599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66800"/>
            <a:ext cx="8812509" cy="1846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7.Poprawa samoświadomości</a:t>
            </a:r>
          </a:p>
          <a:p>
            <a:pPr algn="just">
              <a:lnSpc>
                <a:spcPts val="4839"/>
              </a:lnSpc>
            </a:pPr>
          </a:p>
          <a:p>
            <a:pPr algn="just">
              <a:lnSpc>
                <a:spcPts val="4839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38018" y="2913380"/>
            <a:ext cx="6839833" cy="4114800"/>
          </a:xfrm>
          <a:custGeom>
            <a:avLst/>
            <a:gdLst/>
            <a:ahLst/>
            <a:cxnLst/>
            <a:rect r="r" b="b" t="t" l="l"/>
            <a:pathLst>
              <a:path h="4114800" w="6839833">
                <a:moveTo>
                  <a:pt x="0" y="0"/>
                </a:moveTo>
                <a:lnTo>
                  <a:pt x="6839833" y="0"/>
                </a:lnTo>
                <a:lnTo>
                  <a:pt x="68398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942465"/>
            <a:ext cx="9191756" cy="10743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Stan zapalny to reakcja układu odpornościowego organizmu mająca na celu usunięcie czynnika uszkadzającego tkanki organizmu. W niektórych przypadkach to dobra rzecz – to wynik pracy twojego organizmu w celu zaatakowania alergenu lub infekcji. Ale przewlekłe zapalenie powoduje zmiany strukturalne w organizmie, które są powiązane z kilkoma poważnymi chorobami przewlekłymi, takimi jak rak, cukrzyca , IBS , a nawet choroba Alzheimera.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Medytacja może pomóc złagodzić te szkodliwe skutki. W badaniu opublikowanym w czasopiśmie Brain, Behavior, and Immunity naukowcy przeprowadzili trening medytacji uważności lub zapisali ich do ogólnego programu poprawy zdrowia. Po ośmiu tygodniach użyli ognistego kremu z kapsaicyną, aby wywołać reakcję zapalną na skórze – po prostu dlatego, że łatwiej jest przetestować swoją skórę niż mózg.</a:t>
            </a:r>
          </a:p>
          <a:p>
            <a:pPr>
              <a:lnSpc>
                <a:spcPts val="3134"/>
              </a:lnSpc>
            </a:pPr>
            <a:r>
              <a:rPr lang="en-US" sz="2410" spc="48">
                <a:solidFill>
                  <a:srgbClr val="050217"/>
                </a:solidFill>
                <a:latin typeface="HK Grotesk"/>
              </a:rPr>
              <a:t>Odkryli, że uczestnicy medytujący wykazywali znacznie mniejszą reakcję zapalną w porównaniu z tymi, którzy tego nie robili, co sugeruje, że medytacja może potencjalnie zmniejszać przewlekłe stany zapalne w twoim ciele.</a:t>
            </a: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3134"/>
              </a:lnSpc>
            </a:pPr>
          </a:p>
          <a:p>
            <a:pPr>
              <a:lnSpc>
                <a:spcPts val="5344"/>
              </a:lnSpc>
            </a:pPr>
          </a:p>
          <a:p>
            <a:pPr>
              <a:lnSpc>
                <a:spcPts val="2874"/>
              </a:lnSpc>
            </a:pPr>
          </a:p>
          <a:p>
            <a:pPr>
              <a:lnSpc>
                <a:spcPts val="2874"/>
              </a:lnSpc>
            </a:pPr>
          </a:p>
          <a:p>
            <a:pPr>
              <a:lnSpc>
                <a:spcPts val="2874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066800"/>
            <a:ext cx="9191756" cy="1846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4399">
                <a:solidFill>
                  <a:srgbClr val="DC239B"/>
                </a:solidFill>
                <a:latin typeface="HK Grotesk Bold"/>
              </a:rPr>
              <a:t>8.Zmniejsza szkodliwe stany zapalne</a:t>
            </a:r>
          </a:p>
          <a:p>
            <a:pPr algn="just">
              <a:lnSpc>
                <a:spcPts val="4839"/>
              </a:lnSpc>
            </a:pPr>
          </a:p>
          <a:p>
            <a:pPr algn="just">
              <a:lnSpc>
                <a:spcPts val="483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921381" y="1028700"/>
            <a:ext cx="5374652" cy="10922635"/>
            <a:chOff x="0" y="0"/>
            <a:chExt cx="5001260" cy="10163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t="0" r="-45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53777" t="0" r="-171933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8690651" y="583692"/>
            <a:ext cx="7865134" cy="1735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73"/>
              </a:lnSpc>
            </a:pPr>
            <a:r>
              <a:rPr lang="en-US" sz="6158">
                <a:solidFill>
                  <a:srgbClr val="DC239B"/>
                </a:solidFill>
                <a:latin typeface="HK Grotesk Bold"/>
              </a:rPr>
              <a:t>Jak medycja wpływa na mózg?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17722" y="2741477"/>
            <a:ext cx="8741578" cy="708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47"/>
              </a:lnSpc>
            </a:pPr>
          </a:p>
          <a:p>
            <a:pPr>
              <a:lnSpc>
                <a:spcPts val="2564"/>
              </a:lnSpc>
            </a:pPr>
            <a:r>
              <a:rPr lang="en-US" sz="1972" spc="39">
                <a:solidFill>
                  <a:srgbClr val="050217"/>
                </a:solidFill>
                <a:latin typeface="HK Grotesk Medium"/>
              </a:rPr>
              <a:t>Badania wykazały, że medytacja może zmienić strukturę i funkcję mózgu na kilka sposobów:</a:t>
            </a:r>
          </a:p>
          <a:p>
            <a:pPr marL="388617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050217"/>
                </a:solidFill>
                <a:latin typeface="HK Grotesk Medium"/>
              </a:rPr>
              <a:t>Powiększa korę przedczołową. Ten obszar mózgu jest odpowiedzialny za racjonalne podejmowanie decyzji. Badania wykazały, że medytacja zwiększa istotę szarą (komórki mózgowe) w tym regionie. </a:t>
            </a:r>
          </a:p>
          <a:p>
            <a:pPr marL="388617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050217"/>
                </a:solidFill>
                <a:latin typeface="HK Grotesk Medium"/>
              </a:rPr>
              <a:t>Zmniejsza ciało migdałowate. Ciało migdałowate jest kluczową strukturą mózgu znaną jako ośrodek emocjonalny – odgrywa rolę w generowaniu negatywnych emocji i agresji oraz odpowiada za reakcje obronne. Mniejsze ciało migdałowate występujące u ludzi u bardziej uważnych i wiąże się z większą kontrolą emocjonalną. Objętość ciała migdałowatego jest pozytywnie skorelowana z wielkością sieci społeczne</a:t>
            </a:r>
          </a:p>
          <a:p>
            <a:pPr marL="388617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050217"/>
                </a:solidFill>
                <a:latin typeface="HK Grotesk Medium"/>
              </a:rPr>
              <a:t>Zwiększa objętość hipokampu. Ten hipokamp jest kluczem do uczenia się i zapamiętywania. Zaledwie kilka tygodni praktyki medytacji uważności zwiększyło rozmiar tego obszaru mózgu. </a:t>
            </a:r>
          </a:p>
          <a:p>
            <a:pPr marL="388617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050217"/>
                </a:solidFill>
                <a:latin typeface="HK Grotesk Medium"/>
              </a:rPr>
              <a:t>Powiększa ogólną istotę szarą. Istota szara, ciała komórek mózgowych ważne dla mocy przetwarzania i powiązane z inteligencją, wydają się wzrastać wraz z treningiem medytacyjnym. </a:t>
            </a:r>
          </a:p>
          <a:p>
            <a:pPr marL="388617" indent="-194308" lvl="1">
              <a:lnSpc>
                <a:spcPts val="2339"/>
              </a:lnSpc>
              <a:buFont typeface="Arial"/>
              <a:buChar char="•"/>
            </a:pPr>
            <a:r>
              <a:rPr lang="en-US" sz="1799" spc="35">
                <a:solidFill>
                  <a:srgbClr val="050217"/>
                </a:solidFill>
                <a:latin typeface="HK Grotesk Medium"/>
              </a:rPr>
              <a:t>Zwiększa aktywność fal mózgowych gamma o wysokiej amplitudzie. Fale gamma o wysokiej częstotliwości korelują ze stanami podwyższonej świadomości i błogości. Wykazano, że osoby długotrwale medytujące mają większą aktywność fal gamma zarówno przed, jak i podczas medytacji. </a:t>
            </a:r>
          </a:p>
          <a:p>
            <a:pPr>
              <a:lnSpc>
                <a:spcPts val="3344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338165"/>
            <a:ext cx="8319308" cy="4058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38"/>
              </a:lnSpc>
            </a:pPr>
            <a:r>
              <a:rPr lang="en-US" sz="6853">
                <a:solidFill>
                  <a:srgbClr val="336BE4"/>
                </a:solidFill>
                <a:latin typeface="HK Grotesk Bold"/>
              </a:rPr>
              <a:t>Jak często medytować?</a:t>
            </a:r>
          </a:p>
          <a:p>
            <a:pPr>
              <a:lnSpc>
                <a:spcPts val="7538"/>
              </a:lnSpc>
            </a:pPr>
          </a:p>
          <a:p>
            <a:pPr>
              <a:lnSpc>
                <a:spcPts val="9188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559" r="0" b="-1255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44000" y="2293155"/>
            <a:ext cx="8319308" cy="720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7"/>
              </a:lnSpc>
            </a:pPr>
            <a:r>
              <a:rPr lang="en-US" sz="2105" spc="42">
                <a:solidFill>
                  <a:srgbClr val="000000"/>
                </a:solidFill>
                <a:latin typeface="HK Grotesk Medium"/>
              </a:rPr>
              <a:t>Medytacja jest twoją praktyką i nie ma dobrego ani złego sposobu jej wykonywania. Aby zdecydować, jak często medytować, musisz zanurzyć się w praktyce i znać odpowiedź na dwa kluczowe pytania:</a:t>
            </a:r>
          </a:p>
          <a:p>
            <a:pPr>
              <a:lnSpc>
                <a:spcPts val="2737"/>
              </a:lnSpc>
            </a:pPr>
            <a:r>
              <a:rPr lang="en-US" sz="2105" spc="42">
                <a:solidFill>
                  <a:srgbClr val="000000"/>
                </a:solidFill>
                <a:latin typeface="HK Grotesk Medium"/>
              </a:rPr>
              <a:t>Na jakim poziomie ćwiczysz?</a:t>
            </a:r>
          </a:p>
          <a:p>
            <a:pPr>
              <a:lnSpc>
                <a:spcPts val="2737"/>
              </a:lnSpc>
            </a:pPr>
            <a:r>
              <a:rPr lang="en-US" sz="2105" spc="42">
                <a:solidFill>
                  <a:srgbClr val="000000"/>
                </a:solidFill>
                <a:latin typeface="HK Grotesk Medium"/>
              </a:rPr>
              <a:t>Jakie są twoje oczekiwania wobec medytacji?</a:t>
            </a:r>
          </a:p>
          <a:p>
            <a:pPr>
              <a:lnSpc>
                <a:spcPts val="2737"/>
              </a:lnSpc>
            </a:pPr>
            <a:r>
              <a:rPr lang="en-US" sz="2105" spc="42">
                <a:solidFill>
                  <a:srgbClr val="000000"/>
                </a:solidFill>
                <a:latin typeface="HK Grotesk Medium"/>
              </a:rPr>
              <a:t>Na przykład, jeśli jesteś początkujący, codzienne medytowanie przez pół godziny byłoby dla ciebie praktycznie niemożliwe. Ilość ciągłej uwagi, jaką musimy rozwinąć podczas dłuższych sesji medytacyjnych, przychodzi wraz z czasem i praktyką. Z drugiej strony, jeśli starasz się wyeliminować stres poprzez medytację, weekendowe odosobnienie może nie być dla ciebie tak pomocne, jak codzienne praktyki.</a:t>
            </a:r>
          </a:p>
          <a:p>
            <a:pPr>
              <a:lnSpc>
                <a:spcPts val="2737"/>
              </a:lnSpc>
            </a:pPr>
            <a:r>
              <a:rPr lang="en-US" sz="2105" spc="42">
                <a:solidFill>
                  <a:srgbClr val="000000"/>
                </a:solidFill>
                <a:latin typeface="HK Grotesk Medium"/>
              </a:rPr>
              <a:t>Częstotliwość medytacji zależy głównie od poziomu, na jakim praktykujesz (początkujący, średniozaawansowany lub zaawansowany) oraz wyniku praktyki medytacyjnej.</a:t>
            </a:r>
          </a:p>
          <a:p>
            <a:pPr>
              <a:lnSpc>
                <a:spcPts val="2737"/>
              </a:lnSpc>
            </a:pPr>
            <a:r>
              <a:rPr lang="en-US" sz="2105" spc="42">
                <a:solidFill>
                  <a:srgbClr val="000000"/>
                </a:solidFill>
                <a:latin typeface="HK Grotesk Medium"/>
              </a:rPr>
              <a:t>Oto przybliżony przewodnik po częstotliwości i długości medytacji, która może ci pomóc. Szacunki są przybliżone i mogą się różnić w różnych warunkach.</a:t>
            </a:r>
          </a:p>
          <a:p>
            <a:pPr>
              <a:lnSpc>
                <a:spcPts val="2737"/>
              </a:lnSpc>
            </a:pPr>
          </a:p>
          <a:p>
            <a:pPr>
              <a:lnSpc>
                <a:spcPts val="2737"/>
              </a:lnSpc>
            </a:pPr>
          </a:p>
          <a:p>
            <a:pPr>
              <a:lnSpc>
                <a:spcPts val="273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546369" y="1028700"/>
            <a:ext cx="5374652" cy="10922635"/>
            <a:chOff x="0" y="0"/>
            <a:chExt cx="5001260" cy="10163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t="0" r="-45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45060" t="0" r="-14506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16184" y="992643"/>
            <a:ext cx="9701751" cy="8265657"/>
            <a:chOff x="0" y="0"/>
            <a:chExt cx="12935668" cy="11020876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345947"/>
              <a:ext cx="12935668" cy="31015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091"/>
                </a:lnSpc>
              </a:pPr>
              <a:r>
                <a:rPr lang="en-US" sz="8264">
                  <a:solidFill>
                    <a:srgbClr val="336BE4"/>
                  </a:solidFill>
                  <a:latin typeface="HK Grotesk Bold"/>
                </a:rPr>
                <a:t>Czym jest muzyka i relaks?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185786"/>
              <a:ext cx="12935668" cy="68350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708"/>
                </a:lnSpc>
              </a:pPr>
              <a:r>
                <a:rPr lang="en-US" sz="2852" spc="57">
                  <a:solidFill>
                    <a:srgbClr val="050217"/>
                  </a:solidFill>
                  <a:latin typeface="HK Grotesk Medium"/>
                </a:rPr>
                <a:t>Muzyka [łac. gr.] sztuka, której tworzywem są percypowane przez ludzi dźwięki, wytwarzane przez nich głosem i/lub za pomocą instrumentów muzycznych.</a:t>
              </a:r>
            </a:p>
            <a:p>
              <a:pPr>
                <a:lnSpc>
                  <a:spcPts val="3708"/>
                </a:lnSpc>
              </a:pPr>
              <a:r>
                <a:rPr lang="en-US" sz="2852" spc="57">
                  <a:solidFill>
                    <a:srgbClr val="050217"/>
                  </a:solidFill>
                  <a:latin typeface="HK Grotesk Medium"/>
                </a:rPr>
                <a:t>Relaks, odprężenie, odpoczynek – stan fizycznego i psychicznego odprężenia. Może być osiągany w procesie relaksacji. Stan relaksu charakteryzuje się zmniejszeniem napięcia mięśniowego (tonusu), tempa pracy serca i ciśnienia krwi, spowolnieniem oddechu. W stanie relaksu zmienia się aktywność elektryczna mózgu – pojawia się rytm fal alfa.</a:t>
              </a:r>
            </a:p>
            <a:p>
              <a:pPr>
                <a:lnSpc>
                  <a:spcPts val="3708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46738"/>
            <a:ext cx="14918953" cy="8593523"/>
          </a:xfrm>
          <a:custGeom>
            <a:avLst/>
            <a:gdLst/>
            <a:ahLst/>
            <a:cxnLst/>
            <a:rect r="r" b="b" t="t" l="l"/>
            <a:pathLst>
              <a:path h="8593523" w="14918953">
                <a:moveTo>
                  <a:pt x="0" y="0"/>
                </a:moveTo>
                <a:lnTo>
                  <a:pt x="14918953" y="0"/>
                </a:lnTo>
                <a:lnTo>
                  <a:pt x="14918953" y="8593524"/>
                </a:lnTo>
                <a:lnTo>
                  <a:pt x="0" y="859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128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48401" y="-198135"/>
            <a:ext cx="8296374" cy="10694685"/>
          </a:xfrm>
          <a:custGeom>
            <a:avLst/>
            <a:gdLst/>
            <a:ahLst/>
            <a:cxnLst/>
            <a:rect r="r" b="b" t="t" l="l"/>
            <a:pathLst>
              <a:path h="10694685" w="8296374">
                <a:moveTo>
                  <a:pt x="0" y="0"/>
                </a:moveTo>
                <a:lnTo>
                  <a:pt x="8296374" y="0"/>
                </a:lnTo>
                <a:lnTo>
                  <a:pt x="8296374" y="10694685"/>
                </a:lnTo>
                <a:lnTo>
                  <a:pt x="0" y="10694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81" r="0" b="-818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66800"/>
            <a:ext cx="7235339" cy="2405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25"/>
              </a:lnSpc>
            </a:pPr>
            <a:r>
              <a:rPr lang="en-US" sz="5659">
                <a:solidFill>
                  <a:srgbClr val="336BE4"/>
                </a:solidFill>
                <a:latin typeface="HK Grotesk Bold"/>
              </a:rPr>
              <a:t>Medytacja - sposób na więcej radości</a:t>
            </a:r>
          </a:p>
          <a:p>
            <a:pPr>
              <a:lnSpc>
                <a:spcPts val="6225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409981"/>
            <a:ext cx="7524375" cy="4133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0"/>
              </a:lnSpc>
            </a:pPr>
            <a:r>
              <a:rPr lang="en-US" sz="2546" spc="50">
                <a:solidFill>
                  <a:srgbClr val="050217"/>
                </a:solidFill>
                <a:latin typeface="HK Grotesk Medium"/>
              </a:rPr>
              <a:t>Badania potwierdzają, że u osób regularnie medytujących zmniejsza się liczba negatywnych, a zwiększa liczba pozytywnych stanów psychicznych. Ludzie ci są bardziej spontaniczni i mniej zależni od zewnętrznych czynników, łatwiej nawiązują kontakty z innymi i w większym stopniu akceptują siebie. </a:t>
            </a:r>
          </a:p>
          <a:p>
            <a:pPr>
              <a:lnSpc>
                <a:spcPts val="3310"/>
              </a:lnSpc>
            </a:pPr>
          </a:p>
          <a:p>
            <a:pPr>
              <a:lnSpc>
                <a:spcPts val="3310"/>
              </a:lnSpc>
            </a:pPr>
          </a:p>
          <a:p>
            <a:pPr>
              <a:lnSpc>
                <a:spcPts val="331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02588" y="5353050"/>
            <a:ext cx="20293175" cy="5965372"/>
          </a:xfrm>
          <a:custGeom>
            <a:avLst/>
            <a:gdLst/>
            <a:ahLst/>
            <a:cxnLst/>
            <a:rect r="r" b="b" t="t" l="l"/>
            <a:pathLst>
              <a:path h="5965372" w="20293175">
                <a:moveTo>
                  <a:pt x="0" y="0"/>
                </a:moveTo>
                <a:lnTo>
                  <a:pt x="20293176" y="0"/>
                </a:lnTo>
                <a:lnTo>
                  <a:pt x="20293176" y="5965372"/>
                </a:lnTo>
                <a:lnTo>
                  <a:pt x="0" y="596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833" r="0" b="-4981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82220"/>
            <a:ext cx="9709547" cy="950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617">
                <a:solidFill>
                  <a:srgbClr val="000000"/>
                </a:solidFill>
                <a:latin typeface="HK Grotesk Bold"/>
              </a:rPr>
              <a:t>Medytacja: różne techniki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271167"/>
            <a:ext cx="14993292" cy="287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59"/>
              </a:lnSpc>
            </a:pPr>
            <a:r>
              <a:rPr lang="en-US" sz="3417">
                <a:solidFill>
                  <a:srgbClr val="000000"/>
                </a:solidFill>
                <a:latin typeface="HK Grotesk"/>
              </a:rPr>
              <a:t>Istnieją dwa główne sposoby medytowania. </a:t>
            </a:r>
          </a:p>
          <a:p>
            <a:pPr>
              <a:lnSpc>
                <a:spcPts val="3759"/>
              </a:lnSpc>
            </a:pPr>
            <a:r>
              <a:rPr lang="en-US" sz="3417">
                <a:solidFill>
                  <a:srgbClr val="000000"/>
                </a:solidFill>
                <a:latin typeface="HK Grotesk"/>
              </a:rPr>
              <a:t>Pierwszy to medytacje zwrócone do wewnątrz, mające na celu zagłębienie się w swej osobowości, rozwiązywanie problemów i dokonywanie pozytywnych zmian w życiu. Są to wszelkie techniki wykorzystujące autohipnozę i wizualizację, także mantry i praktyki jogi. </a:t>
            </a:r>
          </a:p>
          <a:p>
            <a:pPr>
              <a:lnSpc>
                <a:spcPts val="3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921381" y="1028700"/>
            <a:ext cx="5374652" cy="10922635"/>
            <a:chOff x="0" y="0"/>
            <a:chExt cx="5001260" cy="10163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t="0" r="-45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86372" t="0" r="-139338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392945" y="1436773"/>
            <a:ext cx="7639170" cy="1815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59"/>
              </a:lnSpc>
            </a:pPr>
            <a:r>
              <a:rPr lang="en-US" sz="6417">
                <a:solidFill>
                  <a:srgbClr val="DC239B"/>
                </a:solidFill>
                <a:latin typeface="HK Grotesk Bold"/>
              </a:rPr>
              <a:t>Medytacja: </a:t>
            </a:r>
          </a:p>
          <a:p>
            <a:pPr>
              <a:lnSpc>
                <a:spcPts val="7059"/>
              </a:lnSpc>
            </a:pPr>
            <a:r>
              <a:rPr lang="en-US" sz="6417">
                <a:solidFill>
                  <a:srgbClr val="DC239B"/>
                </a:solidFill>
                <a:latin typeface="HK Grotesk Bold"/>
              </a:rPr>
              <a:t>różne techniki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92945" y="3521667"/>
            <a:ext cx="7293729" cy="741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5"/>
              </a:lnSpc>
            </a:pPr>
            <a:r>
              <a:rPr lang="en-US" sz="2288" spc="45">
                <a:solidFill>
                  <a:srgbClr val="050217"/>
                </a:solidFill>
                <a:latin typeface="HK Grotesk Medium"/>
              </a:rPr>
              <a:t>Drugi nurt to medytacje zwrócone na zewnątrz. Poprawiają one koncentrację, zwiększają radość życia oraz spontaniczność. Pozwalają żyć "tu i teraz", z mniejszym bagażem przeszłości. Są szczególnie przydatne w procesach uczenia się i pracy twórczej. Można je wykonywać z otwartymi oczami, w trakcie codziennych zajęć. Punktem wyjścia w każdej medytacji jest rozluźnienie. Ale ono nie jest właściwym celem. Ma jedynie przygotować umysł do zwiększonej koncentracji. W niektórych formach, np. buddyzmie tybetańskim, wejście w ten stan ułatwia powtarzanie mantr, w innych – wizualizacje albo koncentrowanie się na oddechu lub pojedynczym przedmiocie. Jedne szkoły przywiązują wagę do pozycji i układu ciała (asany jogi, mudry), inne kładą nacisk na trening uwagi niezależny od pozycji ciała.</a:t>
            </a:r>
          </a:p>
          <a:p>
            <a:pPr>
              <a:lnSpc>
                <a:spcPts val="2975"/>
              </a:lnSpc>
            </a:pPr>
          </a:p>
          <a:p>
            <a:pPr>
              <a:lnSpc>
                <a:spcPts val="3755"/>
              </a:lnSpc>
            </a:pPr>
          </a:p>
          <a:p>
            <a:pPr>
              <a:lnSpc>
                <a:spcPts val="5088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858" t="0" r="-3985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537042" y="1047750"/>
            <a:ext cx="7679329" cy="1059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8"/>
              </a:lnSpc>
            </a:pPr>
            <a:r>
              <a:rPr lang="en-US" sz="3553">
                <a:solidFill>
                  <a:srgbClr val="336BE4"/>
                </a:solidFill>
                <a:latin typeface="HK Grotesk Bold"/>
              </a:rPr>
              <a:t>Medytacja uniwersalna, opracowana specjalnie dla ludzi Zachodu (skierowana do wewnątrz)</a:t>
            </a:r>
          </a:p>
          <a:p>
            <a:pPr>
              <a:lnSpc>
                <a:spcPts val="3908"/>
              </a:lnSpc>
            </a:pPr>
          </a:p>
          <a:p>
            <a:pPr>
              <a:lnSpc>
                <a:spcPts val="3028"/>
              </a:lnSpc>
            </a:pPr>
            <a:r>
              <a:rPr lang="en-US" sz="2753">
                <a:solidFill>
                  <a:srgbClr val="000000"/>
                </a:solidFill>
                <a:latin typeface="HK Grotesk"/>
              </a:rPr>
              <a:t>Wybierz słowo lub krótką frazę, która jest zakorzeniona w systemie twoich wierzeń (np. zdanie modlitwy). Usiądź w ciszy, w wygodnej pozycji (np. na krześle ze stopami opartymi mocno o podłogę). Zamknij oczy, rozluźnij mięśnie i oddychaj powoli. Robiąc wydech, powtarzaj z uwagą (nie mechanicznie) swoją frazę. Nie zastanawiaj się, czy dobrze medytujesz. Kiedy w twoim umyśle pojawią się jakieś myśli, nie zwracaj na nie uwagi - łagodnie przechodź do powtarzanych przez siebie słów. Po medytacji nie wstawaj natychmiast. Kontynuuj siedzenie z zamkniętymi oczami przez ok. minutę. Powoli pozwól wrócić myślom. Po otwarciu oczu posiedź jeszcze minutę, nim wstaniesz. Ćwicz raz lub dwa razy dziennie po 10-20 minut.</a:t>
            </a:r>
          </a:p>
          <a:p>
            <a:pPr>
              <a:lnSpc>
                <a:spcPts val="9738"/>
              </a:lnSpc>
            </a:pPr>
          </a:p>
          <a:p>
            <a:pPr>
              <a:lnSpc>
                <a:spcPts val="9738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39632"/>
            <a:ext cx="15084920" cy="501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25"/>
              </a:lnSpc>
            </a:pPr>
            <a:r>
              <a:rPr lang="en-US" sz="2788" spc="55">
                <a:solidFill>
                  <a:srgbClr val="050217"/>
                </a:solidFill>
                <a:latin typeface="HK Grotesk"/>
              </a:rPr>
              <a:t>Istnieje powiedzenie: "zen jest twoim codziennym życiem". To znaczy, że medytować można w każdej chwili, nawet podczas wykonywania codziennych zajęć. Dobrym treningiem będzie medytacja w trakcie spaceru (po lesie, plaży). Nie rozmawiaj wtedy z nikim i staraj się o niczym nie myśleć. Stawiaj kroki w skupieniu, powoli, wyczuwając ziemię pod stopami. Wyobrażaj sobie, że z każdym krokiem wnika w twoje ciało energia ziemi, a z góry spływa energia nieba. Patrz przed siebie, ogarniając szerokim spojrzeniem otoczenie. Niech umysł rejestruje widoki, zapachy, dźwięki, ale niech nie zatrzymuje się na żadnym z nich. Skup się na byciu "tu i teraz", delektuj się chwilą.</a:t>
            </a:r>
          </a:p>
          <a:p>
            <a:pPr>
              <a:lnSpc>
                <a:spcPts val="3625"/>
              </a:lnSpc>
            </a:pPr>
          </a:p>
          <a:p>
            <a:pPr>
              <a:lnSpc>
                <a:spcPts val="2975"/>
              </a:lnSpc>
            </a:pPr>
          </a:p>
          <a:p>
            <a:pPr>
              <a:lnSpc>
                <a:spcPts val="4308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38209" y="7059006"/>
            <a:ext cx="3655780" cy="2199294"/>
          </a:xfrm>
          <a:custGeom>
            <a:avLst/>
            <a:gdLst/>
            <a:ahLst/>
            <a:cxnLst/>
            <a:rect r="r" b="b" t="t" l="l"/>
            <a:pathLst>
              <a:path h="2199294" w="3655780">
                <a:moveTo>
                  <a:pt x="0" y="0"/>
                </a:moveTo>
                <a:lnTo>
                  <a:pt x="3655780" y="0"/>
                </a:lnTo>
                <a:lnTo>
                  <a:pt x="3655780" y="2199294"/>
                </a:lnTo>
                <a:lnTo>
                  <a:pt x="0" y="2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85850"/>
            <a:ext cx="10217396" cy="1874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6617">
                <a:solidFill>
                  <a:srgbClr val="DC239B"/>
                </a:solidFill>
                <a:latin typeface="HK Grotesk Bold"/>
              </a:rPr>
              <a:t>Medytacja na spacerze (skierowana na zewnątrz)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562776"/>
            <a:ext cx="15084920" cy="4561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25"/>
              </a:lnSpc>
            </a:pPr>
            <a:r>
              <a:rPr lang="en-US" sz="2788" spc="55">
                <a:solidFill>
                  <a:srgbClr val="050217"/>
                </a:solidFill>
                <a:latin typeface="HK Grotesk"/>
              </a:rPr>
              <a:t>Usiądź w spokojnym miejscu na krześle lub na podłodze. Wyprostuj kręgosłup. Powoli zamknij oczy, wycisz się i skoncentruj na dantian, czyli punkcie poniżej pępka, w głębi jamy brzusznej. Weź cienki, ale głęboki wdech – aż do dantian, zatrzymaj na chwilę powietrze i wypuść je spokojnie. Oddychaj nosem. Rób to powoli, cały czas koncentrując się na dantian. Skup uwagę na brzuchu, który powiększa się i kurczy. Jeśli pojawią się jakieś myśli, zignoruj je i wróć do ćwiczenia. Medytuj przez 10-20 minut. Potem otwórz oczy i posiedź jeszcze chwilę.</a:t>
            </a:r>
          </a:p>
          <a:p>
            <a:pPr>
              <a:lnSpc>
                <a:spcPts val="3625"/>
              </a:lnSpc>
            </a:pPr>
          </a:p>
          <a:p>
            <a:pPr>
              <a:lnSpc>
                <a:spcPts val="3625"/>
              </a:lnSpc>
            </a:pPr>
          </a:p>
          <a:p>
            <a:pPr>
              <a:lnSpc>
                <a:spcPts val="2975"/>
              </a:lnSpc>
            </a:pPr>
          </a:p>
          <a:p>
            <a:pPr>
              <a:lnSpc>
                <a:spcPts val="4308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30345" y="7570489"/>
            <a:ext cx="2928955" cy="1687811"/>
          </a:xfrm>
          <a:custGeom>
            <a:avLst/>
            <a:gdLst/>
            <a:ahLst/>
            <a:cxnLst/>
            <a:rect r="r" b="b" t="t" l="l"/>
            <a:pathLst>
              <a:path h="1687811" w="2928955">
                <a:moveTo>
                  <a:pt x="0" y="0"/>
                </a:moveTo>
                <a:lnTo>
                  <a:pt x="2928955" y="0"/>
                </a:lnTo>
                <a:lnTo>
                  <a:pt x="2928955" y="1687811"/>
                </a:lnTo>
                <a:lnTo>
                  <a:pt x="0" y="1687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85850"/>
            <a:ext cx="10217396" cy="1874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6617">
                <a:solidFill>
                  <a:srgbClr val="DC239B"/>
                </a:solidFill>
                <a:latin typeface="HK Grotesk Bold"/>
              </a:rPr>
              <a:t>Medytacja qigong (skierowana na zewnątrz)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51029" y="3201779"/>
            <a:ext cx="5708271" cy="6056521"/>
          </a:xfrm>
          <a:custGeom>
            <a:avLst/>
            <a:gdLst/>
            <a:ahLst/>
            <a:cxnLst/>
            <a:rect r="r" b="b" t="t" l="l"/>
            <a:pathLst>
              <a:path h="6056521" w="5708271">
                <a:moveTo>
                  <a:pt x="0" y="0"/>
                </a:moveTo>
                <a:lnTo>
                  <a:pt x="5708271" y="0"/>
                </a:lnTo>
                <a:lnTo>
                  <a:pt x="5708271" y="6056521"/>
                </a:lnTo>
                <a:lnTo>
                  <a:pt x="0" y="6056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30867" y="4035595"/>
            <a:ext cx="15084920" cy="5705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3194" indent="-376597" lvl="1">
              <a:lnSpc>
                <a:spcPts val="4535"/>
              </a:lnSpc>
              <a:buFont typeface="Arial"/>
              <a:buChar char="•"/>
            </a:pPr>
            <a:r>
              <a:rPr lang="en-US" sz="3488" spc="69">
                <a:solidFill>
                  <a:srgbClr val="050217"/>
                </a:solidFill>
                <a:latin typeface="HK Grotesk"/>
              </a:rPr>
              <a:t>obniża ciśnienie krwi</a:t>
            </a:r>
          </a:p>
          <a:p>
            <a:pPr marL="753194" indent="-376597" lvl="1">
              <a:lnSpc>
                <a:spcPts val="4535"/>
              </a:lnSpc>
              <a:buFont typeface="Arial"/>
              <a:buChar char="•"/>
            </a:pPr>
            <a:r>
              <a:rPr lang="en-US" sz="3488" spc="69">
                <a:solidFill>
                  <a:srgbClr val="050217"/>
                </a:solidFill>
                <a:latin typeface="HK Grotesk"/>
              </a:rPr>
              <a:t>likwiduje arytmię serca</a:t>
            </a:r>
          </a:p>
          <a:p>
            <a:pPr marL="753194" indent="-376597" lvl="1">
              <a:lnSpc>
                <a:spcPts val="4535"/>
              </a:lnSpc>
              <a:buFont typeface="Arial"/>
              <a:buChar char="•"/>
            </a:pPr>
            <a:r>
              <a:rPr lang="en-US" sz="3488" spc="69">
                <a:solidFill>
                  <a:srgbClr val="050217"/>
                </a:solidFill>
                <a:latin typeface="HK Grotesk"/>
              </a:rPr>
              <a:t>usuwa ból (także migrenowy)</a:t>
            </a:r>
          </a:p>
          <a:p>
            <a:pPr marL="753194" indent="-376597" lvl="1">
              <a:lnSpc>
                <a:spcPts val="4535"/>
              </a:lnSpc>
              <a:buFont typeface="Arial"/>
              <a:buChar char="•"/>
            </a:pPr>
            <a:r>
              <a:rPr lang="en-US" sz="3488" spc="69">
                <a:solidFill>
                  <a:srgbClr val="050217"/>
                </a:solidFill>
                <a:latin typeface="HK Grotesk"/>
              </a:rPr>
              <a:t>obniża poziom lęku</a:t>
            </a:r>
          </a:p>
          <a:p>
            <a:pPr marL="753194" indent="-376597" lvl="1">
              <a:lnSpc>
                <a:spcPts val="4535"/>
              </a:lnSpc>
              <a:buFont typeface="Arial"/>
              <a:buChar char="•"/>
            </a:pPr>
            <a:r>
              <a:rPr lang="en-US" sz="3488" spc="69">
                <a:solidFill>
                  <a:srgbClr val="050217"/>
                </a:solidFill>
                <a:latin typeface="HK Grotesk"/>
              </a:rPr>
              <a:t>leczy łagodne formy depresji</a:t>
            </a:r>
          </a:p>
          <a:p>
            <a:pPr marL="753194" indent="-376597" lvl="1">
              <a:lnSpc>
                <a:spcPts val="4535"/>
              </a:lnSpc>
              <a:buFont typeface="Arial"/>
              <a:buChar char="•"/>
            </a:pPr>
            <a:r>
              <a:rPr lang="en-US" sz="3488" spc="69">
                <a:solidFill>
                  <a:srgbClr val="050217"/>
                </a:solidFill>
                <a:latin typeface="HK Grotesk"/>
              </a:rPr>
              <a:t>podwyższa samoocenę</a:t>
            </a:r>
          </a:p>
          <a:p>
            <a:pPr>
              <a:lnSpc>
                <a:spcPts val="4535"/>
              </a:lnSpc>
            </a:pPr>
          </a:p>
          <a:p>
            <a:pPr>
              <a:lnSpc>
                <a:spcPts val="4535"/>
              </a:lnSpc>
            </a:pPr>
          </a:p>
          <a:p>
            <a:pPr>
              <a:lnSpc>
                <a:spcPts val="3885"/>
              </a:lnSpc>
            </a:pPr>
          </a:p>
          <a:p>
            <a:pPr>
              <a:lnSpc>
                <a:spcPts val="5218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430867" y="775758"/>
            <a:ext cx="15084920" cy="3722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6617">
                <a:solidFill>
                  <a:srgbClr val="DC239B"/>
                </a:solidFill>
                <a:latin typeface="HK Grotesk Bold"/>
              </a:rPr>
              <a:t>Podsumowując, regularna medytacja poprawia ogólny stan zdrowia, a szczególnie:</a:t>
            </a:r>
          </a:p>
          <a:p>
            <a:pPr>
              <a:lnSpc>
                <a:spcPts val="7279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818607"/>
            <a:ext cx="12106653" cy="4298417"/>
          </a:xfrm>
          <a:custGeom>
            <a:avLst/>
            <a:gdLst/>
            <a:ahLst/>
            <a:cxnLst/>
            <a:rect r="r" b="b" t="t" l="l"/>
            <a:pathLst>
              <a:path h="4298417" w="12106653">
                <a:moveTo>
                  <a:pt x="0" y="0"/>
                </a:moveTo>
                <a:lnTo>
                  <a:pt x="12106653" y="0"/>
                </a:lnTo>
                <a:lnTo>
                  <a:pt x="12106653" y="4298417"/>
                </a:lnTo>
                <a:lnTo>
                  <a:pt x="0" y="4298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547812"/>
            <a:ext cx="14766122" cy="950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6617">
                <a:solidFill>
                  <a:srgbClr val="DC239B"/>
                </a:solidFill>
                <a:latin typeface="HK Grotesk Bold"/>
              </a:rPr>
              <a:t>Bibliografia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23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37196" y="1576525"/>
            <a:ext cx="9425171" cy="5921756"/>
            <a:chOff x="0" y="0"/>
            <a:chExt cx="12566894" cy="7895674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913281"/>
              <a:ext cx="12566894" cy="5984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6050"/>
                </a:lnSpc>
              </a:pPr>
              <a:r>
                <a:rPr lang="en-US" sz="5500">
                  <a:solidFill>
                    <a:srgbClr val="FFFFFF"/>
                  </a:solidFill>
                  <a:latin typeface="HK Grotesk Bold"/>
                </a:rPr>
                <a:t>Dziękujemy za uwagę.</a:t>
              </a:r>
            </a:p>
            <a:p>
              <a:pPr algn="just">
                <a:lnSpc>
                  <a:spcPts val="6050"/>
                </a:lnSpc>
              </a:pPr>
            </a:p>
            <a:p>
              <a:pPr algn="just">
                <a:lnSpc>
                  <a:spcPts val="2969"/>
                </a:lnSpc>
              </a:pPr>
              <a:r>
                <a:rPr lang="en-US" sz="2699">
                  <a:solidFill>
                    <a:srgbClr val="FFFFFF"/>
                  </a:solidFill>
                  <a:latin typeface="HK Grotesk Bold"/>
                </a:rPr>
                <a:t>Więcej informacji na temat projektu na stronie:</a:t>
              </a:r>
            </a:p>
            <a:p>
              <a:pPr algn="just">
                <a:lnSpc>
                  <a:spcPts val="2969"/>
                </a:lnSpc>
              </a:pPr>
            </a:p>
            <a:p>
              <a:pPr algn="just">
                <a:lnSpc>
                  <a:spcPts val="2969"/>
                </a:lnSpc>
              </a:pPr>
              <a:r>
                <a:rPr lang="en-US" sz="2699">
                  <a:solidFill>
                    <a:srgbClr val="FFFFFF"/>
                  </a:solidFill>
                  <a:latin typeface="HK Grotesk Bold"/>
                </a:rPr>
                <a:t>https://kreatywnidlabiznesu.pl/develop-your-creativity/</a:t>
              </a:r>
            </a:p>
            <a:p>
              <a:pPr algn="just">
                <a:lnSpc>
                  <a:spcPts val="7150"/>
                </a:lnSpc>
              </a:pPr>
            </a:p>
            <a:p>
              <a:pPr algn="just">
                <a:lnSpc>
                  <a:spcPts val="7150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6420"/>
              <a:ext cx="12566894" cy="10680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615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28700" y="1028700"/>
            <a:ext cx="8213147" cy="8229600"/>
            <a:chOff x="0" y="0"/>
            <a:chExt cx="10143490" cy="101638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143351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10143351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0" t="-25" r="0" b="-25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149600" y="2368550"/>
              <a:ext cx="51562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51562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50003" t="0" r="-5000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74650" y="673100"/>
              <a:ext cx="6318250" cy="8427288"/>
            </a:xfrm>
            <a:custGeom>
              <a:avLst/>
              <a:gdLst/>
              <a:ahLst/>
              <a:cxnLst/>
              <a:rect r="r" b="b" t="t" l="l"/>
              <a:pathLst>
                <a:path h="8427288" w="6318250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50097" t="0" r="-50097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181678" y="9123328"/>
            <a:ext cx="19466958" cy="2706722"/>
            <a:chOff x="0" y="0"/>
            <a:chExt cx="5127100" cy="7128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27100" cy="712882"/>
            </a:xfrm>
            <a:custGeom>
              <a:avLst/>
              <a:gdLst/>
              <a:ahLst/>
              <a:cxnLst/>
              <a:rect r="r" b="b" t="t" l="l"/>
              <a:pathLst>
                <a:path h="712882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712882"/>
                  </a:lnTo>
                  <a:lnTo>
                    <a:pt x="0" y="712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6109827" y="9269821"/>
            <a:ext cx="811075" cy="811075"/>
          </a:xfrm>
          <a:custGeom>
            <a:avLst/>
            <a:gdLst/>
            <a:ahLst/>
            <a:cxnLst/>
            <a:rect r="r" b="b" t="t" l="l"/>
            <a:pathLst>
              <a:path h="811075" w="811075">
                <a:moveTo>
                  <a:pt x="0" y="0"/>
                </a:moveTo>
                <a:lnTo>
                  <a:pt x="811075" y="0"/>
                </a:lnTo>
                <a:lnTo>
                  <a:pt x="811075" y="811075"/>
                </a:lnTo>
                <a:lnTo>
                  <a:pt x="0" y="811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092352" y="9258300"/>
            <a:ext cx="1059197" cy="834118"/>
          </a:xfrm>
          <a:custGeom>
            <a:avLst/>
            <a:gdLst/>
            <a:ahLst/>
            <a:cxnLst/>
            <a:rect r="r" b="b" t="t" l="l"/>
            <a:pathLst>
              <a:path h="834118" w="1059197">
                <a:moveTo>
                  <a:pt x="0" y="0"/>
                </a:moveTo>
                <a:lnTo>
                  <a:pt x="1059197" y="0"/>
                </a:lnTo>
                <a:lnTo>
                  <a:pt x="1059197" y="834118"/>
                </a:lnTo>
                <a:lnTo>
                  <a:pt x="0" y="8341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20765" y="9247119"/>
            <a:ext cx="928453" cy="854564"/>
          </a:xfrm>
          <a:custGeom>
            <a:avLst/>
            <a:gdLst/>
            <a:ahLst/>
            <a:cxnLst/>
            <a:rect r="r" b="b" t="t" l="l"/>
            <a:pathLst>
              <a:path h="854564" w="928453">
                <a:moveTo>
                  <a:pt x="0" y="0"/>
                </a:moveTo>
                <a:lnTo>
                  <a:pt x="928454" y="0"/>
                </a:lnTo>
                <a:lnTo>
                  <a:pt x="928454" y="854564"/>
                </a:lnTo>
                <a:lnTo>
                  <a:pt x="0" y="854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320628" y="9381330"/>
            <a:ext cx="1646745" cy="652111"/>
          </a:xfrm>
          <a:custGeom>
            <a:avLst/>
            <a:gdLst/>
            <a:ahLst/>
            <a:cxnLst/>
            <a:rect r="r" b="b" t="t" l="l"/>
            <a:pathLst>
              <a:path h="652111" w="1646745">
                <a:moveTo>
                  <a:pt x="0" y="0"/>
                </a:moveTo>
                <a:lnTo>
                  <a:pt x="1646744" y="0"/>
                </a:lnTo>
                <a:lnTo>
                  <a:pt x="1646744" y="652111"/>
                </a:lnTo>
                <a:lnTo>
                  <a:pt x="0" y="652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-5400000">
            <a:off x="5438051" y="9572979"/>
            <a:ext cx="863894" cy="13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"/>
              </a:lnSpc>
            </a:pPr>
            <a:r>
              <a:rPr lang="en-US" sz="817" spc="155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8" id="18"/>
          <p:cNvSpPr txBox="true"/>
          <p:nvPr/>
        </p:nvSpPr>
        <p:spPr>
          <a:xfrm rot="-5400000">
            <a:off x="4031862" y="9659530"/>
            <a:ext cx="863894" cy="17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08"/>
              </a:lnSpc>
            </a:pPr>
            <a:r>
              <a:rPr lang="en-US" sz="934" spc="177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37594" y="9350737"/>
            <a:ext cx="4411722" cy="788595"/>
          </a:xfrm>
          <a:custGeom>
            <a:avLst/>
            <a:gdLst/>
            <a:ahLst/>
            <a:cxnLst/>
            <a:rect r="r" b="b" t="t" l="l"/>
            <a:pathLst>
              <a:path h="788595" w="4411722">
                <a:moveTo>
                  <a:pt x="0" y="0"/>
                </a:moveTo>
                <a:lnTo>
                  <a:pt x="4411721" y="0"/>
                </a:lnTo>
                <a:lnTo>
                  <a:pt x="4411721" y="788595"/>
                </a:lnTo>
                <a:lnTo>
                  <a:pt x="0" y="78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9551801" y="8091094"/>
            <a:ext cx="8103006" cy="88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60"/>
              </a:lnSpc>
              <a:spcBef>
                <a:spcPct val="0"/>
              </a:spcBef>
            </a:pPr>
            <a:r>
              <a:rPr lang="en-US" sz="1600">
                <a:solidFill>
                  <a:srgbClr val="050217"/>
                </a:solidFill>
                <a:latin typeface="HK Grotesk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23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59137" y="3736751"/>
            <a:ext cx="4006963" cy="3477181"/>
          </a:xfrm>
          <a:custGeom>
            <a:avLst/>
            <a:gdLst/>
            <a:ahLst/>
            <a:cxnLst/>
            <a:rect r="r" b="b" t="t" l="l"/>
            <a:pathLst>
              <a:path h="3477181" w="4006963">
                <a:moveTo>
                  <a:pt x="0" y="0"/>
                </a:moveTo>
                <a:lnTo>
                  <a:pt x="4006962" y="0"/>
                </a:lnTo>
                <a:lnTo>
                  <a:pt x="4006962" y="3477181"/>
                </a:lnTo>
                <a:lnTo>
                  <a:pt x="0" y="347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9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34876" y="86195"/>
            <a:ext cx="12327742" cy="2238635"/>
            <a:chOff x="0" y="0"/>
            <a:chExt cx="16436989" cy="298484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542852"/>
              <a:ext cx="16436989" cy="1443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8206"/>
                </a:lnSpc>
              </a:pPr>
              <a:r>
                <a:rPr lang="en-US" sz="7460">
                  <a:solidFill>
                    <a:srgbClr val="FFFFFF"/>
                  </a:solidFill>
                  <a:latin typeface="HK Grotesk Bold"/>
                </a:rPr>
                <a:t>Czym jest muzykoterapia?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9301"/>
              <a:ext cx="16436989" cy="8491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83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134876" y="501124"/>
            <a:ext cx="9701751" cy="9785876"/>
            <a:chOff x="0" y="0"/>
            <a:chExt cx="12935668" cy="1304783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345947"/>
              <a:ext cx="12935668" cy="15826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091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666904"/>
              <a:ext cx="12935668" cy="10380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68"/>
                </a:lnSpc>
              </a:pPr>
              <a:r>
                <a:rPr lang="en-US" sz="4052" spc="81">
                  <a:solidFill>
                    <a:srgbClr val="050217"/>
                  </a:solidFill>
                  <a:latin typeface="HK Grotesk Medium"/>
                </a:rPr>
                <a:t>Muzykoterapia – dziedzina posługująca się muzyką lub jej elementami w celu przywracania zdrowia lub poprawy funkcjonowania osób z różnorodnymi problemami natury emocjonalnej, fizycznej lub umysłowej (np. zaburzenia depresyjne, zaburzenia nerwicowe, zaburzenie osobowości; zob. też psychopatologia, dobrostan subiektywny). </a:t>
              </a:r>
            </a:p>
            <a:p>
              <a:pPr>
                <a:lnSpc>
                  <a:spcPts val="5268"/>
                </a:lnSpc>
              </a:pPr>
            </a:p>
            <a:p>
              <a:pPr>
                <a:lnSpc>
                  <a:spcPts val="3708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939992" y="1095375"/>
            <a:ext cx="8319308" cy="1014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68"/>
              </a:lnSpc>
            </a:pPr>
            <a:r>
              <a:rPr lang="en-US" sz="7153">
                <a:solidFill>
                  <a:srgbClr val="336BE4"/>
                </a:solidFill>
                <a:latin typeface="HK Grotesk Bold"/>
              </a:rPr>
              <a:t>Muzykoterapia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04" t="0" r="-754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939992" y="2472412"/>
            <a:ext cx="7118681" cy="629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09"/>
              </a:lnSpc>
            </a:pPr>
            <a:r>
              <a:rPr lang="en-US" sz="2546" spc="50">
                <a:solidFill>
                  <a:srgbClr val="DC239B"/>
                </a:solidFill>
                <a:latin typeface="HK Grotesk Medium"/>
              </a:rPr>
              <a:t>TRADYCJE STOSOWANIA MUZYKI W TERAPII SIĘGAJĄ JUŻ</a:t>
            </a:r>
          </a:p>
          <a:p>
            <a:pPr>
              <a:lnSpc>
                <a:spcPts val="3309"/>
              </a:lnSpc>
            </a:pPr>
            <a:r>
              <a:rPr lang="en-US" sz="2546" spc="50">
                <a:solidFill>
                  <a:srgbClr val="DC239B"/>
                </a:solidFill>
                <a:latin typeface="HK Grotesk Medium"/>
              </a:rPr>
              <a:t>czasów plemiennych, kiedy szaman w czasie rytuałów leczniczych stosował śpiew, grę na instrumentach i taniec (zob. ekstaza w religiach naturalnych). </a:t>
            </a:r>
          </a:p>
          <a:p>
            <a:pPr>
              <a:lnSpc>
                <a:spcPts val="3309"/>
              </a:lnSpc>
            </a:pPr>
            <a:r>
              <a:rPr lang="en-US" sz="2546" spc="50">
                <a:solidFill>
                  <a:srgbClr val="DC239B"/>
                </a:solidFill>
                <a:latin typeface="HK Grotesk Medium"/>
              </a:rPr>
              <a:t>Obecnie jest to dziedzina oparta na podstawach naukowych, w której muzykoterapeuta w procesie kształcenia musi przyswoić wiedzę z zakresu wielu dyscyplin naukowych (m.in. psychologia, medycyna, pedagogika, psychoterapia).</a:t>
            </a:r>
          </a:p>
          <a:p>
            <a:pPr>
              <a:lnSpc>
                <a:spcPts val="330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8939992" y="9949024"/>
            <a:ext cx="4967615" cy="33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7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6B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21225" y="1095375"/>
            <a:ext cx="7639170" cy="2081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20"/>
              </a:lnSpc>
            </a:pPr>
            <a:r>
              <a:rPr lang="en-US" sz="7382">
                <a:solidFill>
                  <a:srgbClr val="FFFFFF"/>
                </a:solidFill>
                <a:latin typeface="HK Grotesk Bold"/>
              </a:rPr>
              <a:t>Co to jest medytacja?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148401" y="-205472"/>
            <a:ext cx="8302179" cy="10663922"/>
          </a:xfrm>
          <a:custGeom>
            <a:avLst/>
            <a:gdLst/>
            <a:ahLst/>
            <a:cxnLst/>
            <a:rect r="r" b="b" t="t" l="l"/>
            <a:pathLst>
              <a:path h="10663922" w="8302179">
                <a:moveTo>
                  <a:pt x="0" y="0"/>
                </a:moveTo>
                <a:lnTo>
                  <a:pt x="8302179" y="0"/>
                </a:lnTo>
                <a:lnTo>
                  <a:pt x="8302179" y="10663922"/>
                </a:lnTo>
                <a:lnTo>
                  <a:pt x="0" y="10663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89" t="0" r="-3548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21225" y="3157633"/>
            <a:ext cx="6876356" cy="762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5"/>
              </a:lnSpc>
            </a:pPr>
            <a:r>
              <a:rPr lang="en-US" sz="2681" spc="53">
                <a:solidFill>
                  <a:srgbClr val="050217"/>
                </a:solidFill>
                <a:latin typeface="HK Grotesk Medium"/>
              </a:rPr>
              <a:t>Słowo medytacja wywodzi się z  meditatum, łacińskiego terminu oznaczającego rozważać, zagłębiać się w myślach.</a:t>
            </a:r>
          </a:p>
          <a:p>
            <a:pPr>
              <a:lnSpc>
                <a:spcPts val="3485"/>
              </a:lnSpc>
            </a:pPr>
            <a:r>
              <a:rPr lang="en-US" sz="2681" spc="53">
                <a:solidFill>
                  <a:srgbClr val="050217"/>
                </a:solidFill>
                <a:latin typeface="HK Grotesk Medium"/>
              </a:rPr>
              <a:t>Medytacja jest dyscypliną polegającą na skierowaniu umysłu i uwagi do wewnątrz oraz skupieniu się na jednej myśli, obrazie, obiekcie lub uczuciu. Medytacja jest czasami nazywana regulacją uwagi (lub treningiem uwagi). Różne praktyki medytacyjne można dalej zdefiniować w zależności od przedmiotu medytacji, niezależnie od tego, czy umysł jest skupiony na oddechu, mantrze, ciele, bóstwie czy atrybutach takich jak bezruch, spokój, miłość itp.</a:t>
            </a:r>
          </a:p>
          <a:p>
            <a:pPr>
              <a:lnSpc>
                <a:spcPts val="4265"/>
              </a:lnSpc>
            </a:pPr>
          </a:p>
          <a:p>
            <a:pPr>
              <a:lnSpc>
                <a:spcPts val="4265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921381" y="1028700"/>
            <a:ext cx="5374652" cy="10922635"/>
            <a:chOff x="0" y="0"/>
            <a:chExt cx="5001260" cy="10163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t="0" r="-45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51435" t="0" r="-17366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16867" y="834038"/>
            <a:ext cx="7639170" cy="7554178"/>
            <a:chOff x="0" y="0"/>
            <a:chExt cx="10185561" cy="10072238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071983"/>
              <a:ext cx="10185561" cy="1555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29"/>
                </a:lnSpc>
              </a:pPr>
              <a:r>
                <a:rPr lang="en-US" sz="8117">
                  <a:solidFill>
                    <a:srgbClr val="DC239B"/>
                  </a:solidFill>
                  <a:latin typeface="HK Grotesk Bold"/>
                </a:rPr>
                <a:t>Cel medytacji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567321"/>
              <a:ext cx="10185561" cy="543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28"/>
                </a:lnSpc>
              </a:pPr>
              <a:r>
                <a:rPr lang="en-US" sz="2252" spc="45">
                  <a:solidFill>
                    <a:srgbClr val="050217"/>
                  </a:solidFill>
                  <a:latin typeface="HK Grotesk Medium"/>
                </a:rPr>
                <a:t>Cel medytacji różni się w zależności od stosowanej techniki. Niektóre z nich wprowadzają spokój, inne zmniejszają stres, wnoszą wgląd lub oświecenie, inne wzbudzają pewność siebie i kreatywność, inne pracują z wzorami myśli i uczuć, inne odpowiadają na najbardziej podstawowe i przyziemne pytania, inne odpowiadają na najbardziej dociekliwe i mistyczne pytania, a jeszcze inne łączą to wszystko.</a:t>
              </a:r>
            </a:p>
            <a:p>
              <a:pPr>
                <a:lnSpc>
                  <a:spcPts val="2928"/>
                </a:lnSpc>
              </a:pPr>
            </a:p>
            <a:p>
              <a:pPr>
                <a:lnSpc>
                  <a:spcPts val="2928"/>
                </a:lnSpc>
              </a:pPr>
            </a:p>
            <a:p>
              <a:pPr>
                <a:lnSpc>
                  <a:spcPts val="2928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6420"/>
              <a:ext cx="10185561" cy="10680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16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23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95519"/>
            <a:ext cx="7852190" cy="8731091"/>
            <a:chOff x="0" y="0"/>
            <a:chExt cx="10469587" cy="11641454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866430"/>
              <a:ext cx="10469587" cy="1837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371"/>
                </a:lnSpc>
              </a:pPr>
              <a:r>
                <a:rPr lang="en-US" sz="4882">
                  <a:solidFill>
                    <a:srgbClr val="FFFFFF"/>
                  </a:solidFill>
                  <a:latin typeface="HK Grotesk Bold"/>
                </a:rPr>
                <a:t>Rodzaje medytacji</a:t>
              </a:r>
            </a:p>
            <a:p>
              <a:pPr>
                <a:lnSpc>
                  <a:spcPts val="5370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400263"/>
              <a:ext cx="10469587" cy="8241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94360" indent="-297180" lvl="1">
                <a:lnSpc>
                  <a:spcPts val="3578"/>
                </a:lnSpc>
                <a:buFont typeface="Arial"/>
                <a:buChar char="•"/>
              </a:pPr>
              <a:r>
                <a:rPr lang="en-US" sz="2752" spc="55">
                  <a:solidFill>
                    <a:srgbClr val="FFFFFF"/>
                  </a:solidFill>
                  <a:latin typeface="HK Grotesk Bold"/>
                </a:rPr>
                <a:t>spokojne miejsce z jak najmniejszą liczbą elementów rozpraszających</a:t>
              </a:r>
            </a:p>
            <a:p>
              <a:pPr>
                <a:lnSpc>
                  <a:spcPts val="3578"/>
                </a:lnSpc>
              </a:pPr>
            </a:p>
            <a:p>
              <a:pPr marL="594360" indent="-297180" lvl="1">
                <a:lnSpc>
                  <a:spcPts val="3578"/>
                </a:lnSpc>
                <a:buFont typeface="Arial"/>
                <a:buChar char="•"/>
              </a:pPr>
              <a:r>
                <a:rPr lang="en-US" sz="2752" spc="55">
                  <a:solidFill>
                    <a:srgbClr val="FFFFFF"/>
                  </a:solidFill>
                  <a:latin typeface="HK Grotesk Bold"/>
                </a:rPr>
                <a:t>specyficzna, wygodna pozycja (siedzenie, leżenie, chodzenie lub inne pozycje)</a:t>
              </a:r>
            </a:p>
            <a:p>
              <a:pPr>
                <a:lnSpc>
                  <a:spcPts val="3578"/>
                </a:lnSpc>
              </a:pPr>
            </a:p>
            <a:p>
              <a:pPr marL="594360" indent="-297180" lvl="1">
                <a:lnSpc>
                  <a:spcPts val="3578"/>
                </a:lnSpc>
                <a:buFont typeface="Arial"/>
                <a:buChar char="•"/>
              </a:pPr>
              <a:r>
                <a:rPr lang="en-US" sz="2752" spc="55">
                  <a:solidFill>
                    <a:srgbClr val="FFFFFF"/>
                  </a:solidFill>
                  <a:latin typeface="HK Grotesk Bold"/>
                </a:rPr>
                <a:t>skupienie uwagi (specjalnie wybrane słowo lub zestaw słów, przedmiot lub odczucia oddechowe)</a:t>
              </a:r>
            </a:p>
            <a:p>
              <a:pPr>
                <a:lnSpc>
                  <a:spcPts val="3578"/>
                </a:lnSpc>
              </a:pPr>
            </a:p>
            <a:p>
              <a:pPr marL="594360" indent="-297180" lvl="1">
                <a:lnSpc>
                  <a:spcPts val="3578"/>
                </a:lnSpc>
                <a:buFont typeface="Arial"/>
                <a:buChar char="•"/>
              </a:pPr>
              <a:r>
                <a:rPr lang="en-US" sz="2752" spc="55">
                  <a:solidFill>
                    <a:srgbClr val="FFFFFF"/>
                  </a:solidFill>
                  <a:latin typeface="HK Grotesk Bold"/>
                </a:rPr>
                <a:t>otwarta postawa (pozwalanie, by rozproszenia przychodziły i odchodziły naturalnie, bez oceniania ich)</a:t>
              </a:r>
            </a:p>
            <a:p>
              <a:pPr>
                <a:lnSpc>
                  <a:spcPts val="292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723315" y="-164947"/>
            <a:ext cx="8702015" cy="10604347"/>
          </a:xfrm>
          <a:custGeom>
            <a:avLst/>
            <a:gdLst/>
            <a:ahLst/>
            <a:cxnLst/>
            <a:rect r="r" b="b" t="t" l="l"/>
            <a:pathLst>
              <a:path h="10604347" w="8702015">
                <a:moveTo>
                  <a:pt x="0" y="0"/>
                </a:moveTo>
                <a:lnTo>
                  <a:pt x="8702015" y="0"/>
                </a:lnTo>
                <a:lnTo>
                  <a:pt x="8702015" y="10604347"/>
                </a:lnTo>
                <a:lnTo>
                  <a:pt x="0" y="10604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52" t="0" r="-4145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9905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14" t="0" r="-3661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1617" y="753691"/>
            <a:ext cx="8074080" cy="9533309"/>
            <a:chOff x="0" y="0"/>
            <a:chExt cx="10765440" cy="12711079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379959"/>
              <a:ext cx="10765440" cy="9008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173"/>
                </a:lnSpc>
              </a:pPr>
              <a:r>
                <a:rPr lang="en-US" sz="4702">
                  <a:solidFill>
                    <a:srgbClr val="336BE4"/>
                  </a:solidFill>
                  <a:latin typeface="HK Grotesk Bold"/>
                </a:rPr>
                <a:t>Historia medytacji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989078"/>
              <a:ext cx="10765440" cy="10722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Najstarszym dowodem na praktykę medytacji są malowidła ścienne w dolinie Indusu z okresu od około 5000 do 3500 lat p.n.e.</a:t>
              </a:r>
            </a:p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Pierwsza odnotowana wzmianka o medytacji pochodzi z tekstów wedyjskich w Indiach z około 1500 roku p.n.e. </a:t>
              </a:r>
            </a:p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Mistrzowie w Chinach i Japonii pisali o medytacji, ale eksperci generalnie uznają mistrzów indyjskich za prekursorów całego zakresu medytacji.</a:t>
              </a:r>
            </a:p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Około 500 roku p.n.e. mnisi buddyjscy regularnie praktykowali medytację w Japonii i Chinach, ponieważ jej korzyści rozprzestrzeniły się w całej Azji. </a:t>
              </a:r>
            </a:p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Ważny okres popularyzacji medytacji sięga 653 roku p.n.e, kiedy mnich o imieniu Dosho powrócił do swojej rodzinnej Japonii po wizycie w Chinach. Podczas pobytu w Chinach Dosho odkrył buddyzm zen, a następnie przywiózł nowe filozofie do swojej ojczyzny.</a:t>
              </a:r>
            </a:p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Rozprzestrzenianie się medytacji w Chinach i Japonii wywołało zainteresowanie medytacją wśród azjatyckich uczonych, którzy potrafili czytać i pisać. Punktem kulminacyjnym było opublikowanie arcydzieła jogi i medytacji, „Bhagavad Gity”, około 400 roku p.n.e.</a:t>
              </a:r>
            </a:p>
            <a:p>
              <a:pPr marL="421385" indent="-210692" lvl="1">
                <a:lnSpc>
                  <a:spcPts val="2537"/>
                </a:lnSpc>
                <a:buFont typeface="Arial"/>
                <a:buChar char="•"/>
              </a:pPr>
              <a:r>
                <a:rPr lang="en-US" sz="1951" spc="39">
                  <a:solidFill>
                    <a:srgbClr val="050217"/>
                  </a:solidFill>
                  <a:latin typeface="HK Grotesk Medium"/>
                </a:rPr>
                <a:t>Około 20 p.n.e greccy filozofowie wspominali w swoich tekstach o medytacji. Często mówili o znaczeniu codziennej medytacji . Filozofowie ci uważali medytację za ważną część wewnętrznej refleksji .</a:t>
              </a:r>
            </a:p>
            <a:p>
              <a:pPr>
                <a:lnSpc>
                  <a:spcPts val="2537"/>
                </a:lnSpc>
              </a:pPr>
            </a:p>
            <a:p>
              <a:pPr>
                <a:lnSpc>
                  <a:spcPts val="253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9905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026" t="0" r="-4002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657350"/>
            <a:ext cx="9191756" cy="6688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04"/>
              </a:lnSpc>
            </a:pPr>
            <a:r>
              <a:rPr lang="en-US" sz="8367">
                <a:solidFill>
                  <a:srgbClr val="336BE4"/>
                </a:solidFill>
                <a:latin typeface="HK Grotesk Bold"/>
              </a:rPr>
              <a:t>Medytacja: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zmniejsza stres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kontroluje lęk lub niepokój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poprawia koncentrację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pomaga w kontrolowaniu pragnień lub uzależnień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poprawia zdrowie psychiczne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pomaga kontrolować ból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poprawia samoświadomość</a:t>
            </a:r>
          </a:p>
          <a:p>
            <a:pPr marL="856732" indent="-428366" lvl="1">
              <a:lnSpc>
                <a:spcPts val="4365"/>
              </a:lnSpc>
              <a:buFont typeface="Arial"/>
              <a:buChar char="•"/>
            </a:pPr>
            <a:r>
              <a:rPr lang="en-US" sz="3968">
                <a:solidFill>
                  <a:srgbClr val="1986C8"/>
                </a:solidFill>
                <a:latin typeface="HK Grotesk Bold"/>
              </a:rPr>
              <a:t>zmniejsza szkodliwe stany zapalne</a:t>
            </a:r>
          </a:p>
          <a:p>
            <a:pPr>
              <a:lnSpc>
                <a:spcPts val="4365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DAFoW1yYe80</dc:identifier>
  <dcterms:modified xsi:type="dcterms:W3CDTF">2011-08-01T06:04:30Z</dcterms:modified>
  <cp:revision>1</cp:revision>
  <dc:title>O4-RELAKSACJA POPRZEZ MUZYKĘ-PREZENTACJA II</dc:title>
</cp:coreProperties>
</file>