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HK Grotesk" charset="1" panose="00000500000000000000"/>
      <p:regular r:id="rId12"/>
    </p:embeddedFont>
    <p:embeddedFont>
      <p:font typeface="HK Grotesk Bold" charset="1" panose="00000800000000000000"/>
      <p:regular r:id="rId13"/>
    </p:embeddedFont>
    <p:embeddedFont>
      <p:font typeface="HK Grotesk Italics" charset="1" panose="00000500000000000000"/>
      <p:regular r:id="rId14"/>
    </p:embeddedFont>
    <p:embeddedFont>
      <p:font typeface="HK Grotesk Bold Italics" charset="1" panose="00000800000000000000"/>
      <p:regular r:id="rId15"/>
    </p:embeddedFont>
    <p:embeddedFont>
      <p:font typeface="HK Grotesk Light" charset="1" panose="00000400000000000000"/>
      <p:regular r:id="rId16"/>
    </p:embeddedFont>
    <p:embeddedFont>
      <p:font typeface="HK Grotesk Light Italics" charset="1" panose="00000400000000000000"/>
      <p:regular r:id="rId17"/>
    </p:embeddedFont>
    <p:embeddedFont>
      <p:font typeface="HK Grotesk Medium" charset="1" panose="00000600000000000000"/>
      <p:regular r:id="rId18"/>
    </p:embeddedFont>
    <p:embeddedFont>
      <p:font typeface="HK Grotesk Medium Italics" charset="1" panose="00000600000000000000"/>
      <p:regular r:id="rId19"/>
    </p:embeddedFont>
    <p:embeddedFont>
      <p:font typeface="HK Grotesk Semi-Bold" charset="1" panose="00000700000000000000"/>
      <p:regular r:id="rId20"/>
    </p:embeddedFont>
    <p:embeddedFont>
      <p:font typeface="HK Grotesk Semi-Bold Italics" charset="1" panose="000007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38" Target="slides/slide17.xml" Type="http://schemas.openxmlformats.org/officeDocument/2006/relationships/slide"/><Relationship Id="rId39" Target="slides/slide18.xml" Type="http://schemas.openxmlformats.org/officeDocument/2006/relationships/slide"/><Relationship Id="rId4" Target="theme/theme1.xml" Type="http://schemas.openxmlformats.org/officeDocument/2006/relationships/theme"/><Relationship Id="rId40" Target="slides/slide19.xml" Type="http://schemas.openxmlformats.org/officeDocument/2006/relationships/slide"/><Relationship Id="rId41" Target="slides/slide20.xml" Type="http://schemas.openxmlformats.org/officeDocument/2006/relationships/slide"/><Relationship Id="rId42" Target="slides/slide21.xml" Type="http://schemas.openxmlformats.org/officeDocument/2006/relationships/slide"/><Relationship Id="rId43" Target="slides/slide22.xml" Type="http://schemas.openxmlformats.org/officeDocument/2006/relationships/slide"/><Relationship Id="rId44" Target="slides/slide23.xml" Type="http://schemas.openxmlformats.org/officeDocument/2006/relationships/slide"/><Relationship Id="rId45" Target="slides/slide24.xml" Type="http://schemas.openxmlformats.org/officeDocument/2006/relationships/slide"/><Relationship Id="rId46" Target="slides/slide25.xml" Type="http://schemas.openxmlformats.org/officeDocument/2006/relationships/slide"/><Relationship Id="rId47" Target="slides/slide26.xml" Type="http://schemas.openxmlformats.org/officeDocument/2006/relationships/slide"/><Relationship Id="rId48" Target="slides/slide27.xml" Type="http://schemas.openxmlformats.org/officeDocument/2006/relationships/slide"/><Relationship Id="rId49" Target="slides/slide28.xml" Type="http://schemas.openxmlformats.org/officeDocument/2006/relationships/slide"/><Relationship Id="rId5" Target="tableStyles.xml" Type="http://schemas.openxmlformats.org/officeDocument/2006/relationships/tableStyles"/><Relationship Id="rId50" Target="slides/slide29.xml" Type="http://schemas.openxmlformats.org/officeDocument/2006/relationships/slide"/><Relationship Id="rId51" Target="slides/slide30.xml" Type="http://schemas.openxmlformats.org/officeDocument/2006/relationships/slide"/><Relationship Id="rId52" Target="slides/slide31.xml" Type="http://schemas.openxmlformats.org/officeDocument/2006/relationships/slide"/><Relationship Id="rId53" Target="slides/slide3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6.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6.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8.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https://www.vogue.pl/a/najbardziej-spektakularne-opery-na-swiecie" TargetMode="External" Type="http://schemas.openxmlformats.org/officeDocument/2006/relationships/hyperlink"/><Relationship Id="rId6" Target="https://www.vogue.pl/a/najbardziej-spektakularne-opery-na-swiecie" TargetMode="External" Type="http://schemas.openxmlformats.org/officeDocument/2006/relationships/hyperlink"/></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5.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https://pl.123rf.com/cliparty-wektory/%C5%9Apiewak_operowy.html" TargetMode="External" Type="http://schemas.openxmlformats.org/officeDocument/2006/relationships/hyperlink"/><Relationship Id="rId7" Target="https://myloview.pl/fototapeta-spiewak-operowy-ilustracja-rysunek-kreskowka-i-biale-tlo-nr-681690C" TargetMode="External" Type="http://schemas.openxmlformats.org/officeDocument/2006/relationships/hyperlink"/></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http://null" TargetMode="External" Type="http://schemas.openxmlformats.org/officeDocument/2006/relationships/hyperlink"/><Relationship Id="rId7" Target="http://null" TargetMode="External" Type="http://schemas.openxmlformats.org/officeDocument/2006/relationships/hyperlink"/><Relationship Id="rId8" Target="http://null" TargetMode="External" Type="http://schemas.openxmlformats.org/officeDocument/2006/relationships/hyperlink"/></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https://weekend.gazeta.pl/weekend/7,177333,23075708,byla-ogromnie-muzykalna-poza-tym-uparta-to-zrobilo-z-niej.html" TargetMode="External" Type="http://schemas.openxmlformats.org/officeDocument/2006/relationships/hyperlink"/><Relationship Id="rId7" Target="https://kultura.onet.pl/wiadomosci/jose-carreras-na-wyjatkowym-koncercie-w-polsce/c31t10e" TargetMode="External" Type="http://schemas.openxmlformats.org/officeDocument/2006/relationships/hyperlink"/><Relationship Id="rId8" Target="https://en.wikipedia.org/wiki/Enrico_Caruso"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https://www.britannica.com/biography/Joan-Sutherland" TargetMode="External" Type="http://schemas.openxmlformats.org/officeDocument/2006/relationships/hyperlink"/><Relationship Id="rId7" Target="http://www.jussibjorlingsallskapet.com/about%20jussi%20bj%C3%B6rling/index.html%209.10.2022" TargetMode="External" Type="http://schemas.openxmlformats.org/officeDocument/2006/relationships/hyperlink"/><Relationship Id="rId8" Target="https://www.livenation.pl/artist-sarah-brightman-1208460%209.10.2022" TargetMode="External" Type="http://schemas.openxmlformats.org/officeDocument/2006/relationships/hyperlink"/></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http://www.edu.operakameralna.pl/index.php?edu_opera_enter_szczerze_o_operze" TargetMode="External" Type="http://schemas.openxmlformats.org/officeDocument/2006/relationships/hyperlink"/><Relationship Id="rId11" Target="https://www.edukacja.edux.pl/p-26599-prawidlowa-emisja-glosu-cwiczenia-dla.php" TargetMode="External" Type="http://schemas.openxmlformats.org/officeDocument/2006/relationships/hyperlink"/><Relationship Id="rId12" Target="https://swiataudiobookow.pl/jak-polubic-audiobooki/" TargetMode="External" Type="http://schemas.openxmlformats.org/officeDocument/2006/relationships/hyperlink"/><Relationship Id="rId13" Target="../media/image6.png" Type="http://schemas.openxmlformats.org/officeDocument/2006/relationships/image"/><Relationship Id="rId2" Target="https://emma.org.pl/dzialania/projekty/senior-w-xxi-wieku-2020/" TargetMode="External" Type="http://schemas.openxmlformats.org/officeDocument/2006/relationships/hyperlink"/><Relationship Id="rId3" Target="https://voicefoundation.org/health-science/voice-disorders/anatomy-physiology-of-voice-production/understanding-voice-production/" TargetMode="External" Type="http://schemas.openxmlformats.org/officeDocument/2006/relationships/hyperlink"/><Relationship Id="rId4" Target="https://www.tandfonline.com/doi/abs/10.1080/13607863.2021.1871880?journalCode=camh20" TargetMode="External" Type="http://schemas.openxmlformats.org/officeDocument/2006/relationships/hyperlink"/><Relationship Id="rId5" Target="https://link.springer.com/article/10.1007/s12144-022-03612-y" TargetMode="External" Type="http://schemas.openxmlformats.org/officeDocument/2006/relationships/hyperlink"/><Relationship Id="rId6" Target="http://apgr.wssp.edu.pl/voice-emission-knowledge-and-skills-as-an-essential-part-of-teachers-training/" TargetMode="External" Type="http://schemas.openxmlformats.org/officeDocument/2006/relationships/hyperlink"/><Relationship Id="rId7" Target="https://www.payback.pl/ekstra/elektronika/co-to-jest-audiobook?adobe_mc_ref=https://www.google.pl/" TargetMode="External" Type="http://schemas.openxmlformats.org/officeDocument/2006/relationships/hyperlink"/><Relationship Id="rId8" Target="https://woblink.com/blog/jak-sluchac-audiobookow/" TargetMode="External" Type="http://schemas.openxmlformats.org/officeDocument/2006/relationships/hyperlink"/><Relationship Id="rId9" Target="http://www.kulturawpolsce.pl/artykuly/opera-i-teatr-dlaczego-warto,65.html" TargetMode="External" Type="http://schemas.openxmlformats.org/officeDocument/2006/relationships/hyperlink"/></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55.pn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572" r="0" b="0"/>
          <a:stretch>
            <a:fillRect/>
          </a:stretch>
        </p:blipFill>
        <p:spPr>
          <a:xfrm flipH="false" flipV="false">
            <a:off x="0" y="0"/>
            <a:ext cx="18288000" cy="10287000"/>
          </a:xfrm>
          <a:prstGeom prst="rect">
            <a:avLst/>
          </a:prstGeom>
        </p:spPr>
      </p:pic>
      <p:grpSp>
        <p:nvGrpSpPr>
          <p:cNvPr name="Group 3" id="3"/>
          <p:cNvGrpSpPr/>
          <p:nvPr/>
        </p:nvGrpSpPr>
        <p:grpSpPr>
          <a:xfrm rot="0">
            <a:off x="-181678"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817638" y="5223107"/>
            <a:ext cx="13163976" cy="3708400"/>
          </a:xfrm>
          <a:prstGeom prst="rect">
            <a:avLst/>
          </a:prstGeom>
        </p:spPr>
        <p:txBody>
          <a:bodyPr anchor="t" rtlCol="false" tIns="0" lIns="0" bIns="0" rIns="0">
            <a:spAutoFit/>
          </a:bodyPr>
          <a:lstStyle/>
          <a:p>
            <a:pPr>
              <a:lnSpc>
                <a:spcPts val="14299"/>
              </a:lnSpc>
            </a:pPr>
            <a:r>
              <a:rPr lang="en-US" sz="12999">
                <a:solidFill>
                  <a:srgbClr val="FFFFFF"/>
                </a:solidFill>
                <a:latin typeface="Arimo Bold"/>
              </a:rPr>
              <a:t>МУЗИКАЛНО ИЗЛЪЧВАНЕ</a:t>
            </a:r>
          </a:p>
        </p:txBody>
      </p:sp>
      <p:sp>
        <p:nvSpPr>
          <p:cNvPr name="Freeform 7" id="7"/>
          <p:cNvSpPr/>
          <p:nvPr/>
        </p:nvSpPr>
        <p:spPr>
          <a:xfrm flipH="false" flipV="false" rot="0">
            <a:off x="5697642" y="9250708"/>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3"/>
            <a:stretch>
              <a:fillRect l="0" t="0" r="0" b="0"/>
            </a:stretch>
          </a:blipFill>
        </p:spPr>
      </p:sp>
      <p:sp>
        <p:nvSpPr>
          <p:cNvPr name="Freeform 8" id="8"/>
          <p:cNvSpPr/>
          <p:nvPr/>
        </p:nvSpPr>
        <p:spPr>
          <a:xfrm flipH="false" flipV="false" rot="0">
            <a:off x="6870027" y="9222719"/>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4"/>
            <a:stretch>
              <a:fillRect l="0" t="0" r="0" b="0"/>
            </a:stretch>
          </a:blipFill>
        </p:spPr>
      </p:sp>
      <p:sp>
        <p:nvSpPr>
          <p:cNvPr name="Freeform 9" id="9"/>
          <p:cNvSpPr/>
          <p:nvPr/>
        </p:nvSpPr>
        <p:spPr>
          <a:xfrm flipH="false" flipV="false" rot="0">
            <a:off x="4267793" y="9202273"/>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5"/>
            <a:stretch>
              <a:fillRect l="0" t="0" r="0" b="0"/>
            </a:stretch>
          </a:blipFill>
        </p:spPr>
      </p:sp>
      <p:sp>
        <p:nvSpPr>
          <p:cNvPr name="Freeform 10" id="10"/>
          <p:cNvSpPr/>
          <p:nvPr/>
        </p:nvSpPr>
        <p:spPr>
          <a:xfrm flipH="false" flipV="false" rot="0">
            <a:off x="8185185" y="933019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6"/>
            <a:stretch>
              <a:fillRect l="0" t="0" r="0" b="0"/>
            </a:stretch>
          </a:blipFill>
        </p:spPr>
      </p:sp>
      <p:sp>
        <p:nvSpPr>
          <p:cNvPr name="Freeform 11" id="11"/>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Freeform 12" id="12"/>
          <p:cNvSpPr/>
          <p:nvPr/>
        </p:nvSpPr>
        <p:spPr>
          <a:xfrm flipH="false" flipV="false" rot="0">
            <a:off x="299273" y="9181150"/>
            <a:ext cx="3483776" cy="731593"/>
          </a:xfrm>
          <a:custGeom>
            <a:avLst/>
            <a:gdLst/>
            <a:ahLst/>
            <a:cxnLst/>
            <a:rect r="r" b="b" t="t" l="l"/>
            <a:pathLst>
              <a:path h="731593" w="3483776">
                <a:moveTo>
                  <a:pt x="0" y="0"/>
                </a:moveTo>
                <a:lnTo>
                  <a:pt x="3483776" y="0"/>
                </a:lnTo>
                <a:lnTo>
                  <a:pt x="3483776" y="731593"/>
                </a:lnTo>
                <a:lnTo>
                  <a:pt x="0" y="731593"/>
                </a:lnTo>
                <a:lnTo>
                  <a:pt x="0" y="0"/>
                </a:lnTo>
                <a:close/>
              </a:path>
            </a:pathLst>
          </a:custGeom>
          <a:blipFill>
            <a:blip r:embed="rId8"/>
            <a:stretch>
              <a:fillRect l="0" t="0" r="0" b="0"/>
            </a:stretch>
          </a:blipFill>
        </p:spPr>
      </p:sp>
      <p:sp>
        <p:nvSpPr>
          <p:cNvPr name="TextBox 13" id="13"/>
          <p:cNvSpPr txBox="true"/>
          <p:nvPr/>
        </p:nvSpPr>
        <p:spPr>
          <a:xfrm rot="-5400000">
            <a:off x="3639270" y="9568103"/>
            <a:ext cx="863894" cy="176285"/>
          </a:xfrm>
          <a:prstGeom prst="rect">
            <a:avLst/>
          </a:prstGeom>
        </p:spPr>
        <p:txBody>
          <a:bodyPr anchor="t" rtlCol="false" tIns="0" lIns="0" bIns="0" rIns="0">
            <a:spAutoFit/>
          </a:bodyPr>
          <a:lstStyle/>
          <a:p>
            <a:pPr algn="r">
              <a:lnSpc>
                <a:spcPts val="1308"/>
              </a:lnSpc>
            </a:pPr>
            <a:r>
              <a:rPr lang="en-US" sz="934" spc="177">
                <a:solidFill>
                  <a:srgbClr val="1986C8"/>
                </a:solidFill>
                <a:latin typeface="Arimo Bold"/>
              </a:rPr>
              <a:t>ЛИДЕР:</a:t>
            </a:r>
          </a:p>
        </p:txBody>
      </p:sp>
      <p:sp>
        <p:nvSpPr>
          <p:cNvPr name="TextBox 14" id="14"/>
          <p:cNvSpPr txBox="true"/>
          <p:nvPr/>
        </p:nvSpPr>
        <p:spPr>
          <a:xfrm rot="-5400000">
            <a:off x="4921424" y="9473806"/>
            <a:ext cx="1019780" cy="146283"/>
          </a:xfrm>
          <a:prstGeom prst="rect">
            <a:avLst/>
          </a:prstGeom>
        </p:spPr>
        <p:txBody>
          <a:bodyPr anchor="t" rtlCol="false" tIns="0" lIns="0" bIns="0" rIns="0">
            <a:spAutoFit/>
          </a:bodyPr>
          <a:lstStyle/>
          <a:p>
            <a:pPr algn="ctr">
              <a:lnSpc>
                <a:spcPts val="1144"/>
              </a:lnSpc>
            </a:pPr>
            <a:r>
              <a:rPr lang="en-US" sz="817" spc="155">
                <a:solidFill>
                  <a:srgbClr val="1986C8"/>
                </a:solidFill>
                <a:latin typeface="Arimo Bold"/>
              </a:rPr>
              <a:t>ПАРТНЬОРИ:</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257171" y="2764155"/>
            <a:ext cx="11773658" cy="4618802"/>
          </a:xfrm>
          <a:custGeom>
            <a:avLst/>
            <a:gdLst/>
            <a:ahLst/>
            <a:cxnLst/>
            <a:rect r="r" b="b" t="t" l="l"/>
            <a:pathLst>
              <a:path h="4618802" w="11773658">
                <a:moveTo>
                  <a:pt x="0" y="0"/>
                </a:moveTo>
                <a:lnTo>
                  <a:pt x="11773658" y="0"/>
                </a:lnTo>
                <a:lnTo>
                  <a:pt x="11773658" y="4618802"/>
                </a:lnTo>
                <a:lnTo>
                  <a:pt x="0" y="4618802"/>
                </a:lnTo>
                <a:lnTo>
                  <a:pt x="0" y="0"/>
                </a:lnTo>
                <a:close/>
              </a:path>
            </a:pathLst>
          </a:custGeom>
          <a:blipFill>
            <a:blip r:embed="rId3"/>
            <a:stretch>
              <a:fillRect l="0" t="0" r="0" b="0"/>
            </a:stretch>
          </a:blipFill>
        </p:spPr>
      </p:sp>
      <p:sp>
        <p:nvSpPr>
          <p:cNvPr name="TextBox 4" id="4"/>
          <p:cNvSpPr txBox="true"/>
          <p:nvPr/>
        </p:nvSpPr>
        <p:spPr>
          <a:xfrm rot="0">
            <a:off x="1028700" y="1047750"/>
            <a:ext cx="9191756" cy="1716405"/>
          </a:xfrm>
          <a:prstGeom prst="rect">
            <a:avLst/>
          </a:prstGeom>
        </p:spPr>
        <p:txBody>
          <a:bodyPr anchor="t" rtlCol="false" tIns="0" lIns="0" bIns="0" rIns="0">
            <a:spAutoFit/>
          </a:bodyPr>
          <a:lstStyle/>
          <a:p>
            <a:pPr>
              <a:lnSpc>
                <a:spcPts val="4729"/>
              </a:lnSpc>
            </a:pPr>
            <a:r>
              <a:rPr lang="en-US" sz="4299" spc="85">
                <a:solidFill>
                  <a:srgbClr val="DC239B"/>
                </a:solidFill>
                <a:latin typeface="Arimo Bold"/>
              </a:rPr>
              <a:t>ВИДОВЕ ГЛАСОВЕ</a:t>
            </a:r>
          </a:p>
          <a:p>
            <a:pPr>
              <a:lnSpc>
                <a:spcPts val="4729"/>
              </a:lnSpc>
            </a:pPr>
            <a:r>
              <a:rPr lang="en-US" sz="4299" spc="85">
                <a:solidFill>
                  <a:srgbClr val="DC239B"/>
                </a:solidFill>
                <a:latin typeface="Arimo Bold"/>
              </a:rPr>
              <a:t> </a:t>
            </a:r>
          </a:p>
          <a:p>
            <a:pPr>
              <a:lnSpc>
                <a:spcPts val="385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661584"/>
            <a:ext cx="15503382" cy="1125957"/>
          </a:xfrm>
          <a:prstGeom prst="rect">
            <a:avLst/>
          </a:prstGeom>
        </p:spPr>
        <p:txBody>
          <a:bodyPr anchor="t" rtlCol="false" tIns="0" lIns="0" bIns="0" rIns="0">
            <a:spAutoFit/>
          </a:bodyPr>
          <a:lstStyle/>
          <a:p>
            <a:pPr>
              <a:lnSpc>
                <a:spcPts val="8423"/>
              </a:lnSpc>
            </a:pPr>
            <a:r>
              <a:rPr lang="en-US" sz="7658">
                <a:solidFill>
                  <a:srgbClr val="DC239B"/>
                </a:solidFill>
                <a:latin typeface="Arimo Bold"/>
              </a:rPr>
              <a:t>АУДИОКНИГА - КАКВО Е ТОВА?</a:t>
            </a:r>
          </a:p>
        </p:txBody>
      </p:sp>
      <p:sp>
        <p:nvSpPr>
          <p:cNvPr name="TextBox 3" id="3"/>
          <p:cNvSpPr txBox="true"/>
          <p:nvPr/>
        </p:nvSpPr>
        <p:spPr>
          <a:xfrm rot="0">
            <a:off x="1028700" y="2192991"/>
            <a:ext cx="14437399" cy="7906145"/>
          </a:xfrm>
          <a:prstGeom prst="rect">
            <a:avLst/>
          </a:prstGeom>
        </p:spPr>
        <p:txBody>
          <a:bodyPr anchor="t" rtlCol="false" tIns="0" lIns="0" bIns="0" rIns="0">
            <a:spAutoFit/>
          </a:bodyPr>
          <a:lstStyle/>
          <a:p>
            <a:pPr marL="500658" indent="-250329" lvl="1">
              <a:lnSpc>
                <a:spcPts val="3014"/>
              </a:lnSpc>
              <a:buFont typeface="Arial"/>
              <a:buChar char="•"/>
            </a:pPr>
            <a:r>
              <a:rPr lang="en-US" sz="2318" spc="46">
                <a:solidFill>
                  <a:srgbClr val="050217"/>
                </a:solidFill>
                <a:latin typeface="Arimo"/>
              </a:rPr>
              <a:t>Аудиокнигата е книга, която е предназначена да бъде слушана, а не четена. Цифровата форма, върху която се записват аудиокнигите, е така нареченият носител на данни. Книги или други текстове се четат от артисти с глас зад кадър, добре известни актьори, понякога и от аматьори, ако аудиокнигата не е професионално записана. Ако говорим за аудиокниги от легални източници, издателите обикновено избират хора с отличителни гласове, които идеално ще отговарят на темата на публикуваното съдържание. Аудиокнигите, точно като книгите, могат да пренесат слушателя в един необикновен свят на въображението.</a:t>
            </a:r>
          </a:p>
          <a:p>
            <a:pPr marL="500658" indent="-250329" lvl="1">
              <a:lnSpc>
                <a:spcPts val="3014"/>
              </a:lnSpc>
              <a:buFont typeface="Arial"/>
              <a:buChar char="•"/>
            </a:pPr>
            <a:r>
              <a:rPr lang="en-US" sz="2318" spc="46">
                <a:solidFill>
                  <a:srgbClr val="050217"/>
                </a:solidFill>
                <a:latin typeface="Arimo"/>
              </a:rPr>
              <a:t>Аудиокниги</a:t>
            </a:r>
            <a:r>
              <a:rPr lang="en-US" sz="2318" spc="46">
                <a:solidFill>
                  <a:srgbClr val="050217"/>
                </a:solidFill>
                <a:latin typeface="Arimo"/>
              </a:rPr>
              <a:t> срещу радио пиеси</a:t>
            </a:r>
          </a:p>
          <a:p>
            <a:pPr marL="500658" indent="-250329" lvl="1">
              <a:lnSpc>
                <a:spcPts val="3014"/>
              </a:lnSpc>
              <a:buFont typeface="Arial"/>
              <a:buChar char="•"/>
            </a:pPr>
            <a:r>
              <a:rPr lang="en-US" sz="2318" spc="46">
                <a:solidFill>
                  <a:srgbClr val="050217"/>
                </a:solidFill>
                <a:latin typeface="Arimo"/>
              </a:rPr>
              <a:t>Четенето</a:t>
            </a:r>
            <a:r>
              <a:rPr lang="en-US" sz="2318" spc="46">
                <a:solidFill>
                  <a:srgbClr val="050217"/>
                </a:solidFill>
                <a:latin typeface="Arimo"/>
              </a:rPr>
              <a:t> на текста на книга или история е аудиокнига. Ако, от друга страна, текстът се чете и се придружава със специални звукови ефекти, тогава се нарича радиопиеса. Такива форми са популярни особено сред най-малките слушатели, но има и аудио пиеси за възрастни.</a:t>
            </a:r>
          </a:p>
          <a:p>
            <a:pPr marL="500658" indent="-250329" lvl="1">
              <a:lnSpc>
                <a:spcPts val="3014"/>
              </a:lnSpc>
              <a:buFont typeface="Arial"/>
              <a:buChar char="•"/>
            </a:pPr>
            <a:r>
              <a:rPr lang="en-US" sz="2318" spc="46">
                <a:solidFill>
                  <a:srgbClr val="050217"/>
                </a:solidFill>
                <a:latin typeface="Arimo"/>
              </a:rPr>
              <a:t>Аудиокнига</a:t>
            </a:r>
            <a:r>
              <a:rPr lang="en-US" sz="2318" spc="46">
                <a:solidFill>
                  <a:srgbClr val="050217"/>
                </a:solidFill>
                <a:latin typeface="Arimo"/>
              </a:rPr>
              <a:t> за учене</a:t>
            </a:r>
          </a:p>
          <a:p>
            <a:pPr marL="500658" indent="-250329" lvl="1">
              <a:lnSpc>
                <a:spcPts val="3014"/>
              </a:lnSpc>
              <a:buFont typeface="Arial"/>
              <a:buChar char="•"/>
            </a:pPr>
            <a:r>
              <a:rPr lang="en-US" sz="2318" spc="46">
                <a:solidFill>
                  <a:srgbClr val="050217"/>
                </a:solidFill>
                <a:latin typeface="Arimo"/>
              </a:rPr>
              <a:t>Аудиокнигите</a:t>
            </a:r>
            <a:r>
              <a:rPr lang="en-US" sz="2318" spc="46">
                <a:solidFill>
                  <a:srgbClr val="050217"/>
                </a:solidFill>
                <a:latin typeface="Arimo"/>
              </a:rPr>
              <a:t> най-често се използват за забавление, но те също могат да бъдат отличен материал и идеален начин да разширите знанията и обучението си. Аудиокнигите за изучаване на език, например, позволяват удобно и без стрес обучение в уюта на вашия дом или докато пътувате до работа или училище. Те работят чудесно, особено за хора, които нямат време за уроци в езикова гимназия или не харесват стандартните форми на преподаване.</a:t>
            </a:r>
          </a:p>
          <a:p>
            <a:pPr>
              <a:lnSpc>
                <a:spcPts val="3014"/>
              </a:lnSpc>
            </a:pPr>
          </a:p>
          <a:p>
            <a:pPr>
              <a:lnSpc>
                <a:spcPts val="2754"/>
              </a:lnSpc>
            </a:pPr>
          </a:p>
          <a:p>
            <a:pPr>
              <a:lnSpc>
                <a:spcPts val="2754"/>
              </a:lnSpc>
            </a:pPr>
          </a:p>
          <a:p>
            <a:pPr>
              <a:lnSpc>
                <a:spcPts val="2754"/>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57275"/>
            <a:ext cx="8319308" cy="2560995"/>
          </a:xfrm>
          <a:prstGeom prst="rect">
            <a:avLst/>
          </a:prstGeom>
        </p:spPr>
        <p:txBody>
          <a:bodyPr anchor="t" rtlCol="false" tIns="0" lIns="0" bIns="0" rIns="0">
            <a:spAutoFit/>
          </a:bodyPr>
          <a:lstStyle/>
          <a:p>
            <a:pPr>
              <a:lnSpc>
                <a:spcPts val="5228"/>
              </a:lnSpc>
            </a:pPr>
            <a:r>
              <a:rPr lang="en-US" sz="4753">
                <a:solidFill>
                  <a:srgbClr val="336BE4"/>
                </a:solidFill>
                <a:latin typeface="Arimo Bold"/>
              </a:rPr>
              <a:t>АУДИОКНИГИ БЕЗПЛАТНО - ВЪЗМОЖНО ЛИ Е?</a:t>
            </a:r>
          </a:p>
          <a:p>
            <a:pPr>
              <a:lnSpc>
                <a:spcPts val="940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9680" t="0" r="-89838" b="0"/>
            </a:stretch>
          </a:blipFill>
        </p:spPr>
      </p:sp>
      <p:sp>
        <p:nvSpPr>
          <p:cNvPr name="TextBox 4" id="4"/>
          <p:cNvSpPr txBox="true"/>
          <p:nvPr/>
        </p:nvSpPr>
        <p:spPr>
          <a:xfrm rot="0">
            <a:off x="8468466" y="2441722"/>
            <a:ext cx="8319308" cy="9987840"/>
          </a:xfrm>
          <a:prstGeom prst="rect">
            <a:avLst/>
          </a:prstGeom>
        </p:spPr>
        <p:txBody>
          <a:bodyPr anchor="t" rtlCol="false" tIns="0" lIns="0" bIns="0" rIns="0">
            <a:spAutoFit/>
          </a:bodyPr>
          <a:lstStyle/>
          <a:p>
            <a:pPr marL="605792" indent="-302896" lvl="1">
              <a:lnSpc>
                <a:spcPts val="3647"/>
              </a:lnSpc>
              <a:buFont typeface="Arial"/>
              <a:buChar char="•"/>
            </a:pPr>
            <a:r>
              <a:rPr lang="en-US" sz="2805" spc="56">
                <a:solidFill>
                  <a:srgbClr val="050217"/>
                </a:solidFill>
                <a:latin typeface="Arimo"/>
              </a:rPr>
              <a:t>Безплатните аудиокниги често се публикуват незаконно в интернет.</a:t>
            </a:r>
          </a:p>
          <a:p>
            <a:pPr marL="605792" indent="-302896" lvl="1">
              <a:lnSpc>
                <a:spcPts val="3647"/>
              </a:lnSpc>
              <a:buFont typeface="Arial"/>
              <a:buChar char="•"/>
            </a:pPr>
            <a:r>
              <a:rPr lang="en-US" sz="2805" spc="56">
                <a:solidFill>
                  <a:srgbClr val="050217"/>
                </a:solidFill>
                <a:latin typeface="Arimo"/>
              </a:rPr>
              <a:t>В</a:t>
            </a:r>
            <a:r>
              <a:rPr lang="en-US" sz="2805" spc="56">
                <a:solidFill>
                  <a:srgbClr val="050217"/>
                </a:solidFill>
                <a:latin typeface="Arimo"/>
              </a:rPr>
              <a:t> мрежата можем да намерим много версии, но за съжаление повечето от тях са незаконни, т.нар. Pircka. Въпреки това обаче можем да намерим много аудиокниги, които са законни, те са виртуални библиотеки с голям брой произведения. В интернет можете да намерите виртуални библиотеки със стотици произведения.</a:t>
            </a:r>
          </a:p>
          <a:p>
            <a:pPr marL="605792" indent="-302896" lvl="1">
              <a:lnSpc>
                <a:spcPts val="3647"/>
              </a:lnSpc>
              <a:buFont typeface="Arial"/>
              <a:buChar char="•"/>
            </a:pPr>
            <a:r>
              <a:rPr lang="en-US" sz="2805" spc="56">
                <a:solidFill>
                  <a:srgbClr val="050217"/>
                </a:solidFill>
                <a:latin typeface="Arimo"/>
              </a:rPr>
              <a:t>Аудиокнигите</a:t>
            </a:r>
            <a:r>
              <a:rPr lang="en-US" sz="2805" spc="56">
                <a:solidFill>
                  <a:srgbClr val="050217"/>
                </a:solidFill>
                <a:latin typeface="Arimo"/>
              </a:rPr>
              <a:t> не са само книги за възрастни, но и четива, книги за деца. Всеки може да намери нещо за себе си.</a:t>
            </a:r>
          </a:p>
          <a:p>
            <a:pPr marL="605792" indent="-302896" lvl="1">
              <a:lnSpc>
                <a:spcPts val="3647"/>
              </a:lnSpc>
              <a:buFont typeface="Arial"/>
              <a:buChar char="•"/>
            </a:pPr>
            <a:r>
              <a:rPr lang="en-US" sz="2805" spc="56">
                <a:solidFill>
                  <a:srgbClr val="050217"/>
                </a:solidFill>
                <a:latin typeface="Arimo"/>
              </a:rPr>
              <a:t>Цената</a:t>
            </a:r>
            <a:r>
              <a:rPr lang="en-US" sz="2805" spc="56">
                <a:solidFill>
                  <a:srgbClr val="050217"/>
                </a:solidFill>
                <a:latin typeface="Arimo"/>
              </a:rPr>
              <a:t> на аудиокнигите варира от няколко до няколко десетки злоти и зависи основно от популярността на книгата.</a:t>
            </a:r>
          </a:p>
          <a:p>
            <a:pPr>
              <a:lnSpc>
                <a:spcPts val="3647"/>
              </a:lnSpc>
            </a:pPr>
          </a:p>
          <a:p>
            <a:pPr>
              <a:lnSpc>
                <a:spcPts val="3647"/>
              </a:lnSpc>
            </a:pPr>
          </a:p>
          <a:p>
            <a:pPr>
              <a:lnSpc>
                <a:spcPts val="3647"/>
              </a:lnSpc>
            </a:pPr>
          </a:p>
          <a:p>
            <a:pPr>
              <a:lnSpc>
                <a:spcPts val="4297"/>
              </a:lnSpc>
            </a:pPr>
          </a:p>
          <a:p>
            <a:pPr>
              <a:lnSpc>
                <a:spcPts val="2997"/>
              </a:lnSpc>
            </a:pPr>
          </a:p>
          <a:p>
            <a:pPr>
              <a:lnSpc>
                <a:spcPts val="2997"/>
              </a:lnSpc>
            </a:pPr>
          </a:p>
        </p:txBody>
      </p:sp>
      <p:sp>
        <p:nvSpPr>
          <p:cNvPr name="Freeform 5" id="5"/>
          <p:cNvSpPr/>
          <p:nvPr/>
        </p:nvSpPr>
        <p:spPr>
          <a:xfrm flipH="false" flipV="false" rot="0">
            <a:off x="15841238" y="-311591"/>
            <a:ext cx="3226188" cy="3226188"/>
          </a:xfrm>
          <a:custGeom>
            <a:avLst/>
            <a:gdLst/>
            <a:ahLst/>
            <a:cxnLst/>
            <a:rect r="r" b="b" t="t" l="l"/>
            <a:pathLst>
              <a:path h="3226188" w="3226188">
                <a:moveTo>
                  <a:pt x="0" y="0"/>
                </a:moveTo>
                <a:lnTo>
                  <a:pt x="3226188" y="0"/>
                </a:lnTo>
                <a:lnTo>
                  <a:pt x="3226188" y="3226188"/>
                </a:lnTo>
                <a:lnTo>
                  <a:pt x="0" y="3226188"/>
                </a:lnTo>
                <a:lnTo>
                  <a:pt x="0" y="0"/>
                </a:lnTo>
                <a:close/>
              </a:path>
            </a:pathLst>
          </a:custGeom>
          <a:blipFill>
            <a:blip r:embed="rId3"/>
            <a:stretch>
              <a:fillRect l="0" t="0" r="0" b="0"/>
            </a:stretch>
          </a:blipFill>
        </p:spPr>
      </p:sp>
      <p:sp>
        <p:nvSpPr>
          <p:cNvPr name="TextBox 6" id="6"/>
          <p:cNvSpPr txBox="true"/>
          <p:nvPr/>
        </p:nvSpPr>
        <p:spPr>
          <a:xfrm rot="0">
            <a:off x="823615" y="9498974"/>
            <a:ext cx="6162199" cy="318097"/>
          </a:xfrm>
          <a:prstGeom prst="rect">
            <a:avLst/>
          </a:prstGeom>
        </p:spPr>
        <p:txBody>
          <a:bodyPr anchor="t" rtlCol="false" tIns="0" lIns="0" bIns="0" rIns="0">
            <a:spAutoFit/>
          </a:bodyPr>
          <a:lstStyle/>
          <a:p>
            <a:pPr algn="ctr">
              <a:lnSpc>
                <a:spcPts val="2538"/>
              </a:lnSpc>
              <a:spcBef>
                <a:spcPct val="0"/>
              </a:spcBef>
            </a:pPr>
            <a:r>
              <a:rPr lang="en-US" sz="1952" spc="39">
                <a:solidFill>
                  <a:srgbClr val="000000"/>
                </a:solidFill>
                <a:latin typeface="HK Grotesk"/>
              </a:rPr>
              <a:t>Източник</a:t>
            </a:r>
            <a:r>
              <a:rPr lang="en-US" sz="1952" spc="39">
                <a:solidFill>
                  <a:srgbClr val="000000"/>
                </a:solidFill>
                <a:latin typeface="HK Grotesk"/>
              </a:rPr>
              <a:t>: https://swiataudiobookow.pl/ 19.10.2022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57275"/>
            <a:ext cx="7963764" cy="3218220"/>
          </a:xfrm>
          <a:prstGeom prst="rect">
            <a:avLst/>
          </a:prstGeom>
        </p:spPr>
        <p:txBody>
          <a:bodyPr anchor="t" rtlCol="false" tIns="0" lIns="0" bIns="0" rIns="0">
            <a:spAutoFit/>
          </a:bodyPr>
          <a:lstStyle/>
          <a:p>
            <a:pPr>
              <a:lnSpc>
                <a:spcPts val="5228"/>
              </a:lnSpc>
            </a:pPr>
            <a:r>
              <a:rPr lang="en-US" sz="4753">
                <a:solidFill>
                  <a:srgbClr val="336BE4"/>
                </a:solidFill>
                <a:latin typeface="Arimo Bold"/>
              </a:rPr>
              <a:t>КОГА МОЖЕТЕ ДА СЛУШАТЕ АУДИОКНИГИ?</a:t>
            </a:r>
          </a:p>
          <a:p>
            <a:pPr>
              <a:lnSpc>
                <a:spcPts val="5228"/>
              </a:lnSpc>
            </a:pPr>
          </a:p>
          <a:p>
            <a:pPr>
              <a:lnSpc>
                <a:spcPts val="9408"/>
              </a:lnSpc>
            </a:pPr>
          </a:p>
        </p:txBody>
      </p:sp>
      <p:sp>
        <p:nvSpPr>
          <p:cNvPr name="Freeform 3" id="3"/>
          <p:cNvSpPr/>
          <p:nvPr/>
        </p:nvSpPr>
        <p:spPr>
          <a:xfrm flipH="false" flipV="false" rot="0">
            <a:off x="-820129" y="-559397"/>
            <a:ext cx="8709079" cy="11405793"/>
          </a:xfrm>
          <a:custGeom>
            <a:avLst/>
            <a:gdLst/>
            <a:ahLst/>
            <a:cxnLst/>
            <a:rect r="r" b="b" t="t" l="l"/>
            <a:pathLst>
              <a:path h="11405793" w="8709079">
                <a:moveTo>
                  <a:pt x="0" y="0"/>
                </a:moveTo>
                <a:lnTo>
                  <a:pt x="8709079" y="0"/>
                </a:lnTo>
                <a:lnTo>
                  <a:pt x="8709079" y="11405794"/>
                </a:lnTo>
                <a:lnTo>
                  <a:pt x="0" y="11405794"/>
                </a:lnTo>
                <a:lnTo>
                  <a:pt x="0" y="0"/>
                </a:lnTo>
                <a:close/>
              </a:path>
            </a:pathLst>
          </a:custGeom>
          <a:blipFill>
            <a:blip r:embed="rId2"/>
            <a:stretch>
              <a:fillRect l="-2002" t="0" r="-94566" b="0"/>
            </a:stretch>
          </a:blipFill>
        </p:spPr>
      </p:sp>
      <p:sp>
        <p:nvSpPr>
          <p:cNvPr name="TextBox 4" id="4"/>
          <p:cNvSpPr txBox="true"/>
          <p:nvPr/>
        </p:nvSpPr>
        <p:spPr>
          <a:xfrm rot="0">
            <a:off x="8634387" y="2604473"/>
            <a:ext cx="8278886" cy="9073440"/>
          </a:xfrm>
          <a:prstGeom prst="rect">
            <a:avLst/>
          </a:prstGeom>
        </p:spPr>
        <p:txBody>
          <a:bodyPr anchor="t" rtlCol="false" tIns="0" lIns="0" bIns="0" rIns="0">
            <a:spAutoFit/>
          </a:bodyPr>
          <a:lstStyle/>
          <a:p>
            <a:pPr>
              <a:lnSpc>
                <a:spcPts val="3647"/>
              </a:lnSpc>
            </a:pPr>
            <a:r>
              <a:rPr lang="en-US" sz="2805" spc="56">
                <a:solidFill>
                  <a:srgbClr val="050217"/>
                </a:solidFill>
                <a:latin typeface="Arimo"/>
              </a:rPr>
              <a:t>Аудиокнигите са най-полезни, когато сме жадни за хубава книга и не можем да седнем спокойно в креслото, да го отворим и да потънем в четене. Те също така имат предимството пред традиционните книги, че можем да ги слушаме:</a:t>
            </a:r>
          </a:p>
          <a:p>
            <a:pPr marL="605792" indent="-302896" lvl="1">
              <a:lnSpc>
                <a:spcPts val="3647"/>
              </a:lnSpc>
              <a:buFont typeface="Arial"/>
              <a:buChar char="•"/>
            </a:pPr>
            <a:r>
              <a:rPr lang="en-US" sz="2805" spc="56">
                <a:solidFill>
                  <a:srgbClr val="050217"/>
                </a:solidFill>
                <a:latin typeface="Arimo"/>
              </a:rPr>
              <a:t>при пътуване</a:t>
            </a:r>
          </a:p>
          <a:p>
            <a:pPr marL="605792" indent="-302896" lvl="1">
              <a:lnSpc>
                <a:spcPts val="3647"/>
              </a:lnSpc>
              <a:buFont typeface="Arial"/>
              <a:buChar char="•"/>
            </a:pPr>
            <a:r>
              <a:rPr lang="en-US" sz="2805" spc="56">
                <a:solidFill>
                  <a:srgbClr val="050217"/>
                </a:solidFill>
                <a:latin typeface="Arimo"/>
              </a:rPr>
              <a:t>по време на шофиране</a:t>
            </a:r>
          </a:p>
          <a:p>
            <a:pPr marL="605792" indent="-302896" lvl="1">
              <a:lnSpc>
                <a:spcPts val="3647"/>
              </a:lnSpc>
              <a:buFont typeface="Arial"/>
              <a:buChar char="•"/>
            </a:pPr>
            <a:r>
              <a:rPr lang="en-US" sz="2805" spc="56">
                <a:solidFill>
                  <a:srgbClr val="050217"/>
                </a:solidFill>
                <a:latin typeface="Arimo"/>
              </a:rPr>
              <a:t>почистване на апартамента</a:t>
            </a:r>
          </a:p>
          <a:p>
            <a:pPr marL="605792" indent="-302896" lvl="1">
              <a:lnSpc>
                <a:spcPts val="3647"/>
              </a:lnSpc>
              <a:buFont typeface="Arial"/>
              <a:buChar char="•"/>
            </a:pPr>
            <a:r>
              <a:rPr lang="en-US" sz="2805" spc="56">
                <a:solidFill>
                  <a:srgbClr val="050217"/>
                </a:solidFill>
                <a:latin typeface="Arimo"/>
              </a:rPr>
              <a:t>готвене</a:t>
            </a:r>
          </a:p>
          <a:p>
            <a:pPr marL="605792" indent="-302896" lvl="1">
              <a:lnSpc>
                <a:spcPts val="3647"/>
              </a:lnSpc>
              <a:buFont typeface="Arial"/>
              <a:buChar char="•"/>
            </a:pPr>
            <a:r>
              <a:rPr lang="en-US" sz="2805" spc="56">
                <a:solidFill>
                  <a:srgbClr val="050217"/>
                </a:solidFill>
                <a:latin typeface="Arimo"/>
              </a:rPr>
              <a:t>по време на ходене, напр. с вашето куче</a:t>
            </a:r>
          </a:p>
          <a:p>
            <a:pPr marL="605792" indent="-302896" lvl="1">
              <a:lnSpc>
                <a:spcPts val="3647"/>
              </a:lnSpc>
              <a:buFont typeface="Arial"/>
              <a:buChar char="•"/>
            </a:pPr>
            <a:r>
              <a:rPr lang="en-US" sz="2805" spc="56">
                <a:solidFill>
                  <a:srgbClr val="050217"/>
                </a:solidFill>
                <a:latin typeface="Arimo"/>
              </a:rPr>
              <a:t>гледане на дете, например игра в пясъчник</a:t>
            </a:r>
          </a:p>
          <a:p>
            <a:pPr marL="605792" indent="-302896" lvl="1">
              <a:lnSpc>
                <a:spcPts val="3647"/>
              </a:lnSpc>
              <a:buFont typeface="Arial"/>
              <a:buChar char="•"/>
            </a:pPr>
            <a:r>
              <a:rPr lang="en-US" sz="2805" spc="56">
                <a:solidFill>
                  <a:srgbClr val="050217"/>
                </a:solidFill>
                <a:latin typeface="Arimo"/>
              </a:rPr>
              <a:t>спортуване на открито</a:t>
            </a:r>
          </a:p>
          <a:p>
            <a:pPr marL="605792" indent="-302896" lvl="1">
              <a:lnSpc>
                <a:spcPts val="3647"/>
              </a:lnSpc>
              <a:buFont typeface="Arial"/>
              <a:buChar char="•"/>
            </a:pPr>
            <a:r>
              <a:rPr lang="en-US" sz="2805" spc="56">
                <a:solidFill>
                  <a:srgbClr val="050217"/>
                </a:solidFill>
                <a:latin typeface="Arimo"/>
              </a:rPr>
              <a:t>докато тренирате у дома или във фитнеса</a:t>
            </a:r>
          </a:p>
          <a:p>
            <a:pPr marL="605792" indent="-302896" lvl="1">
              <a:lnSpc>
                <a:spcPts val="3647"/>
              </a:lnSpc>
              <a:buFont typeface="Arial"/>
              <a:buChar char="•"/>
            </a:pPr>
            <a:r>
              <a:rPr lang="en-US" sz="2805" spc="56">
                <a:solidFill>
                  <a:srgbClr val="050217"/>
                </a:solidFill>
                <a:latin typeface="Arimo"/>
              </a:rPr>
              <a:t>за спане</a:t>
            </a:r>
          </a:p>
          <a:p>
            <a:pPr>
              <a:lnSpc>
                <a:spcPts val="3647"/>
              </a:lnSpc>
            </a:pPr>
          </a:p>
          <a:p>
            <a:pPr>
              <a:lnSpc>
                <a:spcPts val="3647"/>
              </a:lnSpc>
            </a:pPr>
          </a:p>
          <a:p>
            <a:pPr>
              <a:lnSpc>
                <a:spcPts val="4297"/>
              </a:lnSpc>
            </a:pPr>
          </a:p>
          <a:p>
            <a:pPr>
              <a:lnSpc>
                <a:spcPts val="2997"/>
              </a:lnSpc>
            </a:pPr>
          </a:p>
          <a:p>
            <a:pPr>
              <a:lnSpc>
                <a:spcPts val="299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48401" y="-198135"/>
            <a:ext cx="8296374" cy="10694685"/>
          </a:xfrm>
          <a:custGeom>
            <a:avLst/>
            <a:gdLst/>
            <a:ahLst/>
            <a:cxnLst/>
            <a:rect r="r" b="b" t="t" l="l"/>
            <a:pathLst>
              <a:path h="10694685" w="8296374">
                <a:moveTo>
                  <a:pt x="0" y="0"/>
                </a:moveTo>
                <a:lnTo>
                  <a:pt x="8296374" y="0"/>
                </a:lnTo>
                <a:lnTo>
                  <a:pt x="8296374" y="10694685"/>
                </a:lnTo>
                <a:lnTo>
                  <a:pt x="0" y="10694685"/>
                </a:lnTo>
                <a:lnTo>
                  <a:pt x="0" y="0"/>
                </a:lnTo>
                <a:close/>
              </a:path>
            </a:pathLst>
          </a:custGeom>
          <a:blipFill>
            <a:blip r:embed="rId2"/>
            <a:stretch>
              <a:fillRect l="-93482" t="0" r="0" b="0"/>
            </a:stretch>
          </a:blipFill>
        </p:spPr>
      </p:sp>
      <p:sp>
        <p:nvSpPr>
          <p:cNvPr name="TextBox 3" id="3"/>
          <p:cNvSpPr txBox="true"/>
          <p:nvPr/>
        </p:nvSpPr>
        <p:spPr>
          <a:xfrm rot="0">
            <a:off x="1100987" y="883237"/>
            <a:ext cx="7235339" cy="1505066"/>
          </a:xfrm>
          <a:prstGeom prst="rect">
            <a:avLst/>
          </a:prstGeom>
        </p:spPr>
        <p:txBody>
          <a:bodyPr anchor="t" rtlCol="false" tIns="0" lIns="0" bIns="0" rIns="0">
            <a:spAutoFit/>
          </a:bodyPr>
          <a:lstStyle/>
          <a:p>
            <a:pPr>
              <a:lnSpc>
                <a:spcPts val="5785"/>
              </a:lnSpc>
            </a:pPr>
            <a:r>
              <a:rPr lang="en-US" sz="5259">
                <a:solidFill>
                  <a:srgbClr val="336BE4"/>
                </a:solidFill>
                <a:latin typeface="Arimo Bold"/>
              </a:rPr>
              <a:t>КАК ДА СЛУШАТЕ АУДИОКНИГИ?</a:t>
            </a:r>
          </a:p>
        </p:txBody>
      </p:sp>
      <p:sp>
        <p:nvSpPr>
          <p:cNvPr name="TextBox 4" id="4"/>
          <p:cNvSpPr txBox="true"/>
          <p:nvPr/>
        </p:nvSpPr>
        <p:spPr>
          <a:xfrm rot="0">
            <a:off x="1100987" y="2600918"/>
            <a:ext cx="8187532" cy="7438432"/>
          </a:xfrm>
          <a:prstGeom prst="rect">
            <a:avLst/>
          </a:prstGeom>
        </p:spPr>
        <p:txBody>
          <a:bodyPr anchor="t" rtlCol="false" tIns="0" lIns="0" bIns="0" rIns="0">
            <a:spAutoFit/>
          </a:bodyPr>
          <a:lstStyle/>
          <a:p>
            <a:pPr>
              <a:lnSpc>
                <a:spcPts val="3960"/>
              </a:lnSpc>
            </a:pPr>
            <a:r>
              <a:rPr lang="en-US" sz="3046" spc="60">
                <a:solidFill>
                  <a:srgbClr val="050217"/>
                </a:solidFill>
                <a:latin typeface="Arimo"/>
              </a:rPr>
              <a:t>Най-често срещаните форми на аудиокниги в магазина са компактдискове. Има много приложения и сайтове, където можем да намерим интересни аудиокниги. Разбира се, записите могат да се слушат и на мобилни устройства, като мобилни телефони или таблети. Аудиокнигите могат да се слушат и директно от сайта, това не изисква изтеглянето им на вашето устройство, но тогава е необходим постоянен достъп до интернет.</a:t>
            </a:r>
          </a:p>
          <a:p>
            <a:pPr>
              <a:lnSpc>
                <a:spcPts val="3960"/>
              </a:lnSpc>
            </a:pPr>
          </a:p>
          <a:p>
            <a:pPr>
              <a:lnSpc>
                <a:spcPts val="3960"/>
              </a:lnSpc>
            </a:pPr>
          </a:p>
          <a:p>
            <a:pPr>
              <a:lnSpc>
                <a:spcPts val="3960"/>
              </a:lnSpc>
            </a:pPr>
          </a:p>
          <a:p>
            <a:pPr>
              <a:lnSpc>
                <a:spcPts val="3960"/>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6" id="6"/>
          <p:cNvSpPr txBox="true"/>
          <p:nvPr/>
        </p:nvSpPr>
        <p:spPr>
          <a:xfrm rot="0">
            <a:off x="1028700" y="8891943"/>
            <a:ext cx="5420042" cy="366357"/>
          </a:xfrm>
          <a:prstGeom prst="rect">
            <a:avLst/>
          </a:prstGeom>
        </p:spPr>
        <p:txBody>
          <a:bodyPr anchor="t" rtlCol="false" tIns="0" lIns="0" bIns="0" rIns="0">
            <a:spAutoFit/>
          </a:bodyPr>
          <a:lstStyle/>
          <a:p>
            <a:pPr algn="ctr">
              <a:lnSpc>
                <a:spcPts val="1498"/>
              </a:lnSpc>
              <a:spcBef>
                <a:spcPct val="0"/>
              </a:spcBef>
            </a:pPr>
            <a:r>
              <a:rPr lang="en-US" sz="1152" spc="23">
                <a:solidFill>
                  <a:srgbClr val="000000"/>
                </a:solidFill>
                <a:latin typeface="Arimo"/>
              </a:rPr>
              <a:t>Източник: </a:t>
            </a:r>
            <a:r>
              <a:rPr lang="en-US" sz="1152" spc="23">
                <a:solidFill>
                  <a:srgbClr val="000000"/>
                </a:solidFill>
                <a:latin typeface="Arimo"/>
              </a:rPr>
              <a:t>https://kultura.gazeta.pl/kultura/7,114528,26453652,audiobook-dla-dzieci-sprawdz-propozycje-audiobookow-dla-najmlodszych.html 19.10.2022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66800"/>
            <a:ext cx="15110735" cy="2003651"/>
          </a:xfrm>
          <a:prstGeom prst="rect">
            <a:avLst/>
          </a:prstGeom>
        </p:spPr>
        <p:txBody>
          <a:bodyPr anchor="t" rtlCol="false" tIns="0" lIns="0" bIns="0" rIns="0">
            <a:spAutoFit/>
          </a:bodyPr>
          <a:lstStyle/>
          <a:p>
            <a:pPr>
              <a:lnSpc>
                <a:spcPts val="6839"/>
              </a:lnSpc>
            </a:pPr>
            <a:r>
              <a:rPr lang="en-US" sz="6217">
                <a:solidFill>
                  <a:srgbClr val="DC239B"/>
                </a:solidFill>
                <a:latin typeface="Arimo Bold"/>
              </a:rPr>
              <a:t>АУДИОКНИГАТА ЗА МЕН ЛИ Е?</a:t>
            </a:r>
          </a:p>
          <a:p>
            <a:pPr>
              <a:lnSpc>
                <a:spcPts val="8599"/>
              </a:lnSpc>
            </a:pPr>
          </a:p>
        </p:txBody>
      </p:sp>
      <p:sp>
        <p:nvSpPr>
          <p:cNvPr name="TextBox 3" id="3"/>
          <p:cNvSpPr txBox="true"/>
          <p:nvPr/>
        </p:nvSpPr>
        <p:spPr>
          <a:xfrm rot="0">
            <a:off x="1028700" y="2011352"/>
            <a:ext cx="15110735" cy="6207145"/>
          </a:xfrm>
          <a:prstGeom prst="rect">
            <a:avLst/>
          </a:prstGeom>
        </p:spPr>
        <p:txBody>
          <a:bodyPr anchor="t" rtlCol="false" tIns="0" lIns="0" bIns="0" rIns="0">
            <a:spAutoFit/>
          </a:bodyPr>
          <a:lstStyle/>
          <a:p>
            <a:pPr>
              <a:lnSpc>
                <a:spcPts val="4424"/>
              </a:lnSpc>
            </a:pPr>
            <a:r>
              <a:rPr lang="en-US" sz="3403" spc="68">
                <a:solidFill>
                  <a:srgbClr val="050217"/>
                </a:solidFill>
                <a:latin typeface="Arimo"/>
              </a:rPr>
              <a:t>Както във всяка форма на забавление, можем да намерим както поддръжници, така и противници, същото важи и за аудиокнигите. Въпреки че тази форма на четене става все по-популярна, има група хора, които предпочитат да вземат избраната от тях книга в ръка и просто да четат. В тази ситуация пазарът на аудиокниги излиза да посрещне всички онези, които все още не знаят коя форма да изберат. Можем да намерим безплатни откъси онлайн и те обикновено са дълги няколко минути. Това е времето, в което можете да разберете дали тази форма Ви подхожда или не.</a:t>
            </a:r>
          </a:p>
          <a:p>
            <a:pPr>
              <a:lnSpc>
                <a:spcPts val="9871"/>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4486067" y="6821321"/>
            <a:ext cx="2773233" cy="2436979"/>
          </a:xfrm>
          <a:custGeom>
            <a:avLst/>
            <a:gdLst/>
            <a:ahLst/>
            <a:cxnLst/>
            <a:rect r="r" b="b" t="t" l="l"/>
            <a:pathLst>
              <a:path h="2436979" w="2773233">
                <a:moveTo>
                  <a:pt x="0" y="0"/>
                </a:moveTo>
                <a:lnTo>
                  <a:pt x="2773233" y="0"/>
                </a:lnTo>
                <a:lnTo>
                  <a:pt x="2773233" y="2436979"/>
                </a:lnTo>
                <a:lnTo>
                  <a:pt x="0" y="24369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7488630" y="5427274"/>
            <a:ext cx="2720912" cy="4114800"/>
          </a:xfrm>
          <a:custGeom>
            <a:avLst/>
            <a:gdLst/>
            <a:ahLst/>
            <a:cxnLst/>
            <a:rect r="r" b="b" t="t" l="l"/>
            <a:pathLst>
              <a:path h="4114800" w="2720912">
                <a:moveTo>
                  <a:pt x="0" y="0"/>
                </a:moveTo>
                <a:lnTo>
                  <a:pt x="2720911" y="0"/>
                </a:lnTo>
                <a:lnTo>
                  <a:pt x="27209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810897" y="2630491"/>
            <a:ext cx="13655202" cy="2462208"/>
          </a:xfrm>
          <a:custGeom>
            <a:avLst/>
            <a:gdLst/>
            <a:ahLst/>
            <a:cxnLst/>
            <a:rect r="r" b="b" t="t" l="l"/>
            <a:pathLst>
              <a:path h="2462208" w="13655202">
                <a:moveTo>
                  <a:pt x="0" y="0"/>
                </a:moveTo>
                <a:lnTo>
                  <a:pt x="13655202" y="0"/>
                </a:lnTo>
                <a:lnTo>
                  <a:pt x="13655202" y="2462208"/>
                </a:lnTo>
                <a:lnTo>
                  <a:pt x="0" y="2462208"/>
                </a:lnTo>
                <a:lnTo>
                  <a:pt x="0" y="0"/>
                </a:lnTo>
                <a:close/>
              </a:path>
            </a:pathLst>
          </a:custGeom>
          <a:blipFill>
            <a:blip r:embed="rId5"/>
            <a:stretch>
              <a:fillRect l="0" t="0" r="0" b="0"/>
            </a:stretch>
          </a:blipFill>
        </p:spPr>
      </p:sp>
      <p:sp>
        <p:nvSpPr>
          <p:cNvPr name="TextBox 5" id="5"/>
          <p:cNvSpPr txBox="true"/>
          <p:nvPr/>
        </p:nvSpPr>
        <p:spPr>
          <a:xfrm rot="0">
            <a:off x="1810897" y="1234088"/>
            <a:ext cx="14076377" cy="2464475"/>
          </a:xfrm>
          <a:prstGeom prst="rect">
            <a:avLst/>
          </a:prstGeom>
        </p:spPr>
        <p:txBody>
          <a:bodyPr anchor="t" rtlCol="false" tIns="0" lIns="0" bIns="0" rIns="0">
            <a:spAutoFit/>
          </a:bodyPr>
          <a:lstStyle/>
          <a:p>
            <a:pPr>
              <a:lnSpc>
                <a:spcPts val="4678"/>
              </a:lnSpc>
            </a:pPr>
            <a:r>
              <a:rPr lang="en-US" sz="4253">
                <a:solidFill>
                  <a:srgbClr val="336BE4"/>
                </a:solidFill>
                <a:latin typeface="Arimo Bold"/>
              </a:rPr>
              <a:t>КАК ДА ХАРЕСАТЕ АУДИОКНИГИ ПО ЛЕСЕН НАЧИН?</a:t>
            </a:r>
          </a:p>
          <a:p>
            <a:pPr>
              <a:lnSpc>
                <a:spcPts val="9738"/>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99916" y="417699"/>
            <a:ext cx="15597963" cy="1625192"/>
          </a:xfrm>
          <a:prstGeom prst="rect">
            <a:avLst/>
          </a:prstGeom>
        </p:spPr>
        <p:txBody>
          <a:bodyPr anchor="t" rtlCol="false" tIns="0" lIns="0" bIns="0" rIns="0">
            <a:spAutoFit/>
          </a:bodyPr>
          <a:lstStyle/>
          <a:p>
            <a:pPr>
              <a:lnSpc>
                <a:spcPts val="6289"/>
              </a:lnSpc>
            </a:pPr>
            <a:r>
              <a:rPr lang="en-US" sz="5717">
                <a:solidFill>
                  <a:srgbClr val="DC239B"/>
                </a:solidFill>
                <a:latin typeface="Arimo Bold"/>
              </a:rPr>
              <a:t>КЪДЕ МОЖЕМ ДА СЛУШАМЕ АУДИОКНИГИ</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791114" y="2249736"/>
            <a:ext cx="16002271" cy="5857040"/>
          </a:xfrm>
          <a:custGeom>
            <a:avLst/>
            <a:gdLst/>
            <a:ahLst/>
            <a:cxnLst/>
            <a:rect r="r" b="b" t="t" l="l"/>
            <a:pathLst>
              <a:path h="5857040" w="16002271">
                <a:moveTo>
                  <a:pt x="0" y="0"/>
                </a:moveTo>
                <a:lnTo>
                  <a:pt x="16002272" y="0"/>
                </a:lnTo>
                <a:lnTo>
                  <a:pt x="16002272" y="5857041"/>
                </a:lnTo>
                <a:lnTo>
                  <a:pt x="0" y="5857041"/>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036672"/>
            <a:ext cx="16230600" cy="7489190"/>
          </a:xfrm>
          <a:prstGeom prst="rect">
            <a:avLst/>
          </a:prstGeom>
        </p:spPr>
        <p:txBody>
          <a:bodyPr anchor="t" rtlCol="false" tIns="0" lIns="0" bIns="0" rIns="0">
            <a:spAutoFit/>
          </a:bodyPr>
          <a:lstStyle/>
          <a:p>
            <a:pPr marL="690872" indent="-345436" lvl="1">
              <a:lnSpc>
                <a:spcPts val="3519"/>
              </a:lnSpc>
              <a:buFont typeface="Arial"/>
              <a:buChar char="•"/>
            </a:pPr>
            <a:r>
              <a:rPr lang="en-US" sz="3199">
                <a:solidFill>
                  <a:srgbClr val="000000"/>
                </a:solidFill>
                <a:latin typeface="Arimo"/>
              </a:rPr>
              <a:t>Думата опера произлиза от италианския език и се отнася до сценично произведение с вокален и инструментален характер. Музиката тук е съчетана по умел, висококултурен и емоционален начин с драматично действие. Така тук се появява едно характерно за операта понятие – либретото.</a:t>
            </a:r>
          </a:p>
          <a:p>
            <a:pPr marL="690872" indent="-345436" lvl="1">
              <a:lnSpc>
                <a:spcPts val="3519"/>
              </a:lnSpc>
              <a:buFont typeface="Arial"/>
              <a:buChar char="•"/>
            </a:pPr>
            <a:r>
              <a:rPr lang="en-US" sz="3199">
                <a:solidFill>
                  <a:srgbClr val="000000"/>
                </a:solidFill>
                <a:latin typeface="Arimo"/>
              </a:rPr>
              <a:t>Това, което отличава операта от другите изрази на музикално послание, което в същото време определя, че операта се признава като вид форма на висока култура, е особено подходящото смесване на няколко елемента на изкуството - думи, музика, жест, сценография, актьорска игра, визуални изкуства, движение. Всичко това заедно създава уникални драматични представления.</a:t>
            </a:r>
          </a:p>
          <a:p>
            <a:pPr marL="690872" indent="-345436" lvl="1">
              <a:lnSpc>
                <a:spcPts val="3519"/>
              </a:lnSpc>
              <a:buFont typeface="Arial"/>
              <a:buChar char="•"/>
            </a:pPr>
            <a:r>
              <a:rPr lang="en-US" sz="3199">
                <a:solidFill>
                  <a:srgbClr val="000000"/>
                </a:solidFill>
                <a:latin typeface="Arimo"/>
              </a:rPr>
              <a:t>Всяка опера има специфична структура, включително състояща се от множество действия, а те от своя страна са допълнително разделени на сцени. Между другото, операта се състои от вокални части, включително солови части, и следователно речитативи и арии, в допълнение към които има ансамблови части и следователно ансамбли и хорови части.</a:t>
            </a:r>
          </a:p>
          <a:p>
            <a:pPr>
              <a:lnSpc>
                <a:spcPts val="3519"/>
              </a:lnSpc>
              <a:spcBef>
                <a:spcPct val="0"/>
              </a:spcBef>
            </a:pPr>
          </a:p>
          <a:p>
            <a:pPr>
              <a:lnSpc>
                <a:spcPts val="3519"/>
              </a:lnSpc>
              <a:spcBef>
                <a:spcPct val="0"/>
              </a:spcBef>
            </a:pPr>
          </a:p>
          <a:p>
            <a:pPr>
              <a:lnSpc>
                <a:spcPts val="3519"/>
              </a:lnSpc>
              <a:spcBef>
                <a:spcPct val="0"/>
              </a:spcBef>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3810830" y="7997724"/>
            <a:ext cx="4090482" cy="1922527"/>
          </a:xfrm>
          <a:custGeom>
            <a:avLst/>
            <a:gdLst/>
            <a:ahLst/>
            <a:cxnLst/>
            <a:rect r="r" b="b" t="t" l="l"/>
            <a:pathLst>
              <a:path h="1922527" w="4090482">
                <a:moveTo>
                  <a:pt x="0" y="0"/>
                </a:moveTo>
                <a:lnTo>
                  <a:pt x="4090483" y="0"/>
                </a:lnTo>
                <a:lnTo>
                  <a:pt x="4090483" y="1922527"/>
                </a:lnTo>
                <a:lnTo>
                  <a:pt x="0" y="19225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0217396" cy="969872"/>
          </a:xfrm>
          <a:prstGeom prst="rect">
            <a:avLst/>
          </a:prstGeom>
        </p:spPr>
        <p:txBody>
          <a:bodyPr anchor="t" rtlCol="false" tIns="0" lIns="0" bIns="0" rIns="0">
            <a:spAutoFit/>
          </a:bodyPr>
          <a:lstStyle/>
          <a:p>
            <a:pPr>
              <a:lnSpc>
                <a:spcPts val="7279"/>
              </a:lnSpc>
            </a:pPr>
            <a:r>
              <a:rPr lang="en-US" sz="6617">
                <a:solidFill>
                  <a:srgbClr val="DC239B"/>
                </a:solidFill>
                <a:latin typeface="Arimo Bold"/>
              </a:rPr>
              <a:t>ОПЕРА</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57275"/>
            <a:ext cx="15432042" cy="699363"/>
          </a:xfrm>
          <a:prstGeom prst="rect">
            <a:avLst/>
          </a:prstGeom>
        </p:spPr>
        <p:txBody>
          <a:bodyPr anchor="t" rtlCol="false" tIns="0" lIns="0" bIns="0" rIns="0">
            <a:spAutoFit/>
          </a:bodyPr>
          <a:lstStyle/>
          <a:p>
            <a:pPr>
              <a:lnSpc>
                <a:spcPts val="5299"/>
              </a:lnSpc>
            </a:pPr>
            <a:r>
              <a:rPr lang="en-US" sz="4817">
                <a:solidFill>
                  <a:srgbClr val="DC239B"/>
                </a:solidFill>
                <a:latin typeface="Arimo Bold"/>
              </a:rPr>
              <a:t>ЗАЩО ДА ХОДИТЕ НА ОПЕРА И ТЕАТЪР?</a:t>
            </a:r>
          </a:p>
        </p:txBody>
      </p:sp>
      <p:sp>
        <p:nvSpPr>
          <p:cNvPr name="TextBox 3" id="3"/>
          <p:cNvSpPr txBox="true"/>
          <p:nvPr/>
        </p:nvSpPr>
        <p:spPr>
          <a:xfrm rot="0">
            <a:off x="1028700" y="2137714"/>
            <a:ext cx="15432042" cy="7927975"/>
          </a:xfrm>
          <a:prstGeom prst="rect">
            <a:avLst/>
          </a:prstGeom>
        </p:spPr>
        <p:txBody>
          <a:bodyPr anchor="t" rtlCol="false" tIns="0" lIns="0" bIns="0" rIns="0">
            <a:spAutoFit/>
          </a:bodyPr>
          <a:lstStyle/>
          <a:p>
            <a:pPr>
              <a:lnSpc>
                <a:spcPts val="2859"/>
              </a:lnSpc>
            </a:pPr>
            <a:r>
              <a:rPr lang="en-US" sz="2599">
                <a:solidFill>
                  <a:srgbClr val="000000"/>
                </a:solidFill>
                <a:latin typeface="Arimo Bold"/>
              </a:rPr>
              <a:t>Както можем да прочетем на уебсайта на Варшавската камерна опера: </a:t>
            </a:r>
          </a:p>
          <a:p>
            <a:pPr>
              <a:lnSpc>
                <a:spcPts val="2859"/>
              </a:lnSpc>
            </a:pPr>
            <a:r>
              <a:rPr lang="en-US" sz="2599">
                <a:solidFill>
                  <a:srgbClr val="000000"/>
                </a:solidFill>
                <a:latin typeface="Arimo Bold"/>
              </a:rPr>
              <a:t>Театърът</a:t>
            </a:r>
            <a:r>
              <a:rPr lang="en-US" sz="2599">
                <a:solidFill>
                  <a:srgbClr val="000000"/>
                </a:solidFill>
                <a:latin typeface="Arimo"/>
              </a:rPr>
              <a:t> и операта са истинската квинтесенция на културата и изкуството. Преди всичко в театъра и операта човек може директно да се сблъска с високото изкуство, чиято липса напоследък много ни тормози. Постоянно сме изложени на „ниската“ култура, която ни заобикаля отвсякъде и именно тази култура оставя огромен отпечатък върху нас. На първо място, обеднява езика и исканията, а това, както всички знаем, не работи благоприятно за нашето развитие. Общуването с класиката на изкуството и музиката е вид престиж в наши дни. Стремежите, които характеризират обществото, са разнообразни и статистическият поляк е много неохотен да посещава театъра. Но ако го направи, може да се предположи, че културата му е на много високо ниво, а естетическите му вкусове са от най-висок клас. На разговорен език посещението на опера или театър също може да бъде чудесен начин да блеснете в компания. Нашите приятели, колеги или клиенти ще ни погледнат по съвсем различен начин, когато разберат, че имаме вкус към този вид забавление. Оперните и театрални представления не са само за интелигенцията, те са за всеки човек, който иска да се срещне лице в лице с изкуството и да задоволи своите артистични стремежи. Разбира се, в днешния забързан свят е толкова трудно да се намери време, за да се набави храна за духа, но въпреки това е изключително възнаграждаващо преживяване, което ни позволява да си поемем глътка въздух в житейската суматоха. Тогава знаем, че правим нещо ново, нещо, към което сме подходили дистанцирано преди време. Но стереотипите, с които са обгърнати театърът и операта, започват да изчезват, а тяхната красота и стойността, която носят за всеки човек, излизат наяве.</a:t>
            </a:r>
          </a:p>
          <a:p>
            <a:pPr>
              <a:lnSpc>
                <a:spcPts val="2639"/>
              </a:lnSpc>
            </a:pPr>
          </a:p>
          <a:p>
            <a:pPr>
              <a:lnSpc>
                <a:spcPts val="2639"/>
              </a:lnSpc>
              <a:spcBef>
                <a:spcPct val="0"/>
              </a:spcBef>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6752553" y="8615832"/>
            <a:ext cx="1013493" cy="1284936"/>
          </a:xfrm>
          <a:custGeom>
            <a:avLst/>
            <a:gdLst/>
            <a:ahLst/>
            <a:cxnLst/>
            <a:rect r="r" b="b" t="t" l="l"/>
            <a:pathLst>
              <a:path h="1284936" w="1013493">
                <a:moveTo>
                  <a:pt x="0" y="0"/>
                </a:moveTo>
                <a:lnTo>
                  <a:pt x="1013494" y="0"/>
                </a:lnTo>
                <a:lnTo>
                  <a:pt x="1013494" y="1284936"/>
                </a:lnTo>
                <a:lnTo>
                  <a:pt x="0" y="12849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067834"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212676" t="0" r="-13034" b="0"/>
              </a:stretch>
            </a:blipFill>
          </p:spPr>
        </p:sp>
      </p:grpSp>
      <p:sp>
        <p:nvSpPr>
          <p:cNvPr name="Freeform 5" id="5"/>
          <p:cNvSpPr/>
          <p:nvPr/>
        </p:nvSpPr>
        <p:spPr>
          <a:xfrm flipH="false" flipV="false" rot="0">
            <a:off x="15646206" y="-584394"/>
            <a:ext cx="3226188" cy="3226188"/>
          </a:xfrm>
          <a:custGeom>
            <a:avLst/>
            <a:gdLst/>
            <a:ahLst/>
            <a:cxnLst/>
            <a:rect r="r" b="b" t="t" l="l"/>
            <a:pathLst>
              <a:path h="3226188" w="3226188">
                <a:moveTo>
                  <a:pt x="0" y="0"/>
                </a:moveTo>
                <a:lnTo>
                  <a:pt x="3226188" y="0"/>
                </a:lnTo>
                <a:lnTo>
                  <a:pt x="3226188" y="3226188"/>
                </a:lnTo>
                <a:lnTo>
                  <a:pt x="0" y="3226188"/>
                </a:lnTo>
                <a:lnTo>
                  <a:pt x="0" y="0"/>
                </a:lnTo>
                <a:close/>
              </a:path>
            </a:pathLst>
          </a:custGeom>
          <a:blipFill>
            <a:blip r:embed="rId4"/>
            <a:stretch>
              <a:fillRect l="0" t="0" r="0" b="0"/>
            </a:stretch>
          </a:blipFill>
        </p:spPr>
      </p:sp>
      <p:grpSp>
        <p:nvGrpSpPr>
          <p:cNvPr name="Group 6" id="6"/>
          <p:cNvGrpSpPr/>
          <p:nvPr/>
        </p:nvGrpSpPr>
        <p:grpSpPr>
          <a:xfrm rot="0">
            <a:off x="1028700" y="572849"/>
            <a:ext cx="9467634" cy="9714151"/>
            <a:chOff x="0" y="0"/>
            <a:chExt cx="12623511" cy="12952201"/>
          </a:xfrm>
        </p:grpSpPr>
        <p:sp>
          <p:nvSpPr>
            <p:cNvPr name="TextBox 7" id="7"/>
            <p:cNvSpPr txBox="true"/>
            <p:nvPr/>
          </p:nvSpPr>
          <p:spPr>
            <a:xfrm rot="0">
              <a:off x="0" y="307847"/>
              <a:ext cx="12623511" cy="4476579"/>
            </a:xfrm>
            <a:prstGeom prst="rect">
              <a:avLst/>
            </a:prstGeom>
          </p:spPr>
          <p:txBody>
            <a:bodyPr anchor="t" rtlCol="false" tIns="0" lIns="0" bIns="0" rIns="0">
              <a:spAutoFit/>
            </a:bodyPr>
            <a:lstStyle/>
            <a:p>
              <a:pPr>
                <a:lnSpc>
                  <a:spcPts val="8651"/>
                </a:lnSpc>
              </a:pPr>
              <a:r>
                <a:rPr lang="en-US" sz="7864">
                  <a:solidFill>
                    <a:srgbClr val="336BE4"/>
                  </a:solidFill>
                  <a:latin typeface="Arimo Bold"/>
                </a:rPr>
                <a:t>ВОКАЛНО ИЗЛЪЧВАНЕ – ОБЩИ СВЕДЕНИЯ</a:t>
              </a:r>
            </a:p>
          </p:txBody>
        </p:sp>
        <p:sp>
          <p:nvSpPr>
            <p:cNvPr name="TextBox 8" id="8"/>
            <p:cNvSpPr txBox="true"/>
            <p:nvPr/>
          </p:nvSpPr>
          <p:spPr>
            <a:xfrm rot="0">
              <a:off x="0" y="5522751"/>
              <a:ext cx="12623511" cy="7429450"/>
            </a:xfrm>
            <a:prstGeom prst="rect">
              <a:avLst/>
            </a:prstGeom>
          </p:spPr>
          <p:txBody>
            <a:bodyPr anchor="t" rtlCol="false" tIns="0" lIns="0" bIns="0" rIns="0">
              <a:spAutoFit/>
            </a:bodyPr>
            <a:lstStyle/>
            <a:p>
              <a:pPr marL="486413" indent="-243206" lvl="1">
                <a:lnSpc>
                  <a:spcPts val="2928"/>
                </a:lnSpc>
                <a:buFont typeface="Arial"/>
                <a:buChar char="•"/>
              </a:pPr>
              <a:r>
                <a:rPr lang="en-US" sz="2252" spc="45">
                  <a:solidFill>
                    <a:srgbClr val="050217"/>
                  </a:solidFill>
                  <a:latin typeface="Arimo"/>
                </a:rPr>
                <a:t>Нормалната функция на езика се състои от няколко фази, които поддържат следващите етапи на гласово излъчване, включително дишане, фонация, артикулация и резонанс. Нарушения като например: двигателната функция на езика могат да доведат до затруднения в гласовото излъчване във всяка от тези фази. Тези нарушения варират по степен, вид и обхват, но впоследствие водят до патология на гласовия орган.</a:t>
              </a:r>
            </a:p>
            <a:p>
              <a:pPr marL="486413" indent="-243206" lvl="1">
                <a:lnSpc>
                  <a:spcPts val="2928"/>
                </a:lnSpc>
                <a:buFont typeface="Arial"/>
                <a:buChar char="•"/>
              </a:pPr>
              <a:r>
                <a:rPr lang="en-US" sz="2252" spc="45">
                  <a:solidFill>
                    <a:srgbClr val="050217"/>
                  </a:solidFill>
                  <a:latin typeface="Arimo"/>
                </a:rPr>
                <a:t>Гласът, какъвто го познаваме = вокален звук + резонанс + артикулация.</a:t>
              </a:r>
            </a:p>
            <a:p>
              <a:pPr marL="486413" indent="-243206" lvl="1">
                <a:lnSpc>
                  <a:spcPts val="2928"/>
                </a:lnSpc>
                <a:buFont typeface="Arial"/>
                <a:buChar char="•"/>
              </a:pPr>
              <a:r>
                <a:rPr lang="en-US" sz="2252" spc="45">
                  <a:solidFill>
                    <a:srgbClr val="050217"/>
                  </a:solidFill>
                  <a:latin typeface="Arimo"/>
                </a:rPr>
                <a:t>Изговорената дума е резултат от три елемента на гласово производство: звук, резонанс и артикулация.</a:t>
              </a:r>
            </a:p>
            <a:p>
              <a:pPr marL="486413" indent="-243206" lvl="1">
                <a:lnSpc>
                  <a:spcPts val="2928"/>
                </a:lnSpc>
                <a:buFont typeface="Arial"/>
                <a:buChar char="•"/>
              </a:pPr>
              <a:r>
                <a:rPr lang="en-US" sz="2252" spc="45">
                  <a:solidFill>
                    <a:srgbClr val="050217"/>
                  </a:solidFill>
                  <a:latin typeface="Arimo"/>
                </a:rPr>
                <a:t>Гласовият звук при пеене е много различен от гласовия звук при речта.</a:t>
              </a:r>
            </a:p>
            <a:p>
              <a:pPr>
                <a:lnSpc>
                  <a:spcPts val="2928"/>
                </a:lnSpc>
              </a:pPr>
            </a:p>
            <a:p>
              <a:pPr>
                <a:lnSpc>
                  <a:spcPts val="2928"/>
                </a:lnSpc>
              </a:pPr>
            </a:p>
          </p:txBody>
        </p:sp>
      </p:grpSp>
      <p:sp>
        <p:nvSpPr>
          <p:cNvPr name="TextBox 9" id="9"/>
          <p:cNvSpPr txBox="true"/>
          <p:nvPr/>
        </p:nvSpPr>
        <p:spPr>
          <a:xfrm rot="0">
            <a:off x="17013700" y="9305925"/>
            <a:ext cx="7639170" cy="805968"/>
          </a:xfrm>
          <a:prstGeom prst="rect">
            <a:avLst/>
          </a:prstGeom>
        </p:spPr>
        <p:txBody>
          <a:bodyPr anchor="t" rtlCol="false" tIns="0" lIns="0" bIns="0" rIns="0">
            <a:spAutoFit/>
          </a:bodyPr>
          <a:lstStyle/>
          <a:p>
            <a:pPr>
              <a:lnSpc>
                <a:spcPts val="6160"/>
              </a:lnSpc>
            </a:pPr>
            <a:r>
              <a:rPr lang="en-US" sz="5600">
                <a:solidFill>
                  <a:srgbClr val="336BE4">
                    <a:alpha val="29804"/>
                  </a:srgbClr>
                </a:solidFill>
                <a:latin typeface="HK Grotesk Bo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60426" y="1913229"/>
            <a:ext cx="4371347" cy="6897589"/>
          </a:xfrm>
          <a:custGeom>
            <a:avLst/>
            <a:gdLst/>
            <a:ahLst/>
            <a:cxnLst/>
            <a:rect r="r" b="b" t="t" l="l"/>
            <a:pathLst>
              <a:path h="6897589" w="4371347">
                <a:moveTo>
                  <a:pt x="0" y="0"/>
                </a:moveTo>
                <a:lnTo>
                  <a:pt x="4371347" y="0"/>
                </a:lnTo>
                <a:lnTo>
                  <a:pt x="4371347" y="6897589"/>
                </a:lnTo>
                <a:lnTo>
                  <a:pt x="0" y="6897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9916" y="1011221"/>
            <a:ext cx="10217396" cy="428625"/>
          </a:xfrm>
          <a:prstGeom prst="rect">
            <a:avLst/>
          </a:prstGeom>
        </p:spPr>
        <p:txBody>
          <a:bodyPr anchor="t" rtlCol="false" tIns="0" lIns="0" bIns="0" rIns="0">
            <a:spAutoFit/>
          </a:bodyPr>
          <a:lstStyle/>
          <a:p>
            <a:pPr>
              <a:lnSpc>
                <a:spcPts val="3299"/>
              </a:lnSpc>
            </a:pPr>
            <a:r>
              <a:rPr lang="en-US" sz="2999">
                <a:solidFill>
                  <a:srgbClr val="DC239B"/>
                </a:solidFill>
                <a:latin typeface="Arimo Bold"/>
              </a:rPr>
              <a:t>ЗАЩО ОПЕРАТА НЕ ИЗПОЛЗВА МИКРОФОН?</a:t>
            </a:r>
          </a:p>
        </p:txBody>
      </p:sp>
      <p:sp>
        <p:nvSpPr>
          <p:cNvPr name="TextBox 5" id="5"/>
          <p:cNvSpPr txBox="true"/>
          <p:nvPr/>
        </p:nvSpPr>
        <p:spPr>
          <a:xfrm rot="0">
            <a:off x="399916" y="1865604"/>
            <a:ext cx="10217396" cy="8879168"/>
          </a:xfrm>
          <a:prstGeom prst="rect">
            <a:avLst/>
          </a:prstGeom>
        </p:spPr>
        <p:txBody>
          <a:bodyPr anchor="t" rtlCol="false" tIns="0" lIns="0" bIns="0" rIns="0">
            <a:spAutoFit/>
          </a:bodyPr>
          <a:lstStyle/>
          <a:p>
            <a:pPr algn="just">
              <a:lnSpc>
                <a:spcPts val="3708"/>
              </a:lnSpc>
            </a:pPr>
            <a:r>
              <a:rPr lang="en-US" sz="2852" spc="57">
                <a:solidFill>
                  <a:srgbClr val="DC239B"/>
                </a:solidFill>
                <a:latin typeface="Arimo Bold"/>
              </a:rPr>
              <a:t>На този въпрос може да се отговори много добре от статия, публикувана на уебсайта на Варшавската камерна опера:</a:t>
            </a:r>
          </a:p>
          <a:p>
            <a:pPr algn="just">
              <a:lnSpc>
                <a:spcPts val="3708"/>
              </a:lnSpc>
            </a:pPr>
            <a:r>
              <a:rPr lang="en-US" sz="2852" spc="57">
                <a:solidFill>
                  <a:srgbClr val="DC239B"/>
                </a:solidFill>
                <a:latin typeface="Arimo"/>
              </a:rPr>
              <a:t>Операта се заражда във времена, когато не са били познати други средства за усилване на звука, освен чрез правилния начин на гласоиздаване (излъчване), но и чрез правилната акустика на залата, в която е била поставена операта. Нямаше нужда от микрофон, а може би и хората имаха по-добър слух, защото... не използваха слушалки?</a:t>
            </a:r>
          </a:p>
          <a:p>
            <a:pPr algn="just">
              <a:lnSpc>
                <a:spcPts val="3708"/>
              </a:lnSpc>
            </a:pPr>
            <a:r>
              <a:rPr lang="en-US" sz="2852" spc="57">
                <a:solidFill>
                  <a:srgbClr val="DC239B"/>
                </a:solidFill>
                <a:latin typeface="Arimo"/>
              </a:rPr>
              <a:t>Гласът на добре трениран певец може да надхвърли 100 децибела. За сравнение – звукът от хладилник е 50 децибела, а звукът от самолет – около 140 децибела.</a:t>
            </a:r>
          </a:p>
          <a:p>
            <a:pPr algn="just">
              <a:lnSpc>
                <a:spcPts val="3708"/>
              </a:lnSpc>
            </a:pPr>
            <a:r>
              <a:rPr lang="en-US" sz="2852" spc="57">
                <a:solidFill>
                  <a:srgbClr val="DC239B"/>
                </a:solidFill>
                <a:latin typeface="Arimo"/>
              </a:rPr>
              <a:t>Звуковата система винаги изкривява (!) и лишава музиката от много нюанси. Ето защо истинската опера не се нуждае от микрофони. Само в една ситуация е необходимо озвучаване – при представления на открито.</a:t>
            </a:r>
          </a:p>
          <a:p>
            <a:pPr algn="just">
              <a:lnSpc>
                <a:spcPts val="3708"/>
              </a:lnSpc>
            </a:pPr>
          </a:p>
          <a:p>
            <a:pPr algn="just">
              <a:lnSpc>
                <a:spcPts val="3708"/>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38225"/>
            <a:ext cx="14160765" cy="447903"/>
          </a:xfrm>
          <a:prstGeom prst="rect">
            <a:avLst/>
          </a:prstGeom>
        </p:spPr>
        <p:txBody>
          <a:bodyPr anchor="t" rtlCol="false" tIns="0" lIns="0" bIns="0" rIns="0">
            <a:spAutoFit/>
          </a:bodyPr>
          <a:lstStyle/>
          <a:p>
            <a:pPr>
              <a:lnSpc>
                <a:spcPts val="3319"/>
              </a:lnSpc>
            </a:pPr>
            <a:r>
              <a:rPr lang="en-US" sz="3017">
                <a:solidFill>
                  <a:srgbClr val="336BE4"/>
                </a:solidFill>
                <a:latin typeface="Arimo Bold"/>
              </a:rPr>
              <a:t> ЗАЩО ЕДНИ И СЪЩИ ДУМИ СЕ ПОВТАРЯТ ТОЛКОВА ПЪТИ В ОПЕРАТА?</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4" id="4"/>
          <p:cNvSpPr txBox="true"/>
          <p:nvPr/>
        </p:nvSpPr>
        <p:spPr>
          <a:xfrm rot="0">
            <a:off x="1028700" y="1694391"/>
            <a:ext cx="15031224" cy="8771218"/>
          </a:xfrm>
          <a:prstGeom prst="rect">
            <a:avLst/>
          </a:prstGeom>
        </p:spPr>
        <p:txBody>
          <a:bodyPr anchor="t" rtlCol="false" tIns="0" lIns="0" bIns="0" rIns="0">
            <a:spAutoFit/>
          </a:bodyPr>
          <a:lstStyle/>
          <a:p>
            <a:pPr algn="just">
              <a:lnSpc>
                <a:spcPts val="3058"/>
              </a:lnSpc>
              <a:spcBef>
                <a:spcPct val="0"/>
              </a:spcBef>
            </a:pPr>
            <a:r>
              <a:rPr lang="en-US" sz="2352" spc="47">
                <a:solidFill>
                  <a:srgbClr val="000000"/>
                </a:solidFill>
                <a:latin typeface="Arimo"/>
              </a:rPr>
              <a:t>На</a:t>
            </a:r>
            <a:r>
              <a:rPr lang="en-US" sz="2352" spc="47">
                <a:solidFill>
                  <a:srgbClr val="000000"/>
                </a:solidFill>
                <a:latin typeface="Arimo"/>
              </a:rPr>
              <a:t> този въпрос може да се отговори много добре от статия, публикувана на уебсайта на Варшавската камерна опера:</a:t>
            </a:r>
          </a:p>
          <a:p>
            <a:pPr algn="just" marL="508002" indent="-254001" lvl="1">
              <a:lnSpc>
                <a:spcPts val="3058"/>
              </a:lnSpc>
              <a:spcBef>
                <a:spcPct val="0"/>
              </a:spcBef>
              <a:buFont typeface="Arial"/>
              <a:buChar char="•"/>
            </a:pPr>
            <a:r>
              <a:rPr lang="en-US" sz="2352" spc="47">
                <a:solidFill>
                  <a:srgbClr val="000000"/>
                </a:solidFill>
                <a:latin typeface="Arimo"/>
              </a:rPr>
              <a:t>Думите и музиката говорят за емоциите. За разлика от филма, от публиката е трудно да се види изражението на лицето на актьора. Виждаме най-много жест, облекло и поза. Научаваме какво измъчва героя или героинята на операта чрез каквото и както пее. И не е ли така и в живота, че когато някой е много загрижен, развълнуван или притеснен за нещо, той или тя понякога повтаря същата дума или новина, на едни и същи или различни хора, до степен на скука?</a:t>
            </a:r>
          </a:p>
          <a:p>
            <a:pPr algn="just" marL="508002" indent="-254001" lvl="1">
              <a:lnSpc>
                <a:spcPts val="3058"/>
              </a:lnSpc>
              <a:spcBef>
                <a:spcPct val="0"/>
              </a:spcBef>
              <a:buFont typeface="Arial"/>
              <a:buChar char="•"/>
            </a:pPr>
            <a:r>
              <a:rPr lang="en-US" sz="2352" spc="47">
                <a:solidFill>
                  <a:srgbClr val="000000"/>
                </a:solidFill>
                <a:latin typeface="Arimo"/>
              </a:rPr>
              <a:t>Също</a:t>
            </a:r>
            <a:r>
              <a:rPr lang="en-US" sz="2352" spc="47">
                <a:solidFill>
                  <a:srgbClr val="000000"/>
                </a:solidFill>
                <a:latin typeface="Arimo"/>
              </a:rPr>
              <a:t> така често се случва някой да не чуе от първия път какво му казваме, после го повтаряме. Понякога по няколко пъти, ако искаме думите ни да стигнат до този човек. Когато държим много на нещо или някого, можем да повтаряме, макар и само наум, някои думи, като мантра, например, когато сме щастливи, защото „тя ме харесва, тя ме харесва, тя наистина ме харесва, тя ме харесва, тя ме харесва“ или когато някой ни разочарова много – „Мразя го, мразя го, как го мразя“ и т.н. , точно както се случва с нас, когато се трогнем от нещо, само че в операта те се изговарят или по-скоро се пеят на глас (на глас) и в поетична форма.</a:t>
            </a:r>
          </a:p>
          <a:p>
            <a:pPr algn="just" marL="508002" indent="-254001" lvl="1">
              <a:lnSpc>
                <a:spcPts val="3058"/>
              </a:lnSpc>
              <a:spcBef>
                <a:spcPct val="0"/>
              </a:spcBef>
              <a:buFont typeface="Arial"/>
              <a:buChar char="•"/>
            </a:pPr>
            <a:r>
              <a:rPr lang="en-US" sz="2352" spc="47">
                <a:solidFill>
                  <a:srgbClr val="000000"/>
                </a:solidFill>
                <a:latin typeface="Arimo"/>
              </a:rPr>
              <a:t>Така</a:t>
            </a:r>
            <a:r>
              <a:rPr lang="en-US" sz="2352" spc="47">
                <a:solidFill>
                  <a:srgbClr val="000000"/>
                </a:solidFill>
                <a:latin typeface="Arimo"/>
              </a:rPr>
              <a:t> че и в живота сме склонни да бъдем малко театрални и "оперни", патетични и... комични. Например, когато искаме да се сбогуваме с някого и... едва успяваме, защото казваме думите на сбогом толкова много пъти: „- добре, здравей, - междувременно, татко, - чао, целувки - до утре - до виждане, хей - и приятни сънища - и на теб, лека нощ, бълхи за през нощта, - и щипни играчка, - пази се, - и ти, чао, - татко".</a:t>
            </a:r>
          </a:p>
          <a:p>
            <a:pPr algn="just" marL="508002" indent="-254001" lvl="1">
              <a:lnSpc>
                <a:spcPts val="3058"/>
              </a:lnSpc>
              <a:spcBef>
                <a:spcPct val="0"/>
              </a:spcBef>
              <a:buFont typeface="Arial"/>
              <a:buChar char="•"/>
            </a:pPr>
            <a:r>
              <a:rPr lang="en-US" sz="2352" spc="47">
                <a:solidFill>
                  <a:srgbClr val="000000"/>
                </a:solidFill>
                <a:latin typeface="Arimo"/>
              </a:rPr>
              <a:t>Освен това</a:t>
            </a:r>
            <a:r>
              <a:rPr lang="en-US" sz="2352" spc="47">
                <a:solidFill>
                  <a:srgbClr val="000000"/>
                </a:solidFill>
                <a:latin typeface="Arimo"/>
              </a:rPr>
              <a:t>, както в песен, така и в оперна ария, думите са силно свързани с мелодията; в музиката се повтарят по-кратки или по-дълги мотиви, а заедно с тях и думите... Просто е страхотно забавление - с музика и думи.</a:t>
            </a:r>
          </a:p>
          <a:p>
            <a:pPr algn="just">
              <a:lnSpc>
                <a:spcPts val="3058"/>
              </a:lnSpc>
              <a:spcBef>
                <a:spcPct val="0"/>
              </a:spcBef>
            </a:pPr>
          </a:p>
        </p:txBody>
      </p:sp>
      <p:sp>
        <p:nvSpPr>
          <p:cNvPr name="Freeform 5" id="5"/>
          <p:cNvSpPr/>
          <p:nvPr/>
        </p:nvSpPr>
        <p:spPr>
          <a:xfrm flipH="false" flipV="false" rot="0">
            <a:off x="16358021" y="7765015"/>
            <a:ext cx="1442345" cy="1852128"/>
          </a:xfrm>
          <a:custGeom>
            <a:avLst/>
            <a:gdLst/>
            <a:ahLst/>
            <a:cxnLst/>
            <a:rect r="r" b="b" t="t" l="l"/>
            <a:pathLst>
              <a:path h="1852128" w="1442345">
                <a:moveTo>
                  <a:pt x="0" y="0"/>
                </a:moveTo>
                <a:lnTo>
                  <a:pt x="1442345" y="0"/>
                </a:lnTo>
                <a:lnTo>
                  <a:pt x="1442345" y="1852129"/>
                </a:lnTo>
                <a:lnTo>
                  <a:pt x="0" y="1852129"/>
                </a:lnTo>
                <a:lnTo>
                  <a:pt x="0" y="0"/>
                </a:lnTo>
                <a:close/>
              </a:path>
            </a:pathLst>
          </a:custGeom>
          <a:blipFill>
            <a:blip r:embed="rId3"/>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47750"/>
            <a:ext cx="15271188" cy="2413226"/>
          </a:xfrm>
          <a:prstGeom prst="rect">
            <a:avLst/>
          </a:prstGeom>
        </p:spPr>
        <p:txBody>
          <a:bodyPr anchor="t" rtlCol="false" tIns="0" lIns="0" bIns="0" rIns="0">
            <a:spAutoFit/>
          </a:bodyPr>
          <a:lstStyle/>
          <a:p>
            <a:pPr>
              <a:lnSpc>
                <a:spcPts val="4859"/>
              </a:lnSpc>
            </a:pPr>
            <a:r>
              <a:rPr lang="en-US" sz="4417">
                <a:solidFill>
                  <a:srgbClr val="336BE4"/>
                </a:solidFill>
                <a:latin typeface="Arimo Bold"/>
              </a:rPr>
              <a:t>ОПЕРАТА КАТО ВОКАЛНА И ИНСТРУМЕНТАЛНА СЦЕНИЧНА МУЗИКА - ИНТЕРЕСНИ ФАКТИ</a:t>
            </a:r>
          </a:p>
          <a:p>
            <a:pPr>
              <a:lnSpc>
                <a:spcPts val="8929"/>
              </a:lnSpc>
            </a:pPr>
          </a:p>
        </p:txBody>
      </p:sp>
      <p:sp>
        <p:nvSpPr>
          <p:cNvPr name="TextBox 3" id="3"/>
          <p:cNvSpPr txBox="true"/>
          <p:nvPr/>
        </p:nvSpPr>
        <p:spPr>
          <a:xfrm rot="0">
            <a:off x="1028700" y="2388780"/>
            <a:ext cx="14878668" cy="7438390"/>
          </a:xfrm>
          <a:prstGeom prst="rect">
            <a:avLst/>
          </a:prstGeom>
        </p:spPr>
        <p:txBody>
          <a:bodyPr anchor="t" rtlCol="false" tIns="0" lIns="0" bIns="0" rIns="0">
            <a:spAutoFit/>
          </a:bodyPr>
          <a:lstStyle/>
          <a:p>
            <a:pPr marL="496564" indent="-248282" lvl="1">
              <a:lnSpc>
                <a:spcPts val="2989"/>
              </a:lnSpc>
              <a:buFont typeface="Arial"/>
              <a:buChar char="•"/>
            </a:pPr>
            <a:r>
              <a:rPr lang="en-US" sz="2299" spc="45">
                <a:solidFill>
                  <a:srgbClr val="050217"/>
                </a:solidFill>
                <a:latin typeface="Arimo"/>
              </a:rPr>
              <a:t>Популярната музика подлежи на модифициране и промяна във времето, за разлика от операта, в която се променя само визуалната част или - можете да "видите" (изрежете) определена част, оставяйки останалата част в оригиналната й форма, създадена от композитора . В същото време, според изследванията, той е в състояние да повлияе на хората.</a:t>
            </a:r>
          </a:p>
          <a:p>
            <a:pPr marL="496564" indent="-248282" lvl="1">
              <a:lnSpc>
                <a:spcPts val="2989"/>
              </a:lnSpc>
              <a:buFont typeface="Arial"/>
              <a:buChar char="•"/>
            </a:pPr>
            <a:r>
              <a:rPr lang="en-US" sz="2299" spc="45">
                <a:solidFill>
                  <a:srgbClr val="050217"/>
                </a:solidFill>
                <a:latin typeface="Arimo"/>
              </a:rPr>
              <a:t>През 2012 г. (Miu &amp; Baltes, 2012) отново беше демонстрирана връзката между операта и настроението. На хората без музикално образование бяха представени 2 откъса от оперна музика: арията Gelido in ogni vena от операта Il Farnace на Вивалди и оперната песен Rataplan, композирана от Malibran. Арията съдържа болката и отчаянието на майка, която ще загуби синовете си. Стихотворението, от друга страна, изобразява радостния марш на момче, свирещо на барабан, придружаващо военен батальон. В проучването са използвани скалите PANAS (Positive and Negative Affect Schedule), TEQ (Toronto Empathy Questionnaire) и GEMS (The Geneva Emotional Music Scales). Бяха направени и физиологични измервания, т.е. сърдечна честота, кожна проводимост и дишане. Субектите, когато слушаха арията на Вивалди (тъжно съдържание), които имаха високо ниво на емпатия, посочиха чувство на носталгия и нивото на тяхната кожна проводимост беше намалено в сравнение с тези с ниско ниво на емпатия. Същите хора, когато преживяват щастливата част (Rataplan), посочват емоция, определяща силата, и сърдечната им честота се увеличава. По този начин индивидуалните характеристики на индивидите, като нивото на емпатия, също могат да повлияят на възприемането на музиката.</a:t>
            </a:r>
          </a:p>
          <a:p>
            <a:pPr>
              <a:lnSpc>
                <a:spcPts val="2989"/>
              </a:lnSpc>
            </a:pPr>
          </a:p>
          <a:p>
            <a:pPr>
              <a:lnSpc>
                <a:spcPts val="2989"/>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5466099" y="8074085"/>
            <a:ext cx="2418050" cy="1753086"/>
          </a:xfrm>
          <a:custGeom>
            <a:avLst/>
            <a:gdLst/>
            <a:ahLst/>
            <a:cxnLst/>
            <a:rect r="r" b="b" t="t" l="l"/>
            <a:pathLst>
              <a:path h="1753086" w="2418050">
                <a:moveTo>
                  <a:pt x="0" y="0"/>
                </a:moveTo>
                <a:lnTo>
                  <a:pt x="2418050" y="0"/>
                </a:lnTo>
                <a:lnTo>
                  <a:pt x="2418050" y="1753085"/>
                </a:lnTo>
                <a:lnTo>
                  <a:pt x="0" y="1753085"/>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3258" t="0" r="-23258" b="0"/>
            </a:stretch>
          </a:blipFill>
        </p:spPr>
      </p:sp>
      <p:sp>
        <p:nvSpPr>
          <p:cNvPr name="TextBox 3" id="3"/>
          <p:cNvSpPr txBox="true"/>
          <p:nvPr/>
        </p:nvSpPr>
        <p:spPr>
          <a:xfrm rot="0">
            <a:off x="8394824" y="277122"/>
            <a:ext cx="8319308" cy="2504482"/>
          </a:xfrm>
          <a:prstGeom prst="rect">
            <a:avLst/>
          </a:prstGeom>
        </p:spPr>
        <p:txBody>
          <a:bodyPr anchor="t" rtlCol="false" tIns="0" lIns="0" bIns="0" rIns="0">
            <a:spAutoFit/>
          </a:bodyPr>
          <a:lstStyle/>
          <a:p>
            <a:pPr>
              <a:lnSpc>
                <a:spcPts val="4898"/>
              </a:lnSpc>
            </a:pPr>
            <a:r>
              <a:rPr lang="en-US" sz="4453">
                <a:solidFill>
                  <a:srgbClr val="336BE4"/>
                </a:solidFill>
                <a:latin typeface="Arimo Bold"/>
              </a:rPr>
              <a:t>ОПЕРА И НЕВЕРОЯТНИ ВЪЗМОЖНОСТИ ЗА ЛЕЧЕНИЕ НА ДЕМЕНЦИЯ</a:t>
            </a:r>
          </a:p>
          <a:p>
            <a:pPr>
              <a:lnSpc>
                <a:spcPts val="4898"/>
              </a:lnSpc>
            </a:pPr>
          </a:p>
        </p:txBody>
      </p:sp>
      <p:sp>
        <p:nvSpPr>
          <p:cNvPr name="TextBox 4" id="4"/>
          <p:cNvSpPr txBox="true"/>
          <p:nvPr/>
        </p:nvSpPr>
        <p:spPr>
          <a:xfrm rot="0">
            <a:off x="8394824" y="2347356"/>
            <a:ext cx="8970099" cy="9835878"/>
          </a:xfrm>
          <a:prstGeom prst="rect">
            <a:avLst/>
          </a:prstGeom>
        </p:spPr>
        <p:txBody>
          <a:bodyPr anchor="t" rtlCol="false" tIns="0" lIns="0" bIns="0" rIns="0">
            <a:spAutoFit/>
          </a:bodyPr>
          <a:lstStyle/>
          <a:p>
            <a:pPr>
              <a:lnSpc>
                <a:spcPts val="3277"/>
              </a:lnSpc>
            </a:pPr>
            <a:r>
              <a:rPr lang="en-US" sz="2521" spc="50">
                <a:solidFill>
                  <a:srgbClr val="DC239B"/>
                </a:solidFill>
                <a:latin typeface="Arimo Bold"/>
              </a:rPr>
              <a:t>Музикалната терапия </a:t>
            </a:r>
            <a:r>
              <a:rPr lang="en-US" sz="2521" spc="50">
                <a:solidFill>
                  <a:srgbClr val="DC239B"/>
                </a:solidFill>
                <a:latin typeface="Arimo"/>
              </a:rPr>
              <a:t>включва слушане на музика и пеене на песни. Едно на пръв поглед просто занимание обаче има много предимства. Този тип терапия може да модулира фактори, свързани с познанието и поведението, да разсейва възрастните хора, да провокира емоционални реакции и да ги модулира, да се възползва от различни когнитивни функции и да предизвика двигателни модели. Въпреки че може да видим значително влошаване на говора по време на деменция, много умения, сред другите свързани с музиката, все още могат да бъдат запазени. Пример за тези умения може да бъде например способността да се свири предварително научена пиеса или на музикален инструмент. Дори в късните стадии на заболяването, реакцията към звуци или музика може да се запази. Много проучвания показват, че пеенето или слушането на традиционни песни може да събуди имплицитната памет с първичен ефект, свързан с предишен житейски опит.</a:t>
            </a:r>
          </a:p>
          <a:p>
            <a:pPr>
              <a:lnSpc>
                <a:spcPts val="3277"/>
              </a:lnSpc>
            </a:pPr>
          </a:p>
          <a:p>
            <a:pPr>
              <a:lnSpc>
                <a:spcPts val="3277"/>
              </a:lnSpc>
            </a:pPr>
          </a:p>
          <a:p>
            <a:pPr>
              <a:lnSpc>
                <a:spcPts val="3277"/>
              </a:lnSpc>
            </a:pPr>
          </a:p>
          <a:p>
            <a:pPr>
              <a:lnSpc>
                <a:spcPts val="3277"/>
              </a:lnSpc>
            </a:pPr>
          </a:p>
          <a:p>
            <a:pPr>
              <a:lnSpc>
                <a:spcPts val="327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57275"/>
            <a:ext cx="15222576" cy="2285887"/>
          </a:xfrm>
          <a:prstGeom prst="rect">
            <a:avLst/>
          </a:prstGeom>
        </p:spPr>
        <p:txBody>
          <a:bodyPr anchor="t" rtlCol="false" tIns="0" lIns="0" bIns="0" rIns="0">
            <a:spAutoFit/>
          </a:bodyPr>
          <a:lstStyle/>
          <a:p>
            <a:pPr>
              <a:lnSpc>
                <a:spcPts val="4995"/>
              </a:lnSpc>
            </a:pPr>
            <a:r>
              <a:rPr lang="en-US" sz="4541">
                <a:solidFill>
                  <a:srgbClr val="336BE4"/>
                </a:solidFill>
                <a:latin typeface="Arimo Bold"/>
              </a:rPr>
              <a:t>ОПЕРИ ПО СВЕТА</a:t>
            </a:r>
          </a:p>
          <a:p>
            <a:pPr>
              <a:lnSpc>
                <a:spcPts val="3235"/>
              </a:lnSpc>
            </a:pPr>
            <a:r>
              <a:rPr lang="en-US" sz="2941">
                <a:solidFill>
                  <a:srgbClr val="336BE4"/>
                </a:solidFill>
                <a:latin typeface="Arimo"/>
              </a:rPr>
              <a:t>От древни времена хората се интересуват от култура и изкуство. Опера и балет – това е вид изкуство, което ни пренася в един удивителен свят, и е нещо дълбоко, вълнуващо и носещо елегантност и шик. Сред най-известните опери в света можем да открием:</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3270893" y="3680383"/>
            <a:ext cx="11746214" cy="3779539"/>
          </a:xfrm>
          <a:custGeom>
            <a:avLst/>
            <a:gdLst/>
            <a:ahLst/>
            <a:cxnLst/>
            <a:rect r="r" b="b" t="t" l="l"/>
            <a:pathLst>
              <a:path h="3779539" w="11746214">
                <a:moveTo>
                  <a:pt x="0" y="0"/>
                </a:moveTo>
                <a:lnTo>
                  <a:pt x="11746214" y="0"/>
                </a:lnTo>
                <a:lnTo>
                  <a:pt x="11746214" y="3779539"/>
                </a:lnTo>
                <a:lnTo>
                  <a:pt x="0" y="3779539"/>
                </a:lnTo>
                <a:lnTo>
                  <a:pt x="0" y="0"/>
                </a:lnTo>
                <a:close/>
              </a:path>
            </a:pathLst>
          </a:custGeom>
          <a:blipFill>
            <a:blip r:embed="rId3"/>
            <a:stretch>
              <a:fillRect l="0" t="0" r="0" b="0"/>
            </a:stretch>
          </a:blipFill>
        </p:spPr>
      </p:sp>
      <p:sp>
        <p:nvSpPr>
          <p:cNvPr name="TextBox 5" id="5"/>
          <p:cNvSpPr txBox="true"/>
          <p:nvPr/>
        </p:nvSpPr>
        <p:spPr>
          <a:xfrm rot="0">
            <a:off x="1028700" y="8505863"/>
            <a:ext cx="12426528" cy="752437"/>
          </a:xfrm>
          <a:prstGeom prst="rect">
            <a:avLst/>
          </a:prstGeom>
        </p:spPr>
        <p:txBody>
          <a:bodyPr anchor="t" rtlCol="false" tIns="0" lIns="0" bIns="0" rIns="0">
            <a:spAutoFit/>
          </a:bodyPr>
          <a:lstStyle/>
          <a:p>
            <a:pPr>
              <a:lnSpc>
                <a:spcPts val="2928"/>
              </a:lnSpc>
            </a:pPr>
            <a:r>
              <a:rPr lang="en-US" sz="2252" spc="45">
                <a:solidFill>
                  <a:srgbClr val="336BE4"/>
                </a:solidFill>
                <a:latin typeface="Arimo"/>
              </a:rPr>
              <a:t>Във всяка страна има място, където можем да взаимодействаме с културата.</a:t>
            </a:r>
          </a:p>
          <a:p>
            <a:pPr>
              <a:lnSpc>
                <a:spcPts val="2928"/>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220872" y="3051358"/>
            <a:ext cx="6709315" cy="4808468"/>
          </a:xfrm>
          <a:custGeom>
            <a:avLst/>
            <a:gdLst/>
            <a:ahLst/>
            <a:cxnLst/>
            <a:rect r="r" b="b" t="t" l="l"/>
            <a:pathLst>
              <a:path h="4808468" w="6709315">
                <a:moveTo>
                  <a:pt x="0" y="0"/>
                </a:moveTo>
                <a:lnTo>
                  <a:pt x="6709315" y="0"/>
                </a:lnTo>
                <a:lnTo>
                  <a:pt x="6709315" y="4808469"/>
                </a:lnTo>
                <a:lnTo>
                  <a:pt x="0" y="4808469"/>
                </a:lnTo>
                <a:lnTo>
                  <a:pt x="0" y="0"/>
                </a:lnTo>
                <a:close/>
              </a:path>
            </a:pathLst>
          </a:custGeom>
          <a:blipFill>
            <a:blip r:embed="rId3"/>
            <a:stretch>
              <a:fillRect l="0" t="0" r="-7772" b="0"/>
            </a:stretch>
          </a:blipFill>
        </p:spPr>
      </p:sp>
      <p:sp>
        <p:nvSpPr>
          <p:cNvPr name="Freeform 4" id="4"/>
          <p:cNvSpPr/>
          <p:nvPr/>
        </p:nvSpPr>
        <p:spPr>
          <a:xfrm flipH="false" flipV="false" rot="0">
            <a:off x="1028700" y="3059700"/>
            <a:ext cx="6741816" cy="4791785"/>
          </a:xfrm>
          <a:custGeom>
            <a:avLst/>
            <a:gdLst/>
            <a:ahLst/>
            <a:cxnLst/>
            <a:rect r="r" b="b" t="t" l="l"/>
            <a:pathLst>
              <a:path h="4791785" w="6741816">
                <a:moveTo>
                  <a:pt x="0" y="0"/>
                </a:moveTo>
                <a:lnTo>
                  <a:pt x="6741816" y="0"/>
                </a:lnTo>
                <a:lnTo>
                  <a:pt x="6741816" y="4791785"/>
                </a:lnTo>
                <a:lnTo>
                  <a:pt x="0" y="4791785"/>
                </a:lnTo>
                <a:lnTo>
                  <a:pt x="0" y="0"/>
                </a:lnTo>
                <a:close/>
              </a:path>
            </a:pathLst>
          </a:custGeom>
          <a:blipFill>
            <a:blip r:embed="rId4"/>
            <a:stretch>
              <a:fillRect l="0" t="0" r="-6680" b="0"/>
            </a:stretch>
          </a:blipFill>
        </p:spPr>
      </p:sp>
      <p:sp>
        <p:nvSpPr>
          <p:cNvPr name="TextBox 5" id="5"/>
          <p:cNvSpPr txBox="true"/>
          <p:nvPr/>
        </p:nvSpPr>
        <p:spPr>
          <a:xfrm rot="0">
            <a:off x="1028700" y="1057275"/>
            <a:ext cx="6288103" cy="2297657"/>
          </a:xfrm>
          <a:prstGeom prst="rect">
            <a:avLst/>
          </a:prstGeom>
        </p:spPr>
        <p:txBody>
          <a:bodyPr anchor="t" rtlCol="false" tIns="0" lIns="0" bIns="0" rIns="0">
            <a:spAutoFit/>
          </a:bodyPr>
          <a:lstStyle/>
          <a:p>
            <a:pPr>
              <a:lnSpc>
                <a:spcPts val="5959"/>
              </a:lnSpc>
            </a:pPr>
            <a:r>
              <a:rPr lang="en-US" sz="5417">
                <a:solidFill>
                  <a:srgbClr val="336BE4"/>
                </a:solidFill>
                <a:latin typeface="Arimo Bold"/>
              </a:rPr>
              <a:t>ОПЕРАТА В СИДНИ, СИДНИ</a:t>
            </a:r>
          </a:p>
          <a:p>
            <a:pPr>
              <a:lnSpc>
                <a:spcPts val="5959"/>
              </a:lnSpc>
            </a:pPr>
          </a:p>
        </p:txBody>
      </p:sp>
      <p:sp>
        <p:nvSpPr>
          <p:cNvPr name="TextBox 6" id="6"/>
          <p:cNvSpPr txBox="true"/>
          <p:nvPr/>
        </p:nvSpPr>
        <p:spPr>
          <a:xfrm rot="0">
            <a:off x="8220872" y="681038"/>
            <a:ext cx="7639170" cy="2297657"/>
          </a:xfrm>
          <a:prstGeom prst="rect">
            <a:avLst/>
          </a:prstGeom>
        </p:spPr>
        <p:txBody>
          <a:bodyPr anchor="t" rtlCol="false" tIns="0" lIns="0" bIns="0" rIns="0">
            <a:spAutoFit/>
          </a:bodyPr>
          <a:lstStyle/>
          <a:p>
            <a:pPr>
              <a:lnSpc>
                <a:spcPts val="5959"/>
              </a:lnSpc>
            </a:pPr>
            <a:r>
              <a:rPr lang="en-US" sz="5417">
                <a:solidFill>
                  <a:srgbClr val="336BE4"/>
                </a:solidFill>
                <a:latin typeface="Arimo Bold"/>
              </a:rPr>
              <a:t>ПАЛЕ ГАРНИЕ, ПАРИЖ</a:t>
            </a:r>
          </a:p>
          <a:p>
            <a:pPr>
              <a:lnSpc>
                <a:spcPts val="5959"/>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10495" y="3059700"/>
            <a:ext cx="7797087" cy="5267466"/>
          </a:xfrm>
          <a:custGeom>
            <a:avLst/>
            <a:gdLst/>
            <a:ahLst/>
            <a:cxnLst/>
            <a:rect r="r" b="b" t="t" l="l"/>
            <a:pathLst>
              <a:path h="5267466" w="7797087">
                <a:moveTo>
                  <a:pt x="0" y="0"/>
                </a:moveTo>
                <a:lnTo>
                  <a:pt x="7797087" y="0"/>
                </a:lnTo>
                <a:lnTo>
                  <a:pt x="7797087" y="5267467"/>
                </a:lnTo>
                <a:lnTo>
                  <a:pt x="0" y="5267467"/>
                </a:lnTo>
                <a:lnTo>
                  <a:pt x="0" y="0"/>
                </a:lnTo>
                <a:close/>
              </a:path>
            </a:pathLst>
          </a:custGeom>
          <a:blipFill>
            <a:blip r:embed="rId3"/>
            <a:stretch>
              <a:fillRect l="-2431" t="0" r="0" b="0"/>
            </a:stretch>
          </a:blipFill>
        </p:spPr>
      </p:sp>
      <p:sp>
        <p:nvSpPr>
          <p:cNvPr name="Freeform 4" id="4"/>
          <p:cNvSpPr/>
          <p:nvPr/>
        </p:nvSpPr>
        <p:spPr>
          <a:xfrm flipH="false" flipV="false" rot="0">
            <a:off x="1028700" y="3079033"/>
            <a:ext cx="6975870" cy="5248134"/>
          </a:xfrm>
          <a:custGeom>
            <a:avLst/>
            <a:gdLst/>
            <a:ahLst/>
            <a:cxnLst/>
            <a:rect r="r" b="b" t="t" l="l"/>
            <a:pathLst>
              <a:path h="5248134" w="6975870">
                <a:moveTo>
                  <a:pt x="0" y="0"/>
                </a:moveTo>
                <a:lnTo>
                  <a:pt x="6975870" y="0"/>
                </a:lnTo>
                <a:lnTo>
                  <a:pt x="6975870" y="5248134"/>
                </a:lnTo>
                <a:lnTo>
                  <a:pt x="0" y="5248134"/>
                </a:lnTo>
                <a:lnTo>
                  <a:pt x="0" y="0"/>
                </a:lnTo>
                <a:close/>
              </a:path>
            </a:pathLst>
          </a:custGeom>
          <a:blipFill>
            <a:blip r:embed="rId4"/>
            <a:stretch>
              <a:fillRect l="0" t="0" r="-7475" b="0"/>
            </a:stretch>
          </a:blipFill>
        </p:spPr>
      </p:sp>
      <p:sp>
        <p:nvSpPr>
          <p:cNvPr name="TextBox 5" id="5"/>
          <p:cNvSpPr txBox="true"/>
          <p:nvPr/>
        </p:nvSpPr>
        <p:spPr>
          <a:xfrm rot="0">
            <a:off x="1028700" y="1057275"/>
            <a:ext cx="7639170" cy="1545182"/>
          </a:xfrm>
          <a:prstGeom prst="rect">
            <a:avLst/>
          </a:prstGeom>
        </p:spPr>
        <p:txBody>
          <a:bodyPr anchor="t" rtlCol="false" tIns="0" lIns="0" bIns="0" rIns="0">
            <a:spAutoFit/>
          </a:bodyPr>
          <a:lstStyle/>
          <a:p>
            <a:pPr>
              <a:lnSpc>
                <a:spcPts val="5959"/>
              </a:lnSpc>
            </a:pPr>
            <a:r>
              <a:rPr lang="en-US" sz="5417">
                <a:solidFill>
                  <a:srgbClr val="336BE4"/>
                </a:solidFill>
                <a:latin typeface="Arimo Bold"/>
              </a:rPr>
              <a:t>КРАЛСКАТА ОПЕРА МАСКАТ, МАСКАТ</a:t>
            </a:r>
          </a:p>
        </p:txBody>
      </p:sp>
      <p:sp>
        <p:nvSpPr>
          <p:cNvPr name="TextBox 6" id="6"/>
          <p:cNvSpPr txBox="true"/>
          <p:nvPr/>
        </p:nvSpPr>
        <p:spPr>
          <a:xfrm rot="0">
            <a:off x="8220872" y="1057275"/>
            <a:ext cx="7639170" cy="1545182"/>
          </a:xfrm>
          <a:prstGeom prst="rect">
            <a:avLst/>
          </a:prstGeom>
        </p:spPr>
        <p:txBody>
          <a:bodyPr anchor="t" rtlCol="false" tIns="0" lIns="0" bIns="0" rIns="0">
            <a:spAutoFit/>
          </a:bodyPr>
          <a:lstStyle/>
          <a:p>
            <a:pPr>
              <a:lnSpc>
                <a:spcPts val="5959"/>
              </a:lnSpc>
            </a:pPr>
            <a:r>
              <a:rPr lang="en-US" sz="5417">
                <a:solidFill>
                  <a:srgbClr val="336BE4"/>
                </a:solidFill>
                <a:latin typeface="Arimo Bold"/>
              </a:rPr>
              <a:t>МЕТРОПОЛИТЪН ОПЕРА, НЮ ЙОРК</a:t>
            </a:r>
          </a:p>
        </p:txBody>
      </p:sp>
      <p:sp>
        <p:nvSpPr>
          <p:cNvPr name="TextBox 7" id="7"/>
          <p:cNvSpPr txBox="true"/>
          <p:nvPr/>
        </p:nvSpPr>
        <p:spPr>
          <a:xfrm rot="0">
            <a:off x="1093073" y="8774842"/>
            <a:ext cx="6596856" cy="412712"/>
          </a:xfrm>
          <a:prstGeom prst="rect">
            <a:avLst/>
          </a:prstGeom>
        </p:spPr>
        <p:txBody>
          <a:bodyPr anchor="t" rtlCol="false" tIns="0" lIns="0" bIns="0" rIns="0">
            <a:spAutoFit/>
          </a:bodyPr>
          <a:lstStyle/>
          <a:p>
            <a:pPr algn="ctr">
              <a:lnSpc>
                <a:spcPts val="1628"/>
              </a:lnSpc>
            </a:pPr>
            <a:r>
              <a:rPr lang="en-US" sz="1252" spc="25">
                <a:solidFill>
                  <a:srgbClr val="000000"/>
                </a:solidFill>
                <a:latin typeface="Arimo"/>
              </a:rPr>
              <a:t>Източник : </a:t>
            </a:r>
            <a:r>
              <a:rPr lang="en-US" sz="1252" spc="25" u="sng">
                <a:solidFill>
                  <a:srgbClr val="000000"/>
                </a:solidFill>
                <a:latin typeface="Arimo"/>
                <a:hlinkClick r:id="rId5" tooltip="https://www.vogue.pl/a/najbardziej-spektakularne-opery-na-swiecie"/>
              </a:rPr>
              <a:t>https://www.vogue.pl/a/najbardziej-spektakularne-opery-na-swiecie</a:t>
            </a:r>
            <a:r>
              <a:rPr lang="en-US" sz="1252" spc="25">
                <a:solidFill>
                  <a:srgbClr val="000000"/>
                </a:solidFill>
                <a:latin typeface="Arimo"/>
              </a:rPr>
              <a:t> 9.10.2022 </a:t>
            </a:r>
          </a:p>
          <a:p>
            <a:pPr algn="ctr">
              <a:lnSpc>
                <a:spcPts val="1628"/>
              </a:lnSpc>
              <a:spcBef>
                <a:spcPct val="0"/>
              </a:spcBef>
            </a:pPr>
          </a:p>
        </p:txBody>
      </p:sp>
      <p:sp>
        <p:nvSpPr>
          <p:cNvPr name="TextBox 8" id="8"/>
          <p:cNvSpPr txBox="true"/>
          <p:nvPr/>
        </p:nvSpPr>
        <p:spPr>
          <a:xfrm rot="0">
            <a:off x="8474869" y="8755792"/>
            <a:ext cx="6596856" cy="412712"/>
          </a:xfrm>
          <a:prstGeom prst="rect">
            <a:avLst/>
          </a:prstGeom>
        </p:spPr>
        <p:txBody>
          <a:bodyPr anchor="t" rtlCol="false" tIns="0" lIns="0" bIns="0" rIns="0">
            <a:spAutoFit/>
          </a:bodyPr>
          <a:lstStyle/>
          <a:p>
            <a:pPr algn="ctr">
              <a:lnSpc>
                <a:spcPts val="1628"/>
              </a:lnSpc>
            </a:pPr>
            <a:r>
              <a:rPr lang="en-US" sz="1252" spc="25">
                <a:solidFill>
                  <a:srgbClr val="000000"/>
                </a:solidFill>
                <a:latin typeface="Arimo"/>
              </a:rPr>
              <a:t>Източник : </a:t>
            </a:r>
            <a:r>
              <a:rPr lang="en-US" sz="1252" spc="25" u="sng">
                <a:solidFill>
                  <a:srgbClr val="000000"/>
                </a:solidFill>
                <a:latin typeface="Arimo"/>
                <a:hlinkClick r:id="rId6" tooltip="https://www.vogue.pl/a/najbardziej-spektakularne-opery-na-swiecie"/>
              </a:rPr>
              <a:t>https://www.vogue.pl/a/najbardziej-spektakularne-opery-na-swiecie</a:t>
            </a:r>
            <a:r>
              <a:rPr lang="en-US" sz="1252" spc="25">
                <a:solidFill>
                  <a:srgbClr val="000000"/>
                </a:solidFill>
                <a:latin typeface="Arimo"/>
              </a:rPr>
              <a:t> 9.10.2022 </a:t>
            </a:r>
          </a:p>
          <a:p>
            <a:pPr algn="ctr">
              <a:lnSpc>
                <a:spcPts val="1628"/>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57275"/>
            <a:ext cx="12965084" cy="8538885"/>
          </a:xfrm>
          <a:prstGeom prst="rect">
            <a:avLst/>
          </a:prstGeom>
        </p:spPr>
        <p:txBody>
          <a:bodyPr anchor="t" rtlCol="false" tIns="0" lIns="0" bIns="0" rIns="0">
            <a:spAutoFit/>
          </a:bodyPr>
          <a:lstStyle/>
          <a:p>
            <a:pPr>
              <a:lnSpc>
                <a:spcPts val="7758"/>
              </a:lnSpc>
            </a:pPr>
            <a:r>
              <a:rPr lang="en-US" sz="7053">
                <a:solidFill>
                  <a:srgbClr val="336BE4"/>
                </a:solidFill>
                <a:latin typeface="Arimo Bold"/>
              </a:rPr>
              <a:t>НАЙ-ИЗВЕСТНИТЕ ОПЕРНИ ПЕВЦИ В СВЕТА</a:t>
            </a:r>
          </a:p>
          <a:p>
            <a:pPr>
              <a:lnSpc>
                <a:spcPts val="2038"/>
              </a:lnSpc>
            </a:pPr>
          </a:p>
          <a:p>
            <a:pPr marL="788758" indent="-394379" lvl="1">
              <a:lnSpc>
                <a:spcPts val="4018"/>
              </a:lnSpc>
              <a:buFont typeface="Arial"/>
              <a:buChar char="•"/>
            </a:pPr>
            <a:r>
              <a:rPr lang="en-US" sz="3653">
                <a:solidFill>
                  <a:srgbClr val="1986C8"/>
                </a:solidFill>
                <a:latin typeface="Arimo Bold"/>
              </a:rPr>
              <a:t>Лучано Павароти</a:t>
            </a:r>
          </a:p>
          <a:p>
            <a:pPr marL="788758" indent="-394379" lvl="1">
              <a:lnSpc>
                <a:spcPts val="4018"/>
              </a:lnSpc>
              <a:buFont typeface="Arial"/>
              <a:buChar char="•"/>
            </a:pPr>
            <a:r>
              <a:rPr lang="en-US" sz="3653">
                <a:solidFill>
                  <a:srgbClr val="1986C8"/>
                </a:solidFill>
                <a:latin typeface="Arimo Bold"/>
              </a:rPr>
              <a:t>Андреа Бочели</a:t>
            </a:r>
          </a:p>
          <a:p>
            <a:pPr marL="788758" indent="-394379" lvl="1">
              <a:lnSpc>
                <a:spcPts val="4018"/>
              </a:lnSpc>
              <a:buFont typeface="Arial"/>
              <a:buChar char="•"/>
            </a:pPr>
            <a:r>
              <a:rPr lang="en-US" sz="3653">
                <a:solidFill>
                  <a:srgbClr val="1986C8"/>
                </a:solidFill>
                <a:latin typeface="Arimo Bold"/>
              </a:rPr>
              <a:t>Пласидо Доминго</a:t>
            </a:r>
          </a:p>
          <a:p>
            <a:pPr marL="788758" indent="-394379" lvl="1">
              <a:lnSpc>
                <a:spcPts val="4018"/>
              </a:lnSpc>
              <a:buFont typeface="Arial"/>
              <a:buChar char="•"/>
            </a:pPr>
            <a:r>
              <a:rPr lang="en-US" sz="3653">
                <a:solidFill>
                  <a:srgbClr val="1986C8"/>
                </a:solidFill>
                <a:latin typeface="Arimo Bold"/>
              </a:rPr>
              <a:t>Мария Калас</a:t>
            </a:r>
          </a:p>
          <a:p>
            <a:pPr marL="788758" indent="-394379" lvl="1">
              <a:lnSpc>
                <a:spcPts val="4018"/>
              </a:lnSpc>
              <a:buFont typeface="Arial"/>
              <a:buChar char="•"/>
            </a:pPr>
            <a:r>
              <a:rPr lang="en-US" sz="3653">
                <a:solidFill>
                  <a:srgbClr val="1986C8"/>
                </a:solidFill>
                <a:latin typeface="Arimo Bold"/>
              </a:rPr>
              <a:t>Хосе Карерас</a:t>
            </a:r>
          </a:p>
          <a:p>
            <a:pPr marL="788758" indent="-394379" lvl="1">
              <a:lnSpc>
                <a:spcPts val="4018"/>
              </a:lnSpc>
              <a:buFont typeface="Arial"/>
              <a:buChar char="•"/>
            </a:pPr>
            <a:r>
              <a:rPr lang="en-US" sz="3653">
                <a:solidFill>
                  <a:srgbClr val="1986C8"/>
                </a:solidFill>
                <a:latin typeface="Arimo Bold"/>
              </a:rPr>
              <a:t>Енрико Карузо</a:t>
            </a:r>
          </a:p>
          <a:p>
            <a:pPr marL="788758" indent="-394379" lvl="1">
              <a:lnSpc>
                <a:spcPts val="4018"/>
              </a:lnSpc>
              <a:buFont typeface="Arial"/>
              <a:buChar char="•"/>
            </a:pPr>
            <a:r>
              <a:rPr lang="en-US" sz="3653">
                <a:solidFill>
                  <a:srgbClr val="1986C8"/>
                </a:solidFill>
                <a:latin typeface="Arimo Bold"/>
              </a:rPr>
              <a:t>Джоан Съдърланд</a:t>
            </a:r>
          </a:p>
          <a:p>
            <a:pPr marL="788758" indent="-394379" lvl="1">
              <a:lnSpc>
                <a:spcPts val="4018"/>
              </a:lnSpc>
              <a:buFont typeface="Arial"/>
              <a:buChar char="•"/>
            </a:pPr>
            <a:r>
              <a:rPr lang="en-US" sz="3653">
                <a:solidFill>
                  <a:srgbClr val="1986C8"/>
                </a:solidFill>
                <a:latin typeface="Arimo Bold"/>
              </a:rPr>
              <a:t>Юси Бьорлинг</a:t>
            </a:r>
          </a:p>
          <a:p>
            <a:pPr marL="788758" indent="-394379" lvl="1">
              <a:lnSpc>
                <a:spcPts val="4018"/>
              </a:lnSpc>
              <a:buFont typeface="Arial"/>
              <a:buChar char="•"/>
            </a:pPr>
            <a:r>
              <a:rPr lang="en-US" sz="3653">
                <a:solidFill>
                  <a:srgbClr val="1986C8"/>
                </a:solidFill>
                <a:latin typeface="Arimo Bold"/>
              </a:rPr>
              <a:t>Сара Брайтман</a:t>
            </a:r>
          </a:p>
          <a:p>
            <a:pPr>
              <a:lnSpc>
                <a:spcPts val="4018"/>
              </a:lnSpc>
            </a:pP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8242711" y="3387477"/>
            <a:ext cx="3062170" cy="4938984"/>
          </a:xfrm>
          <a:custGeom>
            <a:avLst/>
            <a:gdLst/>
            <a:ahLst/>
            <a:cxnLst/>
            <a:rect r="r" b="b" t="t" l="l"/>
            <a:pathLst>
              <a:path h="4938984" w="3062170">
                <a:moveTo>
                  <a:pt x="0" y="0"/>
                </a:moveTo>
                <a:lnTo>
                  <a:pt x="3062171" y="0"/>
                </a:lnTo>
                <a:lnTo>
                  <a:pt x="3062171" y="4938985"/>
                </a:lnTo>
                <a:lnTo>
                  <a:pt x="0" y="4938985"/>
                </a:lnTo>
                <a:lnTo>
                  <a:pt x="0" y="0"/>
                </a:lnTo>
                <a:close/>
              </a:path>
            </a:pathLst>
          </a:custGeom>
          <a:blipFill>
            <a:blip r:embed="rId3"/>
            <a:stretch>
              <a:fillRect l="0" t="0" r="0" b="0"/>
            </a:stretch>
          </a:blipFill>
        </p:spPr>
      </p:sp>
      <p:sp>
        <p:nvSpPr>
          <p:cNvPr name="Freeform 5" id="5"/>
          <p:cNvSpPr/>
          <p:nvPr/>
        </p:nvSpPr>
        <p:spPr>
          <a:xfrm flipH="false" flipV="false" rot="0">
            <a:off x="11600120" y="3199425"/>
            <a:ext cx="4192276" cy="5315089"/>
          </a:xfrm>
          <a:custGeom>
            <a:avLst/>
            <a:gdLst/>
            <a:ahLst/>
            <a:cxnLst/>
            <a:rect r="r" b="b" t="t" l="l"/>
            <a:pathLst>
              <a:path h="5315089" w="4192276">
                <a:moveTo>
                  <a:pt x="0" y="0"/>
                </a:moveTo>
                <a:lnTo>
                  <a:pt x="4192277" y="0"/>
                </a:lnTo>
                <a:lnTo>
                  <a:pt x="4192277" y="5315089"/>
                </a:lnTo>
                <a:lnTo>
                  <a:pt x="0" y="53150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960715" y="8613022"/>
            <a:ext cx="7799784" cy="476847"/>
          </a:xfrm>
          <a:prstGeom prst="rect">
            <a:avLst/>
          </a:prstGeom>
        </p:spPr>
        <p:txBody>
          <a:bodyPr anchor="t" rtlCol="false" tIns="0" lIns="0" bIns="0" rIns="0">
            <a:spAutoFit/>
          </a:bodyPr>
          <a:lstStyle/>
          <a:p>
            <a:pPr algn="ctr">
              <a:lnSpc>
                <a:spcPts val="1888"/>
              </a:lnSpc>
            </a:pPr>
            <a:r>
              <a:rPr lang="en-US" sz="1452" spc="29">
                <a:solidFill>
                  <a:srgbClr val="000000"/>
                </a:solidFill>
                <a:latin typeface="Arimo"/>
              </a:rPr>
              <a:t>Източник : </a:t>
            </a:r>
            <a:r>
              <a:rPr lang="en-US" sz="1452" spc="29" u="sng">
                <a:solidFill>
                  <a:srgbClr val="000000"/>
                </a:solidFill>
                <a:latin typeface="Arimo"/>
                <a:hlinkClick r:id="rId6" tooltip="https://pl.123rf.com/cliparty-wektory/%C5%9Apiewak_operowy.html"/>
              </a:rPr>
              <a:t>https://pl.123rf.com/cliparty-wektory/%C5%9Apiewak_operowy.html</a:t>
            </a:r>
            <a:r>
              <a:rPr lang="en-US" sz="1452" spc="29">
                <a:solidFill>
                  <a:srgbClr val="000000"/>
                </a:solidFill>
                <a:latin typeface="Arimo"/>
              </a:rPr>
              <a:t> 19.10.2022 </a:t>
            </a:r>
          </a:p>
          <a:p>
            <a:pPr algn="ctr">
              <a:lnSpc>
                <a:spcPts val="1888"/>
              </a:lnSpc>
              <a:spcBef>
                <a:spcPct val="0"/>
              </a:spcBef>
            </a:pPr>
          </a:p>
        </p:txBody>
      </p:sp>
      <p:sp>
        <p:nvSpPr>
          <p:cNvPr name="TextBox 7" id="7"/>
          <p:cNvSpPr txBox="true"/>
          <p:nvPr/>
        </p:nvSpPr>
        <p:spPr>
          <a:xfrm rot="0">
            <a:off x="971801" y="8961814"/>
            <a:ext cx="9775958" cy="449542"/>
          </a:xfrm>
          <a:prstGeom prst="rect">
            <a:avLst/>
          </a:prstGeom>
        </p:spPr>
        <p:txBody>
          <a:bodyPr anchor="t" rtlCol="false" tIns="0" lIns="0" bIns="0" rIns="0">
            <a:spAutoFit/>
          </a:bodyPr>
          <a:lstStyle/>
          <a:p>
            <a:pPr algn="ctr">
              <a:lnSpc>
                <a:spcPts val="1758"/>
              </a:lnSpc>
            </a:pPr>
            <a:r>
              <a:rPr lang="en-US" sz="1352" spc="27">
                <a:solidFill>
                  <a:srgbClr val="000000"/>
                </a:solidFill>
                <a:latin typeface="Arimo"/>
              </a:rPr>
              <a:t>Източник : </a:t>
            </a:r>
            <a:r>
              <a:rPr lang="en-US" sz="1352" spc="27" u="sng">
                <a:solidFill>
                  <a:srgbClr val="000000"/>
                </a:solidFill>
                <a:latin typeface="Arimo"/>
                <a:hlinkClick r:id="rId7" tooltip="https://myloview.pl/fototapeta-spiewak-operowy-ilustracja-rysunek-kreskowka-i-biale-tlo-nr-681690C"/>
              </a:rPr>
              <a:t>https://myloview.pl/fototapeta-spiewak-operowy-ilustracja-rysunek-kreskowka-i-biale-tlo-nr-681690C</a:t>
            </a:r>
            <a:r>
              <a:rPr lang="en-US" sz="1352" spc="27">
                <a:solidFill>
                  <a:srgbClr val="000000"/>
                </a:solidFill>
                <a:latin typeface="Arimo"/>
              </a:rPr>
              <a:t> 19.10.2022</a:t>
            </a:r>
          </a:p>
          <a:p>
            <a:pPr algn="ctr">
              <a:lnSpc>
                <a:spcPts val="1758"/>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685279"/>
            <a:ext cx="4370882" cy="3782244"/>
          </a:xfrm>
          <a:custGeom>
            <a:avLst/>
            <a:gdLst/>
            <a:ahLst/>
            <a:cxnLst/>
            <a:rect r="r" b="b" t="t" l="l"/>
            <a:pathLst>
              <a:path h="3782244" w="4370882">
                <a:moveTo>
                  <a:pt x="0" y="0"/>
                </a:moveTo>
                <a:lnTo>
                  <a:pt x="4370882" y="0"/>
                </a:lnTo>
                <a:lnTo>
                  <a:pt x="4370882" y="3782244"/>
                </a:lnTo>
                <a:lnTo>
                  <a:pt x="0" y="3782244"/>
                </a:lnTo>
                <a:lnTo>
                  <a:pt x="0" y="0"/>
                </a:lnTo>
                <a:close/>
              </a:path>
            </a:pathLst>
          </a:custGeom>
          <a:blipFill>
            <a:blip r:embed="rId3"/>
            <a:stretch>
              <a:fillRect l="0" t="-17359" r="0" b="0"/>
            </a:stretch>
          </a:blipFill>
        </p:spPr>
      </p:sp>
      <p:sp>
        <p:nvSpPr>
          <p:cNvPr name="Freeform 4" id="4"/>
          <p:cNvSpPr/>
          <p:nvPr/>
        </p:nvSpPr>
        <p:spPr>
          <a:xfrm flipH="false" flipV="false" rot="0">
            <a:off x="5976613" y="3297078"/>
            <a:ext cx="4714247" cy="4804527"/>
          </a:xfrm>
          <a:custGeom>
            <a:avLst/>
            <a:gdLst/>
            <a:ahLst/>
            <a:cxnLst/>
            <a:rect r="r" b="b" t="t" l="l"/>
            <a:pathLst>
              <a:path h="4804527" w="4714247">
                <a:moveTo>
                  <a:pt x="0" y="0"/>
                </a:moveTo>
                <a:lnTo>
                  <a:pt x="4714247" y="0"/>
                </a:lnTo>
                <a:lnTo>
                  <a:pt x="4714247" y="4804528"/>
                </a:lnTo>
                <a:lnTo>
                  <a:pt x="0" y="4804528"/>
                </a:lnTo>
                <a:lnTo>
                  <a:pt x="0" y="0"/>
                </a:lnTo>
                <a:close/>
              </a:path>
            </a:pathLst>
          </a:custGeom>
          <a:blipFill>
            <a:blip r:embed="rId4"/>
            <a:stretch>
              <a:fillRect l="0" t="-16231" r="0" b="0"/>
            </a:stretch>
          </a:blipFill>
        </p:spPr>
      </p:sp>
      <p:sp>
        <p:nvSpPr>
          <p:cNvPr name="Freeform 5" id="5"/>
          <p:cNvSpPr/>
          <p:nvPr/>
        </p:nvSpPr>
        <p:spPr>
          <a:xfrm flipH="false" flipV="false" rot="0">
            <a:off x="11550581" y="1780090"/>
            <a:ext cx="4146548" cy="4900750"/>
          </a:xfrm>
          <a:custGeom>
            <a:avLst/>
            <a:gdLst/>
            <a:ahLst/>
            <a:cxnLst/>
            <a:rect r="r" b="b" t="t" l="l"/>
            <a:pathLst>
              <a:path h="4900750" w="4146548">
                <a:moveTo>
                  <a:pt x="0" y="0"/>
                </a:moveTo>
                <a:lnTo>
                  <a:pt x="4146548" y="0"/>
                </a:lnTo>
                <a:lnTo>
                  <a:pt x="4146548" y="4900750"/>
                </a:lnTo>
                <a:lnTo>
                  <a:pt x="0" y="4900750"/>
                </a:lnTo>
                <a:lnTo>
                  <a:pt x="0" y="0"/>
                </a:lnTo>
                <a:close/>
              </a:path>
            </a:pathLst>
          </a:custGeom>
          <a:blipFill>
            <a:blip r:embed="rId5"/>
            <a:stretch>
              <a:fillRect l="0" t="-15332" r="0" b="0"/>
            </a:stretch>
          </a:blipFill>
        </p:spPr>
      </p:sp>
      <p:sp>
        <p:nvSpPr>
          <p:cNvPr name="TextBox 6" id="6"/>
          <p:cNvSpPr txBox="true"/>
          <p:nvPr/>
        </p:nvSpPr>
        <p:spPr>
          <a:xfrm rot="0">
            <a:off x="1383632" y="5438948"/>
            <a:ext cx="3661018" cy="812762"/>
          </a:xfrm>
          <a:prstGeom prst="rect">
            <a:avLst/>
          </a:prstGeom>
        </p:spPr>
        <p:txBody>
          <a:bodyPr anchor="t" rtlCol="false" tIns="0" lIns="0" bIns="0" rIns="0">
            <a:spAutoFit/>
          </a:bodyPr>
          <a:lstStyle/>
          <a:p>
            <a:pPr algn="ctr">
              <a:lnSpc>
                <a:spcPts val="1628"/>
              </a:lnSpc>
            </a:pPr>
            <a:r>
              <a:rPr lang="en-US" sz="1252" spc="25">
                <a:solidFill>
                  <a:srgbClr val="000000"/>
                </a:solidFill>
                <a:latin typeface="Arimo"/>
              </a:rPr>
              <a:t>Източник : </a:t>
            </a:r>
            <a:r>
              <a:rPr lang="en-US" sz="1252" spc="25" u="sng">
                <a:solidFill>
                  <a:srgbClr val="000000"/>
                </a:solidFill>
                <a:latin typeface="Arimo"/>
                <a:hlinkClick r:id="rId6" tooltip="http://null"/>
              </a:rPr>
              <a:t>https://open.spotify.com/artist/0Y8KmFkKOgJybpVobn1onU 9.10.2022</a:t>
            </a:r>
            <a:r>
              <a:rPr lang="en-US" sz="1252" spc="25">
                <a:solidFill>
                  <a:srgbClr val="000000"/>
                </a:solidFill>
                <a:latin typeface="Arimo"/>
              </a:rPr>
              <a:t> </a:t>
            </a:r>
          </a:p>
          <a:p>
            <a:pPr algn="ctr">
              <a:lnSpc>
                <a:spcPts val="1628"/>
              </a:lnSpc>
              <a:spcBef>
                <a:spcPct val="0"/>
              </a:spcBef>
            </a:pPr>
          </a:p>
        </p:txBody>
      </p:sp>
      <p:sp>
        <p:nvSpPr>
          <p:cNvPr name="TextBox 7" id="7"/>
          <p:cNvSpPr txBox="true"/>
          <p:nvPr/>
        </p:nvSpPr>
        <p:spPr>
          <a:xfrm rot="0">
            <a:off x="5976613" y="8073031"/>
            <a:ext cx="4750897" cy="967067"/>
          </a:xfrm>
          <a:prstGeom prst="rect">
            <a:avLst/>
          </a:prstGeom>
        </p:spPr>
        <p:txBody>
          <a:bodyPr anchor="t" rtlCol="false" tIns="0" lIns="0" bIns="0" rIns="0">
            <a:spAutoFit/>
          </a:bodyPr>
          <a:lstStyle/>
          <a:p>
            <a:pPr algn="ctr">
              <a:lnSpc>
                <a:spcPts val="1628"/>
              </a:lnSpc>
            </a:pPr>
            <a:r>
              <a:rPr lang="en-US" sz="1252" spc="25">
                <a:solidFill>
                  <a:srgbClr val="000000"/>
                </a:solidFill>
                <a:latin typeface="Arimo"/>
              </a:rPr>
              <a:t>Източник : </a:t>
            </a:r>
            <a:r>
              <a:rPr lang="en-US" sz="1252" spc="25" u="sng">
                <a:solidFill>
                  <a:srgbClr val="000000"/>
                </a:solidFill>
                <a:latin typeface="Arimo"/>
                <a:hlinkClick r:id="rId7" tooltip="http://null"/>
              </a:rPr>
              <a:t>https://amu.edu.pl/wiadomosci/aktualnosci/archiwum/343519-andrea-bocelli-w-poznaniu2.-wielki-koncert-na-stulecie-uniwersytetu-poznanskiego 9.10.2022</a:t>
            </a:r>
            <a:r>
              <a:rPr lang="en-US" sz="1252" spc="25">
                <a:solidFill>
                  <a:srgbClr val="000000"/>
                </a:solidFill>
                <a:latin typeface="Arimo"/>
              </a:rPr>
              <a:t> </a:t>
            </a:r>
          </a:p>
          <a:p>
            <a:pPr algn="ctr">
              <a:lnSpc>
                <a:spcPts val="1238"/>
              </a:lnSpc>
              <a:spcBef>
                <a:spcPct val="0"/>
              </a:spcBef>
            </a:pPr>
          </a:p>
        </p:txBody>
      </p:sp>
      <p:sp>
        <p:nvSpPr>
          <p:cNvPr name="TextBox 8" id="8"/>
          <p:cNvSpPr txBox="true"/>
          <p:nvPr/>
        </p:nvSpPr>
        <p:spPr>
          <a:xfrm rot="0">
            <a:off x="12018752" y="6652265"/>
            <a:ext cx="3210206" cy="767042"/>
          </a:xfrm>
          <a:prstGeom prst="rect">
            <a:avLst/>
          </a:prstGeom>
        </p:spPr>
        <p:txBody>
          <a:bodyPr anchor="t" rtlCol="false" tIns="0" lIns="0" bIns="0" rIns="0">
            <a:spAutoFit/>
          </a:bodyPr>
          <a:lstStyle/>
          <a:p>
            <a:pPr algn="ctr">
              <a:lnSpc>
                <a:spcPts val="1628"/>
              </a:lnSpc>
            </a:pPr>
            <a:r>
              <a:rPr lang="en-US" sz="1252" spc="25">
                <a:solidFill>
                  <a:srgbClr val="000000"/>
                </a:solidFill>
                <a:latin typeface="Arimo"/>
              </a:rPr>
              <a:t>Източник : </a:t>
            </a:r>
            <a:r>
              <a:rPr lang="en-US" sz="1252" spc="25" u="sng">
                <a:solidFill>
                  <a:srgbClr val="000000"/>
                </a:solidFill>
                <a:latin typeface="Arimo"/>
                <a:hlinkClick r:id="rId8" tooltip="http://null"/>
              </a:rPr>
              <a:t>https://www.operabase.com/artists/placido-domingo-14248/en 9.10.2022</a:t>
            </a:r>
            <a:r>
              <a:rPr lang="en-US" sz="1252" spc="25">
                <a:solidFill>
                  <a:srgbClr val="000000"/>
                </a:solidFill>
                <a:latin typeface="Arimo"/>
              </a:rPr>
              <a:t> </a:t>
            </a:r>
          </a:p>
          <a:p>
            <a:pPr algn="ctr">
              <a:lnSpc>
                <a:spcPts val="1238"/>
              </a:lnSpc>
              <a:spcBef>
                <a:spcPct val="0"/>
              </a:spcBef>
            </a:pPr>
          </a:p>
        </p:txBody>
      </p:sp>
      <p:sp>
        <p:nvSpPr>
          <p:cNvPr name="TextBox 9" id="9"/>
          <p:cNvSpPr txBox="true"/>
          <p:nvPr/>
        </p:nvSpPr>
        <p:spPr>
          <a:xfrm rot="0">
            <a:off x="1435351" y="902319"/>
            <a:ext cx="3474508" cy="549238"/>
          </a:xfrm>
          <a:prstGeom prst="rect">
            <a:avLst/>
          </a:prstGeom>
        </p:spPr>
        <p:txBody>
          <a:bodyPr anchor="t" rtlCol="false" tIns="0" lIns="0" bIns="0" rIns="0">
            <a:spAutoFit/>
          </a:bodyPr>
          <a:lstStyle/>
          <a:p>
            <a:pPr algn="ctr">
              <a:lnSpc>
                <a:spcPts val="4228"/>
              </a:lnSpc>
              <a:spcBef>
                <a:spcPct val="0"/>
              </a:spcBef>
            </a:pPr>
            <a:r>
              <a:rPr lang="en-US" sz="3252" spc="65">
                <a:solidFill>
                  <a:srgbClr val="000000"/>
                </a:solidFill>
                <a:latin typeface="Arimo"/>
              </a:rPr>
              <a:t>Лучано Павароти</a:t>
            </a:r>
          </a:p>
        </p:txBody>
      </p:sp>
      <p:sp>
        <p:nvSpPr>
          <p:cNvPr name="TextBox 10" id="10"/>
          <p:cNvSpPr txBox="true"/>
          <p:nvPr/>
        </p:nvSpPr>
        <p:spPr>
          <a:xfrm rot="0">
            <a:off x="6720707" y="2217299"/>
            <a:ext cx="3262709" cy="56574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Arimo"/>
              </a:rPr>
              <a:t>Андреа Бочели</a:t>
            </a:r>
          </a:p>
        </p:txBody>
      </p:sp>
      <p:sp>
        <p:nvSpPr>
          <p:cNvPr name="TextBox 11" id="11"/>
          <p:cNvSpPr txBox="true"/>
          <p:nvPr/>
        </p:nvSpPr>
        <p:spPr>
          <a:xfrm rot="0">
            <a:off x="11995581" y="1157888"/>
            <a:ext cx="3329252" cy="504153"/>
          </a:xfrm>
          <a:prstGeom prst="rect">
            <a:avLst/>
          </a:prstGeom>
        </p:spPr>
        <p:txBody>
          <a:bodyPr anchor="t" rtlCol="false" tIns="0" lIns="0" bIns="0" rIns="0">
            <a:spAutoFit/>
          </a:bodyPr>
          <a:lstStyle/>
          <a:p>
            <a:pPr algn="ctr">
              <a:lnSpc>
                <a:spcPts val="3968"/>
              </a:lnSpc>
              <a:spcBef>
                <a:spcPct val="0"/>
              </a:spcBef>
            </a:pPr>
            <a:r>
              <a:rPr lang="en-US" sz="3052" spc="61">
                <a:solidFill>
                  <a:srgbClr val="000000"/>
                </a:solidFill>
                <a:latin typeface="Arimo"/>
              </a:rPr>
              <a:t>Пласидо Доминго</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2036410"/>
            <a:ext cx="5063523" cy="4174432"/>
          </a:xfrm>
          <a:custGeom>
            <a:avLst/>
            <a:gdLst/>
            <a:ahLst/>
            <a:cxnLst/>
            <a:rect r="r" b="b" t="t" l="l"/>
            <a:pathLst>
              <a:path h="4174432" w="5063523">
                <a:moveTo>
                  <a:pt x="0" y="0"/>
                </a:moveTo>
                <a:lnTo>
                  <a:pt x="5063523" y="0"/>
                </a:lnTo>
                <a:lnTo>
                  <a:pt x="5063523" y="4174432"/>
                </a:lnTo>
                <a:lnTo>
                  <a:pt x="0" y="4174432"/>
                </a:lnTo>
                <a:lnTo>
                  <a:pt x="0" y="0"/>
                </a:lnTo>
                <a:close/>
              </a:path>
            </a:pathLst>
          </a:custGeom>
          <a:blipFill>
            <a:blip r:embed="rId3"/>
            <a:stretch>
              <a:fillRect l="-20300" t="0" r="-21567" b="0"/>
            </a:stretch>
          </a:blipFill>
        </p:spPr>
      </p:sp>
      <p:sp>
        <p:nvSpPr>
          <p:cNvPr name="Freeform 4" id="4"/>
          <p:cNvSpPr/>
          <p:nvPr/>
        </p:nvSpPr>
        <p:spPr>
          <a:xfrm flipH="false" flipV="false" rot="0">
            <a:off x="7077722" y="4417642"/>
            <a:ext cx="5131955" cy="2887580"/>
          </a:xfrm>
          <a:custGeom>
            <a:avLst/>
            <a:gdLst/>
            <a:ahLst/>
            <a:cxnLst/>
            <a:rect r="r" b="b" t="t" l="l"/>
            <a:pathLst>
              <a:path h="2887580" w="5131955">
                <a:moveTo>
                  <a:pt x="0" y="0"/>
                </a:moveTo>
                <a:lnTo>
                  <a:pt x="5131955" y="0"/>
                </a:lnTo>
                <a:lnTo>
                  <a:pt x="5131955" y="2887580"/>
                </a:lnTo>
                <a:lnTo>
                  <a:pt x="0" y="2887580"/>
                </a:lnTo>
                <a:lnTo>
                  <a:pt x="0" y="0"/>
                </a:lnTo>
                <a:close/>
              </a:path>
            </a:pathLst>
          </a:custGeom>
          <a:blipFill>
            <a:blip r:embed="rId4"/>
            <a:stretch>
              <a:fillRect l="0" t="0" r="0" b="0"/>
            </a:stretch>
          </a:blipFill>
        </p:spPr>
      </p:sp>
      <p:sp>
        <p:nvSpPr>
          <p:cNvPr name="Freeform 5" id="5"/>
          <p:cNvSpPr/>
          <p:nvPr/>
        </p:nvSpPr>
        <p:spPr>
          <a:xfrm flipH="false" flipV="false" rot="0">
            <a:off x="13672664" y="3365445"/>
            <a:ext cx="3586871" cy="5625724"/>
          </a:xfrm>
          <a:custGeom>
            <a:avLst/>
            <a:gdLst/>
            <a:ahLst/>
            <a:cxnLst/>
            <a:rect r="r" b="b" t="t" l="l"/>
            <a:pathLst>
              <a:path h="5625724" w="3586871">
                <a:moveTo>
                  <a:pt x="0" y="0"/>
                </a:moveTo>
                <a:lnTo>
                  <a:pt x="3586871" y="0"/>
                </a:lnTo>
                <a:lnTo>
                  <a:pt x="3586871" y="5625724"/>
                </a:lnTo>
                <a:lnTo>
                  <a:pt x="0" y="5625724"/>
                </a:lnTo>
                <a:lnTo>
                  <a:pt x="0" y="0"/>
                </a:lnTo>
                <a:close/>
              </a:path>
            </a:pathLst>
          </a:custGeom>
          <a:blipFill>
            <a:blip r:embed="rId5"/>
            <a:stretch>
              <a:fillRect l="0" t="0" r="0" b="0"/>
            </a:stretch>
          </a:blipFill>
        </p:spPr>
      </p:sp>
      <p:sp>
        <p:nvSpPr>
          <p:cNvPr name="TextBox 6" id="6"/>
          <p:cNvSpPr txBox="true"/>
          <p:nvPr/>
        </p:nvSpPr>
        <p:spPr>
          <a:xfrm rot="0">
            <a:off x="1981873" y="908687"/>
            <a:ext cx="2772040" cy="1127723"/>
          </a:xfrm>
          <a:prstGeom prst="rect">
            <a:avLst/>
          </a:prstGeom>
        </p:spPr>
        <p:txBody>
          <a:bodyPr anchor="t" rtlCol="false" tIns="0" lIns="0" bIns="0" rIns="0">
            <a:spAutoFit/>
          </a:bodyPr>
          <a:lstStyle/>
          <a:p>
            <a:pPr algn="ctr">
              <a:lnSpc>
                <a:spcPts val="4488"/>
              </a:lnSpc>
            </a:pPr>
            <a:r>
              <a:rPr lang="en-US" sz="3452" spc="69">
                <a:solidFill>
                  <a:srgbClr val="000000"/>
                </a:solidFill>
                <a:latin typeface="Arimo"/>
              </a:rPr>
              <a:t>Мария Калас</a:t>
            </a:r>
          </a:p>
          <a:p>
            <a:pPr algn="ctr">
              <a:lnSpc>
                <a:spcPts val="4488"/>
              </a:lnSpc>
              <a:spcBef>
                <a:spcPct val="0"/>
              </a:spcBef>
            </a:pPr>
          </a:p>
        </p:txBody>
      </p:sp>
      <p:sp>
        <p:nvSpPr>
          <p:cNvPr name="TextBox 7" id="7"/>
          <p:cNvSpPr txBox="true"/>
          <p:nvPr/>
        </p:nvSpPr>
        <p:spPr>
          <a:xfrm rot="0">
            <a:off x="1294253" y="6668042"/>
            <a:ext cx="4147279" cy="1012771"/>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 </a:t>
            </a:r>
            <a:r>
              <a:rPr lang="en-US" sz="1254" spc="25" u="sng">
                <a:solidFill>
                  <a:srgbClr val="000000"/>
                </a:solidFill>
                <a:latin typeface="Arimo"/>
                <a:hlinkClick r:id="rId6" tooltip="https://weekend.gazeta.pl/weekend/7,177333,23075708,byla-ogromnie-muzykalna-poza-tym-uparta-to-zrobilo-z-niej.html"/>
              </a:rPr>
              <a:t>https://weekend.gazeta.pl/weekend/7,177333,23075708,byla-ogromnie-muzykalna-poza-tym-uparta-to-zrobilo-z-niej.html</a:t>
            </a:r>
            <a:r>
              <a:rPr lang="en-US" sz="1254" spc="25">
                <a:solidFill>
                  <a:srgbClr val="000000"/>
                </a:solidFill>
                <a:latin typeface="Arimo"/>
              </a:rPr>
              <a:t> 09.10.2022</a:t>
            </a:r>
          </a:p>
          <a:p>
            <a:pPr algn="ctr">
              <a:lnSpc>
                <a:spcPts val="1630"/>
              </a:lnSpc>
              <a:spcBef>
                <a:spcPct val="0"/>
              </a:spcBef>
            </a:pPr>
          </a:p>
        </p:txBody>
      </p:sp>
      <p:sp>
        <p:nvSpPr>
          <p:cNvPr name="TextBox 8" id="8"/>
          <p:cNvSpPr txBox="true"/>
          <p:nvPr/>
        </p:nvSpPr>
        <p:spPr>
          <a:xfrm rot="0">
            <a:off x="8183398" y="3317820"/>
            <a:ext cx="2920603" cy="1127723"/>
          </a:xfrm>
          <a:prstGeom prst="rect">
            <a:avLst/>
          </a:prstGeom>
        </p:spPr>
        <p:txBody>
          <a:bodyPr anchor="t" rtlCol="false" tIns="0" lIns="0" bIns="0" rIns="0">
            <a:spAutoFit/>
          </a:bodyPr>
          <a:lstStyle/>
          <a:p>
            <a:pPr algn="ctr">
              <a:lnSpc>
                <a:spcPts val="4488"/>
              </a:lnSpc>
            </a:pPr>
            <a:r>
              <a:rPr lang="en-US" sz="3452" spc="69">
                <a:solidFill>
                  <a:srgbClr val="000000"/>
                </a:solidFill>
                <a:latin typeface="Arimo"/>
              </a:rPr>
              <a:t>Хосе Карерас</a:t>
            </a:r>
          </a:p>
          <a:p>
            <a:pPr algn="ctr">
              <a:lnSpc>
                <a:spcPts val="4488"/>
              </a:lnSpc>
              <a:spcBef>
                <a:spcPct val="0"/>
              </a:spcBef>
            </a:pPr>
          </a:p>
        </p:txBody>
      </p:sp>
      <p:sp>
        <p:nvSpPr>
          <p:cNvPr name="TextBox 9" id="9"/>
          <p:cNvSpPr txBox="true"/>
          <p:nvPr/>
        </p:nvSpPr>
        <p:spPr>
          <a:xfrm rot="0">
            <a:off x="7905542" y="7620423"/>
            <a:ext cx="3476315" cy="1012771"/>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 </a:t>
            </a:r>
            <a:r>
              <a:rPr lang="en-US" sz="1254" spc="25" u="sng">
                <a:solidFill>
                  <a:srgbClr val="000000"/>
                </a:solidFill>
                <a:latin typeface="Arimo"/>
                <a:hlinkClick r:id="rId7" tooltip="https://kultura.onet.pl/wiadomosci/jose-carreras-na-wyjatkowym-koncercie-w-polsce/c31t10e"/>
              </a:rPr>
              <a:t>https://kultura.onet.pl/wiadomosci/jose-carreras-na-wyjatkowym-koncercie-w-polsce/c31t10e</a:t>
            </a:r>
            <a:r>
              <a:rPr lang="en-US" sz="1254" spc="25">
                <a:solidFill>
                  <a:srgbClr val="000000"/>
                </a:solidFill>
                <a:latin typeface="Arimo"/>
              </a:rPr>
              <a:t> 9.10.2022</a:t>
            </a:r>
          </a:p>
          <a:p>
            <a:pPr algn="ctr">
              <a:lnSpc>
                <a:spcPts val="1630"/>
              </a:lnSpc>
              <a:spcBef>
                <a:spcPct val="0"/>
              </a:spcBef>
            </a:pPr>
          </a:p>
        </p:txBody>
      </p:sp>
      <p:sp>
        <p:nvSpPr>
          <p:cNvPr name="TextBox 10" id="10"/>
          <p:cNvSpPr txBox="true"/>
          <p:nvPr/>
        </p:nvSpPr>
        <p:spPr>
          <a:xfrm rot="0">
            <a:off x="13710664" y="2493505"/>
            <a:ext cx="3192198" cy="1174078"/>
          </a:xfrm>
          <a:prstGeom prst="rect">
            <a:avLst/>
          </a:prstGeom>
        </p:spPr>
        <p:txBody>
          <a:bodyPr anchor="t" rtlCol="false" tIns="0" lIns="0" bIns="0" rIns="0">
            <a:spAutoFit/>
          </a:bodyPr>
          <a:lstStyle/>
          <a:p>
            <a:pPr algn="ctr">
              <a:lnSpc>
                <a:spcPts val="4618"/>
              </a:lnSpc>
            </a:pPr>
            <a:r>
              <a:rPr lang="en-US" sz="3552" spc="71">
                <a:solidFill>
                  <a:srgbClr val="000000"/>
                </a:solidFill>
                <a:latin typeface="Arimo"/>
              </a:rPr>
              <a:t>Енрико Карузо</a:t>
            </a:r>
          </a:p>
          <a:p>
            <a:pPr algn="ctr">
              <a:lnSpc>
                <a:spcPts val="4618"/>
              </a:lnSpc>
              <a:spcBef>
                <a:spcPct val="0"/>
              </a:spcBef>
            </a:pPr>
          </a:p>
        </p:txBody>
      </p:sp>
      <p:sp>
        <p:nvSpPr>
          <p:cNvPr name="TextBox 11" id="11"/>
          <p:cNvSpPr txBox="true"/>
          <p:nvPr/>
        </p:nvSpPr>
        <p:spPr>
          <a:xfrm rot="0">
            <a:off x="13783220" y="9229725"/>
            <a:ext cx="3476315" cy="812746"/>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 </a:t>
            </a:r>
            <a:r>
              <a:rPr lang="en-US" sz="1254" spc="25" u="sng">
                <a:solidFill>
                  <a:srgbClr val="000000"/>
                </a:solidFill>
                <a:latin typeface="Arimo"/>
                <a:hlinkClick r:id="rId8" tooltip="https://en.wikipedia.org/wiki/Enrico_Caruso"/>
              </a:rPr>
              <a:t>https://en.wikipedia.org/wiki/Enrico_Caruso</a:t>
            </a:r>
            <a:r>
              <a:rPr lang="en-US" sz="1254" spc="25">
                <a:solidFill>
                  <a:srgbClr val="000000"/>
                </a:solidFill>
                <a:latin typeface="Arimo"/>
              </a:rPr>
              <a:t> 9.10.2022</a:t>
            </a:r>
          </a:p>
          <a:p>
            <a:pPr algn="ctr">
              <a:lnSpc>
                <a:spcPts val="163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3232776" y="-549799"/>
            <a:ext cx="10946258" cy="2230294"/>
            <a:chOff x="0" y="0"/>
            <a:chExt cx="14595010" cy="2973725"/>
          </a:xfrm>
        </p:grpSpPr>
        <p:sp>
          <p:nvSpPr>
            <p:cNvPr name="TextBox 3" id="3"/>
            <p:cNvSpPr txBox="true"/>
            <p:nvPr/>
          </p:nvSpPr>
          <p:spPr>
            <a:xfrm rot="0">
              <a:off x="0" y="1531730"/>
              <a:ext cx="14595010" cy="1443950"/>
            </a:xfrm>
            <a:prstGeom prst="rect">
              <a:avLst/>
            </a:prstGeom>
          </p:spPr>
          <p:txBody>
            <a:bodyPr anchor="t" rtlCol="false" tIns="0" lIns="0" bIns="0" rIns="0">
              <a:spAutoFit/>
            </a:bodyPr>
            <a:lstStyle/>
            <a:p>
              <a:pPr algn="r">
                <a:lnSpc>
                  <a:spcPts val="8206"/>
                </a:lnSpc>
              </a:pPr>
              <a:r>
                <a:rPr lang="en-US" sz="7460">
                  <a:solidFill>
                    <a:srgbClr val="FFFFFF"/>
                  </a:solidFill>
                  <a:latin typeface="HK Grotesk Bold"/>
                </a:rPr>
                <a:t>НЯКОИ ОПРЕДЕЛЕНИЯ</a:t>
              </a:r>
            </a:p>
          </p:txBody>
        </p:sp>
        <p:sp>
          <p:nvSpPr>
            <p:cNvPr name="TextBox 4" id="4"/>
            <p:cNvSpPr txBox="true"/>
            <p:nvPr/>
          </p:nvSpPr>
          <p:spPr>
            <a:xfrm rot="0">
              <a:off x="0" y="29301"/>
              <a:ext cx="14595010" cy="838044"/>
            </a:xfrm>
            <a:prstGeom prst="rect">
              <a:avLst/>
            </a:prstGeom>
          </p:spPr>
          <p:txBody>
            <a:bodyPr anchor="t" rtlCol="false" tIns="0" lIns="0" bIns="0" rIns="0">
              <a:spAutoFit/>
            </a:bodyPr>
            <a:lstStyle/>
            <a:p>
              <a:pPr algn="just">
                <a:lnSpc>
                  <a:spcPts val="4837"/>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6" id="6"/>
          <p:cNvGrpSpPr/>
          <p:nvPr/>
        </p:nvGrpSpPr>
        <p:grpSpPr>
          <a:xfrm rot="0">
            <a:off x="1293656" y="189311"/>
            <a:ext cx="14824497" cy="9068989"/>
            <a:chOff x="0" y="0"/>
            <a:chExt cx="19765996" cy="12091986"/>
          </a:xfrm>
        </p:grpSpPr>
        <p:sp>
          <p:nvSpPr>
            <p:cNvPr name="TextBox 7" id="7"/>
            <p:cNvSpPr txBox="true"/>
            <p:nvPr/>
          </p:nvSpPr>
          <p:spPr>
            <a:xfrm rot="0">
              <a:off x="0" y="317372"/>
              <a:ext cx="19765996" cy="1629025"/>
            </a:xfrm>
            <a:prstGeom prst="rect">
              <a:avLst/>
            </a:prstGeom>
          </p:spPr>
          <p:txBody>
            <a:bodyPr anchor="t" rtlCol="false" tIns="0" lIns="0" bIns="0" rIns="0">
              <a:spAutoFit/>
            </a:bodyPr>
            <a:lstStyle/>
            <a:p>
              <a:pPr>
                <a:lnSpc>
                  <a:spcPts val="9091"/>
                </a:lnSpc>
              </a:pPr>
            </a:p>
          </p:txBody>
        </p:sp>
        <p:sp>
          <p:nvSpPr>
            <p:cNvPr name="TextBox 8" id="8"/>
            <p:cNvSpPr txBox="true"/>
            <p:nvPr/>
          </p:nvSpPr>
          <p:spPr>
            <a:xfrm rot="0">
              <a:off x="0" y="2684723"/>
              <a:ext cx="19765996" cy="9407263"/>
            </a:xfrm>
            <a:prstGeom prst="rect">
              <a:avLst/>
            </a:prstGeom>
          </p:spPr>
          <p:txBody>
            <a:bodyPr anchor="t" rtlCol="false" tIns="0" lIns="0" bIns="0" rIns="0">
              <a:spAutoFit/>
            </a:bodyPr>
            <a:lstStyle/>
            <a:p>
              <a:pPr>
                <a:lnSpc>
                  <a:spcPts val="3448"/>
                </a:lnSpc>
              </a:pPr>
              <a:r>
                <a:rPr lang="en-US" sz="2652" spc="53">
                  <a:solidFill>
                    <a:srgbClr val="050217"/>
                  </a:solidFill>
                  <a:latin typeface="Arimo"/>
                </a:rPr>
                <a:t>Ларинкс</a:t>
              </a:r>
            </a:p>
            <a:p>
              <a:pPr>
                <a:lnSpc>
                  <a:spcPts val="3448"/>
                </a:lnSpc>
              </a:pPr>
              <a:r>
                <a:rPr lang="en-US" sz="2652" spc="53">
                  <a:solidFill>
                    <a:srgbClr val="050217"/>
                  </a:solidFill>
                  <a:latin typeface="Arimo"/>
                </a:rPr>
                <a:t>Високоспециализирана структура в горната част на трахеята, отговорна за производството на звук, въздушния поток по време на дишане и защита на дихателните пътища по време на преглъщане.</a:t>
              </a:r>
            </a:p>
            <a:p>
              <a:pPr>
                <a:lnSpc>
                  <a:spcPts val="3448"/>
                </a:lnSpc>
              </a:pPr>
              <a:r>
                <a:rPr lang="en-US" sz="2652" spc="53">
                  <a:solidFill>
                    <a:srgbClr val="050217"/>
                  </a:solidFill>
                  <a:latin typeface="Arimo"/>
                </a:rPr>
                <a:t>Гласни гънки (наричани още гласни струни)</a:t>
              </a:r>
            </a:p>
            <a:p>
              <a:pPr>
                <a:lnSpc>
                  <a:spcPts val="3448"/>
                </a:lnSpc>
              </a:pPr>
              <a:r>
                <a:rPr lang="en-US" sz="2652" spc="53">
                  <a:solidFill>
                    <a:srgbClr val="050217"/>
                  </a:solidFill>
                  <a:latin typeface="Arimo"/>
                </a:rPr>
                <a:t>"Нагъната" мека тъкан, която е основният вибрационен елемент на гласовата кутия; състои се от капака (епител и повърхностна lamina propria), вокален лигамент (междинна и дълбока lamina propria) и тяло (thyrohyoid мускул).</a:t>
              </a:r>
            </a:p>
            <a:p>
              <a:pPr>
                <a:lnSpc>
                  <a:spcPts val="3448"/>
                </a:lnSpc>
              </a:pPr>
              <a:r>
                <a:rPr lang="en-US" sz="2652" spc="53">
                  <a:solidFill>
                    <a:srgbClr val="050217"/>
                  </a:solidFill>
                  <a:latin typeface="Arimo"/>
                </a:rPr>
                <a:t>Глотис (наричан още глотидна Рима)</a:t>
              </a:r>
            </a:p>
            <a:p>
              <a:pPr>
                <a:lnSpc>
                  <a:spcPts val="3448"/>
                </a:lnSpc>
              </a:pPr>
              <a:r>
                <a:rPr lang="en-US" sz="2652" spc="53">
                  <a:solidFill>
                    <a:srgbClr val="050217"/>
                  </a:solidFill>
                  <a:latin typeface="Arimo"/>
                </a:rPr>
                <a:t>Отворът между двете гласни гънки; глотисът се отваря по време на дишане и се затваря по време на преглъщане и издаване на звуци.</a:t>
              </a:r>
            </a:p>
            <a:p>
              <a:pPr>
                <a:lnSpc>
                  <a:spcPts val="3448"/>
                </a:lnSpc>
              </a:pPr>
              <a:r>
                <a:rPr lang="en-US" sz="2652" spc="53">
                  <a:solidFill>
                    <a:srgbClr val="050217"/>
                  </a:solidFill>
                  <a:latin typeface="Arimo"/>
                </a:rPr>
                <a:t>Обяснение на термините, цитирани от уебсайта voicefoundation.org</a:t>
              </a:r>
            </a:p>
            <a:p>
              <a:pPr>
                <a:lnSpc>
                  <a:spcPts val="3448"/>
                </a:lnSpc>
              </a:pPr>
            </a:p>
            <a:p>
              <a:pPr>
                <a:lnSpc>
                  <a:spcPts val="2928"/>
                </a:lnSpc>
              </a:pPr>
            </a:p>
            <a:p>
              <a:pPr>
                <a:lnSpc>
                  <a:spcPts val="2928"/>
                </a:lnSpc>
              </a:pPr>
            </a:p>
            <a:p>
              <a:pPr>
                <a:lnSpc>
                  <a:spcPts val="2928"/>
                </a:lnSpc>
              </a:pPr>
            </a:p>
            <a:p>
              <a:pPr>
                <a:lnSpc>
                  <a:spcPts val="2928"/>
                </a:lnSpc>
              </a:pPr>
            </a:p>
          </p:txBody>
        </p:sp>
      </p:grpSp>
      <p:sp>
        <p:nvSpPr>
          <p:cNvPr name="Freeform 9" id="9"/>
          <p:cNvSpPr/>
          <p:nvPr/>
        </p:nvSpPr>
        <p:spPr>
          <a:xfrm flipH="false" flipV="false" rot="0">
            <a:off x="14977006" y="7061592"/>
            <a:ext cx="2282294" cy="2196708"/>
          </a:xfrm>
          <a:custGeom>
            <a:avLst/>
            <a:gdLst/>
            <a:ahLst/>
            <a:cxnLst/>
            <a:rect r="r" b="b" t="t" l="l"/>
            <a:pathLst>
              <a:path h="2196708" w="2282294">
                <a:moveTo>
                  <a:pt x="0" y="0"/>
                </a:moveTo>
                <a:lnTo>
                  <a:pt x="2282294" y="0"/>
                </a:lnTo>
                <a:lnTo>
                  <a:pt x="2282294" y="2196708"/>
                </a:lnTo>
                <a:lnTo>
                  <a:pt x="0" y="21967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876827"/>
            <a:ext cx="4723262" cy="5211876"/>
          </a:xfrm>
          <a:custGeom>
            <a:avLst/>
            <a:gdLst/>
            <a:ahLst/>
            <a:cxnLst/>
            <a:rect r="r" b="b" t="t" l="l"/>
            <a:pathLst>
              <a:path h="5211876" w="4723262">
                <a:moveTo>
                  <a:pt x="0" y="0"/>
                </a:moveTo>
                <a:lnTo>
                  <a:pt x="4723262" y="0"/>
                </a:lnTo>
                <a:lnTo>
                  <a:pt x="4723262" y="5211876"/>
                </a:lnTo>
                <a:lnTo>
                  <a:pt x="0" y="5211876"/>
                </a:lnTo>
                <a:lnTo>
                  <a:pt x="0" y="0"/>
                </a:lnTo>
                <a:close/>
              </a:path>
            </a:pathLst>
          </a:custGeom>
          <a:blipFill>
            <a:blip r:embed="rId3"/>
            <a:stretch>
              <a:fillRect l="0" t="0" r="0" b="0"/>
            </a:stretch>
          </a:blipFill>
        </p:spPr>
      </p:sp>
      <p:sp>
        <p:nvSpPr>
          <p:cNvPr name="Freeform 4" id="4"/>
          <p:cNvSpPr/>
          <p:nvPr/>
        </p:nvSpPr>
        <p:spPr>
          <a:xfrm flipH="false" flipV="false" rot="0">
            <a:off x="6363436" y="2720787"/>
            <a:ext cx="5561128" cy="5220284"/>
          </a:xfrm>
          <a:custGeom>
            <a:avLst/>
            <a:gdLst/>
            <a:ahLst/>
            <a:cxnLst/>
            <a:rect r="r" b="b" t="t" l="l"/>
            <a:pathLst>
              <a:path h="5220284" w="5561128">
                <a:moveTo>
                  <a:pt x="0" y="0"/>
                </a:moveTo>
                <a:lnTo>
                  <a:pt x="5561128" y="0"/>
                </a:lnTo>
                <a:lnTo>
                  <a:pt x="5561128" y="5220285"/>
                </a:lnTo>
                <a:lnTo>
                  <a:pt x="0" y="5220285"/>
                </a:lnTo>
                <a:lnTo>
                  <a:pt x="0" y="0"/>
                </a:lnTo>
                <a:close/>
              </a:path>
            </a:pathLst>
          </a:custGeom>
          <a:blipFill>
            <a:blip r:embed="rId4"/>
            <a:stretch>
              <a:fillRect l="0" t="0" r="0" b="0"/>
            </a:stretch>
          </a:blipFill>
        </p:spPr>
      </p:sp>
      <p:sp>
        <p:nvSpPr>
          <p:cNvPr name="Freeform 5" id="5"/>
          <p:cNvSpPr/>
          <p:nvPr/>
        </p:nvSpPr>
        <p:spPr>
          <a:xfrm flipH="false" flipV="false" rot="0">
            <a:off x="12534164" y="3289904"/>
            <a:ext cx="4941604" cy="3028239"/>
          </a:xfrm>
          <a:custGeom>
            <a:avLst/>
            <a:gdLst/>
            <a:ahLst/>
            <a:cxnLst/>
            <a:rect r="r" b="b" t="t" l="l"/>
            <a:pathLst>
              <a:path h="3028239" w="4941604">
                <a:moveTo>
                  <a:pt x="0" y="0"/>
                </a:moveTo>
                <a:lnTo>
                  <a:pt x="4941604" y="0"/>
                </a:lnTo>
                <a:lnTo>
                  <a:pt x="4941604" y="3028239"/>
                </a:lnTo>
                <a:lnTo>
                  <a:pt x="0" y="3028239"/>
                </a:lnTo>
                <a:lnTo>
                  <a:pt x="0" y="0"/>
                </a:lnTo>
                <a:close/>
              </a:path>
            </a:pathLst>
          </a:custGeom>
          <a:blipFill>
            <a:blip r:embed="rId5"/>
            <a:stretch>
              <a:fillRect l="0" t="0" r="0" b="0"/>
            </a:stretch>
          </a:blipFill>
        </p:spPr>
      </p:sp>
      <p:sp>
        <p:nvSpPr>
          <p:cNvPr name="TextBox 6" id="6"/>
          <p:cNvSpPr txBox="true"/>
          <p:nvPr/>
        </p:nvSpPr>
        <p:spPr>
          <a:xfrm rot="0">
            <a:off x="1422427" y="898826"/>
            <a:ext cx="3935809" cy="1127723"/>
          </a:xfrm>
          <a:prstGeom prst="rect">
            <a:avLst/>
          </a:prstGeom>
        </p:spPr>
        <p:txBody>
          <a:bodyPr anchor="t" rtlCol="false" tIns="0" lIns="0" bIns="0" rIns="0">
            <a:spAutoFit/>
          </a:bodyPr>
          <a:lstStyle/>
          <a:p>
            <a:pPr algn="ctr">
              <a:lnSpc>
                <a:spcPts val="4488"/>
              </a:lnSpc>
            </a:pPr>
            <a:r>
              <a:rPr lang="en-US" sz="3452" spc="69">
                <a:solidFill>
                  <a:srgbClr val="000000"/>
                </a:solidFill>
                <a:latin typeface="Arimo"/>
              </a:rPr>
              <a:t>Джоан Съдърланд</a:t>
            </a:r>
          </a:p>
          <a:p>
            <a:pPr algn="ctr">
              <a:lnSpc>
                <a:spcPts val="4488"/>
              </a:lnSpc>
              <a:spcBef>
                <a:spcPct val="0"/>
              </a:spcBef>
            </a:pPr>
          </a:p>
        </p:txBody>
      </p:sp>
      <p:sp>
        <p:nvSpPr>
          <p:cNvPr name="TextBox 7" id="7"/>
          <p:cNvSpPr txBox="true"/>
          <p:nvPr/>
        </p:nvSpPr>
        <p:spPr>
          <a:xfrm rot="0">
            <a:off x="1316692" y="7328350"/>
            <a:ext cx="4147279" cy="612721"/>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a:t>
            </a:r>
            <a:r>
              <a:rPr lang="en-US" sz="1254" spc="25" u="sng">
                <a:solidFill>
                  <a:srgbClr val="000000"/>
                </a:solidFill>
                <a:latin typeface="Arimo"/>
                <a:hlinkClick r:id="rId6" tooltip="https://www.britannica.com/biography/Joan-Sutherland"/>
              </a:rPr>
              <a:t>https://www.britannica.com/biography/Joan-Sutherland</a:t>
            </a:r>
            <a:r>
              <a:rPr lang="en-US" sz="1254" spc="25">
                <a:solidFill>
                  <a:srgbClr val="000000"/>
                </a:solidFill>
                <a:latin typeface="Arimo"/>
              </a:rPr>
              <a:t> 9.10.2022</a:t>
            </a:r>
          </a:p>
          <a:p>
            <a:pPr algn="ctr">
              <a:lnSpc>
                <a:spcPts val="1630"/>
              </a:lnSpc>
              <a:spcBef>
                <a:spcPct val="0"/>
              </a:spcBef>
            </a:pPr>
          </a:p>
        </p:txBody>
      </p:sp>
      <p:sp>
        <p:nvSpPr>
          <p:cNvPr name="TextBox 8" id="8"/>
          <p:cNvSpPr txBox="true"/>
          <p:nvPr/>
        </p:nvSpPr>
        <p:spPr>
          <a:xfrm rot="0">
            <a:off x="7175022" y="1984908"/>
            <a:ext cx="3041121" cy="1127723"/>
          </a:xfrm>
          <a:prstGeom prst="rect">
            <a:avLst/>
          </a:prstGeom>
        </p:spPr>
        <p:txBody>
          <a:bodyPr anchor="t" rtlCol="false" tIns="0" lIns="0" bIns="0" rIns="0">
            <a:spAutoFit/>
          </a:bodyPr>
          <a:lstStyle/>
          <a:p>
            <a:pPr algn="ctr">
              <a:lnSpc>
                <a:spcPts val="4488"/>
              </a:lnSpc>
            </a:pPr>
            <a:r>
              <a:rPr lang="en-US" sz="3452" spc="69">
                <a:solidFill>
                  <a:srgbClr val="000000"/>
                </a:solidFill>
                <a:latin typeface="Arimo"/>
              </a:rPr>
              <a:t>Юси Бьорлинг</a:t>
            </a:r>
          </a:p>
          <a:p>
            <a:pPr algn="ctr">
              <a:lnSpc>
                <a:spcPts val="4488"/>
              </a:lnSpc>
              <a:spcBef>
                <a:spcPct val="0"/>
              </a:spcBef>
            </a:pPr>
          </a:p>
        </p:txBody>
      </p:sp>
      <p:sp>
        <p:nvSpPr>
          <p:cNvPr name="TextBox 9" id="9"/>
          <p:cNvSpPr txBox="true"/>
          <p:nvPr/>
        </p:nvSpPr>
        <p:spPr>
          <a:xfrm rot="0">
            <a:off x="6957425" y="8245529"/>
            <a:ext cx="3476315" cy="1012771"/>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 </a:t>
            </a:r>
            <a:r>
              <a:rPr lang="en-US" sz="1254" spc="25" u="sng">
                <a:solidFill>
                  <a:srgbClr val="000000"/>
                </a:solidFill>
                <a:latin typeface="Arimo"/>
                <a:hlinkClick r:id="rId7" tooltip="http://www.jussibjorlingsallskapet.com/about%20jussi%20bj%C3%B6rling/index.html%209.10.2022"/>
              </a:rPr>
              <a:t>http://www.jussibjorlingsallskapet.com/about%20jussi%20bj%C3%B6rling/index.html 9.10.2022</a:t>
            </a:r>
            <a:r>
              <a:rPr lang="en-US" sz="1254" spc="25">
                <a:solidFill>
                  <a:srgbClr val="000000"/>
                </a:solidFill>
                <a:latin typeface="Arimo"/>
              </a:rPr>
              <a:t> </a:t>
            </a:r>
          </a:p>
          <a:p>
            <a:pPr algn="ctr">
              <a:lnSpc>
                <a:spcPts val="1630"/>
              </a:lnSpc>
              <a:spcBef>
                <a:spcPct val="0"/>
              </a:spcBef>
            </a:pPr>
          </a:p>
        </p:txBody>
      </p:sp>
      <p:sp>
        <p:nvSpPr>
          <p:cNvPr name="TextBox 10" id="10"/>
          <p:cNvSpPr txBox="true"/>
          <p:nvPr/>
        </p:nvSpPr>
        <p:spPr>
          <a:xfrm rot="0">
            <a:off x="13209686" y="2395686"/>
            <a:ext cx="3388254" cy="1174078"/>
          </a:xfrm>
          <a:prstGeom prst="rect">
            <a:avLst/>
          </a:prstGeom>
        </p:spPr>
        <p:txBody>
          <a:bodyPr anchor="t" rtlCol="false" tIns="0" lIns="0" bIns="0" rIns="0">
            <a:spAutoFit/>
          </a:bodyPr>
          <a:lstStyle/>
          <a:p>
            <a:pPr algn="ctr">
              <a:lnSpc>
                <a:spcPts val="4618"/>
              </a:lnSpc>
            </a:pPr>
            <a:r>
              <a:rPr lang="en-US" sz="3552" spc="71">
                <a:solidFill>
                  <a:srgbClr val="000000"/>
                </a:solidFill>
                <a:latin typeface="Arimo"/>
              </a:rPr>
              <a:t>Сара Брайтман</a:t>
            </a:r>
          </a:p>
          <a:p>
            <a:pPr algn="ctr">
              <a:lnSpc>
                <a:spcPts val="4618"/>
              </a:lnSpc>
              <a:spcBef>
                <a:spcPct val="0"/>
              </a:spcBef>
            </a:pPr>
          </a:p>
        </p:txBody>
      </p:sp>
      <p:sp>
        <p:nvSpPr>
          <p:cNvPr name="TextBox 11" id="11"/>
          <p:cNvSpPr txBox="true"/>
          <p:nvPr/>
        </p:nvSpPr>
        <p:spPr>
          <a:xfrm rot="0">
            <a:off x="13266809" y="6756293"/>
            <a:ext cx="3476315" cy="612721"/>
          </a:xfrm>
          <a:prstGeom prst="rect">
            <a:avLst/>
          </a:prstGeom>
        </p:spPr>
        <p:txBody>
          <a:bodyPr anchor="t" rtlCol="false" tIns="0" lIns="0" bIns="0" rIns="0">
            <a:spAutoFit/>
          </a:bodyPr>
          <a:lstStyle/>
          <a:p>
            <a:pPr algn="ctr">
              <a:lnSpc>
                <a:spcPts val="1630"/>
              </a:lnSpc>
            </a:pPr>
            <a:r>
              <a:rPr lang="en-US" sz="1254" spc="25">
                <a:solidFill>
                  <a:srgbClr val="000000"/>
                </a:solidFill>
                <a:latin typeface="Arimo"/>
              </a:rPr>
              <a:t>Източник :</a:t>
            </a:r>
            <a:r>
              <a:rPr lang="en-US" sz="1254" spc="25" u="sng">
                <a:solidFill>
                  <a:srgbClr val="000000"/>
                </a:solidFill>
                <a:latin typeface="Arimo"/>
                <a:hlinkClick r:id="rId8" tooltip="https://www.livenation.pl/artist-sarah-brightman-1208460%209.10.2022"/>
              </a:rPr>
              <a:t>https://www.livenation.pl/artist-sarah-brightman-1208460 9.10.2022</a:t>
            </a:r>
            <a:r>
              <a:rPr lang="en-US" sz="1254" spc="25">
                <a:solidFill>
                  <a:srgbClr val="000000"/>
                </a:solidFill>
                <a:latin typeface="Arimo"/>
              </a:rPr>
              <a:t> </a:t>
            </a:r>
          </a:p>
          <a:p>
            <a:pPr algn="ctr">
              <a:lnSpc>
                <a:spcPts val="1630"/>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TextBox 2" id="2"/>
          <p:cNvSpPr txBox="true"/>
          <p:nvPr/>
        </p:nvSpPr>
        <p:spPr>
          <a:xfrm rot="0">
            <a:off x="1028700" y="1057275"/>
            <a:ext cx="12965084" cy="9005610"/>
          </a:xfrm>
          <a:prstGeom prst="rect">
            <a:avLst/>
          </a:prstGeom>
        </p:spPr>
        <p:txBody>
          <a:bodyPr anchor="t" rtlCol="false" tIns="0" lIns="0" bIns="0" rIns="0">
            <a:spAutoFit/>
          </a:bodyPr>
          <a:lstStyle/>
          <a:p>
            <a:pPr>
              <a:lnSpc>
                <a:spcPts val="7758"/>
              </a:lnSpc>
            </a:pPr>
            <a:r>
              <a:rPr lang="en-US" sz="7053">
                <a:solidFill>
                  <a:srgbClr val="336BE4"/>
                </a:solidFill>
                <a:latin typeface="Arimo Bold"/>
              </a:rPr>
              <a:t>БИБЛИОГРАФИЯ</a:t>
            </a:r>
          </a:p>
          <a:p>
            <a:pPr>
              <a:lnSpc>
                <a:spcPts val="2038"/>
              </a:lnSpc>
            </a:pPr>
          </a:p>
          <a:p>
            <a:pPr marL="551274" indent="-275637" lvl="1">
              <a:lnSpc>
                <a:spcPts val="2808"/>
              </a:lnSpc>
              <a:buFont typeface="Arial"/>
              <a:buChar char="•"/>
            </a:pPr>
            <a:r>
              <a:rPr lang="en-US" sz="2553" u="sng">
                <a:solidFill>
                  <a:srgbClr val="000000"/>
                </a:solidFill>
                <a:latin typeface="HK Grotesk"/>
                <a:hlinkClick r:id="rId2" tooltip="https://emma.org.pl/dzialania/projekty/senior-w-xxi-wieku-2020/"/>
              </a:rPr>
              <a:t>https://emma.org.pl/dzialania/projekty/senior-w-xxi-wieku-2020/</a:t>
            </a:r>
          </a:p>
          <a:p>
            <a:pPr marL="551274" indent="-275637" lvl="1">
              <a:lnSpc>
                <a:spcPts val="2808"/>
              </a:lnSpc>
              <a:buFont typeface="Arial"/>
              <a:buChar char="•"/>
            </a:pPr>
            <a:r>
              <a:rPr lang="en-US" sz="2553">
                <a:solidFill>
                  <a:srgbClr val="000000"/>
                </a:solidFill>
                <a:latin typeface="HK Grotesk"/>
              </a:rPr>
              <a:t>Przerwa E. Emisja głosu a jezyk [Voice emission and the tongue]. Ann Acad Med Stetin. 2006;52 Suppl 3:31-5. Polish. </a:t>
            </a:r>
          </a:p>
          <a:p>
            <a:pPr marL="551274" indent="-275637" lvl="1">
              <a:lnSpc>
                <a:spcPts val="2808"/>
              </a:lnSpc>
              <a:buFont typeface="Arial"/>
              <a:buChar char="•"/>
            </a:pPr>
            <a:r>
              <a:rPr lang="en-US" sz="2553" u="sng">
                <a:solidFill>
                  <a:srgbClr val="000000"/>
                </a:solidFill>
                <a:latin typeface="HK Grotesk"/>
                <a:hlinkClick r:id="rId3" tooltip="https://voicefoundation.org/health-science/voice-disorders/anatomy-physiology-of-voice-production/understanding-voice-production/"/>
              </a:rPr>
              <a:t>https://voicefoundation.org/health-science/voice-disorders/anatomy-physiology-of-voice-production/understanding-voice-production/</a:t>
            </a:r>
          </a:p>
          <a:p>
            <a:pPr marL="551274" indent="-275637" lvl="1">
              <a:lnSpc>
                <a:spcPts val="2808"/>
              </a:lnSpc>
              <a:buFont typeface="Arial"/>
              <a:buChar char="•"/>
            </a:pPr>
            <a:r>
              <a:rPr lang="en-US" sz="2553" u="sng">
                <a:solidFill>
                  <a:srgbClr val="000000"/>
                </a:solidFill>
                <a:latin typeface="HK Grotesk"/>
                <a:hlinkClick r:id="rId4" tooltip="https://www.tandfonline.com/doi/abs/10.1080/13607863.2021.1871880?journalCode=camh20"/>
              </a:rPr>
              <a:t>https://www.tandfonline.com/doi/abs/10.1080/13607863.2021.1871880?journalCode=camh20</a:t>
            </a:r>
          </a:p>
          <a:p>
            <a:pPr marL="551274" indent="-275637" lvl="1">
              <a:lnSpc>
                <a:spcPts val="2808"/>
              </a:lnSpc>
              <a:buFont typeface="Arial"/>
              <a:buChar char="•"/>
            </a:pPr>
            <a:r>
              <a:rPr lang="en-US" sz="2553" u="sng">
                <a:solidFill>
                  <a:srgbClr val="000000"/>
                </a:solidFill>
                <a:latin typeface="HK Grotesk"/>
                <a:hlinkClick r:id="rId5" tooltip="https://link.springer.com/article/10.1007/s12144-022-03612-y"/>
              </a:rPr>
              <a:t>https://link.springer.com/article/10.1007/s12144-022-03612-y</a:t>
            </a:r>
          </a:p>
          <a:p>
            <a:pPr marL="551274" indent="-275637" lvl="1">
              <a:lnSpc>
                <a:spcPts val="2808"/>
              </a:lnSpc>
              <a:buFont typeface="Arial"/>
              <a:buChar char="•"/>
            </a:pPr>
            <a:r>
              <a:rPr lang="en-US" sz="2553" u="sng">
                <a:solidFill>
                  <a:srgbClr val="000000"/>
                </a:solidFill>
                <a:latin typeface="HK Grotesk"/>
                <a:hlinkClick r:id="rId6" tooltip="http://apgr.wssp.edu.pl/voice-emission-knowledge-and-skills-as-an-essential-part-of-teachers-training/"/>
              </a:rPr>
              <a:t>http://apgr.wssp.edu.pl/voice-emission-knowledge-and-skills-as-an-essential-part-of-teachers-training/</a:t>
            </a:r>
          </a:p>
          <a:p>
            <a:pPr marL="551274" indent="-275637" lvl="1">
              <a:lnSpc>
                <a:spcPts val="2808"/>
              </a:lnSpc>
              <a:buFont typeface="Arial"/>
              <a:buChar char="•"/>
            </a:pPr>
            <a:r>
              <a:rPr lang="en-US" sz="2553" u="sng">
                <a:solidFill>
                  <a:srgbClr val="000000"/>
                </a:solidFill>
                <a:latin typeface="HK Grotesk"/>
                <a:hlinkClick r:id="rId7" tooltip="https://www.payback.pl/ekstra/elektronika/co-to-jest-audiobook?adobe_mc_ref=https://www.google.pl/"/>
              </a:rPr>
              <a:t>https://www.payback.pl/ekstra/elektronika/co-to-jest-audiobook?adobe_mc_ref=https://www.google.pl/</a:t>
            </a:r>
          </a:p>
          <a:p>
            <a:pPr marL="551274" indent="-275637" lvl="1">
              <a:lnSpc>
                <a:spcPts val="2808"/>
              </a:lnSpc>
              <a:buFont typeface="Arial"/>
              <a:buChar char="•"/>
            </a:pPr>
            <a:r>
              <a:rPr lang="en-US" sz="2553" u="sng">
                <a:solidFill>
                  <a:srgbClr val="000000"/>
                </a:solidFill>
                <a:latin typeface="HK Grotesk"/>
                <a:hlinkClick r:id="rId8" tooltip="https://woblink.com/blog/jak-sluchac-audiobookow/"/>
              </a:rPr>
              <a:t>https://woblink.com/blog/jak-sluchac-audiobookow/#How</a:t>
            </a:r>
          </a:p>
          <a:p>
            <a:pPr marL="551274" indent="-275637" lvl="1">
              <a:lnSpc>
                <a:spcPts val="2808"/>
              </a:lnSpc>
              <a:buFont typeface="Arial"/>
              <a:buChar char="•"/>
            </a:pPr>
            <a:r>
              <a:rPr lang="en-US" sz="2553" u="sng">
                <a:solidFill>
                  <a:srgbClr val="000000"/>
                </a:solidFill>
                <a:latin typeface="HK Grotesk"/>
                <a:hlinkClick r:id="rId9" tooltip="http://www.kulturawpolsce.pl/artykuly/opera-i-teatr-dlaczego-warto,65.html"/>
              </a:rPr>
              <a:t>http://www.kulturawpolsce.pl/artykuly/opera-i-teatr-dlaczego-warto,65.html</a:t>
            </a:r>
          </a:p>
          <a:p>
            <a:pPr marL="551274" indent="-275637" lvl="1">
              <a:lnSpc>
                <a:spcPts val="2808"/>
              </a:lnSpc>
              <a:buFont typeface="Arial"/>
              <a:buChar char="•"/>
            </a:pPr>
            <a:r>
              <a:rPr lang="en-US" sz="2553" u="sng">
                <a:solidFill>
                  <a:srgbClr val="000000"/>
                </a:solidFill>
                <a:latin typeface="HK Grotesk"/>
                <a:hlinkClick r:id="rId10" tooltip="http://www.edu.operakameralna.pl/index.php?edu_opera_enter_szczerze_o_operze"/>
              </a:rPr>
              <a:t>http://www.edu.operakameralna.pl/index.php?edu_opera_enter_szczerze_o_operze</a:t>
            </a:r>
          </a:p>
          <a:p>
            <a:pPr marL="551274" indent="-275637" lvl="1">
              <a:lnSpc>
                <a:spcPts val="2808"/>
              </a:lnSpc>
              <a:buFont typeface="Arial"/>
              <a:buChar char="•"/>
            </a:pPr>
            <a:r>
              <a:rPr lang="en-US" sz="2553" u="sng">
                <a:solidFill>
                  <a:srgbClr val="000000"/>
                </a:solidFill>
                <a:latin typeface="HK Grotesk"/>
                <a:hlinkClick r:id="rId11" tooltip="https://www.edukacja.edux.pl/p-26599-prawidlowa-emisja-glosu-cwiczenia-dla.php"/>
              </a:rPr>
              <a:t>https://www.edukacja.edux.pl/p-26599-prawidlowa-emisja-glosu-cwiczenia-dla.php</a:t>
            </a:r>
          </a:p>
          <a:p>
            <a:pPr marL="551274" indent="-275637" lvl="1">
              <a:lnSpc>
                <a:spcPts val="2808"/>
              </a:lnSpc>
              <a:buFont typeface="Arial"/>
              <a:buChar char="•"/>
            </a:pPr>
            <a:r>
              <a:rPr lang="en-US" sz="2553" u="sng">
                <a:solidFill>
                  <a:srgbClr val="000000"/>
                </a:solidFill>
                <a:latin typeface="HK Grotesk"/>
                <a:hlinkClick r:id="rId12" tooltip="https://swiataudiobookow.pl/jak-polubic-audiobooki/"/>
              </a:rPr>
              <a:t>https://swiataudiobookow.pl/jak-polubic-audiobooki/</a:t>
            </a:r>
          </a:p>
          <a:p>
            <a:pPr>
              <a:lnSpc>
                <a:spcPts val="4018"/>
              </a:lnSpc>
            </a:pP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13"/>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963524" y="1052985"/>
            <a:ext cx="8782274" cy="7185406"/>
            <a:chOff x="0" y="0"/>
            <a:chExt cx="11709699" cy="9580541"/>
          </a:xfrm>
        </p:grpSpPr>
        <p:sp>
          <p:nvSpPr>
            <p:cNvPr name="TextBox 3" id="3"/>
            <p:cNvSpPr txBox="true"/>
            <p:nvPr/>
          </p:nvSpPr>
          <p:spPr>
            <a:xfrm rot="0">
              <a:off x="0" y="1922806"/>
              <a:ext cx="11709699" cy="7660225"/>
            </a:xfrm>
            <a:prstGeom prst="rect">
              <a:avLst/>
            </a:prstGeom>
          </p:spPr>
          <p:txBody>
            <a:bodyPr anchor="t" rtlCol="false" tIns="0" lIns="0" bIns="0" rIns="0">
              <a:spAutoFit/>
            </a:bodyPr>
            <a:lstStyle/>
            <a:p>
              <a:pPr>
                <a:lnSpc>
                  <a:spcPts val="7150"/>
                </a:lnSpc>
              </a:pPr>
              <a:r>
                <a:rPr lang="en-US" sz="6500">
                  <a:solidFill>
                    <a:srgbClr val="FFFFFF"/>
                  </a:solidFill>
                  <a:latin typeface="HK Grotesk Bold"/>
                </a:rPr>
                <a:t>Благодаря за вниманието.</a:t>
              </a:r>
            </a:p>
            <a:p>
              <a:pPr>
                <a:lnSpc>
                  <a:spcPts val="7150"/>
                </a:lnSpc>
              </a:pPr>
            </a:p>
            <a:p>
              <a:pPr>
                <a:lnSpc>
                  <a:spcPts val="3520"/>
                </a:lnSpc>
              </a:pPr>
              <a:r>
                <a:rPr lang="en-US" sz="3200">
                  <a:solidFill>
                    <a:srgbClr val="FFFFFF"/>
                  </a:solidFill>
                  <a:latin typeface="HK Grotesk Bold"/>
                </a:rPr>
                <a:t>Повече информация за проекта на сайта:</a:t>
              </a:r>
            </a:p>
            <a:p>
              <a:pPr algn="just">
                <a:lnSpc>
                  <a:spcPts val="2969"/>
                </a:lnSpc>
              </a:pPr>
            </a:p>
            <a:p>
              <a:pPr algn="just">
                <a:lnSpc>
                  <a:spcPts val="2969"/>
                </a:lnSpc>
              </a:pPr>
              <a:r>
                <a:rPr lang="en-US" sz="2699">
                  <a:solidFill>
                    <a:srgbClr val="FFFFFF"/>
                  </a:solidFill>
                  <a:latin typeface="HK Grotesk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1709699"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130842" t="0" r="0" b="-4145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14610" t="0" r="-85584"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053525"/>
            <a:ext cx="19466958" cy="2776525"/>
            <a:chOff x="0" y="0"/>
            <a:chExt cx="5127100" cy="731266"/>
          </a:xfrm>
        </p:grpSpPr>
        <p:sp>
          <p:nvSpPr>
            <p:cNvPr name="Freeform 11" id="11"/>
            <p:cNvSpPr/>
            <p:nvPr/>
          </p:nvSpPr>
          <p:spPr>
            <a:xfrm flipH="false" flipV="false" rot="0">
              <a:off x="0" y="0"/>
              <a:ext cx="5127100" cy="731266"/>
            </a:xfrm>
            <a:custGeom>
              <a:avLst/>
              <a:gdLst/>
              <a:ahLst/>
              <a:cxnLst/>
              <a:rect r="r" b="b" t="t" l="l"/>
              <a:pathLst>
                <a:path h="731266" w="5127100">
                  <a:moveTo>
                    <a:pt x="0" y="0"/>
                  </a:moveTo>
                  <a:lnTo>
                    <a:pt x="5127100" y="0"/>
                  </a:lnTo>
                  <a:lnTo>
                    <a:pt x="5127100" y="731266"/>
                  </a:lnTo>
                  <a:lnTo>
                    <a:pt x="0" y="731266"/>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5897251" y="9222366"/>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060355" y="9258300"/>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314044" y="9222366"/>
            <a:ext cx="928453" cy="854564"/>
          </a:xfrm>
          <a:custGeom>
            <a:avLst/>
            <a:gdLst/>
            <a:ahLst/>
            <a:cxnLst/>
            <a:rect r="r" b="b" t="t" l="l"/>
            <a:pathLst>
              <a:path h="854564" w="928453">
                <a:moveTo>
                  <a:pt x="0" y="0"/>
                </a:moveTo>
                <a:lnTo>
                  <a:pt x="928453" y="0"/>
                </a:lnTo>
                <a:lnTo>
                  <a:pt x="928453" y="854565"/>
                </a:lnTo>
                <a:lnTo>
                  <a:pt x="0" y="854565"/>
                </a:lnTo>
                <a:lnTo>
                  <a:pt x="0" y="0"/>
                </a:lnTo>
                <a:close/>
              </a:path>
            </a:pathLst>
          </a:custGeom>
          <a:blipFill>
            <a:blip r:embed="rId8"/>
            <a:stretch>
              <a:fillRect l="0" t="0" r="0" b="0"/>
            </a:stretch>
          </a:blipFill>
        </p:spPr>
      </p:sp>
      <p:sp>
        <p:nvSpPr>
          <p:cNvPr name="Freeform 16" id="16"/>
          <p:cNvSpPr/>
          <p:nvPr/>
        </p:nvSpPr>
        <p:spPr>
          <a:xfrm flipH="false" flipV="false" rot="0">
            <a:off x="8320628" y="9381330"/>
            <a:ext cx="1646745" cy="652111"/>
          </a:xfrm>
          <a:custGeom>
            <a:avLst/>
            <a:gdLst/>
            <a:ahLst/>
            <a:cxnLst/>
            <a:rect r="r" b="b" t="t" l="l"/>
            <a:pathLst>
              <a:path h="652111" w="1646745">
                <a:moveTo>
                  <a:pt x="0" y="0"/>
                </a:moveTo>
                <a:lnTo>
                  <a:pt x="1646744" y="0"/>
                </a:lnTo>
                <a:lnTo>
                  <a:pt x="1646744" y="652111"/>
                </a:lnTo>
                <a:lnTo>
                  <a:pt x="0" y="652111"/>
                </a:lnTo>
                <a:lnTo>
                  <a:pt x="0" y="0"/>
                </a:lnTo>
                <a:close/>
              </a:path>
            </a:pathLst>
          </a:custGeom>
          <a:blipFill>
            <a:blip r:embed="rId9"/>
            <a:stretch>
              <a:fillRect l="0" t="0" r="0" b="0"/>
            </a:stretch>
          </a:blipFill>
        </p:spPr>
      </p:sp>
      <p:sp>
        <p:nvSpPr>
          <p:cNvPr name="Freeform 17" id="17"/>
          <p:cNvSpPr/>
          <p:nvPr/>
        </p:nvSpPr>
        <p:spPr>
          <a:xfrm flipH="false" flipV="false" rot="0">
            <a:off x="180434" y="9253902"/>
            <a:ext cx="3712092" cy="779539"/>
          </a:xfrm>
          <a:custGeom>
            <a:avLst/>
            <a:gdLst/>
            <a:ahLst/>
            <a:cxnLst/>
            <a:rect r="r" b="b" t="t" l="l"/>
            <a:pathLst>
              <a:path h="779539" w="3712092">
                <a:moveTo>
                  <a:pt x="0" y="0"/>
                </a:moveTo>
                <a:lnTo>
                  <a:pt x="3712092" y="0"/>
                </a:lnTo>
                <a:lnTo>
                  <a:pt x="3712092" y="779539"/>
                </a:lnTo>
                <a:lnTo>
                  <a:pt x="0" y="779539"/>
                </a:lnTo>
                <a:lnTo>
                  <a:pt x="0" y="0"/>
                </a:lnTo>
                <a:close/>
              </a:path>
            </a:pathLst>
          </a:custGeom>
          <a:blipFill>
            <a:blip r:embed="rId10"/>
            <a:stretch>
              <a:fillRect l="0" t="0" r="0" b="0"/>
            </a:stretch>
          </a:blipFill>
        </p:spPr>
      </p:sp>
      <p:sp>
        <p:nvSpPr>
          <p:cNvPr name="TextBox 18" id="18"/>
          <p:cNvSpPr txBox="true"/>
          <p:nvPr/>
        </p:nvSpPr>
        <p:spPr>
          <a:xfrm rot="-5400000">
            <a:off x="3593929" y="9619243"/>
            <a:ext cx="863894" cy="176285"/>
          </a:xfrm>
          <a:prstGeom prst="rect">
            <a:avLst/>
          </a:prstGeom>
        </p:spPr>
        <p:txBody>
          <a:bodyPr anchor="t" rtlCol="false" tIns="0" lIns="0" bIns="0" rIns="0">
            <a:spAutoFit/>
          </a:bodyPr>
          <a:lstStyle/>
          <a:p>
            <a:pPr algn="r">
              <a:lnSpc>
                <a:spcPts val="1308"/>
              </a:lnSpc>
            </a:pPr>
            <a:r>
              <a:rPr lang="en-US" sz="934" spc="177">
                <a:solidFill>
                  <a:srgbClr val="1986C8"/>
                </a:solidFill>
                <a:latin typeface="Arimo Bold"/>
              </a:rPr>
              <a:t>ЛИДЕР:</a:t>
            </a:r>
          </a:p>
        </p:txBody>
      </p:sp>
      <p:sp>
        <p:nvSpPr>
          <p:cNvPr name="TextBox 19" id="19"/>
          <p:cNvSpPr txBox="true"/>
          <p:nvPr/>
        </p:nvSpPr>
        <p:spPr>
          <a:xfrm rot="-5400000">
            <a:off x="5114194" y="9554762"/>
            <a:ext cx="1019780" cy="146283"/>
          </a:xfrm>
          <a:prstGeom prst="rect">
            <a:avLst/>
          </a:prstGeom>
        </p:spPr>
        <p:txBody>
          <a:bodyPr anchor="t" rtlCol="false" tIns="0" lIns="0" bIns="0" rIns="0">
            <a:spAutoFit/>
          </a:bodyPr>
          <a:lstStyle/>
          <a:p>
            <a:pPr algn="ctr">
              <a:lnSpc>
                <a:spcPts val="1144"/>
              </a:lnSpc>
            </a:pPr>
            <a:r>
              <a:rPr lang="en-US" sz="817" spc="155">
                <a:solidFill>
                  <a:srgbClr val="1986C8"/>
                </a:solidFill>
                <a:latin typeface="Arimo Bold"/>
              </a:rPr>
              <a:t>ПАРТНЬОРИ:</a:t>
            </a:r>
          </a:p>
        </p:txBody>
      </p:sp>
      <p:sp>
        <p:nvSpPr>
          <p:cNvPr name="TextBox 20" id="20"/>
          <p:cNvSpPr txBox="true"/>
          <p:nvPr/>
        </p:nvSpPr>
        <p:spPr>
          <a:xfrm rot="0">
            <a:off x="9678811" y="7974299"/>
            <a:ext cx="7995270" cy="887692"/>
          </a:xfrm>
          <a:prstGeom prst="rect">
            <a:avLst/>
          </a:prstGeom>
        </p:spPr>
        <p:txBody>
          <a:bodyPr anchor="t" rtlCol="false" tIns="0" lIns="0" bIns="0" rIns="0">
            <a:spAutoFit/>
          </a:bodyPr>
          <a:lstStyle/>
          <a:p>
            <a:pPr algn="ctr">
              <a:lnSpc>
                <a:spcPts val="1758"/>
              </a:lnSpc>
              <a:spcBef>
                <a:spcPct val="0"/>
              </a:spcBef>
            </a:pPr>
            <a:r>
              <a:rPr lang="en-US" sz="1352" spc="27">
                <a:solidFill>
                  <a:srgbClr val="000000"/>
                </a:solidFill>
                <a:latin typeface="Arimo"/>
              </a:rPr>
              <a:t>Финансирано от Европейския съюз. Изразените възгледи и мнения обаче принадлежат изцяло на техния(ите) автор(и) и не отразяват непременно възгледите и мненията на Европейския съюз или на Европейската изпълнителна агенция за образование и култура (EACEA). За тях не носи отговорност нито Европейският съюз, нито EACEA.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08151" y="1057275"/>
            <a:ext cx="8319308" cy="1885357"/>
          </a:xfrm>
          <a:prstGeom prst="rect">
            <a:avLst/>
          </a:prstGeom>
        </p:spPr>
        <p:txBody>
          <a:bodyPr anchor="t" rtlCol="false" tIns="0" lIns="0" bIns="0" rIns="0">
            <a:spAutoFit/>
          </a:bodyPr>
          <a:lstStyle/>
          <a:p>
            <a:pPr>
              <a:lnSpc>
                <a:spcPts val="4898"/>
              </a:lnSpc>
            </a:pPr>
            <a:r>
              <a:rPr lang="en-US" sz="4453">
                <a:solidFill>
                  <a:srgbClr val="336BE4"/>
                </a:solidFill>
                <a:latin typeface="Arimo Bold"/>
              </a:rPr>
              <a:t>ПРЕДСТАВЯНЕ НА МАЛКО ИНТЕРЕСНА ИНФОРМАЦИЯ</a:t>
            </a:r>
          </a:p>
          <a:p>
            <a:pPr>
              <a:lnSpc>
                <a:spcPts val="489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9973" t="0" r="-29973" b="0"/>
            </a:stretch>
          </a:blipFill>
        </p:spPr>
      </p:sp>
      <p:sp>
        <p:nvSpPr>
          <p:cNvPr name="TextBox 4" id="4"/>
          <p:cNvSpPr txBox="true"/>
          <p:nvPr/>
        </p:nvSpPr>
        <p:spPr>
          <a:xfrm rot="0">
            <a:off x="8608151" y="2331599"/>
            <a:ext cx="8139202" cy="926390"/>
          </a:xfrm>
          <a:prstGeom prst="rect">
            <a:avLst/>
          </a:prstGeom>
        </p:spPr>
        <p:txBody>
          <a:bodyPr anchor="t" rtlCol="false" tIns="0" lIns="0" bIns="0" rIns="0">
            <a:spAutoFit/>
          </a:bodyPr>
          <a:lstStyle/>
          <a:p>
            <a:pPr>
              <a:lnSpc>
                <a:spcPts val="3647"/>
              </a:lnSpc>
            </a:pPr>
            <a:r>
              <a:rPr lang="en-US" sz="2805" spc="56">
                <a:solidFill>
                  <a:srgbClr val="DC239B"/>
                </a:solidFill>
                <a:latin typeface="Arimo"/>
              </a:rPr>
              <a:t>Интересни факти, открити на voicefoundation.org ни казват, че:</a:t>
            </a:r>
          </a:p>
        </p:txBody>
      </p:sp>
      <p:sp>
        <p:nvSpPr>
          <p:cNvPr name="TextBox 5" id="5"/>
          <p:cNvSpPr txBox="true"/>
          <p:nvPr/>
        </p:nvSpPr>
        <p:spPr>
          <a:xfrm rot="0">
            <a:off x="8608151" y="3805210"/>
            <a:ext cx="9348051" cy="6481790"/>
          </a:xfrm>
          <a:prstGeom prst="rect">
            <a:avLst/>
          </a:prstGeom>
        </p:spPr>
        <p:txBody>
          <a:bodyPr anchor="t" rtlCol="false" tIns="0" lIns="0" bIns="0" rIns="0">
            <a:spAutoFit/>
          </a:bodyPr>
          <a:lstStyle/>
          <a:p>
            <a:pPr>
              <a:lnSpc>
                <a:spcPts val="2564"/>
              </a:lnSpc>
            </a:pPr>
            <a:r>
              <a:rPr lang="en-US" sz="1972" spc="39">
                <a:solidFill>
                  <a:srgbClr val="050217"/>
                </a:solidFill>
                <a:latin typeface="Arimo"/>
              </a:rPr>
              <a:t>Гласът зависи от вибрациите и резонанса на гласните гънки</a:t>
            </a:r>
          </a:p>
          <a:p>
            <a:pPr marL="425929" indent="-212965" lvl="1">
              <a:lnSpc>
                <a:spcPts val="2564"/>
              </a:lnSpc>
              <a:buFont typeface="Arial"/>
              <a:buChar char="•"/>
            </a:pPr>
            <a:r>
              <a:rPr lang="en-US" sz="1972" spc="39">
                <a:solidFill>
                  <a:srgbClr val="050217"/>
                </a:solidFill>
                <a:latin typeface="Arimo"/>
              </a:rPr>
              <a:t>Звукът се</a:t>
            </a:r>
            <a:r>
              <a:rPr lang="en-US" sz="1972" spc="39">
                <a:solidFill>
                  <a:srgbClr val="050217"/>
                </a:solidFill>
                <a:latin typeface="Arimo"/>
              </a:rPr>
              <a:t> произвежда, когато аеродинамичните явления карат гласните гънки да вибрират бързо в последователност от вибрационни цикли от приблизително:110 цикъла в секунда или Hz (мъжки) = по-нисък тон</a:t>
            </a:r>
          </a:p>
          <a:p>
            <a:pPr marL="425929" indent="-212965" lvl="1">
              <a:lnSpc>
                <a:spcPts val="2564"/>
              </a:lnSpc>
              <a:buFont typeface="Arial"/>
              <a:buChar char="•"/>
            </a:pPr>
            <a:r>
              <a:rPr lang="en-US" sz="1972" spc="39">
                <a:solidFill>
                  <a:srgbClr val="050217"/>
                </a:solidFill>
                <a:latin typeface="Arimo"/>
              </a:rPr>
              <a:t>180 до 220 цикъла в секунда (жени) = средна височина</a:t>
            </a:r>
          </a:p>
          <a:p>
            <a:pPr marL="425929" indent="-212965" lvl="1">
              <a:lnSpc>
                <a:spcPts val="2564"/>
              </a:lnSpc>
              <a:buFont typeface="Arial"/>
              <a:buChar char="•"/>
            </a:pPr>
            <a:r>
              <a:rPr lang="en-US" sz="1972" spc="39">
                <a:solidFill>
                  <a:srgbClr val="050217"/>
                </a:solidFill>
                <a:latin typeface="Arimo"/>
              </a:rPr>
              <a:t>300 цикъла в секунда (деца) = по-висок тон. По-висок глас: увеличаване на честотата на вибрациите на гласните гънки. По-висок глас: увеличаване на амплитудата на вибрациите на гласните гънки.</a:t>
            </a:r>
          </a:p>
          <a:p>
            <a:pPr marL="425929" indent="-212965" lvl="1">
              <a:lnSpc>
                <a:spcPts val="2564"/>
              </a:lnSpc>
              <a:buFont typeface="Arial"/>
              <a:buChar char="•"/>
            </a:pPr>
            <a:r>
              <a:rPr lang="en-US" sz="1972" spc="39">
                <a:solidFill>
                  <a:srgbClr val="050217"/>
                </a:solidFill>
                <a:latin typeface="Arimo"/>
              </a:rPr>
              <a:t>Вибрационен</a:t>
            </a:r>
            <a:r>
              <a:rPr lang="en-US" sz="1972" spc="39">
                <a:solidFill>
                  <a:srgbClr val="050217"/>
                </a:solidFill>
                <a:latin typeface="Arimo"/>
              </a:rPr>
              <a:t> цикъл = фаза на отваряне + фаза на затваряне</a:t>
            </a:r>
          </a:p>
          <a:p>
            <a:pPr>
              <a:lnSpc>
                <a:spcPts val="2564"/>
              </a:lnSpc>
            </a:pPr>
          </a:p>
          <a:p>
            <a:pPr>
              <a:lnSpc>
                <a:spcPts val="2564"/>
              </a:lnSpc>
            </a:pPr>
            <a:r>
              <a:rPr lang="en-US" sz="1972" spc="39">
                <a:solidFill>
                  <a:srgbClr val="050217"/>
                </a:solidFill>
                <a:latin typeface="Arimo"/>
              </a:rPr>
              <a:t>Вибрационният цикъл на гласните гънки се състои от фази, които включват подредена последователност от отваряне и затваряне на горната и долната част на гласните гънки, преминаващи кратки изблици на въздух с висока скорост. Въздушното налягане се преобразува в звукови вълни.</a:t>
            </a:r>
          </a:p>
          <a:p>
            <a:pPr>
              <a:lnSpc>
                <a:spcPts val="2564"/>
              </a:lnSpc>
            </a:pPr>
            <a:r>
              <a:rPr lang="en-US" sz="1972" spc="39">
                <a:solidFill>
                  <a:srgbClr val="050217"/>
                </a:solidFill>
                <a:latin typeface="Arimo"/>
              </a:rPr>
              <a:t>Гласните</a:t>
            </a:r>
            <a:r>
              <a:rPr lang="en-US" sz="1972" spc="39">
                <a:solidFill>
                  <a:srgbClr val="050217"/>
                </a:solidFill>
                <a:latin typeface="Arimo"/>
              </a:rPr>
              <a:t> гънки вибрират под въздействието на аеродинамични явления; те не се дърпат като струна на китара. Въздушното налягане от белите дробове контролира отворената фаза. Изтичащият стълб въздух създава "ефекта на Бернули", който контролира затворената фаза.</a:t>
            </a:r>
          </a:p>
          <a:p>
            <a:pPr>
              <a:lnSpc>
                <a:spcPts val="2824"/>
              </a:lnSpc>
            </a:pPr>
          </a:p>
          <a:p>
            <a:pPr>
              <a:lnSpc>
                <a:spcPts val="2304"/>
              </a:lnSpc>
            </a:pPr>
          </a:p>
        </p:txBody>
      </p:sp>
      <p:sp>
        <p:nvSpPr>
          <p:cNvPr name="TextBox 6" id="6"/>
          <p:cNvSpPr txBox="true"/>
          <p:nvPr/>
        </p:nvSpPr>
        <p:spPr>
          <a:xfrm rot="0">
            <a:off x="8939992" y="9942270"/>
            <a:ext cx="4967615" cy="344730"/>
          </a:xfrm>
          <a:prstGeom prst="rect">
            <a:avLst/>
          </a:prstGeom>
        </p:spPr>
        <p:txBody>
          <a:bodyPr anchor="t" rtlCol="false" tIns="0" lIns="0" bIns="0" rIns="0">
            <a:spAutoFit/>
          </a:bodyPr>
          <a:lstStyle/>
          <a:p>
            <a:pPr>
              <a:lnSpc>
                <a:spcPts val="2737"/>
              </a:lnSpc>
            </a:pPr>
          </a:p>
        </p:txBody>
      </p:sp>
      <p:sp>
        <p:nvSpPr>
          <p:cNvPr name="Freeform 7" id="7"/>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TextBox 2" id="2"/>
          <p:cNvSpPr txBox="true"/>
          <p:nvPr/>
        </p:nvSpPr>
        <p:spPr>
          <a:xfrm rot="0">
            <a:off x="1504830" y="28575"/>
            <a:ext cx="7639170" cy="3151283"/>
          </a:xfrm>
          <a:prstGeom prst="rect">
            <a:avLst/>
          </a:prstGeom>
        </p:spPr>
        <p:txBody>
          <a:bodyPr anchor="t" rtlCol="false" tIns="0" lIns="0" bIns="0" rIns="0">
            <a:spAutoFit/>
          </a:bodyPr>
          <a:lstStyle/>
          <a:p>
            <a:pPr>
              <a:lnSpc>
                <a:spcPts val="8120"/>
              </a:lnSpc>
            </a:pPr>
            <a:r>
              <a:rPr lang="en-US" sz="7382">
                <a:solidFill>
                  <a:srgbClr val="FFFFFF"/>
                </a:solidFill>
                <a:latin typeface="Arimo Bold"/>
              </a:rPr>
              <a:t>Гласообразуване</a:t>
            </a:r>
          </a:p>
          <a:p>
            <a:pPr>
              <a:lnSpc>
                <a:spcPts val="8120"/>
              </a:lnSpc>
            </a:pPr>
          </a:p>
        </p:txBody>
      </p:sp>
      <p:sp>
        <p:nvSpPr>
          <p:cNvPr name="Freeform 3" id="3"/>
          <p:cNvSpPr/>
          <p:nvPr/>
        </p:nvSpPr>
        <p:spPr>
          <a:xfrm flipH="false" flipV="false" rot="0">
            <a:off x="10148401" y="-205472"/>
            <a:ext cx="8302179" cy="10663922"/>
          </a:xfrm>
          <a:custGeom>
            <a:avLst/>
            <a:gdLst/>
            <a:ahLst/>
            <a:cxnLst/>
            <a:rect r="r" b="b" t="t" l="l"/>
            <a:pathLst>
              <a:path h="10663922" w="8302179">
                <a:moveTo>
                  <a:pt x="0" y="0"/>
                </a:moveTo>
                <a:lnTo>
                  <a:pt x="8302179" y="0"/>
                </a:lnTo>
                <a:lnTo>
                  <a:pt x="8302179" y="10663922"/>
                </a:lnTo>
                <a:lnTo>
                  <a:pt x="0" y="10663922"/>
                </a:lnTo>
                <a:lnTo>
                  <a:pt x="0" y="0"/>
                </a:lnTo>
                <a:close/>
              </a:path>
            </a:pathLst>
          </a:custGeom>
          <a:blipFill>
            <a:blip r:embed="rId2"/>
            <a:stretch>
              <a:fillRect l="-64175" t="0" r="-64175" b="0"/>
            </a:stretch>
          </a:blipFill>
        </p:spPr>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279680" y="2837657"/>
            <a:ext cx="9769215" cy="1345608"/>
          </a:xfrm>
          <a:prstGeom prst="rect">
            <a:avLst/>
          </a:prstGeom>
        </p:spPr>
        <p:txBody>
          <a:bodyPr anchor="t" rtlCol="false" tIns="0" lIns="0" bIns="0" rIns="0">
            <a:spAutoFit/>
          </a:bodyPr>
          <a:lstStyle/>
          <a:p>
            <a:pPr algn="ctr">
              <a:lnSpc>
                <a:spcPts val="2698"/>
              </a:lnSpc>
            </a:pPr>
            <a:r>
              <a:rPr lang="en-US" sz="2453">
                <a:solidFill>
                  <a:srgbClr val="FFFFFF"/>
                </a:solidFill>
                <a:latin typeface="Arimo"/>
              </a:rPr>
              <a:t>Стълбът на въздушното налягане се премества към гласните гънки</a:t>
            </a:r>
          </a:p>
          <a:p>
            <a:pPr algn="ctr">
              <a:lnSpc>
                <a:spcPts val="2698"/>
              </a:lnSpc>
            </a:pPr>
          </a:p>
          <a:p>
            <a:pPr algn="ctr">
              <a:lnSpc>
                <a:spcPts val="2698"/>
              </a:lnSpc>
              <a:spcBef>
                <a:spcPct val="0"/>
              </a:spcBef>
            </a:pPr>
          </a:p>
        </p:txBody>
      </p:sp>
      <p:sp>
        <p:nvSpPr>
          <p:cNvPr name="TextBox 6" id="6"/>
          <p:cNvSpPr txBox="true"/>
          <p:nvPr/>
        </p:nvSpPr>
        <p:spPr>
          <a:xfrm rot="0">
            <a:off x="0" y="4980284"/>
            <a:ext cx="10048895" cy="1678983"/>
          </a:xfrm>
          <a:prstGeom prst="rect">
            <a:avLst/>
          </a:prstGeom>
        </p:spPr>
        <p:txBody>
          <a:bodyPr anchor="t" rtlCol="false" tIns="0" lIns="0" bIns="0" rIns="0">
            <a:spAutoFit/>
          </a:bodyPr>
          <a:lstStyle/>
          <a:p>
            <a:pPr algn="ctr">
              <a:lnSpc>
                <a:spcPts val="2698"/>
              </a:lnSpc>
            </a:pPr>
            <a:r>
              <a:rPr lang="en-US" sz="2453">
                <a:solidFill>
                  <a:srgbClr val="FFFFFF"/>
                </a:solidFill>
                <a:latin typeface="Arimo"/>
              </a:rPr>
              <a:t>Въздухът се измества от белите дробове към гласните гънки чрез координирано действие на диафрагмата, коремните мускули, гръдните мускули и ребрата</a:t>
            </a:r>
          </a:p>
          <a:p>
            <a:pPr algn="ctr">
              <a:lnSpc>
                <a:spcPts val="2698"/>
              </a:lnSpc>
            </a:pPr>
          </a:p>
          <a:p>
            <a:pPr algn="ctr">
              <a:lnSpc>
                <a:spcPts val="2698"/>
              </a:lnSpc>
              <a:spcBef>
                <a:spcPct val="0"/>
              </a:spcBef>
            </a:pPr>
          </a:p>
        </p:txBody>
      </p:sp>
      <p:sp>
        <p:nvSpPr>
          <p:cNvPr name="TextBox 7" id="7"/>
          <p:cNvSpPr txBox="true"/>
          <p:nvPr/>
        </p:nvSpPr>
        <p:spPr>
          <a:xfrm rot="0">
            <a:off x="0" y="8023968"/>
            <a:ext cx="10048895" cy="1012233"/>
          </a:xfrm>
          <a:prstGeom prst="rect">
            <a:avLst/>
          </a:prstGeom>
        </p:spPr>
        <p:txBody>
          <a:bodyPr anchor="t" rtlCol="false" tIns="0" lIns="0" bIns="0" rIns="0">
            <a:spAutoFit/>
          </a:bodyPr>
          <a:lstStyle/>
          <a:p>
            <a:pPr algn="ctr">
              <a:lnSpc>
                <a:spcPts val="2698"/>
              </a:lnSpc>
            </a:pPr>
            <a:r>
              <a:rPr lang="en-US" sz="2453">
                <a:solidFill>
                  <a:srgbClr val="FFFFFF"/>
                </a:solidFill>
                <a:latin typeface="Arimo"/>
              </a:rPr>
              <a:t>Вибрация на гласните гънки - последователност от вибрационни цикли</a:t>
            </a:r>
          </a:p>
          <a:p>
            <a:pPr algn="ctr">
              <a:lnSpc>
                <a:spcPts val="2698"/>
              </a:lnSpc>
              <a:spcBef>
                <a:spcPct val="0"/>
              </a:spcBef>
            </a:pPr>
          </a:p>
        </p:txBody>
      </p:sp>
      <p:sp>
        <p:nvSpPr>
          <p:cNvPr name="AutoShape 8" id="8"/>
          <p:cNvSpPr/>
          <p:nvPr/>
        </p:nvSpPr>
        <p:spPr>
          <a:xfrm flipH="true">
            <a:off x="5633519" y="3590542"/>
            <a:ext cx="803307" cy="1176341"/>
          </a:xfrm>
          <a:prstGeom prst="line">
            <a:avLst/>
          </a:prstGeom>
          <a:ln cap="flat" w="38100">
            <a:solidFill>
              <a:srgbClr val="000000"/>
            </a:solidFill>
            <a:prstDash val="solid"/>
            <a:headEnd type="none" len="sm" w="sm"/>
            <a:tailEnd type="triangle" len="med" w="lg"/>
          </a:ln>
        </p:spPr>
      </p:sp>
      <p:sp>
        <p:nvSpPr>
          <p:cNvPr name="AutoShape 9" id="9"/>
          <p:cNvSpPr/>
          <p:nvPr/>
        </p:nvSpPr>
        <p:spPr>
          <a:xfrm>
            <a:off x="4785943" y="6336807"/>
            <a:ext cx="816232" cy="1167410"/>
          </a:xfrm>
          <a:prstGeom prst="line">
            <a:avLst/>
          </a:prstGeom>
          <a:ln cap="flat" w="38100">
            <a:solidFill>
              <a:srgbClr val="000000"/>
            </a:solidFill>
            <a:prstDash val="solid"/>
            <a:headEnd type="none" len="sm" w="sm"/>
            <a:tailEnd type="triangle" len="med" w="lg"/>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5445" y="328913"/>
            <a:ext cx="15268625" cy="10874964"/>
            <a:chOff x="0" y="0"/>
            <a:chExt cx="20358166" cy="14499952"/>
          </a:xfrm>
        </p:grpSpPr>
        <p:sp>
          <p:nvSpPr>
            <p:cNvPr name="TextBox 3" id="3"/>
            <p:cNvSpPr txBox="true"/>
            <p:nvPr/>
          </p:nvSpPr>
          <p:spPr>
            <a:xfrm rot="0">
              <a:off x="0" y="28575"/>
              <a:ext cx="20358166" cy="1990182"/>
            </a:xfrm>
            <a:prstGeom prst="rect">
              <a:avLst/>
            </a:prstGeom>
          </p:spPr>
          <p:txBody>
            <a:bodyPr anchor="t" rtlCol="false" tIns="0" lIns="0" bIns="0" rIns="0">
              <a:spAutoFit/>
            </a:bodyPr>
            <a:lstStyle/>
            <a:p>
              <a:pPr>
                <a:lnSpc>
                  <a:spcPts val="5739"/>
                </a:lnSpc>
              </a:pPr>
              <a:r>
                <a:rPr lang="en-US" sz="5217">
                  <a:solidFill>
                    <a:srgbClr val="DC239B"/>
                  </a:solidFill>
                  <a:latin typeface="Arimo Bold"/>
                </a:rPr>
                <a:t>ПОСЛЕДОВАТЕЛНОСТ ОТ ВИБРАЦИОННИ ЦИКЛИ</a:t>
              </a:r>
            </a:p>
          </p:txBody>
        </p:sp>
        <p:sp>
          <p:nvSpPr>
            <p:cNvPr name="TextBox 4" id="4"/>
            <p:cNvSpPr txBox="true"/>
            <p:nvPr/>
          </p:nvSpPr>
          <p:spPr>
            <a:xfrm rot="0">
              <a:off x="0" y="2939802"/>
              <a:ext cx="20358166" cy="11560150"/>
            </a:xfrm>
            <a:prstGeom prst="rect">
              <a:avLst/>
            </a:prstGeom>
          </p:spPr>
          <p:txBody>
            <a:bodyPr anchor="t" rtlCol="false" tIns="0" lIns="0" bIns="0" rIns="0">
              <a:spAutoFit/>
            </a:bodyPr>
            <a:lstStyle/>
            <a:p>
              <a:pPr>
                <a:lnSpc>
                  <a:spcPts val="3900"/>
                </a:lnSpc>
              </a:pPr>
              <a:r>
                <a:rPr lang="en-US" sz="3000" spc="60">
                  <a:solidFill>
                    <a:srgbClr val="050217"/>
                  </a:solidFill>
                  <a:latin typeface="Arimo"/>
                </a:rPr>
                <a:t>Описание на последователността на вибрационния цикъл според </a:t>
              </a:r>
              <a:r>
                <a:rPr lang="en-US" sz="3000" spc="60" u="none">
                  <a:solidFill>
                    <a:srgbClr val="050217"/>
                  </a:solidFill>
                  <a:latin typeface="Arimo"/>
                </a:rPr>
                <a:t>v</a:t>
              </a:r>
              <a:r>
                <a:rPr lang="en-US" sz="3000" spc="60" u="none">
                  <a:solidFill>
                    <a:srgbClr val="050217"/>
                  </a:solidFill>
                  <a:latin typeface="Arimo"/>
                </a:rPr>
                <a:t>oicefoundation.org</a:t>
              </a:r>
              <a:r>
                <a:rPr lang="en-US" sz="3000" spc="60">
                  <a:solidFill>
                    <a:srgbClr val="050217"/>
                  </a:solidFill>
                  <a:latin typeface="Arimo"/>
                </a:rPr>
                <a:t>:</a:t>
              </a:r>
            </a:p>
            <a:p>
              <a:pPr marL="647700" indent="-323850" lvl="1">
                <a:lnSpc>
                  <a:spcPts val="3900"/>
                </a:lnSpc>
                <a:buFont typeface="Arial"/>
                <a:buChar char="•"/>
              </a:pPr>
              <a:r>
                <a:rPr lang="en-US" sz="3000" spc="60">
                  <a:solidFill>
                    <a:srgbClr val="050217"/>
                  </a:solidFill>
                  <a:latin typeface="Arimo"/>
                </a:rPr>
                <a:t>Гласните</a:t>
              </a:r>
              <a:r>
                <a:rPr lang="en-US" sz="3000" spc="60">
                  <a:solidFill>
                    <a:srgbClr val="050217"/>
                  </a:solidFill>
                  <a:latin typeface="Arimo"/>
                </a:rPr>
                <a:t> гънки се преместват към средната линия от мускулите, нервите и хрущяла на гласната кутия</a:t>
              </a:r>
            </a:p>
            <a:p>
              <a:pPr marL="647700" indent="-323850" lvl="1">
                <a:lnSpc>
                  <a:spcPts val="3900"/>
                </a:lnSpc>
                <a:buFont typeface="Arial"/>
                <a:buChar char="•"/>
              </a:pPr>
              <a:r>
                <a:rPr lang="en-US" sz="3000" spc="60">
                  <a:solidFill>
                    <a:srgbClr val="050217"/>
                  </a:solidFill>
                  <a:latin typeface="Arimo"/>
                </a:rPr>
                <a:t>Вибрационният</a:t>
              </a:r>
              <a:r>
                <a:rPr lang="en-US" sz="3000" spc="60">
                  <a:solidFill>
                    <a:srgbClr val="050217"/>
                  </a:solidFill>
                  <a:latin typeface="Arimo"/>
                </a:rPr>
                <a:t> цикъл се случва многократно; един вибрационен цикъл изглежда така:</a:t>
              </a:r>
            </a:p>
            <a:p>
              <a:pPr marL="647700" indent="-323850" lvl="1">
                <a:lnSpc>
                  <a:spcPts val="3900"/>
                </a:lnSpc>
                <a:buFont typeface="Arial"/>
                <a:buChar char="•"/>
              </a:pPr>
              <a:r>
                <a:rPr lang="en-US" sz="3000" spc="60">
                  <a:solidFill>
                    <a:srgbClr val="050217"/>
                  </a:solidFill>
                  <a:latin typeface="Arimo"/>
                </a:rPr>
                <a:t>Колона</a:t>
              </a:r>
              <a:r>
                <a:rPr lang="en-US" sz="3000" spc="60">
                  <a:solidFill>
                    <a:srgbClr val="050217"/>
                  </a:solidFill>
                  <a:latin typeface="Arimo"/>
                </a:rPr>
                <a:t> от въздушно налягане отваря дъното на гласните гънки</a:t>
              </a:r>
            </a:p>
            <a:p>
              <a:pPr marL="647700" indent="-323850" lvl="1">
                <a:lnSpc>
                  <a:spcPts val="3900"/>
                </a:lnSpc>
                <a:buFont typeface="Arial"/>
                <a:buChar char="•"/>
              </a:pPr>
              <a:r>
                <a:rPr lang="en-US" sz="3000" spc="60">
                  <a:solidFill>
                    <a:srgbClr val="050217"/>
                  </a:solidFill>
                  <a:latin typeface="Arimo"/>
                </a:rPr>
                <a:t>Въздушният</a:t>
              </a:r>
              <a:r>
                <a:rPr lang="en-US" sz="3000" spc="60">
                  <a:solidFill>
                    <a:srgbClr val="050217"/>
                  </a:solidFill>
                  <a:latin typeface="Arimo"/>
                </a:rPr>
                <a:t> стълб продължава да се движи нагоре, сега към горната част на гласните гънки и отваря горната част на гласните гънки</a:t>
              </a:r>
            </a:p>
            <a:p>
              <a:pPr marL="647700" indent="-323850" lvl="1">
                <a:lnSpc>
                  <a:spcPts val="3900"/>
                </a:lnSpc>
                <a:buFont typeface="Arial"/>
                <a:buChar char="•"/>
              </a:pPr>
              <a:r>
                <a:rPr lang="en-US" sz="3000" spc="60">
                  <a:solidFill>
                    <a:srgbClr val="050217"/>
                  </a:solidFill>
                  <a:latin typeface="Arimo"/>
                </a:rPr>
                <a:t>Ниското</a:t>
              </a:r>
              <a:r>
                <a:rPr lang="en-US" sz="3000" spc="60">
                  <a:solidFill>
                    <a:srgbClr val="050217"/>
                  </a:solidFill>
                  <a:latin typeface="Arimo"/>
                </a:rPr>
                <a:t> налягане, създадено зад бързо движещия се въздушен стълб, създава "ефект на Бернули", който кара дъното да се затвори и след това горната част.</a:t>
              </a:r>
            </a:p>
            <a:p>
              <a:pPr marL="647700" indent="-323850" lvl="1">
                <a:lnSpc>
                  <a:spcPts val="3900"/>
                </a:lnSpc>
                <a:buFont typeface="Arial"/>
                <a:buChar char="•"/>
              </a:pPr>
              <a:r>
                <a:rPr lang="en-US" sz="3000" spc="60">
                  <a:solidFill>
                    <a:srgbClr val="050217"/>
                  </a:solidFill>
                  <a:latin typeface="Arimo"/>
                </a:rPr>
                <a:t>Затварянето</a:t>
              </a:r>
              <a:r>
                <a:rPr lang="en-US" sz="3000" spc="60">
                  <a:solidFill>
                    <a:srgbClr val="050217"/>
                  </a:solidFill>
                  <a:latin typeface="Arimo"/>
                </a:rPr>
                <a:t> на гласните гънки прекъсва въздушния стълб и освобождава въздушния импулс</a:t>
              </a:r>
            </a:p>
            <a:p>
              <a:pPr marL="647700" indent="-323850" lvl="1">
                <a:lnSpc>
                  <a:spcPts val="3900"/>
                </a:lnSpc>
                <a:buFont typeface="Arial"/>
                <a:buChar char="•"/>
              </a:pPr>
              <a:r>
                <a:rPr lang="en-US" sz="3000" spc="60">
                  <a:solidFill>
                    <a:srgbClr val="050217"/>
                  </a:solidFill>
                  <a:latin typeface="Arimo"/>
                </a:rPr>
                <a:t>Новият цикъл се повтаря</a:t>
              </a:r>
            </a:p>
            <a:p>
              <a:pPr>
                <a:lnSpc>
                  <a:spcPts val="3900"/>
                </a:lnSpc>
              </a:pPr>
            </a:p>
            <a:p>
              <a:pPr>
                <a:lnSpc>
                  <a:spcPts val="2928"/>
                </a:lnSpc>
              </a:pPr>
            </a:p>
            <a:p>
              <a:pPr>
                <a:lnSpc>
                  <a:spcPts val="2928"/>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6" id="6"/>
          <p:cNvSpPr/>
          <p:nvPr/>
        </p:nvSpPr>
        <p:spPr>
          <a:xfrm flipH="false" flipV="false" rot="0">
            <a:off x="15646555" y="8025769"/>
            <a:ext cx="2138924" cy="1900968"/>
          </a:xfrm>
          <a:custGeom>
            <a:avLst/>
            <a:gdLst/>
            <a:ahLst/>
            <a:cxnLst/>
            <a:rect r="r" b="b" t="t" l="l"/>
            <a:pathLst>
              <a:path h="1900968" w="2138924">
                <a:moveTo>
                  <a:pt x="0" y="0"/>
                </a:moveTo>
                <a:lnTo>
                  <a:pt x="2138924" y="0"/>
                </a:lnTo>
                <a:lnTo>
                  <a:pt x="2138924" y="1900969"/>
                </a:lnTo>
                <a:lnTo>
                  <a:pt x="0" y="19009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6033728" y="1436658"/>
            <a:ext cx="6220545" cy="7413685"/>
          </a:xfrm>
          <a:custGeom>
            <a:avLst/>
            <a:gdLst/>
            <a:ahLst/>
            <a:cxnLst/>
            <a:rect r="r" b="b" t="t" l="l"/>
            <a:pathLst>
              <a:path h="7413685" w="6220545">
                <a:moveTo>
                  <a:pt x="0" y="0"/>
                </a:moveTo>
                <a:lnTo>
                  <a:pt x="6220544" y="0"/>
                </a:lnTo>
                <a:lnTo>
                  <a:pt x="6220544" y="7413684"/>
                </a:lnTo>
                <a:lnTo>
                  <a:pt x="0" y="7413684"/>
                </a:lnTo>
                <a:lnTo>
                  <a:pt x="0" y="0"/>
                </a:lnTo>
                <a:close/>
              </a:path>
            </a:pathLst>
          </a:custGeom>
          <a:blipFill>
            <a:blip r:embed="rId3"/>
            <a:stretch>
              <a:fillRect l="0" t="0" r="0" b="0"/>
            </a:stretch>
          </a:blipFill>
        </p:spPr>
      </p:sp>
      <p:grpSp>
        <p:nvGrpSpPr>
          <p:cNvPr name="Group 4" id="4"/>
          <p:cNvGrpSpPr/>
          <p:nvPr/>
        </p:nvGrpSpPr>
        <p:grpSpPr>
          <a:xfrm rot="0">
            <a:off x="2719961" y="-501188"/>
            <a:ext cx="13564904" cy="10172887"/>
            <a:chOff x="0" y="0"/>
            <a:chExt cx="18086539" cy="13563849"/>
          </a:xfrm>
        </p:grpSpPr>
        <p:sp>
          <p:nvSpPr>
            <p:cNvPr name="TextBox 5" id="5"/>
            <p:cNvSpPr txBox="true"/>
            <p:nvPr/>
          </p:nvSpPr>
          <p:spPr>
            <a:xfrm rot="0">
              <a:off x="0" y="847380"/>
              <a:ext cx="18086539" cy="1628271"/>
            </a:xfrm>
            <a:prstGeom prst="rect">
              <a:avLst/>
            </a:prstGeom>
          </p:spPr>
          <p:txBody>
            <a:bodyPr anchor="t" rtlCol="false" tIns="0" lIns="0" bIns="0" rIns="0">
              <a:spAutoFit/>
            </a:bodyPr>
            <a:lstStyle/>
            <a:p>
              <a:pPr algn="ctr">
                <a:lnSpc>
                  <a:spcPts val="4711"/>
                </a:lnSpc>
              </a:pPr>
              <a:r>
                <a:rPr lang="en-US" sz="4282">
                  <a:solidFill>
                    <a:srgbClr val="FFFFFF"/>
                  </a:solidFill>
                  <a:latin typeface="Arimo Bold"/>
                </a:rPr>
                <a:t>ДИАГРАМА НА ВИБРАЦИИТЕ НА ГЛАСНИТЕ ГЪНКИ</a:t>
              </a:r>
            </a:p>
          </p:txBody>
        </p:sp>
        <p:sp>
          <p:nvSpPr>
            <p:cNvPr name="TextBox 6" id="6"/>
            <p:cNvSpPr txBox="true"/>
            <p:nvPr/>
          </p:nvSpPr>
          <p:spPr>
            <a:xfrm rot="0">
              <a:off x="0" y="3172124"/>
              <a:ext cx="18086539" cy="10391725"/>
            </a:xfrm>
            <a:prstGeom prst="rect">
              <a:avLst/>
            </a:prstGeom>
          </p:spPr>
          <p:txBody>
            <a:bodyPr anchor="t" rtlCol="false" tIns="0" lIns="0" bIns="0" rIns="0">
              <a:spAutoFit/>
            </a:bodyPr>
            <a:lstStyle/>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r>
                <a:rPr lang="en-US" sz="2252" spc="45">
                  <a:solidFill>
                    <a:srgbClr val="FFFFFF"/>
                  </a:solidFill>
                  <a:latin typeface="HK Grotesk Medium"/>
                </a:rPr>
                <a:t>Източник: voicefoundation.org</a:t>
              </a:r>
            </a:p>
            <a:p>
              <a:pPr algn="ctr">
                <a:lnSpc>
                  <a:spcPts val="2928"/>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5080"/>
            <a:ext cx="15990661" cy="9685202"/>
            <a:chOff x="0" y="0"/>
            <a:chExt cx="21320881" cy="12913603"/>
          </a:xfrm>
        </p:grpSpPr>
        <p:sp>
          <p:nvSpPr>
            <p:cNvPr name="TextBox 3" id="3"/>
            <p:cNvSpPr txBox="true"/>
            <p:nvPr/>
          </p:nvSpPr>
          <p:spPr>
            <a:xfrm rot="0">
              <a:off x="0" y="431579"/>
              <a:ext cx="21320881" cy="2379440"/>
            </a:xfrm>
            <a:prstGeom prst="rect">
              <a:avLst/>
            </a:prstGeom>
          </p:spPr>
          <p:txBody>
            <a:bodyPr anchor="t" rtlCol="false" tIns="0" lIns="0" bIns="0" rIns="0">
              <a:spAutoFit/>
            </a:bodyPr>
            <a:lstStyle/>
            <a:p>
              <a:pPr>
                <a:lnSpc>
                  <a:spcPts val="6894"/>
                </a:lnSpc>
              </a:pPr>
              <a:r>
                <a:rPr lang="en-US" sz="6268">
                  <a:solidFill>
                    <a:srgbClr val="336BE4"/>
                  </a:solidFill>
                  <a:latin typeface="Arimo Bold"/>
                </a:rPr>
                <a:t>ЗА ДА ВИБРИРАТ ЕФЕКТИВНО ГЛАСНИТЕ ГЪНКИ</a:t>
              </a:r>
            </a:p>
          </p:txBody>
        </p:sp>
        <p:sp>
          <p:nvSpPr>
            <p:cNvPr name="TextBox 4" id="4"/>
            <p:cNvSpPr txBox="true"/>
            <p:nvPr/>
          </p:nvSpPr>
          <p:spPr>
            <a:xfrm rot="0">
              <a:off x="0" y="3654852"/>
              <a:ext cx="21320881" cy="9258751"/>
            </a:xfrm>
            <a:prstGeom prst="rect">
              <a:avLst/>
            </a:prstGeom>
          </p:spPr>
          <p:txBody>
            <a:bodyPr anchor="t" rtlCol="false" tIns="0" lIns="0" bIns="0" rIns="0">
              <a:spAutoFit/>
            </a:bodyPr>
            <a:lstStyle/>
            <a:p>
              <a:pPr marL="455735" indent="-227867" lvl="1">
                <a:lnSpc>
                  <a:spcPts val="2744"/>
                </a:lnSpc>
                <a:buFont typeface="Arial"/>
                <a:buChar char="•"/>
              </a:pPr>
              <a:r>
                <a:rPr lang="en-US" sz="2110" spc="42">
                  <a:solidFill>
                    <a:srgbClr val="050217"/>
                  </a:solidFill>
                  <a:latin typeface="Arimo"/>
                </a:rPr>
                <a:t>По средната линия или „затворено“: Неуспех при преместване на гласните гънки към средната линия или някаква лезия, която пречи на краищата на гласните гънки да се срещнат, позволява на въздуха да излезе и води до дишащ глас.</a:t>
              </a:r>
            </a:p>
            <a:p>
              <a:pPr marL="455735" indent="-227867" lvl="1">
                <a:lnSpc>
                  <a:spcPts val="2744"/>
                </a:lnSpc>
                <a:buFont typeface="Arial"/>
                <a:buChar char="•"/>
              </a:pPr>
              <a:r>
                <a:rPr lang="en-US" sz="2110" spc="42">
                  <a:solidFill>
                    <a:srgbClr val="050217"/>
                  </a:solidFill>
                  <a:latin typeface="Arimo"/>
                </a:rPr>
                <a:t>Ключови играчи: мускули, хрущяли, нерви</a:t>
              </a:r>
            </a:p>
            <a:p>
              <a:pPr marL="455735" indent="-227867" lvl="1">
                <a:lnSpc>
                  <a:spcPts val="2744"/>
                </a:lnSpc>
                <a:buFont typeface="Arial"/>
                <a:buChar char="•"/>
              </a:pPr>
              <a:r>
                <a:rPr lang="en-US" sz="2110" spc="42">
                  <a:solidFill>
                    <a:srgbClr val="050217"/>
                  </a:solidFill>
                  <a:latin typeface="Arimo"/>
                </a:rPr>
                <a:t>Гъвкав: Естествената „вградена“ еластичност на гласните гънки ги прави гъвкави. Горната част, ръбът и долната част на гласните гънки, които се срещат в средната линия и вибрират, трябва да са гъвкави. Промените в гъвкавостта на гласните гънки, дори и да са ограничени само до една област или „място“, могат да причинят нарушения на гласа, както се наблюдава при белези на гласните гънки.</a:t>
              </a:r>
            </a:p>
            <a:p>
              <a:pPr marL="455735" indent="-227867" lvl="1">
                <a:lnSpc>
                  <a:spcPts val="2744"/>
                </a:lnSpc>
                <a:buFont typeface="Arial"/>
                <a:buChar char="•"/>
              </a:pPr>
              <a:r>
                <a:rPr lang="en-US" sz="2110" spc="42">
                  <a:solidFill>
                    <a:srgbClr val="050217"/>
                  </a:solidFill>
                  <a:latin typeface="Arimo"/>
                </a:rPr>
                <a:t>Ключови играчи: епител, повърхностна lamina propria</a:t>
              </a:r>
            </a:p>
            <a:p>
              <a:pPr marL="455735" indent="-227867" lvl="1">
                <a:lnSpc>
                  <a:spcPts val="2744"/>
                </a:lnSpc>
                <a:buFont typeface="Arial"/>
                <a:buChar char="•"/>
              </a:pPr>
              <a:r>
                <a:rPr lang="en-US" sz="2110" spc="42">
                  <a:solidFill>
                    <a:srgbClr val="050217"/>
                  </a:solidFill>
                  <a:latin typeface="Arimo"/>
                </a:rPr>
                <a:t>„Точно“ напрежение: Неспособността да се регулира напрежението по време на пеене може да причини неуспех при достигане на високи ноти или прекъсвания в гласа.</a:t>
              </a:r>
            </a:p>
            <a:p>
              <a:pPr marL="455735" indent="-227867" lvl="1">
                <a:lnSpc>
                  <a:spcPts val="2744"/>
                </a:lnSpc>
                <a:buFont typeface="Arial"/>
                <a:buChar char="•"/>
              </a:pPr>
              <a:r>
                <a:rPr lang="en-US" sz="2110" spc="42">
                  <a:solidFill>
                    <a:srgbClr val="050217"/>
                  </a:solidFill>
                  <a:latin typeface="Arimo"/>
                </a:rPr>
                <a:t>       Ключови играчи: мускули, нерви, хрущяли</a:t>
              </a:r>
            </a:p>
            <a:p>
              <a:pPr marL="455735" indent="-227867" lvl="1">
                <a:lnSpc>
                  <a:spcPts val="2744"/>
                </a:lnSpc>
                <a:buFont typeface="Arial"/>
                <a:buChar char="•"/>
              </a:pPr>
              <a:r>
                <a:rPr lang="en-US" sz="2110" spc="42">
                  <a:solidFill>
                    <a:srgbClr val="050217"/>
                  </a:solidFill>
                  <a:latin typeface="Arimo"/>
                </a:rPr>
                <a:t>„Правилната“ маса: Промени в обема на меките тъкани на гласните гънки – като намаляване или изтъняване като при белези или увеличаване или подуване, като при оток на Reinke, предизвикват много гласови симптоми – дрезгавост, променена височина на гласа, фонация с усилие и др. (За повече информация вижте Белези на гласните гънки и оток на Райнке.)</a:t>
              </a:r>
            </a:p>
            <a:p>
              <a:pPr marL="455735" indent="-227867" lvl="1">
                <a:lnSpc>
                  <a:spcPts val="2744"/>
                </a:lnSpc>
                <a:buFont typeface="Arial"/>
                <a:buChar char="•"/>
              </a:pPr>
              <a:r>
                <a:rPr lang="en-US" sz="2110" spc="42">
                  <a:solidFill>
                    <a:srgbClr val="050217"/>
                  </a:solidFill>
                  <a:latin typeface="Arimo"/>
                </a:rPr>
                <a:t>      Ключови играчи: мускули, нерви, епител, повърхностна lamina propria</a:t>
              </a:r>
            </a:p>
            <a:p>
              <a:pPr marL="455735" indent="-227867" lvl="1">
                <a:lnSpc>
                  <a:spcPts val="2744"/>
                </a:lnSpc>
                <a:buFont typeface="Arial"/>
                <a:buChar char="•"/>
              </a:pPr>
              <a:r>
                <a:rPr lang="en-US" sz="2110" spc="42">
                  <a:solidFill>
                    <a:srgbClr val="050217"/>
                  </a:solidFill>
                  <a:latin typeface="Arimo"/>
                </a:rPr>
                <a:t>Информация, цитирана от страница: https://voicefoundation.org/</a:t>
              </a:r>
            </a:p>
            <a:p>
              <a:pPr>
                <a:lnSpc>
                  <a:spcPts val="2744"/>
                </a:lnSpc>
              </a:pPr>
            </a:p>
            <a:p>
              <a:pPr>
                <a:lnSpc>
                  <a:spcPts val="3524"/>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6" id="6"/>
          <p:cNvSpPr/>
          <p:nvPr/>
        </p:nvSpPr>
        <p:spPr>
          <a:xfrm flipH="false" flipV="false" rot="0">
            <a:off x="15466099" y="8310579"/>
            <a:ext cx="2071143" cy="1369543"/>
          </a:xfrm>
          <a:custGeom>
            <a:avLst/>
            <a:gdLst/>
            <a:ahLst/>
            <a:cxnLst/>
            <a:rect r="r" b="b" t="t" l="l"/>
            <a:pathLst>
              <a:path h="1369543" w="2071143">
                <a:moveTo>
                  <a:pt x="0" y="0"/>
                </a:moveTo>
                <a:lnTo>
                  <a:pt x="2071143" y="0"/>
                </a:lnTo>
                <a:lnTo>
                  <a:pt x="2071143" y="1369543"/>
                </a:lnTo>
                <a:lnTo>
                  <a:pt x="0" y="13695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041583" y="4863820"/>
            <a:ext cx="4424516" cy="4114800"/>
          </a:xfrm>
          <a:custGeom>
            <a:avLst/>
            <a:gdLst/>
            <a:ahLst/>
            <a:cxnLst/>
            <a:rect r="r" b="b" t="t" l="l"/>
            <a:pathLst>
              <a:path h="4114800" w="4424516">
                <a:moveTo>
                  <a:pt x="0" y="0"/>
                </a:moveTo>
                <a:lnTo>
                  <a:pt x="4424516" y="0"/>
                </a:lnTo>
                <a:lnTo>
                  <a:pt x="44245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1466850"/>
            <a:ext cx="9191756" cy="4793163"/>
            <a:chOff x="0" y="0"/>
            <a:chExt cx="12255674" cy="6390884"/>
          </a:xfrm>
        </p:grpSpPr>
        <p:sp>
          <p:nvSpPr>
            <p:cNvPr name="TextBox 5" id="5"/>
            <p:cNvSpPr txBox="true"/>
            <p:nvPr/>
          </p:nvSpPr>
          <p:spPr>
            <a:xfrm rot="0">
              <a:off x="0" y="412529"/>
              <a:ext cx="12255674" cy="1062451"/>
            </a:xfrm>
            <a:prstGeom prst="rect">
              <a:avLst/>
            </a:prstGeom>
          </p:spPr>
          <p:txBody>
            <a:bodyPr anchor="t" rtlCol="false" tIns="0" lIns="0" bIns="0" rIns="0">
              <a:spAutoFit/>
            </a:bodyPr>
            <a:lstStyle/>
            <a:p>
              <a:pPr>
                <a:lnSpc>
                  <a:spcPts val="5904"/>
                </a:lnSpc>
              </a:pPr>
              <a:r>
                <a:rPr lang="en-US" sz="5368">
                  <a:solidFill>
                    <a:srgbClr val="336BE4"/>
                  </a:solidFill>
                  <a:latin typeface="Arimo Bold"/>
                </a:rPr>
                <a:t>ВИДОВЕ ГЛАСОВЕ</a:t>
              </a:r>
            </a:p>
          </p:txBody>
        </p:sp>
        <p:sp>
          <p:nvSpPr>
            <p:cNvPr name="TextBox 6" id="6"/>
            <p:cNvSpPr txBox="true"/>
            <p:nvPr/>
          </p:nvSpPr>
          <p:spPr>
            <a:xfrm rot="0">
              <a:off x="0" y="2299762"/>
              <a:ext cx="12255674" cy="4091121"/>
            </a:xfrm>
            <a:prstGeom prst="rect">
              <a:avLst/>
            </a:prstGeom>
          </p:spPr>
          <p:txBody>
            <a:bodyPr anchor="t" rtlCol="false" tIns="0" lIns="0" bIns="0" rIns="0">
              <a:spAutoFit/>
            </a:bodyPr>
            <a:lstStyle/>
            <a:p>
              <a:pPr>
                <a:lnSpc>
                  <a:spcPts val="3524"/>
                </a:lnSpc>
              </a:pPr>
              <a:r>
                <a:rPr lang="en-US" sz="2710" spc="54">
                  <a:solidFill>
                    <a:srgbClr val="050217"/>
                  </a:solidFill>
                  <a:latin typeface="Arimo"/>
                </a:rPr>
                <a:t>Въздушният поток, изтичащ от белите дробове, среща гласните връзки по пътя си и се трансформира под вибрациите на тези връзки във гласова вълна. Стягането на гласните връзки по време на фонация може да се извърши с различна сила, от която зависи гласовата нагласа или така наречената „атака“.</a:t>
              </a:r>
            </a:p>
            <a:p>
              <a:pPr>
                <a:lnSpc>
                  <a:spcPts val="3524"/>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DAFocMDytyA</dc:identifier>
  <dcterms:modified xsi:type="dcterms:W3CDTF">2011-08-01T06:04:30Z</dcterms:modified>
  <cp:revision>1</cp:revision>
  <dc:title>O4-МУЗИКАЛНО ИЗЛЪЧВАНЕ -представяне I</dc:title>
</cp:coreProperties>
</file>