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Extra Bold" charset="1" panose="020B0906030804020204"/>
      <p:regular r:id="rId10"/>
    </p:embeddedFont>
    <p:embeddedFont>
      <p:font typeface="Open Sans Extra Bold Italics" charset="1" panose="020B0906030804020204"/>
      <p:regular r:id="rId11"/>
    </p:embeddedFont>
    <p:embeddedFont>
      <p:font typeface="HK Grotesk" charset="1" panose="00000500000000000000"/>
      <p:regular r:id="rId12"/>
    </p:embeddedFont>
    <p:embeddedFont>
      <p:font typeface="HK Grotesk Bold" charset="1" panose="00000800000000000000"/>
      <p:regular r:id="rId13"/>
    </p:embeddedFont>
    <p:embeddedFont>
      <p:font typeface="HK Grotesk Italics" charset="1" panose="00000500000000000000"/>
      <p:regular r:id="rId14"/>
    </p:embeddedFont>
    <p:embeddedFont>
      <p:font typeface="HK Grotesk Bold Italics" charset="1" panose="00000800000000000000"/>
      <p:regular r:id="rId15"/>
    </p:embeddedFont>
    <p:embeddedFont>
      <p:font typeface="HK Grotesk Light" charset="1" panose="00000400000000000000"/>
      <p:regular r:id="rId16"/>
    </p:embeddedFont>
    <p:embeddedFont>
      <p:font typeface="HK Grotesk Light Italics" charset="1" panose="00000400000000000000"/>
      <p:regular r:id="rId17"/>
    </p:embeddedFont>
    <p:embeddedFont>
      <p:font typeface="HK Grotesk Medium" charset="1" panose="00000600000000000000"/>
      <p:regular r:id="rId18"/>
    </p:embeddedFont>
    <p:embeddedFont>
      <p:font typeface="HK Grotesk Medium Italics" charset="1" panose="00000600000000000000"/>
      <p:regular r:id="rId19"/>
    </p:embeddedFont>
    <p:embeddedFont>
      <p:font typeface="HK Grotesk Semi-Bold" charset="1" panose="00000700000000000000"/>
      <p:regular r:id="rId20"/>
    </p:embeddedFont>
    <p:embeddedFont>
      <p:font typeface="HK Grotesk Semi-Bold Italics" charset="1" panose="000007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slides/slide1.xml" Type="http://schemas.openxmlformats.org/officeDocument/2006/relationships/slide"/><Relationship Id="rId23" Target="slides/slide2.xml" Type="http://schemas.openxmlformats.org/officeDocument/2006/relationships/slide"/><Relationship Id="rId24" Target="slides/slide3.xml" Type="http://schemas.openxmlformats.org/officeDocument/2006/relationships/slide"/><Relationship Id="rId25" Target="slides/slide4.xml" Type="http://schemas.openxmlformats.org/officeDocument/2006/relationships/slide"/><Relationship Id="rId26" Target="slides/slide5.xml" Type="http://schemas.openxmlformats.org/officeDocument/2006/relationships/slide"/><Relationship Id="rId27" Target="slides/slide6.xml" Type="http://schemas.openxmlformats.org/officeDocument/2006/relationships/slide"/><Relationship Id="rId28" Target="slides/slide7.xml" Type="http://schemas.openxmlformats.org/officeDocument/2006/relationships/slide"/><Relationship Id="rId29" Target="slides/slide8.xml" Type="http://schemas.openxmlformats.org/officeDocument/2006/relationships/slide"/><Relationship Id="rId3" Target="viewProps.xml" Type="http://schemas.openxmlformats.org/officeDocument/2006/relationships/viewProps"/><Relationship Id="rId30" Target="slides/slide9.xml" Type="http://schemas.openxmlformats.org/officeDocument/2006/relationships/slide"/><Relationship Id="rId31" Target="slides/slide10.xml" Type="http://schemas.openxmlformats.org/officeDocument/2006/relationships/slide"/><Relationship Id="rId32" Target="slides/slide11.xml" Type="http://schemas.openxmlformats.org/officeDocument/2006/relationships/slide"/><Relationship Id="rId33" Target="slides/slide12.xml" Type="http://schemas.openxmlformats.org/officeDocument/2006/relationships/slide"/><Relationship Id="rId34" Target="slides/slide13.xml" Type="http://schemas.openxmlformats.org/officeDocument/2006/relationships/slide"/><Relationship Id="rId35" Target="slides/slide14.xml" Type="http://schemas.openxmlformats.org/officeDocument/2006/relationships/slide"/><Relationship Id="rId36" Target="slides/slide15.xml" Type="http://schemas.openxmlformats.org/officeDocument/2006/relationships/slide"/><Relationship Id="rId37" Target="slides/slide16.xml" Type="http://schemas.openxmlformats.org/officeDocument/2006/relationships/slide"/><Relationship Id="rId38" Target="slides/slide17.xml" Type="http://schemas.openxmlformats.org/officeDocument/2006/relationships/slide"/><Relationship Id="rId39" Target="slides/slide18.xml" Type="http://schemas.openxmlformats.org/officeDocument/2006/relationships/slide"/><Relationship Id="rId4" Target="theme/theme1.xml" Type="http://schemas.openxmlformats.org/officeDocument/2006/relationships/theme"/><Relationship Id="rId40" Target="slides/slide19.xml" Type="http://schemas.openxmlformats.org/officeDocument/2006/relationships/slide"/><Relationship Id="rId41" Target="slides/slide20.xml" Type="http://schemas.openxmlformats.org/officeDocument/2006/relationships/slide"/><Relationship Id="rId42" Target="slides/slide21.xml" Type="http://schemas.openxmlformats.org/officeDocument/2006/relationships/slide"/><Relationship Id="rId43" Target="slides/slide22.xml" Type="http://schemas.openxmlformats.org/officeDocument/2006/relationships/slide"/><Relationship Id="rId44" Target="slides/slide23.xml" Type="http://schemas.openxmlformats.org/officeDocument/2006/relationships/slide"/><Relationship Id="rId45" Target="slides/slide24.xml" Type="http://schemas.openxmlformats.org/officeDocument/2006/relationships/slide"/><Relationship Id="rId46" Target="slides/slide25.xml" Type="http://schemas.openxmlformats.org/officeDocument/2006/relationships/slide"/><Relationship Id="rId47" Target="slides/slide26.xml" Type="http://schemas.openxmlformats.org/officeDocument/2006/relationships/slide"/><Relationship Id="rId48" Target="slides/slide27.xml" Type="http://schemas.openxmlformats.org/officeDocument/2006/relationships/slide"/><Relationship Id="rId49" Target="slides/slide28.xml" Type="http://schemas.openxmlformats.org/officeDocument/2006/relationships/slide"/><Relationship Id="rId5" Target="tableStyles.xml" Type="http://schemas.openxmlformats.org/officeDocument/2006/relationships/tableStyles"/><Relationship Id="rId50" Target="slides/slide29.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jpeg" Type="http://schemas.openxmlformats.org/officeDocument/2006/relationships/image"/><Relationship Id="rId8"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7.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8.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9.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2.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3.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28.jpeg" Type="http://schemas.openxmlformats.org/officeDocument/2006/relationships/image"/><Relationship Id="rId4" Target="../media/image2.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2.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jpeg" Type="http://schemas.openxmlformats.org/officeDocument/2006/relationships/image"/><Relationship Id="rId4" Target="../media/image2.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2.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3.jpe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34.jpeg" Type="http://schemas.openxmlformats.org/officeDocument/2006/relationships/image"/><Relationship Id="rId4" Target="../media/image2.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2.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8.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6.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37.png" Type="http://schemas.openxmlformats.org/officeDocument/2006/relationships/image"/><Relationship Id="rId3" Target="../media/image38.jpeg" Type="http://schemas.openxmlformats.org/officeDocument/2006/relationships/image"/><Relationship Id="rId4" Target="../media/image39.jpe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4.png" Type="http://schemas.openxmlformats.org/officeDocument/2006/relationships/image"/><Relationship Id="rId8" Target="../media/image5.png" Type="http://schemas.openxmlformats.org/officeDocument/2006/relationships/image"/><Relationship Id="rId9" Target="../media/image6.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0.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2.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2.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13.jpeg" Type="http://schemas.openxmlformats.org/officeDocument/2006/relationships/image"/><Relationship Id="rId4" Target="../media/image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2.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2.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5572" r="0" b="0"/>
          <a:stretch>
            <a:fillRect/>
          </a:stretch>
        </p:blipFill>
        <p:spPr>
          <a:xfrm flipH="false" flipV="false">
            <a:off x="0" y="0"/>
            <a:ext cx="18288000" cy="10287000"/>
          </a:xfrm>
          <a:prstGeom prst="rect">
            <a:avLst/>
          </a:prstGeom>
        </p:spPr>
      </p:pic>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4" id="4"/>
          <p:cNvSpPr txBox="true"/>
          <p:nvPr/>
        </p:nvSpPr>
        <p:spPr>
          <a:xfrm rot="0">
            <a:off x="817638" y="5223107"/>
            <a:ext cx="13163976" cy="3708400"/>
          </a:xfrm>
          <a:prstGeom prst="rect">
            <a:avLst/>
          </a:prstGeom>
        </p:spPr>
        <p:txBody>
          <a:bodyPr anchor="t" rtlCol="false" tIns="0" lIns="0" bIns="0" rIns="0">
            <a:spAutoFit/>
          </a:bodyPr>
          <a:lstStyle/>
          <a:p>
            <a:pPr>
              <a:lnSpc>
                <a:spcPts val="14299"/>
              </a:lnSpc>
            </a:pPr>
            <a:r>
              <a:rPr lang="en-US" sz="12999">
                <a:solidFill>
                  <a:srgbClr val="FFFFFF"/>
                </a:solidFill>
                <a:latin typeface="Arimo Bold"/>
              </a:rPr>
              <a:t>РЕЛАКСАЦИЯ ЧРЕЗ МУЗИКА</a:t>
            </a:r>
          </a:p>
        </p:txBody>
      </p:sp>
      <p:grpSp>
        <p:nvGrpSpPr>
          <p:cNvPr name="Group 5" id="5"/>
          <p:cNvGrpSpPr/>
          <p:nvPr/>
        </p:nvGrpSpPr>
        <p:grpSpPr>
          <a:xfrm rot="0">
            <a:off x="-181678" y="8743950"/>
            <a:ext cx="19466958" cy="3086100"/>
            <a:chOff x="0" y="0"/>
            <a:chExt cx="5127100" cy="812800"/>
          </a:xfrm>
        </p:grpSpPr>
        <p:sp>
          <p:nvSpPr>
            <p:cNvPr name="Freeform 6" id="6"/>
            <p:cNvSpPr/>
            <p:nvPr/>
          </p:nvSpPr>
          <p:spPr>
            <a:xfrm flipH="false" flipV="false" rot="0">
              <a:off x="0" y="0"/>
              <a:ext cx="5127100" cy="812800"/>
            </a:xfrm>
            <a:custGeom>
              <a:avLst/>
              <a:gdLst/>
              <a:ahLst/>
              <a:cxnLst/>
              <a:rect r="r" b="b" t="t" l="l"/>
              <a:pathLst>
                <a:path h="812800" w="5127100">
                  <a:moveTo>
                    <a:pt x="0" y="0"/>
                  </a:moveTo>
                  <a:lnTo>
                    <a:pt x="5127100" y="0"/>
                  </a:lnTo>
                  <a:lnTo>
                    <a:pt x="5127100" y="812800"/>
                  </a:lnTo>
                  <a:lnTo>
                    <a:pt x="0" y="812800"/>
                  </a:lnTo>
                  <a:close/>
                </a:path>
              </a:pathLst>
            </a:custGeom>
            <a:solidFill>
              <a:srgbClr val="FFFFFF"/>
            </a:solidFill>
          </p:spPr>
        </p:sp>
        <p:sp>
          <p:nvSpPr>
            <p:cNvPr name="TextBox 7" id="7"/>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6292987" y="9234240"/>
            <a:ext cx="811075" cy="811075"/>
          </a:xfrm>
          <a:custGeom>
            <a:avLst/>
            <a:gdLst/>
            <a:ahLst/>
            <a:cxnLst/>
            <a:rect r="r" b="b" t="t" l="l"/>
            <a:pathLst>
              <a:path h="811075" w="811075">
                <a:moveTo>
                  <a:pt x="0" y="0"/>
                </a:moveTo>
                <a:lnTo>
                  <a:pt x="811075" y="0"/>
                </a:lnTo>
                <a:lnTo>
                  <a:pt x="811075" y="811075"/>
                </a:lnTo>
                <a:lnTo>
                  <a:pt x="0" y="811075"/>
                </a:lnTo>
                <a:lnTo>
                  <a:pt x="0" y="0"/>
                </a:lnTo>
                <a:close/>
              </a:path>
            </a:pathLst>
          </a:custGeom>
          <a:blipFill>
            <a:blip r:embed="rId4"/>
            <a:stretch>
              <a:fillRect l="0" t="0" r="0" b="0"/>
            </a:stretch>
          </a:blipFill>
        </p:spPr>
      </p:sp>
      <p:sp>
        <p:nvSpPr>
          <p:cNvPr name="Freeform 9" id="9"/>
          <p:cNvSpPr/>
          <p:nvPr/>
        </p:nvSpPr>
        <p:spPr>
          <a:xfrm flipH="false" flipV="false" rot="0">
            <a:off x="7399626" y="9222719"/>
            <a:ext cx="1059197" cy="834118"/>
          </a:xfrm>
          <a:custGeom>
            <a:avLst/>
            <a:gdLst/>
            <a:ahLst/>
            <a:cxnLst/>
            <a:rect r="r" b="b" t="t" l="l"/>
            <a:pathLst>
              <a:path h="834118" w="1059197">
                <a:moveTo>
                  <a:pt x="0" y="0"/>
                </a:moveTo>
                <a:lnTo>
                  <a:pt x="1059197" y="0"/>
                </a:lnTo>
                <a:lnTo>
                  <a:pt x="1059197" y="834118"/>
                </a:lnTo>
                <a:lnTo>
                  <a:pt x="0" y="834118"/>
                </a:lnTo>
                <a:lnTo>
                  <a:pt x="0" y="0"/>
                </a:lnTo>
                <a:close/>
              </a:path>
            </a:pathLst>
          </a:custGeom>
          <a:blipFill>
            <a:blip r:embed="rId5"/>
            <a:stretch>
              <a:fillRect l="0" t="0" r="0" b="0"/>
            </a:stretch>
          </a:blipFill>
        </p:spPr>
      </p:sp>
      <p:sp>
        <p:nvSpPr>
          <p:cNvPr name="Freeform 10" id="10"/>
          <p:cNvSpPr/>
          <p:nvPr/>
        </p:nvSpPr>
        <p:spPr>
          <a:xfrm flipH="false" flipV="false" rot="0">
            <a:off x="4953980" y="9190751"/>
            <a:ext cx="928453" cy="854564"/>
          </a:xfrm>
          <a:custGeom>
            <a:avLst/>
            <a:gdLst/>
            <a:ahLst/>
            <a:cxnLst/>
            <a:rect r="r" b="b" t="t" l="l"/>
            <a:pathLst>
              <a:path h="854564" w="928453">
                <a:moveTo>
                  <a:pt x="0" y="0"/>
                </a:moveTo>
                <a:lnTo>
                  <a:pt x="928453" y="0"/>
                </a:lnTo>
                <a:lnTo>
                  <a:pt x="928453" y="854564"/>
                </a:lnTo>
                <a:lnTo>
                  <a:pt x="0" y="854564"/>
                </a:lnTo>
                <a:lnTo>
                  <a:pt x="0" y="0"/>
                </a:lnTo>
                <a:close/>
              </a:path>
            </a:pathLst>
          </a:custGeom>
          <a:blipFill>
            <a:blip r:embed="rId6"/>
            <a:stretch>
              <a:fillRect l="0" t="0" r="0" b="0"/>
            </a:stretch>
          </a:blipFill>
        </p:spPr>
      </p:sp>
      <p:sp>
        <p:nvSpPr>
          <p:cNvPr name="Freeform 11" id="11"/>
          <p:cNvSpPr/>
          <p:nvPr/>
        </p:nvSpPr>
        <p:spPr>
          <a:xfrm flipH="false" flipV="false" rot="0">
            <a:off x="8609301" y="9258300"/>
            <a:ext cx="1646745" cy="652111"/>
          </a:xfrm>
          <a:custGeom>
            <a:avLst/>
            <a:gdLst/>
            <a:ahLst/>
            <a:cxnLst/>
            <a:rect r="r" b="b" t="t" l="l"/>
            <a:pathLst>
              <a:path h="652111" w="1646745">
                <a:moveTo>
                  <a:pt x="0" y="0"/>
                </a:moveTo>
                <a:lnTo>
                  <a:pt x="1646745" y="0"/>
                </a:lnTo>
                <a:lnTo>
                  <a:pt x="1646745" y="652111"/>
                </a:lnTo>
                <a:lnTo>
                  <a:pt x="0" y="652111"/>
                </a:lnTo>
                <a:lnTo>
                  <a:pt x="0" y="0"/>
                </a:lnTo>
                <a:close/>
              </a:path>
            </a:pathLst>
          </a:custGeom>
          <a:blipFill>
            <a:blip r:embed="rId7"/>
            <a:stretch>
              <a:fillRect l="0" t="0" r="0" b="0"/>
            </a:stretch>
          </a:blipFill>
        </p:spPr>
      </p:sp>
      <p:sp>
        <p:nvSpPr>
          <p:cNvPr name="Freeform 12" id="12"/>
          <p:cNvSpPr/>
          <p:nvPr/>
        </p:nvSpPr>
        <p:spPr>
          <a:xfrm flipH="false" flipV="false" rot="0">
            <a:off x="516260" y="9178910"/>
            <a:ext cx="3861384" cy="810891"/>
          </a:xfrm>
          <a:custGeom>
            <a:avLst/>
            <a:gdLst/>
            <a:ahLst/>
            <a:cxnLst/>
            <a:rect r="r" b="b" t="t" l="l"/>
            <a:pathLst>
              <a:path h="810891" w="3861384">
                <a:moveTo>
                  <a:pt x="0" y="0"/>
                </a:moveTo>
                <a:lnTo>
                  <a:pt x="3861384" y="0"/>
                </a:lnTo>
                <a:lnTo>
                  <a:pt x="3861384" y="810891"/>
                </a:lnTo>
                <a:lnTo>
                  <a:pt x="0" y="810891"/>
                </a:lnTo>
                <a:lnTo>
                  <a:pt x="0" y="0"/>
                </a:lnTo>
                <a:close/>
              </a:path>
            </a:pathLst>
          </a:custGeom>
          <a:blipFill>
            <a:blip r:embed="rId8"/>
            <a:stretch>
              <a:fillRect l="0" t="0" r="0" b="0"/>
            </a:stretch>
          </a:blipFill>
        </p:spPr>
      </p:sp>
      <p:sp>
        <p:nvSpPr>
          <p:cNvPr name="TextBox 13" id="13"/>
          <p:cNvSpPr txBox="true"/>
          <p:nvPr/>
        </p:nvSpPr>
        <p:spPr>
          <a:xfrm rot="-5400000">
            <a:off x="4291015" y="9602104"/>
            <a:ext cx="863894" cy="176285"/>
          </a:xfrm>
          <a:prstGeom prst="rect">
            <a:avLst/>
          </a:prstGeom>
        </p:spPr>
        <p:txBody>
          <a:bodyPr anchor="t" rtlCol="false" tIns="0" lIns="0" bIns="0" rIns="0">
            <a:spAutoFit/>
          </a:bodyPr>
          <a:lstStyle/>
          <a:p>
            <a:pPr algn="r">
              <a:lnSpc>
                <a:spcPts val="1308"/>
              </a:lnSpc>
            </a:pPr>
            <a:r>
              <a:rPr lang="en-US" sz="934" spc="177">
                <a:solidFill>
                  <a:srgbClr val="1986C8"/>
                </a:solidFill>
                <a:latin typeface="Arimo Bold"/>
              </a:rPr>
              <a:t>ЛИДЕР:</a:t>
            </a:r>
          </a:p>
        </p:txBody>
      </p:sp>
      <p:sp>
        <p:nvSpPr>
          <p:cNvPr name="TextBox 14" id="14"/>
          <p:cNvSpPr txBox="true"/>
          <p:nvPr/>
        </p:nvSpPr>
        <p:spPr>
          <a:xfrm rot="-5400000">
            <a:off x="5569510" y="9450788"/>
            <a:ext cx="1019780" cy="146283"/>
          </a:xfrm>
          <a:prstGeom prst="rect">
            <a:avLst/>
          </a:prstGeom>
        </p:spPr>
        <p:txBody>
          <a:bodyPr anchor="t" rtlCol="false" tIns="0" lIns="0" bIns="0" rIns="0">
            <a:spAutoFit/>
          </a:bodyPr>
          <a:lstStyle/>
          <a:p>
            <a:pPr algn="ctr">
              <a:lnSpc>
                <a:spcPts val="1144"/>
              </a:lnSpc>
            </a:pPr>
            <a:r>
              <a:rPr lang="en-US" sz="817" spc="155">
                <a:solidFill>
                  <a:srgbClr val="1986C8"/>
                </a:solidFill>
                <a:latin typeface="Arimo Bold"/>
              </a:rPr>
              <a:t>ПАРТНЬОРИ:</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286745" y="921452"/>
            <a:ext cx="6367653" cy="8229600"/>
          </a:xfrm>
          <a:custGeom>
            <a:avLst/>
            <a:gdLst/>
            <a:ahLst/>
            <a:cxnLst/>
            <a:rect r="r" b="b" t="t" l="l"/>
            <a:pathLst>
              <a:path h="8229600" w="6367653">
                <a:moveTo>
                  <a:pt x="0" y="0"/>
                </a:moveTo>
                <a:lnTo>
                  <a:pt x="6367653" y="0"/>
                </a:lnTo>
                <a:lnTo>
                  <a:pt x="6367653" y="8229600"/>
                </a:lnTo>
                <a:lnTo>
                  <a:pt x="0" y="8229600"/>
                </a:lnTo>
                <a:lnTo>
                  <a:pt x="0" y="0"/>
                </a:lnTo>
                <a:close/>
              </a:path>
            </a:pathLst>
          </a:custGeom>
          <a:blipFill>
            <a:blip r:embed="rId3"/>
            <a:stretch>
              <a:fillRect l="0" t="0" r="0" b="0"/>
            </a:stretch>
          </a:blipFill>
        </p:spPr>
      </p:sp>
      <p:sp>
        <p:nvSpPr>
          <p:cNvPr name="TextBox 4" id="4"/>
          <p:cNvSpPr txBox="true"/>
          <p:nvPr/>
        </p:nvSpPr>
        <p:spPr>
          <a:xfrm rot="0">
            <a:off x="1028700" y="1047750"/>
            <a:ext cx="9191756" cy="646430"/>
          </a:xfrm>
          <a:prstGeom prst="rect">
            <a:avLst/>
          </a:prstGeom>
        </p:spPr>
        <p:txBody>
          <a:bodyPr anchor="t" rtlCol="false" tIns="0" lIns="0" bIns="0" rIns="0">
            <a:spAutoFit/>
          </a:bodyPr>
          <a:lstStyle/>
          <a:p>
            <a:pPr>
              <a:lnSpc>
                <a:spcPts val="4839"/>
              </a:lnSpc>
            </a:pPr>
            <a:r>
              <a:rPr lang="en-US" sz="4399">
                <a:solidFill>
                  <a:srgbClr val="DC239B"/>
                </a:solidFill>
                <a:latin typeface="Arimo Bold"/>
              </a:rPr>
              <a:t>1.Намаляване на стреса </a:t>
            </a:r>
          </a:p>
        </p:txBody>
      </p:sp>
      <p:sp>
        <p:nvSpPr>
          <p:cNvPr name="TextBox 5" id="5"/>
          <p:cNvSpPr txBox="true"/>
          <p:nvPr/>
        </p:nvSpPr>
        <p:spPr>
          <a:xfrm rot="0">
            <a:off x="1028700" y="1833170"/>
            <a:ext cx="9191756" cy="8776197"/>
          </a:xfrm>
          <a:prstGeom prst="rect">
            <a:avLst/>
          </a:prstGeom>
        </p:spPr>
        <p:txBody>
          <a:bodyPr anchor="t" rtlCol="false" tIns="0" lIns="0" bIns="0" rIns="0">
            <a:spAutoFit/>
          </a:bodyPr>
          <a:lstStyle/>
          <a:p>
            <a:pPr>
              <a:lnSpc>
                <a:spcPts val="3524"/>
              </a:lnSpc>
            </a:pPr>
            <a:r>
              <a:rPr lang="en-US" sz="2710" spc="54">
                <a:solidFill>
                  <a:srgbClr val="050217"/>
                </a:solidFill>
                <a:latin typeface="Arimo"/>
              </a:rPr>
              <a:t>По време на медитация вниманието ви е фокусирано върху настоящия момент, което ви позволява да влезете в състояние на релаксация, което може да помогне да освободите ума си от много разсейвания, които причиняват стрес. Обикновено умственият и физическият стрес повишава нивата на кортизола, хормона на стреса. Това причинява много от вредните ефекти на стреса, като освобождаването на възпалителни химикали, наречени цитокини. </a:t>
            </a:r>
          </a:p>
          <a:p>
            <a:pPr>
              <a:lnSpc>
                <a:spcPts val="3524"/>
              </a:lnSpc>
            </a:pPr>
            <a:r>
              <a:rPr lang="en-US" sz="2710" spc="54">
                <a:solidFill>
                  <a:srgbClr val="050217"/>
                </a:solidFill>
                <a:latin typeface="Arimo"/>
              </a:rPr>
              <a:t>Тези ефекти могат да нарушат съня, да причинят депресия и безпокойство, да повишат кръвното налягане и да допринесат до умора и изкривено мислене. </a:t>
            </a:r>
          </a:p>
          <a:p>
            <a:pPr>
              <a:lnSpc>
                <a:spcPts val="3524"/>
              </a:lnSpc>
            </a:pPr>
            <a:r>
              <a:rPr lang="en-US" sz="2710" spc="54">
                <a:solidFill>
                  <a:srgbClr val="050217"/>
                </a:solidFill>
                <a:latin typeface="Arimo"/>
              </a:rPr>
              <a:t>Изследване: В 8-седмично проучване медитацията на вниманието намалява възпалителния отговор от стреса. Изследванията последователно показват, че медитацията помага за намаляване на кортизола в тялото.</a:t>
            </a:r>
          </a:p>
          <a:p>
            <a:pPr>
              <a:lnSpc>
                <a:spcPts val="3524"/>
              </a:lnSpc>
            </a:pPr>
          </a:p>
          <a:p>
            <a:pPr>
              <a:lnSpc>
                <a:spcPts val="3524"/>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3728490" y="3089300"/>
            <a:ext cx="3872168" cy="4108401"/>
          </a:xfrm>
          <a:custGeom>
            <a:avLst/>
            <a:gdLst/>
            <a:ahLst/>
            <a:cxnLst/>
            <a:rect r="r" b="b" t="t" l="l"/>
            <a:pathLst>
              <a:path h="4108401" w="3872168">
                <a:moveTo>
                  <a:pt x="0" y="0"/>
                </a:moveTo>
                <a:lnTo>
                  <a:pt x="3872168" y="0"/>
                </a:lnTo>
                <a:lnTo>
                  <a:pt x="3872168" y="4108400"/>
                </a:lnTo>
                <a:lnTo>
                  <a:pt x="0" y="4108400"/>
                </a:lnTo>
                <a:lnTo>
                  <a:pt x="0" y="0"/>
                </a:lnTo>
                <a:close/>
              </a:path>
            </a:pathLst>
          </a:custGeom>
          <a:blipFill>
            <a:blip r:embed="rId3"/>
            <a:stretch>
              <a:fillRect l="0" t="0" r="0" b="0"/>
            </a:stretch>
          </a:blipFill>
        </p:spPr>
      </p:sp>
      <p:sp>
        <p:nvSpPr>
          <p:cNvPr name="TextBox 4" id="4"/>
          <p:cNvSpPr txBox="true"/>
          <p:nvPr/>
        </p:nvSpPr>
        <p:spPr>
          <a:xfrm rot="0">
            <a:off x="1028700" y="1047750"/>
            <a:ext cx="9191756" cy="646430"/>
          </a:xfrm>
          <a:prstGeom prst="rect">
            <a:avLst/>
          </a:prstGeom>
        </p:spPr>
        <p:txBody>
          <a:bodyPr anchor="t" rtlCol="false" tIns="0" lIns="0" bIns="0" rIns="0">
            <a:spAutoFit/>
          </a:bodyPr>
          <a:lstStyle/>
          <a:p>
            <a:pPr>
              <a:lnSpc>
                <a:spcPts val="4839"/>
              </a:lnSpc>
            </a:pPr>
            <a:r>
              <a:rPr lang="en-US" sz="4399">
                <a:solidFill>
                  <a:srgbClr val="DC239B"/>
                </a:solidFill>
                <a:latin typeface="Arimo Bold"/>
              </a:rPr>
              <a:t>2.Контролира безпокойството</a:t>
            </a:r>
          </a:p>
        </p:txBody>
      </p:sp>
      <p:sp>
        <p:nvSpPr>
          <p:cNvPr name="TextBox 5" id="5"/>
          <p:cNvSpPr txBox="true"/>
          <p:nvPr/>
        </p:nvSpPr>
        <p:spPr>
          <a:xfrm rot="0">
            <a:off x="1028700" y="2095460"/>
            <a:ext cx="12178326" cy="8989557"/>
          </a:xfrm>
          <a:prstGeom prst="rect">
            <a:avLst/>
          </a:prstGeom>
        </p:spPr>
        <p:txBody>
          <a:bodyPr anchor="t" rtlCol="false" tIns="0" lIns="0" bIns="0" rIns="0">
            <a:spAutoFit/>
          </a:bodyPr>
          <a:lstStyle/>
          <a:p>
            <a:pPr>
              <a:lnSpc>
                <a:spcPts val="3134"/>
              </a:lnSpc>
            </a:pPr>
            <a:r>
              <a:rPr lang="en-US" sz="2410" spc="48">
                <a:solidFill>
                  <a:srgbClr val="050217"/>
                </a:solidFill>
                <a:latin typeface="Arimo"/>
              </a:rPr>
              <a:t>Медитацията може да намали нивата на стрес, което контролира нивата на вашата тревожност. </a:t>
            </a:r>
          </a:p>
          <a:p>
            <a:pPr>
              <a:lnSpc>
                <a:spcPts val="3134"/>
              </a:lnSpc>
            </a:pPr>
            <a:r>
              <a:rPr lang="en-US" sz="2410" spc="48">
                <a:solidFill>
                  <a:srgbClr val="050217"/>
                </a:solidFill>
                <a:latin typeface="Arimo"/>
              </a:rPr>
              <a:t>След</a:t>
            </a:r>
            <a:r>
              <a:rPr lang="en-US" sz="2410" spc="48">
                <a:solidFill>
                  <a:srgbClr val="050217"/>
                </a:solidFill>
                <a:latin typeface="Arimo"/>
              </a:rPr>
              <a:t> анализ на 47 проучвания от университета Джон Хопкинс (включващи над 3500 души), лекарите стигнаха до заключението, че програмите за медитация на вниманието могат да помогнат за облекчаване на безпокойството, според мета-анализ, публикуван в JAMA Internal Medicine.</a:t>
            </a:r>
          </a:p>
          <a:p>
            <a:pPr>
              <a:lnSpc>
                <a:spcPts val="3134"/>
              </a:lnSpc>
            </a:pPr>
            <a:r>
              <a:rPr lang="en-US" sz="2410" spc="48">
                <a:solidFill>
                  <a:srgbClr val="050217"/>
                </a:solidFill>
                <a:latin typeface="Arimo"/>
              </a:rPr>
              <a:t> Друг</a:t>
            </a:r>
            <a:r>
              <a:rPr lang="en-US" sz="2410" spc="48">
                <a:solidFill>
                  <a:srgbClr val="050217"/>
                </a:solidFill>
                <a:latin typeface="Arimo"/>
              </a:rPr>
              <a:t> мета-анализ на близо 1300 възрастни също установи, че медитацията може да намали тревожността. Струва си да се отбележи, че този ефект е най-силен при тези с най-високи нива на тревожност.</a:t>
            </a:r>
          </a:p>
          <a:p>
            <a:pPr>
              <a:lnSpc>
                <a:spcPts val="3134"/>
              </a:lnSpc>
            </a:pPr>
            <a:r>
              <a:rPr lang="en-US" sz="2410" spc="48">
                <a:solidFill>
                  <a:srgbClr val="050217"/>
                </a:solidFill>
                <a:latin typeface="Arimo"/>
              </a:rPr>
              <a:t> Едно</a:t>
            </a:r>
            <a:r>
              <a:rPr lang="en-US" sz="2410" spc="48">
                <a:solidFill>
                  <a:srgbClr val="050217"/>
                </a:solidFill>
                <a:latin typeface="Arimo"/>
              </a:rPr>
              <a:t> проучване също установи, че 8 седмици медитация на вниманието помага за намаляване на симптомите на тревожност при хора с генерализирано тревожно разстройство. </a:t>
            </a:r>
          </a:p>
          <a:p>
            <a:pPr>
              <a:lnSpc>
                <a:spcPts val="3134"/>
              </a:lnSpc>
            </a:pPr>
            <a:r>
              <a:rPr lang="en-US" sz="2410" spc="48">
                <a:solidFill>
                  <a:srgbClr val="050217"/>
                </a:solidFill>
                <a:latin typeface="Arimo"/>
              </a:rPr>
              <a:t>Някои изследвания</a:t>
            </a:r>
            <a:r>
              <a:rPr lang="en-US" sz="2410" spc="48">
                <a:solidFill>
                  <a:srgbClr val="050217"/>
                </a:solidFill>
                <a:latin typeface="Arimo"/>
              </a:rPr>
              <a:t> показват, че различни упражнения за внимание и медитация могат да намалят нивата на тревожност.</a:t>
            </a:r>
          </a:p>
          <a:p>
            <a:pPr>
              <a:lnSpc>
                <a:spcPts val="3134"/>
              </a:lnSpc>
            </a:pPr>
            <a:r>
              <a:rPr lang="en-US" sz="2410" spc="48">
                <a:solidFill>
                  <a:srgbClr val="050217"/>
                </a:solidFill>
                <a:latin typeface="Arimo"/>
              </a:rPr>
              <a:t> Медитацията</a:t>
            </a:r>
            <a:r>
              <a:rPr lang="en-US" sz="2410" spc="48">
                <a:solidFill>
                  <a:srgbClr val="050217"/>
                </a:solidFill>
                <a:latin typeface="Arimo"/>
              </a:rPr>
              <a:t> също може да помогне за контролиране на безпокойството, свързано с работата. Едно проучване установи, че служителите, които са използвали приложението за медитация на вниманието в продължение на 8 седмици, са имали подобрение в благосъстоянието и намаляване на стреса и напрежението, свързани с работата, в сравнение с тези в контролната група.</a:t>
            </a:r>
          </a:p>
          <a:p>
            <a:pPr>
              <a:lnSpc>
                <a:spcPts val="3134"/>
              </a:lnSpc>
            </a:pPr>
          </a:p>
          <a:p>
            <a:pPr>
              <a:lnSpc>
                <a:spcPts val="3134"/>
              </a:lnSpc>
            </a:pPr>
          </a:p>
          <a:p>
            <a:pPr>
              <a:lnSpc>
                <a:spcPts val="3134"/>
              </a:lnSpc>
            </a:pPr>
          </a:p>
          <a:p>
            <a:pPr>
              <a:lnSpc>
                <a:spcPts val="3134"/>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2649163" y="4013842"/>
            <a:ext cx="4430030" cy="2259316"/>
          </a:xfrm>
          <a:custGeom>
            <a:avLst/>
            <a:gdLst/>
            <a:ahLst/>
            <a:cxnLst/>
            <a:rect r="r" b="b" t="t" l="l"/>
            <a:pathLst>
              <a:path h="2259316" w="4430030">
                <a:moveTo>
                  <a:pt x="0" y="0"/>
                </a:moveTo>
                <a:lnTo>
                  <a:pt x="4430031" y="0"/>
                </a:lnTo>
                <a:lnTo>
                  <a:pt x="4430031" y="2259316"/>
                </a:lnTo>
                <a:lnTo>
                  <a:pt x="0" y="2259316"/>
                </a:lnTo>
                <a:lnTo>
                  <a:pt x="0" y="0"/>
                </a:lnTo>
                <a:close/>
              </a:path>
            </a:pathLst>
          </a:custGeom>
          <a:blipFill>
            <a:blip r:embed="rId3"/>
            <a:stretch>
              <a:fillRect l="0" t="0" r="0" b="0"/>
            </a:stretch>
          </a:blipFill>
        </p:spPr>
      </p:sp>
      <p:sp>
        <p:nvSpPr>
          <p:cNvPr name="TextBox 4" id="4"/>
          <p:cNvSpPr txBox="true"/>
          <p:nvPr/>
        </p:nvSpPr>
        <p:spPr>
          <a:xfrm rot="0">
            <a:off x="1028700" y="1047750"/>
            <a:ext cx="10732447" cy="646430"/>
          </a:xfrm>
          <a:prstGeom prst="rect">
            <a:avLst/>
          </a:prstGeom>
        </p:spPr>
        <p:txBody>
          <a:bodyPr anchor="t" rtlCol="false" tIns="0" lIns="0" bIns="0" rIns="0">
            <a:spAutoFit/>
          </a:bodyPr>
          <a:lstStyle/>
          <a:p>
            <a:pPr>
              <a:lnSpc>
                <a:spcPts val="4839"/>
              </a:lnSpc>
            </a:pPr>
            <a:r>
              <a:rPr lang="en-US" sz="4399">
                <a:solidFill>
                  <a:srgbClr val="DC239B"/>
                </a:solidFill>
                <a:latin typeface="Arimo Bold"/>
              </a:rPr>
              <a:t>3.Подобряване на концентрацията </a:t>
            </a:r>
          </a:p>
        </p:txBody>
      </p:sp>
      <p:sp>
        <p:nvSpPr>
          <p:cNvPr name="TextBox 5" id="5"/>
          <p:cNvSpPr txBox="true"/>
          <p:nvPr/>
        </p:nvSpPr>
        <p:spPr>
          <a:xfrm rot="0">
            <a:off x="1028700" y="1986864"/>
            <a:ext cx="11098464" cy="9169262"/>
          </a:xfrm>
          <a:prstGeom prst="rect">
            <a:avLst/>
          </a:prstGeom>
        </p:spPr>
        <p:txBody>
          <a:bodyPr anchor="t" rtlCol="false" tIns="0" lIns="0" bIns="0" rIns="0">
            <a:spAutoFit/>
          </a:bodyPr>
          <a:lstStyle/>
          <a:p>
            <a:pPr>
              <a:lnSpc>
                <a:spcPts val="3394"/>
              </a:lnSpc>
            </a:pPr>
            <a:r>
              <a:rPr lang="en-US" sz="2610" spc="52">
                <a:solidFill>
                  <a:srgbClr val="050217"/>
                </a:solidFill>
                <a:latin typeface="Arimo"/>
              </a:rPr>
              <a:t>Медитацията е като силова тренировка, която увеличава размера на вашите мускули. Въпреки това, редовното практикуване на медитация помага да увеличите силата и издръжливостта на вашето внимание. </a:t>
            </a:r>
          </a:p>
          <a:p>
            <a:pPr>
              <a:lnSpc>
                <a:spcPts val="3394"/>
              </a:lnSpc>
            </a:pPr>
            <a:r>
              <a:rPr lang="en-US" sz="2610" spc="52">
                <a:solidFill>
                  <a:srgbClr val="050217"/>
                </a:solidFill>
                <a:latin typeface="Arimo"/>
              </a:rPr>
              <a:t>Едно проучване установи, че хората, които слушат записите за медитация, изпитват по-голямо внимание и точност при изпълнение на задача в сравнение с тези в контролната група. Подобно проучване установи, че хората, които редовно практикуват медитация, се справят по-добре с визуалната задача и имат по-голяма концентрация на внимание от тези без никакъв опит с медитация.</a:t>
            </a:r>
          </a:p>
          <a:p>
            <a:pPr>
              <a:lnSpc>
                <a:spcPts val="3394"/>
              </a:lnSpc>
            </a:pPr>
            <a:r>
              <a:rPr lang="en-US" sz="2610" spc="52">
                <a:solidFill>
                  <a:srgbClr val="050217"/>
                </a:solidFill>
                <a:latin typeface="Arimo"/>
              </a:rPr>
              <a:t> Освен това, един преглед установи, че медитацията може дори да обърне моделите в мозъка, които допринасят за блуждаенето на вашите мисли, тревожността и лошото внимание. </a:t>
            </a:r>
          </a:p>
          <a:p>
            <a:pPr>
              <a:lnSpc>
                <a:spcPts val="3394"/>
              </a:lnSpc>
            </a:pPr>
            <a:r>
              <a:rPr lang="en-US" sz="2610" spc="52">
                <a:solidFill>
                  <a:srgbClr val="050217"/>
                </a:solidFill>
                <a:latin typeface="Arimo"/>
              </a:rPr>
              <a:t>Дори медитацията за кратко време всеки ден може да ви помогне. Едно проучване установи, че медитацията само за 13 минути на ден след 8 седмици подобрява вниманието и паметта.</a:t>
            </a:r>
          </a:p>
          <a:p>
            <a:pPr>
              <a:lnSpc>
                <a:spcPts val="5604"/>
              </a:lnSpc>
            </a:pPr>
          </a:p>
          <a:p>
            <a:pPr>
              <a:lnSpc>
                <a:spcPts val="3134"/>
              </a:lnSpc>
            </a:pPr>
          </a:p>
          <a:p>
            <a:pPr>
              <a:lnSpc>
                <a:spcPts val="3134"/>
              </a:lnSpc>
            </a:pPr>
          </a:p>
          <a:p>
            <a:pPr>
              <a:lnSpc>
                <a:spcPts val="3134"/>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877102" y="2624397"/>
            <a:ext cx="11277614" cy="9169262"/>
          </a:xfrm>
          <a:prstGeom prst="rect">
            <a:avLst/>
          </a:prstGeom>
        </p:spPr>
        <p:txBody>
          <a:bodyPr anchor="t" rtlCol="false" tIns="0" lIns="0" bIns="0" rIns="0">
            <a:spAutoFit/>
          </a:bodyPr>
          <a:lstStyle/>
          <a:p>
            <a:pPr>
              <a:lnSpc>
                <a:spcPts val="3394"/>
              </a:lnSpc>
            </a:pPr>
            <a:r>
              <a:rPr lang="en-US" sz="2610" spc="52">
                <a:solidFill>
                  <a:srgbClr val="050217"/>
                </a:solidFill>
                <a:latin typeface="Arimo"/>
              </a:rPr>
              <a:t>Умствената дисциплина, която можете да развиете чрез медитация, може да ви помогне да преодолеете подчинението на пристрастяването, чрез повишаване на самоконтрола и осъзнаването на тригерите на пристрастяващото поведение. </a:t>
            </a:r>
          </a:p>
          <a:p>
            <a:pPr>
              <a:lnSpc>
                <a:spcPts val="3394"/>
              </a:lnSpc>
            </a:pPr>
            <a:r>
              <a:rPr lang="en-US" sz="2610" spc="52">
                <a:solidFill>
                  <a:srgbClr val="050217"/>
                </a:solidFill>
                <a:latin typeface="Arimo"/>
              </a:rPr>
              <a:t>Изследванията показват, че медитацията може да помогне на хората да се научат да пренасочват вниманието си, да управляват емоциите и импулсите и да подобрят разбирането на техните причини. </a:t>
            </a:r>
          </a:p>
          <a:p>
            <a:pPr>
              <a:lnSpc>
                <a:spcPts val="3394"/>
              </a:lnSpc>
            </a:pPr>
            <a:r>
              <a:rPr lang="en-US" sz="2610" spc="52">
                <a:solidFill>
                  <a:srgbClr val="050217"/>
                </a:solidFill>
                <a:latin typeface="Arimo"/>
              </a:rPr>
              <a:t>Едно проучване сред 60 души, лекувани от разстройства, свързани с употребата на алкохол, установи, че практикуването на трансцендентална медитация в продължение на 3 месеца е свързано с по-ниски нива на стрес, на психическо безпокойство и на жажда за алкохол. </a:t>
            </a:r>
          </a:p>
          <a:p>
            <a:pPr>
              <a:lnSpc>
                <a:spcPts val="3394"/>
              </a:lnSpc>
            </a:pPr>
            <a:r>
              <a:rPr lang="en-US" sz="2610" spc="52">
                <a:solidFill>
                  <a:srgbClr val="050217"/>
                </a:solidFill>
                <a:latin typeface="Arimo"/>
              </a:rPr>
              <a:t>Медитацията също може да ви помогне да контролирате апетита си. Преглед на 14 проучвания установи, че медитацията на вниманието помага на участниците да намалят емоциите и преяждането.</a:t>
            </a:r>
          </a:p>
          <a:p>
            <a:pPr>
              <a:lnSpc>
                <a:spcPts val="3394"/>
              </a:lnSpc>
            </a:pPr>
          </a:p>
          <a:p>
            <a:pPr>
              <a:lnSpc>
                <a:spcPts val="5604"/>
              </a:lnSpc>
            </a:pPr>
          </a:p>
          <a:p>
            <a:pPr>
              <a:lnSpc>
                <a:spcPts val="3134"/>
              </a:lnSpc>
            </a:pPr>
          </a:p>
          <a:p>
            <a:pPr>
              <a:lnSpc>
                <a:spcPts val="3134"/>
              </a:lnSpc>
            </a:pPr>
          </a:p>
          <a:p>
            <a:pPr>
              <a:lnSpc>
                <a:spcPts val="3134"/>
              </a:lnSpc>
            </a:pPr>
          </a:p>
        </p:txBody>
      </p:sp>
      <p:sp>
        <p:nvSpPr>
          <p:cNvPr name="Freeform 4" id="4"/>
          <p:cNvSpPr/>
          <p:nvPr/>
        </p:nvSpPr>
        <p:spPr>
          <a:xfrm flipH="false" flipV="false" rot="0">
            <a:off x="12529789" y="2622810"/>
            <a:ext cx="5422572" cy="5799543"/>
          </a:xfrm>
          <a:custGeom>
            <a:avLst/>
            <a:gdLst/>
            <a:ahLst/>
            <a:cxnLst/>
            <a:rect r="r" b="b" t="t" l="l"/>
            <a:pathLst>
              <a:path h="5799543" w="5422572">
                <a:moveTo>
                  <a:pt x="0" y="0"/>
                </a:moveTo>
                <a:lnTo>
                  <a:pt x="5422572" y="0"/>
                </a:lnTo>
                <a:lnTo>
                  <a:pt x="5422572" y="5799543"/>
                </a:lnTo>
                <a:lnTo>
                  <a:pt x="0" y="579954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877102" y="639828"/>
            <a:ext cx="10078913" cy="1256030"/>
          </a:xfrm>
          <a:prstGeom prst="rect">
            <a:avLst/>
          </a:prstGeom>
        </p:spPr>
        <p:txBody>
          <a:bodyPr anchor="t" rtlCol="false" tIns="0" lIns="0" bIns="0" rIns="0">
            <a:spAutoFit/>
          </a:bodyPr>
          <a:lstStyle/>
          <a:p>
            <a:pPr>
              <a:lnSpc>
                <a:spcPts val="4839"/>
              </a:lnSpc>
            </a:pPr>
            <a:r>
              <a:rPr lang="en-US" sz="4399">
                <a:solidFill>
                  <a:srgbClr val="DC239B"/>
                </a:solidFill>
                <a:latin typeface="Arimo Bold"/>
              </a:rPr>
              <a:t>4.Помага за контролиране на апетита или зависимостите</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3496093" y="3267370"/>
            <a:ext cx="4081301" cy="4155061"/>
          </a:xfrm>
          <a:custGeom>
            <a:avLst/>
            <a:gdLst/>
            <a:ahLst/>
            <a:cxnLst/>
            <a:rect r="r" b="b" t="t" l="l"/>
            <a:pathLst>
              <a:path h="4155061" w="4081301">
                <a:moveTo>
                  <a:pt x="0" y="0"/>
                </a:moveTo>
                <a:lnTo>
                  <a:pt x="4081301" y="0"/>
                </a:lnTo>
                <a:lnTo>
                  <a:pt x="4081301" y="4155061"/>
                </a:lnTo>
                <a:lnTo>
                  <a:pt x="0" y="4155061"/>
                </a:lnTo>
                <a:lnTo>
                  <a:pt x="0" y="0"/>
                </a:lnTo>
                <a:close/>
              </a:path>
            </a:pathLst>
          </a:custGeom>
          <a:blipFill>
            <a:blip r:embed="rId3"/>
            <a:stretch>
              <a:fillRect l="0" t="0" r="-6744" b="0"/>
            </a:stretch>
          </a:blipFill>
        </p:spPr>
      </p:sp>
      <p:sp>
        <p:nvSpPr>
          <p:cNvPr name="TextBox 4" id="4"/>
          <p:cNvSpPr txBox="true"/>
          <p:nvPr/>
        </p:nvSpPr>
        <p:spPr>
          <a:xfrm rot="0">
            <a:off x="1028700" y="1966718"/>
            <a:ext cx="12284389" cy="9597887"/>
          </a:xfrm>
          <a:prstGeom prst="rect">
            <a:avLst/>
          </a:prstGeom>
        </p:spPr>
        <p:txBody>
          <a:bodyPr anchor="t" rtlCol="false" tIns="0" lIns="0" bIns="0" rIns="0">
            <a:spAutoFit/>
          </a:bodyPr>
          <a:lstStyle/>
          <a:p>
            <a:pPr>
              <a:lnSpc>
                <a:spcPts val="3394"/>
              </a:lnSpc>
            </a:pPr>
            <a:r>
              <a:rPr lang="en-US" sz="2610" spc="52">
                <a:solidFill>
                  <a:srgbClr val="050217"/>
                </a:solidFill>
                <a:latin typeface="Arimo"/>
              </a:rPr>
              <a:t>Някои форми на медитация могат да доведат до подобряване на представата за себе си и по-положителен възглед за живота. </a:t>
            </a:r>
          </a:p>
          <a:p>
            <a:pPr>
              <a:lnSpc>
                <a:spcPts val="3394"/>
              </a:lnSpc>
            </a:pPr>
            <a:r>
              <a:rPr lang="en-US" sz="2610" spc="52">
                <a:solidFill>
                  <a:srgbClr val="050217"/>
                </a:solidFill>
                <a:latin typeface="Arimo"/>
              </a:rPr>
              <a:t>Например, един преглед на терапиите, използвани при над 3500 възрастни, установи, че медитацията на вниманието намалява симптомите на депресия. </a:t>
            </a:r>
          </a:p>
          <a:p>
            <a:pPr>
              <a:lnSpc>
                <a:spcPts val="3394"/>
              </a:lnSpc>
            </a:pPr>
            <a:r>
              <a:rPr lang="en-US" sz="2610" spc="52">
                <a:solidFill>
                  <a:srgbClr val="050217"/>
                </a:solidFill>
                <a:latin typeface="Arimo"/>
              </a:rPr>
              <a:t>По същия начин, преглед на 18 проучвания установи, че тези, които участват в медитативни терапии, са имали намалени симптоми на депресия в сравнение с тези в контролната група. </a:t>
            </a:r>
          </a:p>
          <a:p>
            <a:pPr>
              <a:lnSpc>
                <a:spcPts val="3394"/>
              </a:lnSpc>
            </a:pPr>
            <a:r>
              <a:rPr lang="en-US" sz="2610" spc="52">
                <a:solidFill>
                  <a:srgbClr val="050217"/>
                </a:solidFill>
                <a:latin typeface="Arimo"/>
              </a:rPr>
              <a:t>Друго проучване установи, че хората, които са завършили упражнения за медитация, изпитват по-малко негативни мисли в отговор на гледане на негативни изображения в сравнение с тези в контролната група. </a:t>
            </a:r>
          </a:p>
          <a:p>
            <a:pPr>
              <a:lnSpc>
                <a:spcPts val="3394"/>
              </a:lnSpc>
            </a:pPr>
            <a:r>
              <a:rPr lang="en-US" sz="2610" spc="52">
                <a:solidFill>
                  <a:srgbClr val="050217"/>
                </a:solidFill>
                <a:latin typeface="Arimo"/>
              </a:rPr>
              <a:t>Освен това възпалителните химикали, наречени цитокини, които се освобождават в отговор на стрес, могат да повлияят на настроението ви, което води до депресия. Преглед на няколко проучвания предполага, че медитацията може също да намали депресията чрез намаляване на нивата на тези възпалителни химикали.</a:t>
            </a:r>
          </a:p>
          <a:p>
            <a:pPr>
              <a:lnSpc>
                <a:spcPts val="3394"/>
              </a:lnSpc>
            </a:pPr>
          </a:p>
          <a:p>
            <a:pPr>
              <a:lnSpc>
                <a:spcPts val="3394"/>
              </a:lnSpc>
            </a:pPr>
          </a:p>
          <a:p>
            <a:pPr>
              <a:lnSpc>
                <a:spcPts val="5604"/>
              </a:lnSpc>
            </a:pPr>
          </a:p>
          <a:p>
            <a:pPr>
              <a:lnSpc>
                <a:spcPts val="3134"/>
              </a:lnSpc>
            </a:pPr>
          </a:p>
          <a:p>
            <a:pPr>
              <a:lnSpc>
                <a:spcPts val="3134"/>
              </a:lnSpc>
            </a:pPr>
          </a:p>
          <a:p>
            <a:pPr>
              <a:lnSpc>
                <a:spcPts val="3134"/>
              </a:lnSpc>
            </a:pPr>
          </a:p>
        </p:txBody>
      </p:sp>
      <p:sp>
        <p:nvSpPr>
          <p:cNvPr name="TextBox 5" id="5"/>
          <p:cNvSpPr txBox="true"/>
          <p:nvPr/>
        </p:nvSpPr>
        <p:spPr>
          <a:xfrm rot="0">
            <a:off x="1028700" y="438150"/>
            <a:ext cx="10329497" cy="1256030"/>
          </a:xfrm>
          <a:prstGeom prst="rect">
            <a:avLst/>
          </a:prstGeom>
        </p:spPr>
        <p:txBody>
          <a:bodyPr anchor="t" rtlCol="false" tIns="0" lIns="0" bIns="0" rIns="0">
            <a:spAutoFit/>
          </a:bodyPr>
          <a:lstStyle/>
          <a:p>
            <a:pPr>
              <a:lnSpc>
                <a:spcPts val="4839"/>
              </a:lnSpc>
            </a:pPr>
            <a:r>
              <a:rPr lang="en-US" sz="4399">
                <a:solidFill>
                  <a:srgbClr val="DC239B"/>
                </a:solidFill>
                <a:latin typeface="Arimo Bold"/>
              </a:rPr>
              <a:t>5.Подобряване на психичното здраве</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330922" y="1205513"/>
            <a:ext cx="6748272" cy="8229600"/>
          </a:xfrm>
          <a:custGeom>
            <a:avLst/>
            <a:gdLst/>
            <a:ahLst/>
            <a:cxnLst/>
            <a:rect r="r" b="b" t="t" l="l"/>
            <a:pathLst>
              <a:path h="8229600" w="6748272">
                <a:moveTo>
                  <a:pt x="0" y="0"/>
                </a:moveTo>
                <a:lnTo>
                  <a:pt x="6748272" y="0"/>
                </a:lnTo>
                <a:lnTo>
                  <a:pt x="6748272" y="8229600"/>
                </a:lnTo>
                <a:lnTo>
                  <a:pt x="0" y="8229600"/>
                </a:lnTo>
                <a:lnTo>
                  <a:pt x="0" y="0"/>
                </a:lnTo>
                <a:close/>
              </a:path>
            </a:pathLst>
          </a:custGeom>
          <a:blipFill>
            <a:blip r:embed="rId3"/>
            <a:stretch>
              <a:fillRect l="0" t="0" r="0" b="0"/>
            </a:stretch>
          </a:blipFill>
        </p:spPr>
      </p:sp>
      <p:sp>
        <p:nvSpPr>
          <p:cNvPr name="TextBox 4" id="4"/>
          <p:cNvSpPr txBox="true"/>
          <p:nvPr/>
        </p:nvSpPr>
        <p:spPr>
          <a:xfrm rot="0">
            <a:off x="1028700" y="1988449"/>
            <a:ext cx="9191756" cy="10026512"/>
          </a:xfrm>
          <a:prstGeom prst="rect">
            <a:avLst/>
          </a:prstGeom>
        </p:spPr>
        <p:txBody>
          <a:bodyPr anchor="t" rtlCol="false" tIns="0" lIns="0" bIns="0" rIns="0">
            <a:spAutoFit/>
          </a:bodyPr>
          <a:lstStyle/>
          <a:p>
            <a:pPr>
              <a:lnSpc>
                <a:spcPts val="3394"/>
              </a:lnSpc>
            </a:pPr>
            <a:r>
              <a:rPr lang="en-US" sz="2610" spc="52">
                <a:solidFill>
                  <a:srgbClr val="050217"/>
                </a:solidFill>
                <a:latin typeface="Arimo"/>
              </a:rPr>
              <a:t>Вашето усещане за болка е свързано с душевното ви състояние и може да се засили при стресови условия. </a:t>
            </a:r>
          </a:p>
          <a:p>
            <a:pPr>
              <a:lnSpc>
                <a:spcPts val="3394"/>
              </a:lnSpc>
            </a:pPr>
            <a:r>
              <a:rPr lang="en-US" sz="2610" spc="52">
                <a:solidFill>
                  <a:srgbClr val="050217"/>
                </a:solidFill>
                <a:latin typeface="Arimo"/>
              </a:rPr>
              <a:t>Някои изследвания показват, че включването на медитация във вашата рутина може да бъде полезно за контролиране на болката. </a:t>
            </a:r>
          </a:p>
          <a:p>
            <a:pPr>
              <a:lnSpc>
                <a:spcPts val="3394"/>
              </a:lnSpc>
            </a:pPr>
            <a:r>
              <a:rPr lang="en-US" sz="2610" spc="52">
                <a:solidFill>
                  <a:srgbClr val="050217"/>
                </a:solidFill>
                <a:latin typeface="Arimo"/>
              </a:rPr>
              <a:t>Например, един преглед на 38 проучвания установи, че медитацията на вниманието може да намали болката, да подобри качеството на живот и да намали симптомите на депресия при хора с хронична болка. </a:t>
            </a:r>
          </a:p>
          <a:p>
            <a:pPr>
              <a:lnSpc>
                <a:spcPts val="3394"/>
              </a:lnSpc>
            </a:pPr>
            <a:r>
              <a:rPr lang="en-US" sz="2610" spc="52">
                <a:solidFill>
                  <a:srgbClr val="050217"/>
                </a:solidFill>
                <a:latin typeface="Arimo"/>
              </a:rPr>
              <a:t>Голям мета-анализ на проучване, включващо близо 3500 участници, установи, че медитацията е свързана с намаляване на болката. </a:t>
            </a:r>
          </a:p>
          <a:p>
            <a:pPr>
              <a:lnSpc>
                <a:spcPts val="3394"/>
              </a:lnSpc>
            </a:pPr>
            <a:r>
              <a:rPr lang="en-US" sz="2610" spc="52">
                <a:solidFill>
                  <a:srgbClr val="050217"/>
                </a:solidFill>
                <a:latin typeface="Arimo"/>
              </a:rPr>
              <a:t>Медитиращите и немедитиращите изпитват едни и същи причини за болка, но медитиращите показват по-голяма способност да се справят с болката и дори изпитват намалено чувство за болка.</a:t>
            </a:r>
          </a:p>
          <a:p>
            <a:pPr>
              <a:lnSpc>
                <a:spcPts val="3394"/>
              </a:lnSpc>
            </a:pPr>
          </a:p>
          <a:p>
            <a:pPr>
              <a:lnSpc>
                <a:spcPts val="3394"/>
              </a:lnSpc>
            </a:pPr>
          </a:p>
          <a:p>
            <a:pPr>
              <a:lnSpc>
                <a:spcPts val="3394"/>
              </a:lnSpc>
            </a:pPr>
          </a:p>
          <a:p>
            <a:pPr>
              <a:lnSpc>
                <a:spcPts val="5604"/>
              </a:lnSpc>
            </a:pPr>
          </a:p>
          <a:p>
            <a:pPr>
              <a:lnSpc>
                <a:spcPts val="3134"/>
              </a:lnSpc>
            </a:pPr>
          </a:p>
          <a:p>
            <a:pPr>
              <a:lnSpc>
                <a:spcPts val="3134"/>
              </a:lnSpc>
            </a:pPr>
          </a:p>
          <a:p>
            <a:pPr>
              <a:lnSpc>
                <a:spcPts val="3134"/>
              </a:lnSpc>
            </a:pPr>
          </a:p>
        </p:txBody>
      </p:sp>
      <p:sp>
        <p:nvSpPr>
          <p:cNvPr name="TextBox 5" id="5"/>
          <p:cNvSpPr txBox="true"/>
          <p:nvPr/>
        </p:nvSpPr>
        <p:spPr>
          <a:xfrm rot="0">
            <a:off x="1028700" y="438150"/>
            <a:ext cx="10376903" cy="1865630"/>
          </a:xfrm>
          <a:prstGeom prst="rect">
            <a:avLst/>
          </a:prstGeom>
        </p:spPr>
        <p:txBody>
          <a:bodyPr anchor="t" rtlCol="false" tIns="0" lIns="0" bIns="0" rIns="0">
            <a:spAutoFit/>
          </a:bodyPr>
          <a:lstStyle/>
          <a:p>
            <a:pPr>
              <a:lnSpc>
                <a:spcPts val="4839"/>
              </a:lnSpc>
            </a:pPr>
            <a:r>
              <a:rPr lang="en-US" sz="4399">
                <a:solidFill>
                  <a:srgbClr val="DC239B"/>
                </a:solidFill>
                <a:latin typeface="Arimo Bold"/>
              </a:rPr>
              <a:t>6.Помага за контролиране на болката</a:t>
            </a:r>
          </a:p>
          <a:p>
            <a:pPr>
              <a:lnSpc>
                <a:spcPts val="4839"/>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2323465"/>
            <a:ext cx="12865711" cy="9581377"/>
          </a:xfrm>
          <a:prstGeom prst="rect">
            <a:avLst/>
          </a:prstGeom>
        </p:spPr>
        <p:txBody>
          <a:bodyPr anchor="t" rtlCol="false" tIns="0" lIns="0" bIns="0" rIns="0">
            <a:spAutoFit/>
          </a:bodyPr>
          <a:lstStyle/>
          <a:p>
            <a:pPr>
              <a:lnSpc>
                <a:spcPts val="3134"/>
              </a:lnSpc>
            </a:pPr>
            <a:r>
              <a:rPr lang="en-US" sz="2410" spc="48">
                <a:solidFill>
                  <a:srgbClr val="050217"/>
                </a:solidFill>
                <a:latin typeface="Arimo"/>
              </a:rPr>
              <a:t>Някои форми на медитация могат да Ви помогнат да развиете по-силно разбиране за себе си, помагайки Ви да станете най-добрата версия на самия себе си. </a:t>
            </a:r>
          </a:p>
          <a:p>
            <a:pPr>
              <a:lnSpc>
                <a:spcPts val="3134"/>
              </a:lnSpc>
            </a:pPr>
            <a:r>
              <a:rPr lang="en-US" sz="2410" spc="48">
                <a:solidFill>
                  <a:srgbClr val="050217"/>
                </a:solidFill>
                <a:latin typeface="Arimo"/>
              </a:rPr>
              <a:t>Например, медитирането и задаването на въпроси за Вас самия очевидно имат за цел да Ви помогнат да развиете по-добро разбиране за себе си и как се свързвате с хората около вас.</a:t>
            </a:r>
          </a:p>
          <a:p>
            <a:pPr>
              <a:lnSpc>
                <a:spcPts val="3134"/>
              </a:lnSpc>
            </a:pPr>
            <a:r>
              <a:rPr lang="en-US" sz="2410" spc="48">
                <a:solidFill>
                  <a:srgbClr val="050217"/>
                </a:solidFill>
                <a:latin typeface="Arimo"/>
              </a:rPr>
              <a:t> Други форми Ви учат да разпознавате вашите мисли, които могат да бъдат вредни или саморазрушителни. Въпросът е, че когато станете по-наясно с вашите мисловни навици, можете да ги насочите към по-конструктивни модели. </a:t>
            </a:r>
          </a:p>
          <a:p>
            <a:pPr>
              <a:lnSpc>
                <a:spcPts val="3134"/>
              </a:lnSpc>
            </a:pPr>
            <a:r>
              <a:rPr lang="en-US" sz="2410" spc="48">
                <a:solidFill>
                  <a:srgbClr val="050217"/>
                </a:solidFill>
                <a:latin typeface="Arimo"/>
              </a:rPr>
              <a:t>Един преглед на 27 проучвания установи, че практикуването на тай чи може да бъде свързано с подобрена самоефективност, термин, използван за описване на вярата на човек в собствените му способности или способността му да преодолява предизвикателствата.</a:t>
            </a:r>
          </a:p>
          <a:p>
            <a:pPr>
              <a:lnSpc>
                <a:spcPts val="3134"/>
              </a:lnSpc>
            </a:pPr>
            <a:r>
              <a:rPr lang="en-US" sz="2410" spc="48">
                <a:solidFill>
                  <a:srgbClr val="050217"/>
                </a:solidFill>
                <a:latin typeface="Arimo"/>
              </a:rPr>
              <a:t>В друго проучване 153 възрастни, които са използвали приложението за медитация на вниманието в продължение на 2 седмици, са имали намалено чувство на самота и увеличен социален контакт в сравнение с контролните групи.</a:t>
            </a:r>
          </a:p>
          <a:p>
            <a:pPr>
              <a:lnSpc>
                <a:spcPts val="3134"/>
              </a:lnSpc>
            </a:pPr>
            <a:r>
              <a:rPr lang="en-US" sz="2410" spc="48">
                <a:solidFill>
                  <a:srgbClr val="050217"/>
                </a:solidFill>
                <a:latin typeface="Arimo"/>
              </a:rPr>
              <a:t>Освен това опитът в медитацията може да Ви помогне да развиете по-креативни умения за решаване на проблеми.</a:t>
            </a:r>
          </a:p>
          <a:p>
            <a:pPr>
              <a:lnSpc>
                <a:spcPts val="3134"/>
              </a:lnSpc>
            </a:pPr>
          </a:p>
          <a:p>
            <a:pPr>
              <a:lnSpc>
                <a:spcPts val="3134"/>
              </a:lnSpc>
            </a:pPr>
          </a:p>
          <a:p>
            <a:pPr>
              <a:lnSpc>
                <a:spcPts val="3134"/>
              </a:lnSpc>
            </a:pPr>
          </a:p>
          <a:p>
            <a:pPr>
              <a:lnSpc>
                <a:spcPts val="5344"/>
              </a:lnSpc>
            </a:pPr>
          </a:p>
          <a:p>
            <a:pPr>
              <a:lnSpc>
                <a:spcPts val="2874"/>
              </a:lnSpc>
            </a:pPr>
          </a:p>
          <a:p>
            <a:pPr>
              <a:lnSpc>
                <a:spcPts val="2874"/>
              </a:lnSpc>
            </a:pPr>
          </a:p>
          <a:p>
            <a:pPr>
              <a:lnSpc>
                <a:spcPts val="2874"/>
              </a:lnSpc>
            </a:pPr>
          </a:p>
        </p:txBody>
      </p:sp>
      <p:sp>
        <p:nvSpPr>
          <p:cNvPr name="Freeform 4" id="4"/>
          <p:cNvSpPr/>
          <p:nvPr/>
        </p:nvSpPr>
        <p:spPr>
          <a:xfrm flipH="false" flipV="false" rot="0">
            <a:off x="14325737" y="3487922"/>
            <a:ext cx="3331982" cy="3311157"/>
          </a:xfrm>
          <a:custGeom>
            <a:avLst/>
            <a:gdLst/>
            <a:ahLst/>
            <a:cxnLst/>
            <a:rect r="r" b="b" t="t" l="l"/>
            <a:pathLst>
              <a:path h="3311157" w="3331982">
                <a:moveTo>
                  <a:pt x="0" y="0"/>
                </a:moveTo>
                <a:lnTo>
                  <a:pt x="3331981" y="0"/>
                </a:lnTo>
                <a:lnTo>
                  <a:pt x="3331981" y="3311156"/>
                </a:lnTo>
                <a:lnTo>
                  <a:pt x="0" y="33111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047750"/>
            <a:ext cx="11443535" cy="1865630"/>
          </a:xfrm>
          <a:prstGeom prst="rect">
            <a:avLst/>
          </a:prstGeom>
        </p:spPr>
        <p:txBody>
          <a:bodyPr anchor="t" rtlCol="false" tIns="0" lIns="0" bIns="0" rIns="0">
            <a:spAutoFit/>
          </a:bodyPr>
          <a:lstStyle/>
          <a:p>
            <a:pPr algn="just">
              <a:lnSpc>
                <a:spcPts val="4839"/>
              </a:lnSpc>
            </a:pPr>
            <a:r>
              <a:rPr lang="en-US" sz="4399">
                <a:solidFill>
                  <a:srgbClr val="DC239B"/>
                </a:solidFill>
                <a:latin typeface="Arimo Bold"/>
              </a:rPr>
              <a:t>7.Подобряване на самосъзнанието</a:t>
            </a:r>
          </a:p>
          <a:p>
            <a:pPr algn="just">
              <a:lnSpc>
                <a:spcPts val="4839"/>
              </a:lnSpc>
            </a:pPr>
          </a:p>
          <a:p>
            <a:pPr algn="just">
              <a:lnSpc>
                <a:spcPts val="4839"/>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698898" y="3912555"/>
            <a:ext cx="5178953" cy="3115625"/>
          </a:xfrm>
          <a:custGeom>
            <a:avLst/>
            <a:gdLst/>
            <a:ahLst/>
            <a:cxnLst/>
            <a:rect r="r" b="b" t="t" l="l"/>
            <a:pathLst>
              <a:path h="3115625" w="5178953">
                <a:moveTo>
                  <a:pt x="0" y="0"/>
                </a:moveTo>
                <a:lnTo>
                  <a:pt x="5178953" y="0"/>
                </a:lnTo>
                <a:lnTo>
                  <a:pt x="5178953" y="3115625"/>
                </a:lnTo>
                <a:lnTo>
                  <a:pt x="0" y="31156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028700" y="1932940"/>
            <a:ext cx="10495417" cy="10362427"/>
          </a:xfrm>
          <a:prstGeom prst="rect">
            <a:avLst/>
          </a:prstGeom>
        </p:spPr>
        <p:txBody>
          <a:bodyPr anchor="t" rtlCol="false" tIns="0" lIns="0" bIns="0" rIns="0">
            <a:spAutoFit/>
          </a:bodyPr>
          <a:lstStyle/>
          <a:p>
            <a:pPr>
              <a:lnSpc>
                <a:spcPts val="3134"/>
              </a:lnSpc>
            </a:pPr>
            <a:r>
              <a:rPr lang="en-US" sz="2410" spc="48">
                <a:solidFill>
                  <a:srgbClr val="050217"/>
                </a:solidFill>
                <a:latin typeface="Arimo"/>
              </a:rPr>
              <a:t>Възпалението е реакция, причинена от имунната система на тялото за отстраняване на агент, който уврежда тъканите на тялото. В някои случаи това е нещо добро - това е резултат от работата на тялото ви, за да атакува алерген или инфекция. Но хроничното възпаление причинява структурни промени в тялото, които са свързани с няколко сериозни хронични заболявания като рак, диабет, IBS и дори болестта на Алцхаймер.</a:t>
            </a:r>
          </a:p>
          <a:p>
            <a:pPr>
              <a:lnSpc>
                <a:spcPts val="3134"/>
              </a:lnSpc>
            </a:pPr>
            <a:r>
              <a:rPr lang="en-US" sz="2410" spc="48">
                <a:solidFill>
                  <a:srgbClr val="050217"/>
                </a:solidFill>
                <a:latin typeface="Arimo"/>
              </a:rPr>
              <a:t>Медитацията може да помогне за облекчаване на тези вредни ефекти. В проучване, публикувано в списанието „Мозък, поведение и имунитет“, изследователите са провели обучение по медитация на вниманието или са се записали в програма за общо подобряване на здравето. След осем седмици те използваха крем с огнен капсаицин, за да предизвикат възпалителен отговор на кожата - просто защото е по-лесно да тествате кожата си, отколкото мозъка си.</a:t>
            </a:r>
          </a:p>
          <a:p>
            <a:pPr>
              <a:lnSpc>
                <a:spcPts val="3134"/>
              </a:lnSpc>
            </a:pPr>
            <a:r>
              <a:rPr lang="en-US" sz="2410" spc="48">
                <a:solidFill>
                  <a:srgbClr val="050217"/>
                </a:solidFill>
                <a:latin typeface="Arimo"/>
              </a:rPr>
              <a:t>Те откриха, че участниците в медитацията показват значително по-слаб възпалителен отговор в сравнение с тези, които не го правят, което предполага, че медитацията има потенциала да намали хроничното възпаление в тялото ви.</a:t>
            </a:r>
          </a:p>
          <a:p>
            <a:pPr>
              <a:lnSpc>
                <a:spcPts val="3134"/>
              </a:lnSpc>
            </a:pPr>
          </a:p>
          <a:p>
            <a:pPr>
              <a:lnSpc>
                <a:spcPts val="3134"/>
              </a:lnSpc>
            </a:pPr>
          </a:p>
          <a:p>
            <a:pPr>
              <a:lnSpc>
                <a:spcPts val="3134"/>
              </a:lnSpc>
            </a:pPr>
          </a:p>
          <a:p>
            <a:pPr>
              <a:lnSpc>
                <a:spcPts val="3134"/>
              </a:lnSpc>
            </a:pPr>
          </a:p>
          <a:p>
            <a:pPr>
              <a:lnSpc>
                <a:spcPts val="5344"/>
              </a:lnSpc>
            </a:pPr>
          </a:p>
          <a:p>
            <a:pPr>
              <a:lnSpc>
                <a:spcPts val="2874"/>
              </a:lnSpc>
            </a:pPr>
          </a:p>
          <a:p>
            <a:pPr>
              <a:lnSpc>
                <a:spcPts val="2874"/>
              </a:lnSpc>
            </a:pPr>
          </a:p>
          <a:p>
            <a:pPr>
              <a:lnSpc>
                <a:spcPts val="2874"/>
              </a:lnSpc>
            </a:pPr>
          </a:p>
        </p:txBody>
      </p:sp>
      <p:sp>
        <p:nvSpPr>
          <p:cNvPr name="TextBox 5" id="5"/>
          <p:cNvSpPr txBox="true"/>
          <p:nvPr/>
        </p:nvSpPr>
        <p:spPr>
          <a:xfrm rot="0">
            <a:off x="1028700" y="1047750"/>
            <a:ext cx="9642111" cy="1865630"/>
          </a:xfrm>
          <a:prstGeom prst="rect">
            <a:avLst/>
          </a:prstGeom>
        </p:spPr>
        <p:txBody>
          <a:bodyPr anchor="t" rtlCol="false" tIns="0" lIns="0" bIns="0" rIns="0">
            <a:spAutoFit/>
          </a:bodyPr>
          <a:lstStyle/>
          <a:p>
            <a:pPr algn="just">
              <a:lnSpc>
                <a:spcPts val="4839"/>
              </a:lnSpc>
            </a:pPr>
            <a:r>
              <a:rPr lang="en-US" sz="4399">
                <a:solidFill>
                  <a:srgbClr val="DC239B"/>
                </a:solidFill>
                <a:latin typeface="Arimo Bold"/>
              </a:rPr>
              <a:t>8.Намалява вредното възпаление</a:t>
            </a:r>
          </a:p>
          <a:p>
            <a:pPr algn="just">
              <a:lnSpc>
                <a:spcPts val="4839"/>
              </a:lnSpc>
            </a:pPr>
          </a:p>
          <a:p>
            <a:pPr algn="just">
              <a:lnSpc>
                <a:spcPts val="4839"/>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921381" y="1028700"/>
            <a:ext cx="5374652" cy="10922635"/>
            <a:chOff x="0" y="0"/>
            <a:chExt cx="5001260" cy="10163810"/>
          </a:xfrm>
        </p:grpSpPr>
        <p:sp>
          <p:nvSpPr>
            <p:cNvPr name="Freeform 3" id="3"/>
            <p:cNvSpPr/>
            <p:nvPr/>
          </p:nvSpPr>
          <p:spPr>
            <a:xfrm flipH="false" flipV="false" rot="0">
              <a:off x="0" y="0"/>
              <a:ext cx="5000993" cy="10163632"/>
            </a:xfrm>
            <a:custGeom>
              <a:avLst/>
              <a:gdLst/>
              <a:ahLst/>
              <a:cxnLst/>
              <a:rect r="r" b="b" t="t" l="l"/>
              <a:pathLst>
                <a:path h="10163632" w="5000993">
                  <a:moveTo>
                    <a:pt x="0" y="0"/>
                  </a:moveTo>
                  <a:lnTo>
                    <a:pt x="5000993" y="0"/>
                  </a:lnTo>
                  <a:lnTo>
                    <a:pt x="5000993" y="10163632"/>
                  </a:lnTo>
                  <a:lnTo>
                    <a:pt x="0" y="10163632"/>
                  </a:lnTo>
                  <a:close/>
                </a:path>
              </a:pathLst>
            </a:custGeom>
            <a:blipFill>
              <a:blip r:embed="rId2"/>
              <a:stretch>
                <a:fillRect l="-45" t="0" r="-45" b="0"/>
              </a:stretch>
            </a:blipFill>
          </p:spPr>
        </p:sp>
        <p:sp>
          <p:nvSpPr>
            <p:cNvPr name="Freeform 4" id="4"/>
            <p:cNvSpPr/>
            <p:nvPr/>
          </p:nvSpPr>
          <p:spPr>
            <a:xfrm flipH="false" flipV="false" rot="0">
              <a:off x="338760" y="288798"/>
              <a:ext cx="4330776" cy="9398000"/>
            </a:xfrm>
            <a:custGeom>
              <a:avLst/>
              <a:gdLst/>
              <a:ahLst/>
              <a:cxnLst/>
              <a:rect r="r" b="b" t="t" l="l"/>
              <a:pathLst>
                <a:path h="9398000" w="4330776">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53777" t="0" r="-171933" b="0"/>
              </a:stretch>
            </a:blipFill>
          </p:spPr>
        </p:sp>
      </p:grpSp>
      <p:sp>
        <p:nvSpPr>
          <p:cNvPr name="TextBox 5" id="5"/>
          <p:cNvSpPr txBox="true"/>
          <p:nvPr/>
        </p:nvSpPr>
        <p:spPr>
          <a:xfrm rot="0">
            <a:off x="7997632" y="820603"/>
            <a:ext cx="7865134" cy="1665073"/>
          </a:xfrm>
          <a:prstGeom prst="rect">
            <a:avLst/>
          </a:prstGeom>
        </p:spPr>
        <p:txBody>
          <a:bodyPr anchor="t" rtlCol="false" tIns="0" lIns="0" bIns="0" rIns="0">
            <a:spAutoFit/>
          </a:bodyPr>
          <a:lstStyle/>
          <a:p>
            <a:pPr>
              <a:lnSpc>
                <a:spcPts val="6443"/>
              </a:lnSpc>
            </a:pPr>
            <a:r>
              <a:rPr lang="en-US" sz="5858">
                <a:solidFill>
                  <a:srgbClr val="DC239B"/>
                </a:solidFill>
                <a:latin typeface="Arimo Bold"/>
              </a:rPr>
              <a:t>Как медитацията влияе на мозъка ви?</a:t>
            </a:r>
          </a:p>
        </p:txBody>
      </p:sp>
      <p:sp>
        <p:nvSpPr>
          <p:cNvPr name="TextBox 6" id="6"/>
          <p:cNvSpPr txBox="true"/>
          <p:nvPr/>
        </p:nvSpPr>
        <p:spPr>
          <a:xfrm rot="0">
            <a:off x="7997632" y="2447576"/>
            <a:ext cx="8038063" cy="8003469"/>
          </a:xfrm>
          <a:prstGeom prst="rect">
            <a:avLst/>
          </a:prstGeom>
        </p:spPr>
        <p:txBody>
          <a:bodyPr anchor="t" rtlCol="false" tIns="0" lIns="0" bIns="0" rIns="0">
            <a:spAutoFit/>
          </a:bodyPr>
          <a:lstStyle/>
          <a:p>
            <a:pPr>
              <a:lnSpc>
                <a:spcPts val="2986"/>
              </a:lnSpc>
            </a:pPr>
          </a:p>
          <a:p>
            <a:pPr>
              <a:lnSpc>
                <a:spcPts val="2358"/>
              </a:lnSpc>
            </a:pPr>
            <a:r>
              <a:rPr lang="en-US" sz="1814" spc="36">
                <a:solidFill>
                  <a:srgbClr val="050217"/>
                </a:solidFill>
                <a:latin typeface="Arimo"/>
              </a:rPr>
              <a:t>Изследванията показват, че медитацията може да промени структурата и функцията на мозъка по няколко начина:</a:t>
            </a:r>
          </a:p>
          <a:p>
            <a:pPr marL="391650" indent="-195825" lvl="1">
              <a:lnSpc>
                <a:spcPts val="2358"/>
              </a:lnSpc>
              <a:buFont typeface="Arial"/>
              <a:buChar char="•"/>
            </a:pPr>
            <a:r>
              <a:rPr lang="en-US" sz="1814" spc="36">
                <a:solidFill>
                  <a:srgbClr val="050217"/>
                </a:solidFill>
                <a:latin typeface="Arimo"/>
              </a:rPr>
              <a:t>Увеличава префронталния кортекс. Тази област на мозъка е отговорна за рационалното вземане на решения. Изследванията показват, че медитацията увеличава сивото вещество (мозъчните клетки) в този регион.</a:t>
            </a:r>
          </a:p>
          <a:p>
            <a:pPr marL="391650" indent="-195825" lvl="1">
              <a:lnSpc>
                <a:spcPts val="2358"/>
              </a:lnSpc>
              <a:buFont typeface="Arial"/>
              <a:buChar char="•"/>
            </a:pPr>
            <a:r>
              <a:rPr lang="en-US" sz="1814" spc="36">
                <a:solidFill>
                  <a:srgbClr val="050217"/>
                </a:solidFill>
                <a:latin typeface="Arimo"/>
              </a:rPr>
              <a:t>Свива амигдалата. Амигдалата е ключова структура в мозъка, известна като емоционален център - тя играе роля в генерирането на негативни емоции и агресия и е отговорна за защитните реакции. По-малката амигдала, открита при по-внимателните хора, се свързва с по-голям емоционален контрол. Обемът на амигдалата корелира положително с размера на социалния кръг на човека.</a:t>
            </a:r>
          </a:p>
          <a:p>
            <a:pPr marL="391650" indent="-195825" lvl="1">
              <a:lnSpc>
                <a:spcPts val="2358"/>
              </a:lnSpc>
              <a:buFont typeface="Arial"/>
              <a:buChar char="•"/>
            </a:pPr>
            <a:r>
              <a:rPr lang="en-US" sz="1814" spc="36">
                <a:solidFill>
                  <a:srgbClr val="050217"/>
                </a:solidFill>
                <a:latin typeface="Arimo"/>
              </a:rPr>
              <a:t>Увеличава обема на хипокампуса. Това е ключът към ученето и запомнянето. Само няколко седмици практика на медитация на вниманието увеличиха размера на тази област на мозъка.</a:t>
            </a:r>
          </a:p>
          <a:p>
            <a:pPr marL="391650" indent="-195825" lvl="1">
              <a:lnSpc>
                <a:spcPts val="2358"/>
              </a:lnSpc>
              <a:buFont typeface="Arial"/>
              <a:buChar char="•"/>
            </a:pPr>
            <a:r>
              <a:rPr lang="en-US" sz="1814" spc="36">
                <a:solidFill>
                  <a:srgbClr val="050217"/>
                </a:solidFill>
                <a:latin typeface="Arimo"/>
              </a:rPr>
              <a:t>Увеличава общото сиво вещество. Сивото вещество на мозъчните клетки е важно за обработката и е свързано с интелекта. Сивото вещество се увеличава с помощта на медитация.</a:t>
            </a:r>
          </a:p>
          <a:p>
            <a:pPr marL="391650" indent="-195825" lvl="1">
              <a:lnSpc>
                <a:spcPts val="2358"/>
              </a:lnSpc>
              <a:buFont typeface="Arial"/>
              <a:buChar char="•"/>
            </a:pPr>
            <a:r>
              <a:rPr lang="en-US" sz="1814" spc="36">
                <a:solidFill>
                  <a:srgbClr val="050217"/>
                </a:solidFill>
                <a:latin typeface="Arimo"/>
              </a:rPr>
              <a:t>Повишава активността на високоамплитудните гама мозъчни вълни. Високочестотните гама вълни корелират със състояния на повишено съзнание и блаженство. Доказано е, че медитиращите в дългосрочен план имат по-висока гама вълнова активност преди и по време на медитация.</a:t>
            </a:r>
          </a:p>
          <a:p>
            <a:pPr>
              <a:lnSpc>
                <a:spcPts val="1913"/>
              </a:lnSpc>
            </a:pPr>
          </a:p>
          <a:p>
            <a:pPr>
              <a:lnSpc>
                <a:spcPts val="2358"/>
              </a:lnSpc>
            </a:pPr>
          </a:p>
        </p:txBody>
      </p:sp>
      <p:sp>
        <p:nvSpPr>
          <p:cNvPr name="Freeform 7" id="7"/>
          <p:cNvSpPr/>
          <p:nvPr/>
        </p:nvSpPr>
        <p:spPr>
          <a:xfrm flipH="false" flipV="false" rot="0">
            <a:off x="15466099" y="-407582"/>
            <a:ext cx="3226188" cy="2914914"/>
          </a:xfrm>
          <a:custGeom>
            <a:avLst/>
            <a:gdLst/>
            <a:ahLst/>
            <a:cxnLst/>
            <a:rect r="r" b="b" t="t" l="l"/>
            <a:pathLst>
              <a:path h="2914914" w="3226188">
                <a:moveTo>
                  <a:pt x="0" y="0"/>
                </a:moveTo>
                <a:lnTo>
                  <a:pt x="3226189" y="0"/>
                </a:lnTo>
                <a:lnTo>
                  <a:pt x="3226189" y="2914915"/>
                </a:lnTo>
                <a:lnTo>
                  <a:pt x="0" y="2914915"/>
                </a:lnTo>
                <a:lnTo>
                  <a:pt x="0" y="0"/>
                </a:lnTo>
                <a:close/>
              </a:path>
            </a:pathLst>
          </a:custGeom>
          <a:blipFill>
            <a:blip r:embed="rId4"/>
            <a:stretch>
              <a:fillRect l="0" t="0" r="0" b="-10678"/>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551427" y="573142"/>
            <a:ext cx="8485229" cy="3726855"/>
          </a:xfrm>
          <a:prstGeom prst="rect">
            <a:avLst/>
          </a:prstGeom>
        </p:spPr>
        <p:txBody>
          <a:bodyPr anchor="t" rtlCol="false" tIns="0" lIns="0" bIns="0" rIns="0">
            <a:spAutoFit/>
          </a:bodyPr>
          <a:lstStyle/>
          <a:p>
            <a:pPr>
              <a:lnSpc>
                <a:spcPts val="6108"/>
              </a:lnSpc>
            </a:pPr>
            <a:r>
              <a:rPr lang="en-US" sz="5553">
                <a:solidFill>
                  <a:srgbClr val="336BE4"/>
                </a:solidFill>
                <a:latin typeface="Arimo Bold"/>
              </a:rPr>
              <a:t>Колко често трябва да</a:t>
            </a:r>
          </a:p>
          <a:p>
            <a:pPr>
              <a:lnSpc>
                <a:spcPts val="6108"/>
              </a:lnSpc>
            </a:pPr>
            <a:r>
              <a:rPr lang="en-US" sz="5553">
                <a:solidFill>
                  <a:srgbClr val="336BE4"/>
                </a:solidFill>
                <a:latin typeface="Arimo Bold"/>
              </a:rPr>
              <a:t>медитирате?</a:t>
            </a:r>
          </a:p>
          <a:p>
            <a:pPr>
              <a:lnSpc>
                <a:spcPts val="7538"/>
              </a:lnSpc>
            </a:pPr>
          </a:p>
          <a:p>
            <a:pPr>
              <a:lnSpc>
                <a:spcPts val="9188"/>
              </a:lnSpc>
            </a:pPr>
          </a:p>
        </p:txBody>
      </p:sp>
      <p:sp>
        <p:nvSpPr>
          <p:cNvPr name="Freeform 3" id="3"/>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0" t="-12559" r="0" b="-12559"/>
            </a:stretch>
          </a:blipFill>
        </p:spPr>
      </p:sp>
      <p:sp>
        <p:nvSpPr>
          <p:cNvPr name="TextBox 4" id="4"/>
          <p:cNvSpPr txBox="true"/>
          <p:nvPr/>
        </p:nvSpPr>
        <p:spPr>
          <a:xfrm rot="0">
            <a:off x="8551427" y="2398470"/>
            <a:ext cx="8911882" cy="7888530"/>
          </a:xfrm>
          <a:prstGeom prst="rect">
            <a:avLst/>
          </a:prstGeom>
        </p:spPr>
        <p:txBody>
          <a:bodyPr anchor="t" rtlCol="false" tIns="0" lIns="0" bIns="0" rIns="0">
            <a:spAutoFit/>
          </a:bodyPr>
          <a:lstStyle/>
          <a:p>
            <a:pPr>
              <a:lnSpc>
                <a:spcPts val="2737"/>
              </a:lnSpc>
            </a:pPr>
            <a:r>
              <a:rPr lang="en-US" sz="2105" spc="42">
                <a:solidFill>
                  <a:srgbClr val="000000"/>
                </a:solidFill>
                <a:latin typeface="Arimo"/>
              </a:rPr>
              <a:t>Медитацията е вашият собствен начин на практика и няма правилен или грешен начин да го правите. За да решите колко често да медитирате, трябва да се потопите в практиката и да знаете отговора на два ключови въпроса:</a:t>
            </a:r>
          </a:p>
          <a:p>
            <a:pPr>
              <a:lnSpc>
                <a:spcPts val="2737"/>
              </a:lnSpc>
            </a:pPr>
            <a:r>
              <a:rPr lang="en-US" sz="2105" spc="42">
                <a:solidFill>
                  <a:srgbClr val="000000"/>
                </a:solidFill>
                <a:latin typeface="Arimo Bold"/>
              </a:rPr>
              <a:t>На какво ниво тренирате?</a:t>
            </a:r>
          </a:p>
          <a:p>
            <a:pPr>
              <a:lnSpc>
                <a:spcPts val="2737"/>
              </a:lnSpc>
            </a:pPr>
            <a:r>
              <a:rPr lang="en-US" sz="2105" spc="42">
                <a:solidFill>
                  <a:srgbClr val="000000"/>
                </a:solidFill>
                <a:latin typeface="Arimo Bold"/>
              </a:rPr>
              <a:t>Какви са вашите очаквания от медитацията?</a:t>
            </a:r>
          </a:p>
          <a:p>
            <a:pPr>
              <a:lnSpc>
                <a:spcPts val="2737"/>
              </a:lnSpc>
            </a:pPr>
            <a:r>
              <a:rPr lang="en-US" sz="2105" spc="42">
                <a:solidFill>
                  <a:srgbClr val="000000"/>
                </a:solidFill>
                <a:latin typeface="Arimo"/>
              </a:rPr>
              <a:t>Например, ако сте начинаещ, за вас би било практически невъзможно да медитирате половин час всеки ден. Количеството непрекъснато внимание, което трябва да развием по време на по-дълги сесии на медитация, идва с времето и практиката.</a:t>
            </a:r>
          </a:p>
          <a:p>
            <a:pPr>
              <a:lnSpc>
                <a:spcPts val="2737"/>
              </a:lnSpc>
            </a:pPr>
            <a:r>
              <a:rPr lang="en-US" sz="2105" spc="42">
                <a:solidFill>
                  <a:srgbClr val="000000"/>
                </a:solidFill>
                <a:latin typeface="Arimo"/>
              </a:rPr>
              <a:t> От друга страна, ако се опитвате да премахнете стреса чрез медитация, уикендът може да не ви е толкова полезен, колкото ежедневната практика. </a:t>
            </a:r>
          </a:p>
          <a:p>
            <a:pPr>
              <a:lnSpc>
                <a:spcPts val="2737"/>
              </a:lnSpc>
            </a:pPr>
            <a:r>
              <a:rPr lang="en-US" sz="2105" spc="42">
                <a:solidFill>
                  <a:srgbClr val="000000"/>
                </a:solidFill>
                <a:latin typeface="Arimo"/>
              </a:rPr>
              <a:t>Честотата на медитация зависи главно от нивото, на което практикувате (начинаещи, средно напреднали или напреднали) и резултата от вашата медитативна практика.</a:t>
            </a:r>
          </a:p>
          <a:p>
            <a:pPr>
              <a:lnSpc>
                <a:spcPts val="2737"/>
              </a:lnSpc>
            </a:pPr>
            <a:r>
              <a:rPr lang="en-US" sz="2105" spc="42">
                <a:solidFill>
                  <a:srgbClr val="000000"/>
                </a:solidFill>
                <a:latin typeface="Arimo"/>
              </a:rPr>
              <a:t>Ето грубо ръководство за честотата и продължителността на медитацията, което може да ви помогне.</a:t>
            </a:r>
          </a:p>
          <a:p>
            <a:pPr>
              <a:lnSpc>
                <a:spcPts val="2737"/>
              </a:lnSpc>
            </a:pPr>
            <a:r>
              <a:rPr lang="en-US" sz="2105" spc="42">
                <a:solidFill>
                  <a:srgbClr val="000000"/>
                </a:solidFill>
                <a:latin typeface="Arimo"/>
              </a:rPr>
              <a:t> Оценките са приблизителни и могат да варират при различни условия.</a:t>
            </a:r>
          </a:p>
          <a:p>
            <a:pPr>
              <a:lnSpc>
                <a:spcPts val="2737"/>
              </a:lnSpc>
            </a:pPr>
          </a:p>
          <a:p>
            <a:pPr>
              <a:lnSpc>
                <a:spcPts val="2737"/>
              </a:lnSpc>
            </a:pPr>
          </a:p>
          <a:p>
            <a:pPr>
              <a:lnSpc>
                <a:spcPts val="2737"/>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546369" y="1028700"/>
            <a:ext cx="5374652" cy="10922635"/>
            <a:chOff x="0" y="0"/>
            <a:chExt cx="5001260" cy="10163810"/>
          </a:xfrm>
        </p:grpSpPr>
        <p:sp>
          <p:nvSpPr>
            <p:cNvPr name="Freeform 3" id="3"/>
            <p:cNvSpPr/>
            <p:nvPr/>
          </p:nvSpPr>
          <p:spPr>
            <a:xfrm flipH="false" flipV="false" rot="0">
              <a:off x="0" y="0"/>
              <a:ext cx="5000993" cy="10163632"/>
            </a:xfrm>
            <a:custGeom>
              <a:avLst/>
              <a:gdLst/>
              <a:ahLst/>
              <a:cxnLst/>
              <a:rect r="r" b="b" t="t" l="l"/>
              <a:pathLst>
                <a:path h="10163632" w="5000993">
                  <a:moveTo>
                    <a:pt x="0" y="0"/>
                  </a:moveTo>
                  <a:lnTo>
                    <a:pt x="5000993" y="0"/>
                  </a:lnTo>
                  <a:lnTo>
                    <a:pt x="5000993" y="10163632"/>
                  </a:lnTo>
                  <a:lnTo>
                    <a:pt x="0" y="10163632"/>
                  </a:lnTo>
                  <a:close/>
                </a:path>
              </a:pathLst>
            </a:custGeom>
            <a:blipFill>
              <a:blip r:embed="rId2"/>
              <a:stretch>
                <a:fillRect l="-45" t="0" r="-45" b="0"/>
              </a:stretch>
            </a:blipFill>
          </p:spPr>
        </p:sp>
        <p:sp>
          <p:nvSpPr>
            <p:cNvPr name="Freeform 4" id="4"/>
            <p:cNvSpPr/>
            <p:nvPr/>
          </p:nvSpPr>
          <p:spPr>
            <a:xfrm flipH="false" flipV="false" rot="0">
              <a:off x="338760" y="288798"/>
              <a:ext cx="4330776" cy="9398000"/>
            </a:xfrm>
            <a:custGeom>
              <a:avLst/>
              <a:gdLst/>
              <a:ahLst/>
              <a:cxnLst/>
              <a:rect r="r" b="b" t="t" l="l"/>
              <a:pathLst>
                <a:path h="9398000" w="4330776">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145060" t="0" r="-145060" b="0"/>
              </a:stretch>
            </a:blipFill>
          </p:spPr>
        </p:sp>
      </p:gr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4"/>
            <a:stretch>
              <a:fillRect l="0" t="0" r="0" b="0"/>
            </a:stretch>
          </a:blipFill>
        </p:spPr>
      </p:sp>
      <p:grpSp>
        <p:nvGrpSpPr>
          <p:cNvPr name="Group 6" id="6"/>
          <p:cNvGrpSpPr/>
          <p:nvPr/>
        </p:nvGrpSpPr>
        <p:grpSpPr>
          <a:xfrm rot="0">
            <a:off x="1028700" y="0"/>
            <a:ext cx="8905906" cy="10466897"/>
            <a:chOff x="0" y="0"/>
            <a:chExt cx="11874542" cy="13955863"/>
          </a:xfrm>
        </p:grpSpPr>
        <p:sp>
          <p:nvSpPr>
            <p:cNvPr name="TextBox 7" id="7"/>
            <p:cNvSpPr txBox="true"/>
            <p:nvPr/>
          </p:nvSpPr>
          <p:spPr>
            <a:xfrm rot="0">
              <a:off x="0" y="298440"/>
              <a:ext cx="11874542" cy="4546308"/>
            </a:xfrm>
            <a:prstGeom prst="rect">
              <a:avLst/>
            </a:prstGeom>
          </p:spPr>
          <p:txBody>
            <a:bodyPr anchor="t" rtlCol="false" tIns="0" lIns="0" bIns="0" rIns="0">
              <a:spAutoFit/>
            </a:bodyPr>
            <a:lstStyle/>
            <a:p>
              <a:pPr>
                <a:lnSpc>
                  <a:spcPts val="8774"/>
                </a:lnSpc>
              </a:pPr>
              <a:r>
                <a:rPr lang="en-US" sz="7976">
                  <a:solidFill>
                    <a:srgbClr val="336BE4"/>
                  </a:solidFill>
                  <a:latin typeface="Arimo Bold"/>
                </a:rPr>
                <a:t>Какво е музикална релаксация</a:t>
              </a:r>
            </a:p>
          </p:txBody>
        </p:sp>
        <p:sp>
          <p:nvSpPr>
            <p:cNvPr name="TextBox 8" id="8"/>
            <p:cNvSpPr txBox="true"/>
            <p:nvPr/>
          </p:nvSpPr>
          <p:spPr>
            <a:xfrm rot="0">
              <a:off x="0" y="5546473"/>
              <a:ext cx="11874542" cy="8409390"/>
            </a:xfrm>
            <a:prstGeom prst="rect">
              <a:avLst/>
            </a:prstGeom>
          </p:spPr>
          <p:txBody>
            <a:bodyPr anchor="t" rtlCol="false" tIns="0" lIns="0" bIns="0" rIns="0">
              <a:spAutoFit/>
            </a:bodyPr>
            <a:lstStyle/>
            <a:p>
              <a:pPr>
                <a:lnSpc>
                  <a:spcPts val="3579"/>
                </a:lnSpc>
              </a:pPr>
              <a:r>
                <a:rPr lang="en-US" sz="2753" spc="55">
                  <a:solidFill>
                    <a:srgbClr val="050217"/>
                  </a:solidFill>
                  <a:latin typeface="Arimo"/>
                </a:rPr>
                <a:t>Музика ( произлиза от латински ) - звуците възприемани и произведени от хората с техните глас и/ или с помощта на музикални инструменти създават тази форма на изкуство.</a:t>
              </a:r>
            </a:p>
            <a:p>
              <a:pPr>
                <a:lnSpc>
                  <a:spcPts val="3579"/>
                </a:lnSpc>
              </a:pPr>
              <a:r>
                <a:rPr lang="en-US" sz="2753" spc="55">
                  <a:solidFill>
                    <a:srgbClr val="050217"/>
                  </a:solidFill>
                  <a:latin typeface="Arimo"/>
                </a:rPr>
                <a:t>Релакс , релаксация , почивка - физическо и психическо състояние на релаксация . Може да се постигне чрез процес на релаксация. Състоянието на релаксация се характеризира с намаляване на напрежението в мускулите, сърдечния пулс, кръвното налягане и по-бавното дишане . В състояние на релаксация, електрическата активност на мозъка се променя. Появява се алфа вълновият ритъм.</a:t>
              </a:r>
            </a:p>
            <a:p>
              <a:pPr>
                <a:lnSpc>
                  <a:spcPts val="3579"/>
                </a:lnSpc>
              </a:pP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872304"/>
            <a:ext cx="17259300" cy="9558883"/>
          </a:xfrm>
          <a:prstGeom prst="rect">
            <a:avLst/>
          </a:prstGeom>
        </p:spPr>
        <p:txBody>
          <a:bodyPr anchor="t" rtlCol="false" tIns="0" lIns="0" bIns="0" rIns="0">
            <a:spAutoFit/>
          </a:bodyPr>
          <a:lstStyle/>
          <a:p>
            <a:pPr>
              <a:lnSpc>
                <a:spcPts val="3759"/>
              </a:lnSpc>
            </a:pPr>
            <a:r>
              <a:rPr lang="en-US" sz="3417">
                <a:solidFill>
                  <a:srgbClr val="000000"/>
                </a:solidFill>
                <a:latin typeface="Arimo"/>
              </a:rPr>
              <a:t>Начинаещо ниво</a:t>
            </a:r>
          </a:p>
          <a:p>
            <a:pPr>
              <a:lnSpc>
                <a:spcPts val="3759"/>
              </a:lnSpc>
            </a:pPr>
            <a:r>
              <a:rPr lang="en-US" sz="3417">
                <a:solidFill>
                  <a:srgbClr val="000000"/>
                </a:solidFill>
                <a:latin typeface="Arimo"/>
              </a:rPr>
              <a:t>Време: 2-5 мин</a:t>
            </a:r>
          </a:p>
          <a:p>
            <a:pPr>
              <a:lnSpc>
                <a:spcPts val="3759"/>
              </a:lnSpc>
            </a:pPr>
            <a:r>
              <a:rPr lang="en-US" sz="3417">
                <a:solidFill>
                  <a:srgbClr val="000000"/>
                </a:solidFill>
                <a:latin typeface="Arimo"/>
              </a:rPr>
              <a:t>Честота: Всеки ден или в състояние на стрес</a:t>
            </a:r>
          </a:p>
          <a:p>
            <a:pPr>
              <a:lnSpc>
                <a:spcPts val="3759"/>
              </a:lnSpc>
            </a:pPr>
            <a:r>
              <a:rPr lang="en-US" sz="3417">
                <a:solidFill>
                  <a:srgbClr val="000000"/>
                </a:solidFill>
                <a:latin typeface="Arimo"/>
              </a:rPr>
              <a:t>Очаквания: Управление на стреса, баланс на ума и тялото, емоционална регулация</a:t>
            </a:r>
          </a:p>
          <a:p>
            <a:pPr>
              <a:lnSpc>
                <a:spcPts val="3759"/>
              </a:lnSpc>
            </a:pPr>
            <a:r>
              <a:rPr lang="en-US" sz="3417">
                <a:solidFill>
                  <a:srgbClr val="000000"/>
                </a:solidFill>
                <a:latin typeface="Arimo"/>
              </a:rPr>
              <a:t>Тип медитация: внимание, MBSR</a:t>
            </a:r>
          </a:p>
          <a:p>
            <a:pPr>
              <a:lnSpc>
                <a:spcPts val="3759"/>
              </a:lnSpc>
            </a:pPr>
          </a:p>
          <a:p>
            <a:pPr>
              <a:lnSpc>
                <a:spcPts val="3759"/>
              </a:lnSpc>
            </a:pPr>
            <a:r>
              <a:rPr lang="en-US" sz="3417">
                <a:solidFill>
                  <a:srgbClr val="000000"/>
                </a:solidFill>
                <a:latin typeface="Arimo"/>
              </a:rPr>
              <a:t>Средно ниво</a:t>
            </a:r>
          </a:p>
          <a:p>
            <a:pPr>
              <a:lnSpc>
                <a:spcPts val="3759"/>
              </a:lnSpc>
            </a:pPr>
            <a:r>
              <a:rPr lang="en-US" sz="3417">
                <a:solidFill>
                  <a:srgbClr val="000000"/>
                </a:solidFill>
                <a:latin typeface="Arimo"/>
              </a:rPr>
              <a:t>Време: 5-15мин</a:t>
            </a:r>
          </a:p>
          <a:p>
            <a:pPr>
              <a:lnSpc>
                <a:spcPts val="3759"/>
              </a:lnSpc>
            </a:pPr>
            <a:r>
              <a:rPr lang="en-US" sz="3417">
                <a:solidFill>
                  <a:srgbClr val="000000"/>
                </a:solidFill>
                <a:latin typeface="Arimo"/>
              </a:rPr>
              <a:t>Честота: Всеки ден или поне 4 дни в седмицата</a:t>
            </a:r>
          </a:p>
          <a:p>
            <a:pPr>
              <a:lnSpc>
                <a:spcPts val="3759"/>
              </a:lnSpc>
            </a:pPr>
            <a:r>
              <a:rPr lang="en-US" sz="3417">
                <a:solidFill>
                  <a:srgbClr val="000000"/>
                </a:solidFill>
                <a:latin typeface="Arimo"/>
              </a:rPr>
              <a:t>Очаквания: Психически мир, повече енергия, по-добра концентрация, повишено щастие</a:t>
            </a:r>
          </a:p>
          <a:p>
            <a:pPr>
              <a:lnSpc>
                <a:spcPts val="3759"/>
              </a:lnSpc>
            </a:pPr>
            <a:r>
              <a:rPr lang="en-US" sz="3417">
                <a:solidFill>
                  <a:srgbClr val="000000"/>
                </a:solidFill>
                <a:latin typeface="Arimo"/>
              </a:rPr>
              <a:t>Тип медитация: Практика на добротата</a:t>
            </a:r>
          </a:p>
          <a:p>
            <a:pPr>
              <a:lnSpc>
                <a:spcPts val="3759"/>
              </a:lnSpc>
            </a:pPr>
          </a:p>
          <a:p>
            <a:pPr>
              <a:lnSpc>
                <a:spcPts val="3759"/>
              </a:lnSpc>
            </a:pPr>
            <a:r>
              <a:rPr lang="en-US" sz="3417">
                <a:solidFill>
                  <a:srgbClr val="000000"/>
                </a:solidFill>
                <a:latin typeface="Arimo"/>
              </a:rPr>
              <a:t>Напреднало ниво</a:t>
            </a:r>
          </a:p>
          <a:p>
            <a:pPr>
              <a:lnSpc>
                <a:spcPts val="3759"/>
              </a:lnSpc>
            </a:pPr>
            <a:r>
              <a:rPr lang="en-US" sz="3417">
                <a:solidFill>
                  <a:srgbClr val="000000"/>
                </a:solidFill>
                <a:latin typeface="Arimo"/>
              </a:rPr>
              <a:t>Време: 20-30 минути или повече</a:t>
            </a:r>
          </a:p>
          <a:p>
            <a:pPr>
              <a:lnSpc>
                <a:spcPts val="3759"/>
              </a:lnSpc>
            </a:pPr>
            <a:r>
              <a:rPr lang="en-US" sz="3417">
                <a:solidFill>
                  <a:srgbClr val="000000"/>
                </a:solidFill>
                <a:latin typeface="Arimo"/>
              </a:rPr>
              <a:t>Честота: 7 дни в седмицата</a:t>
            </a:r>
          </a:p>
          <a:p>
            <a:pPr>
              <a:lnSpc>
                <a:spcPts val="3759"/>
              </a:lnSpc>
            </a:pPr>
            <a:r>
              <a:rPr lang="en-US" sz="3417">
                <a:solidFill>
                  <a:srgbClr val="000000"/>
                </a:solidFill>
                <a:latin typeface="Arimo"/>
              </a:rPr>
              <a:t>Очаквания: Самоусъвършенстване, повишена духовна сила, осъзнатост, дълбок мир</a:t>
            </a:r>
          </a:p>
          <a:p>
            <a:pPr>
              <a:lnSpc>
                <a:spcPts val="3759"/>
              </a:lnSpc>
            </a:pPr>
            <a:r>
              <a:rPr lang="en-US" sz="3417">
                <a:solidFill>
                  <a:srgbClr val="000000"/>
                </a:solidFill>
                <a:latin typeface="Arimo"/>
              </a:rPr>
              <a:t>Вид медитация: Спокойствие, трансцедентална, мантра</a:t>
            </a:r>
          </a:p>
          <a:p>
            <a:pPr>
              <a:lnSpc>
                <a:spcPts val="3759"/>
              </a:lnSpc>
              <a:spcBef>
                <a:spcPct val="0"/>
              </a:spcBef>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14214318" y="3261310"/>
            <a:ext cx="2928955" cy="1687811"/>
          </a:xfrm>
          <a:custGeom>
            <a:avLst/>
            <a:gdLst/>
            <a:ahLst/>
            <a:cxnLst/>
            <a:rect r="r" b="b" t="t" l="l"/>
            <a:pathLst>
              <a:path h="1687811" w="2928955">
                <a:moveTo>
                  <a:pt x="0" y="0"/>
                </a:moveTo>
                <a:lnTo>
                  <a:pt x="2928956" y="0"/>
                </a:lnTo>
                <a:lnTo>
                  <a:pt x="2928956" y="1687811"/>
                </a:lnTo>
                <a:lnTo>
                  <a:pt x="0" y="16878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148401" y="-198135"/>
            <a:ext cx="8296374" cy="10694685"/>
          </a:xfrm>
          <a:custGeom>
            <a:avLst/>
            <a:gdLst/>
            <a:ahLst/>
            <a:cxnLst/>
            <a:rect r="r" b="b" t="t" l="l"/>
            <a:pathLst>
              <a:path h="10694685" w="8296374">
                <a:moveTo>
                  <a:pt x="0" y="0"/>
                </a:moveTo>
                <a:lnTo>
                  <a:pt x="8296374" y="0"/>
                </a:lnTo>
                <a:lnTo>
                  <a:pt x="8296374" y="10694685"/>
                </a:lnTo>
                <a:lnTo>
                  <a:pt x="0" y="10694685"/>
                </a:lnTo>
                <a:lnTo>
                  <a:pt x="0" y="0"/>
                </a:lnTo>
                <a:close/>
              </a:path>
            </a:pathLst>
          </a:custGeom>
          <a:blipFill>
            <a:blip r:embed="rId2"/>
            <a:stretch>
              <a:fillRect l="0" t="-8181" r="0" b="-8181"/>
            </a:stretch>
          </a:blipFill>
        </p:spPr>
      </p:sp>
      <p:sp>
        <p:nvSpPr>
          <p:cNvPr name="TextBox 3" id="3"/>
          <p:cNvSpPr txBox="true"/>
          <p:nvPr/>
        </p:nvSpPr>
        <p:spPr>
          <a:xfrm rot="0">
            <a:off x="1028700" y="257175"/>
            <a:ext cx="7756803" cy="4005696"/>
          </a:xfrm>
          <a:prstGeom prst="rect">
            <a:avLst/>
          </a:prstGeom>
        </p:spPr>
        <p:txBody>
          <a:bodyPr anchor="t" rtlCol="false" tIns="0" lIns="0" bIns="0" rIns="0">
            <a:spAutoFit/>
          </a:bodyPr>
          <a:lstStyle/>
          <a:p>
            <a:pPr>
              <a:lnSpc>
                <a:spcPts val="6225"/>
              </a:lnSpc>
            </a:pPr>
            <a:r>
              <a:rPr lang="en-US" sz="5659">
                <a:solidFill>
                  <a:srgbClr val="336BE4"/>
                </a:solidFill>
                <a:latin typeface="Arimo Bold"/>
              </a:rPr>
              <a:t>Медитацията - начин за увеличаване на радостта</a:t>
            </a:r>
          </a:p>
          <a:p>
            <a:pPr>
              <a:lnSpc>
                <a:spcPts val="6225"/>
              </a:lnSpc>
            </a:pPr>
          </a:p>
          <a:p>
            <a:pPr>
              <a:lnSpc>
                <a:spcPts val="6225"/>
              </a:lnSpc>
            </a:pPr>
          </a:p>
        </p:txBody>
      </p:sp>
      <p:sp>
        <p:nvSpPr>
          <p:cNvPr name="TextBox 4" id="4"/>
          <p:cNvSpPr txBox="true"/>
          <p:nvPr/>
        </p:nvSpPr>
        <p:spPr>
          <a:xfrm rot="0">
            <a:off x="1144914" y="3160992"/>
            <a:ext cx="7524375" cy="5454057"/>
          </a:xfrm>
          <a:prstGeom prst="rect">
            <a:avLst/>
          </a:prstGeom>
        </p:spPr>
        <p:txBody>
          <a:bodyPr anchor="t" rtlCol="false" tIns="0" lIns="0" bIns="0" rIns="0">
            <a:spAutoFit/>
          </a:bodyPr>
          <a:lstStyle/>
          <a:p>
            <a:pPr>
              <a:lnSpc>
                <a:spcPts val="3310"/>
              </a:lnSpc>
            </a:pPr>
            <a:r>
              <a:rPr lang="en-US" sz="2546" spc="50">
                <a:solidFill>
                  <a:srgbClr val="050217"/>
                </a:solidFill>
                <a:latin typeface="Arimo"/>
              </a:rPr>
              <a:t>Изследванията потвърждават, че при хората, които медитират редовно, броят на негативните психични състояния намалява, а броят на положителните психични състояния се увеличава. </a:t>
            </a:r>
          </a:p>
          <a:p>
            <a:pPr>
              <a:lnSpc>
                <a:spcPts val="3310"/>
              </a:lnSpc>
            </a:pPr>
            <a:r>
              <a:rPr lang="en-US" sz="2546" spc="50">
                <a:solidFill>
                  <a:srgbClr val="050217"/>
                </a:solidFill>
                <a:latin typeface="Arimo"/>
              </a:rPr>
              <a:t>Тези хора са по-спонтанни и по-малко зависими от външни фактори, по-лесно установяват контакти с другите и се приемат в по-голяма степен.</a:t>
            </a:r>
          </a:p>
          <a:p>
            <a:pPr>
              <a:lnSpc>
                <a:spcPts val="3310"/>
              </a:lnSpc>
            </a:pPr>
          </a:p>
          <a:p>
            <a:pPr>
              <a:lnSpc>
                <a:spcPts val="3310"/>
              </a:lnSpc>
            </a:pPr>
          </a:p>
          <a:p>
            <a:pPr>
              <a:lnSpc>
                <a:spcPts val="3310"/>
              </a:lnSpc>
            </a:pPr>
          </a:p>
          <a:p>
            <a:pPr>
              <a:lnSpc>
                <a:spcPts val="3310"/>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02588" y="5353050"/>
            <a:ext cx="20293175" cy="5965372"/>
          </a:xfrm>
          <a:custGeom>
            <a:avLst/>
            <a:gdLst/>
            <a:ahLst/>
            <a:cxnLst/>
            <a:rect r="r" b="b" t="t" l="l"/>
            <a:pathLst>
              <a:path h="5965372" w="20293175">
                <a:moveTo>
                  <a:pt x="0" y="0"/>
                </a:moveTo>
                <a:lnTo>
                  <a:pt x="20293176" y="0"/>
                </a:lnTo>
                <a:lnTo>
                  <a:pt x="20293176" y="5965372"/>
                </a:lnTo>
                <a:lnTo>
                  <a:pt x="0" y="5965372"/>
                </a:lnTo>
                <a:lnTo>
                  <a:pt x="0" y="0"/>
                </a:lnTo>
                <a:close/>
              </a:path>
            </a:pathLst>
          </a:custGeom>
          <a:blipFill>
            <a:blip r:embed="rId3"/>
            <a:stretch>
              <a:fillRect l="0" t="-76833" r="0" b="-49813"/>
            </a:stretch>
          </a:blipFill>
        </p:spPr>
      </p:sp>
      <p:sp>
        <p:nvSpPr>
          <p:cNvPr name="TextBox 4" id="4"/>
          <p:cNvSpPr txBox="true"/>
          <p:nvPr/>
        </p:nvSpPr>
        <p:spPr>
          <a:xfrm rot="0">
            <a:off x="801020" y="1066800"/>
            <a:ext cx="12683199" cy="969872"/>
          </a:xfrm>
          <a:prstGeom prst="rect">
            <a:avLst/>
          </a:prstGeom>
        </p:spPr>
        <p:txBody>
          <a:bodyPr anchor="t" rtlCol="false" tIns="0" lIns="0" bIns="0" rIns="0">
            <a:spAutoFit/>
          </a:bodyPr>
          <a:lstStyle/>
          <a:p>
            <a:pPr algn="ctr">
              <a:lnSpc>
                <a:spcPts val="7279"/>
              </a:lnSpc>
              <a:spcBef>
                <a:spcPct val="0"/>
              </a:spcBef>
            </a:pPr>
            <a:r>
              <a:rPr lang="en-US" sz="6617">
                <a:solidFill>
                  <a:srgbClr val="000000"/>
                </a:solidFill>
                <a:latin typeface="Arimo Bold"/>
              </a:rPr>
              <a:t>Медитация: Различни техники</a:t>
            </a:r>
          </a:p>
        </p:txBody>
      </p:sp>
      <p:sp>
        <p:nvSpPr>
          <p:cNvPr name="TextBox 5" id="5"/>
          <p:cNvSpPr txBox="true"/>
          <p:nvPr/>
        </p:nvSpPr>
        <p:spPr>
          <a:xfrm rot="0">
            <a:off x="1028700" y="2252117"/>
            <a:ext cx="14993292" cy="3367633"/>
          </a:xfrm>
          <a:prstGeom prst="rect">
            <a:avLst/>
          </a:prstGeom>
        </p:spPr>
        <p:txBody>
          <a:bodyPr anchor="t" rtlCol="false" tIns="0" lIns="0" bIns="0" rIns="0">
            <a:spAutoFit/>
          </a:bodyPr>
          <a:lstStyle/>
          <a:p>
            <a:pPr>
              <a:lnSpc>
                <a:spcPts val="3759"/>
              </a:lnSpc>
            </a:pPr>
            <a:r>
              <a:rPr lang="en-US" sz="3417">
                <a:solidFill>
                  <a:srgbClr val="000000"/>
                </a:solidFill>
                <a:latin typeface="Arimo"/>
              </a:rPr>
              <a:t>Има два основни начина за медитация.</a:t>
            </a:r>
          </a:p>
          <a:p>
            <a:pPr>
              <a:lnSpc>
                <a:spcPts val="3759"/>
              </a:lnSpc>
            </a:pPr>
            <a:r>
              <a:rPr lang="en-US" sz="3417">
                <a:solidFill>
                  <a:srgbClr val="000000"/>
                </a:solidFill>
                <a:latin typeface="Arimo"/>
              </a:rPr>
              <a:t>Първият начин е насочена навътре медитация, за да се задълбочите във вашата личност, да разрешите проблеми и да направите положителни промени в живота си.</a:t>
            </a:r>
          </a:p>
          <a:p>
            <a:pPr>
              <a:lnSpc>
                <a:spcPts val="3759"/>
              </a:lnSpc>
            </a:pPr>
            <a:r>
              <a:rPr lang="en-US" sz="3417">
                <a:solidFill>
                  <a:srgbClr val="000000"/>
                </a:solidFill>
                <a:latin typeface="Arimo"/>
              </a:rPr>
              <a:t>Това са всички техники, които използват самохипноза и визуализация, както и мантри и йога практики.</a:t>
            </a:r>
          </a:p>
          <a:p>
            <a:pPr>
              <a:lnSpc>
                <a:spcPts val="3759"/>
              </a:lnSpc>
              <a:spcBef>
                <a:spcPct val="0"/>
              </a:spcBef>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921381" y="1028700"/>
            <a:ext cx="5374652" cy="10922635"/>
            <a:chOff x="0" y="0"/>
            <a:chExt cx="5001260" cy="10163810"/>
          </a:xfrm>
        </p:grpSpPr>
        <p:sp>
          <p:nvSpPr>
            <p:cNvPr name="Freeform 3" id="3"/>
            <p:cNvSpPr/>
            <p:nvPr/>
          </p:nvSpPr>
          <p:spPr>
            <a:xfrm flipH="false" flipV="false" rot="0">
              <a:off x="0" y="0"/>
              <a:ext cx="5000993" cy="10163632"/>
            </a:xfrm>
            <a:custGeom>
              <a:avLst/>
              <a:gdLst/>
              <a:ahLst/>
              <a:cxnLst/>
              <a:rect r="r" b="b" t="t" l="l"/>
              <a:pathLst>
                <a:path h="10163632" w="5000993">
                  <a:moveTo>
                    <a:pt x="0" y="0"/>
                  </a:moveTo>
                  <a:lnTo>
                    <a:pt x="5000993" y="0"/>
                  </a:lnTo>
                  <a:lnTo>
                    <a:pt x="5000993" y="10163632"/>
                  </a:lnTo>
                  <a:lnTo>
                    <a:pt x="0" y="10163632"/>
                  </a:lnTo>
                  <a:close/>
                </a:path>
              </a:pathLst>
            </a:custGeom>
            <a:blipFill>
              <a:blip r:embed="rId2"/>
              <a:stretch>
                <a:fillRect l="-45" t="0" r="-45" b="0"/>
              </a:stretch>
            </a:blipFill>
          </p:spPr>
        </p:sp>
        <p:sp>
          <p:nvSpPr>
            <p:cNvPr name="Freeform 4" id="4"/>
            <p:cNvSpPr/>
            <p:nvPr/>
          </p:nvSpPr>
          <p:spPr>
            <a:xfrm flipH="false" flipV="false" rot="0">
              <a:off x="338760" y="288798"/>
              <a:ext cx="4330776" cy="9398000"/>
            </a:xfrm>
            <a:custGeom>
              <a:avLst/>
              <a:gdLst/>
              <a:ahLst/>
              <a:cxnLst/>
              <a:rect r="r" b="b" t="t" l="l"/>
              <a:pathLst>
                <a:path h="9398000" w="4330776">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86372" t="0" r="-139338" b="0"/>
              </a:stretch>
            </a:blipFill>
          </p:spPr>
        </p:sp>
      </p:grpSp>
      <p:sp>
        <p:nvSpPr>
          <p:cNvPr name="TextBox 5" id="5"/>
          <p:cNvSpPr txBox="true"/>
          <p:nvPr/>
        </p:nvSpPr>
        <p:spPr>
          <a:xfrm rot="0">
            <a:off x="7898464" y="1374409"/>
            <a:ext cx="8895426" cy="1834107"/>
          </a:xfrm>
          <a:prstGeom prst="rect">
            <a:avLst/>
          </a:prstGeom>
        </p:spPr>
        <p:txBody>
          <a:bodyPr anchor="t" rtlCol="false" tIns="0" lIns="0" bIns="0" rIns="0">
            <a:spAutoFit/>
          </a:bodyPr>
          <a:lstStyle/>
          <a:p>
            <a:pPr>
              <a:lnSpc>
                <a:spcPts val="7059"/>
              </a:lnSpc>
            </a:pPr>
            <a:r>
              <a:rPr lang="en-US" sz="6417">
                <a:solidFill>
                  <a:srgbClr val="DC239B"/>
                </a:solidFill>
                <a:latin typeface="Arimo Bold"/>
              </a:rPr>
              <a:t>Медитация: </a:t>
            </a:r>
          </a:p>
          <a:p>
            <a:pPr>
              <a:lnSpc>
                <a:spcPts val="7059"/>
              </a:lnSpc>
            </a:pPr>
            <a:r>
              <a:rPr lang="en-US" sz="6417">
                <a:solidFill>
                  <a:srgbClr val="DC239B"/>
                </a:solidFill>
                <a:latin typeface="Arimo Bold"/>
              </a:rPr>
              <a:t>Различни техники</a:t>
            </a:r>
          </a:p>
        </p:txBody>
      </p:sp>
      <p:sp>
        <p:nvSpPr>
          <p:cNvPr name="TextBox 6" id="6"/>
          <p:cNvSpPr txBox="true"/>
          <p:nvPr/>
        </p:nvSpPr>
        <p:spPr>
          <a:xfrm rot="0">
            <a:off x="7710037" y="3512142"/>
            <a:ext cx="9711428" cy="7428211"/>
          </a:xfrm>
          <a:prstGeom prst="rect">
            <a:avLst/>
          </a:prstGeom>
        </p:spPr>
        <p:txBody>
          <a:bodyPr anchor="t" rtlCol="false" tIns="0" lIns="0" bIns="0" rIns="0">
            <a:spAutoFit/>
          </a:bodyPr>
          <a:lstStyle/>
          <a:p>
            <a:pPr marL="494121" indent="-247060" lvl="1">
              <a:lnSpc>
                <a:spcPts val="2975"/>
              </a:lnSpc>
              <a:buFont typeface="Arial"/>
              <a:buChar char="•"/>
            </a:pPr>
            <a:r>
              <a:rPr lang="en-US" sz="2288" spc="45">
                <a:solidFill>
                  <a:srgbClr val="050217"/>
                </a:solidFill>
                <a:latin typeface="Arimo"/>
              </a:rPr>
              <a:t>Вторият начин е насочена навън медитация.</a:t>
            </a:r>
          </a:p>
          <a:p>
            <a:pPr marL="494121" indent="-247060" lvl="1">
              <a:lnSpc>
                <a:spcPts val="2975"/>
              </a:lnSpc>
              <a:buFont typeface="Arial"/>
              <a:buChar char="•"/>
            </a:pPr>
            <a:r>
              <a:rPr lang="en-US" sz="2288" spc="45">
                <a:solidFill>
                  <a:srgbClr val="050217"/>
                </a:solidFill>
                <a:latin typeface="Arimo"/>
              </a:rPr>
              <a:t> Този</a:t>
            </a:r>
            <a:r>
              <a:rPr lang="en-US" sz="2288" spc="45">
                <a:solidFill>
                  <a:srgbClr val="050217"/>
                </a:solidFill>
                <a:latin typeface="Arimo"/>
              </a:rPr>
              <a:t> тип подобрява концентрацията, повишава радостта от живота и спонтанността. Позволява ви да живеете „тук и сега“ с по-малко багаж от миналото. Особено полезен е в процесите на обучение и творческа работа.</a:t>
            </a:r>
          </a:p>
          <a:p>
            <a:pPr marL="494121" indent="-247060" lvl="1">
              <a:lnSpc>
                <a:spcPts val="2975"/>
              </a:lnSpc>
              <a:buFont typeface="Arial"/>
              <a:buChar char="•"/>
            </a:pPr>
            <a:r>
              <a:rPr lang="en-US" sz="2288" spc="45">
                <a:solidFill>
                  <a:srgbClr val="050217"/>
                </a:solidFill>
                <a:latin typeface="Arimo"/>
              </a:rPr>
              <a:t>Тази</a:t>
            </a:r>
            <a:r>
              <a:rPr lang="en-US" sz="2288" spc="45">
                <a:solidFill>
                  <a:srgbClr val="050217"/>
                </a:solidFill>
                <a:latin typeface="Arimo"/>
              </a:rPr>
              <a:t> техника може да се изпълнява с отворени очи, в хода на ежедневните дейности. Отправната точка във всяка медитация е релаксацията, но това не е основната цел. Тя има за цел само да подготви ума за повишена концентрация. </a:t>
            </a:r>
          </a:p>
          <a:p>
            <a:pPr marL="494121" indent="-247060" lvl="1">
              <a:lnSpc>
                <a:spcPts val="2975"/>
              </a:lnSpc>
              <a:buFont typeface="Arial"/>
              <a:buChar char="•"/>
            </a:pPr>
            <a:r>
              <a:rPr lang="en-US" sz="2288" spc="45">
                <a:solidFill>
                  <a:srgbClr val="050217"/>
                </a:solidFill>
                <a:latin typeface="Arimo"/>
              </a:rPr>
              <a:t>В</a:t>
            </a:r>
            <a:r>
              <a:rPr lang="en-US" sz="2288" spc="45">
                <a:solidFill>
                  <a:srgbClr val="050217"/>
                </a:solidFill>
                <a:latin typeface="Arimo"/>
              </a:rPr>
              <a:t> някои форми, като тибетския будизъм, навлизането в това състояние улеснява повтарянето на мантри, в други – визуализирането или концентрирането върху дъха или отделен обект. Някои школи по медитация подчертават важността на позицията и разположението на тялото (йога асани, мудри), други наблягат на обучението на вниманието, независимо от позицията на тялото.</a:t>
            </a:r>
          </a:p>
          <a:p>
            <a:pPr>
              <a:lnSpc>
                <a:spcPts val="2975"/>
              </a:lnSpc>
            </a:pPr>
          </a:p>
          <a:p>
            <a:pPr>
              <a:lnSpc>
                <a:spcPts val="3755"/>
              </a:lnSpc>
            </a:pPr>
          </a:p>
          <a:p>
            <a:pPr>
              <a:lnSpc>
                <a:spcPts val="5088"/>
              </a:lnSpc>
            </a:pPr>
          </a:p>
        </p:txBody>
      </p:sp>
      <p:sp>
        <p:nvSpPr>
          <p:cNvPr name="Freeform 7" id="7"/>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4"/>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39858" t="0" r="-39858" b="0"/>
            </a:stretch>
          </a:blipFill>
        </p:spPr>
      </p:sp>
      <p:sp>
        <p:nvSpPr>
          <p:cNvPr name="TextBox 3" id="3"/>
          <p:cNvSpPr txBox="true"/>
          <p:nvPr/>
        </p:nvSpPr>
        <p:spPr>
          <a:xfrm rot="0">
            <a:off x="8537042" y="1047750"/>
            <a:ext cx="7750438" cy="11278910"/>
          </a:xfrm>
          <a:prstGeom prst="rect">
            <a:avLst/>
          </a:prstGeom>
        </p:spPr>
        <p:txBody>
          <a:bodyPr anchor="t" rtlCol="false" tIns="0" lIns="0" bIns="0" rIns="0">
            <a:spAutoFit/>
          </a:bodyPr>
          <a:lstStyle/>
          <a:p>
            <a:pPr>
              <a:lnSpc>
                <a:spcPts val="3798"/>
              </a:lnSpc>
            </a:pPr>
            <a:r>
              <a:rPr lang="en-US" sz="3453">
                <a:solidFill>
                  <a:srgbClr val="336BE4"/>
                </a:solidFill>
                <a:latin typeface="Arimo Bold"/>
              </a:rPr>
              <a:t>Универсална медитация, разработена специално за западния свят (насочена навътре)</a:t>
            </a:r>
          </a:p>
          <a:p>
            <a:pPr>
              <a:lnSpc>
                <a:spcPts val="3798"/>
              </a:lnSpc>
            </a:pPr>
          </a:p>
          <a:p>
            <a:pPr>
              <a:lnSpc>
                <a:spcPts val="2918"/>
              </a:lnSpc>
            </a:pPr>
            <a:r>
              <a:rPr lang="en-US" sz="2653">
                <a:solidFill>
                  <a:srgbClr val="000000"/>
                </a:solidFill>
                <a:latin typeface="Arimo"/>
              </a:rPr>
              <a:t>Изберете дума или кратка фраза, която е вкоренена във вашата система от вярвания (напр. молитвено изречение). Седнете тихо в удобна позиция (напр. на стол с краката си здраво на пода). Затворете очи, отпуснете мускулите си и дишайте бавно. Докато издишвате, повтаряйте фразата си внимателно (не механично). Не мислете дали медитирате добре. Когато някакви мисли влязат в ума ви, игнорирайте ги - внимателно преминете към думите, които повтаряте. След като медитирате, не ставайте веднага. Продължете да седите със затворени очи за около минута. Бавно оставете мислите си да се върнат. След като отворите очите си, поседнете още минута, преди да станете. Повторете това упражнение веднъж или два пъти на ден в продължение на 10-20 минути.</a:t>
            </a:r>
          </a:p>
          <a:p>
            <a:pPr>
              <a:lnSpc>
                <a:spcPts val="2918"/>
              </a:lnSpc>
            </a:pPr>
          </a:p>
          <a:p>
            <a:pPr>
              <a:lnSpc>
                <a:spcPts val="9628"/>
              </a:lnSpc>
            </a:pPr>
          </a:p>
          <a:p>
            <a:pPr>
              <a:lnSpc>
                <a:spcPts val="9628"/>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3092503"/>
            <a:ext cx="15084920" cy="5952471"/>
          </a:xfrm>
          <a:prstGeom prst="rect">
            <a:avLst/>
          </a:prstGeom>
        </p:spPr>
        <p:txBody>
          <a:bodyPr anchor="t" rtlCol="false" tIns="0" lIns="0" bIns="0" rIns="0">
            <a:spAutoFit/>
          </a:bodyPr>
          <a:lstStyle/>
          <a:p>
            <a:pPr>
              <a:lnSpc>
                <a:spcPts val="3625"/>
              </a:lnSpc>
            </a:pPr>
            <a:r>
              <a:rPr lang="en-US" sz="2788" spc="55">
                <a:solidFill>
                  <a:srgbClr val="050217"/>
                </a:solidFill>
                <a:latin typeface="Arimo"/>
              </a:rPr>
              <a:t>Има една поговорка: „Дзен е вашето ежедневие“. Това означава, че можете да медитирате по всяко време, дори по време на ежедневните си дейности. Добра тренировка е медитацията по време на разходка (в гората, на плажа). Тогава не говорете с никого и се опитайте да не мислите за нищо. Крачете съсредоточено, бавно усещайки земята под краката си. Представете си, че енергията на земята навлиза в тялото ви с всяка стъпка, а енергията на небето се стича отгоре. Гледайте напред, като имате широк поглед към заобикалящата ви среда. Оставете ума да регистрира гледки, миризми, звуци, но не му позволявайте да спира и да се концентрира върху нито един от тях. Фокусирайте се върху това да бъдете „тук и сега“, насладете се на момента.</a:t>
            </a:r>
          </a:p>
          <a:p>
            <a:pPr>
              <a:lnSpc>
                <a:spcPts val="3625"/>
              </a:lnSpc>
            </a:pPr>
          </a:p>
          <a:p>
            <a:pPr>
              <a:lnSpc>
                <a:spcPts val="2975"/>
              </a:lnSpc>
            </a:pPr>
          </a:p>
          <a:p>
            <a:pPr>
              <a:lnSpc>
                <a:spcPts val="4308"/>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13827833" y="7438253"/>
            <a:ext cx="3655780" cy="2199294"/>
          </a:xfrm>
          <a:custGeom>
            <a:avLst/>
            <a:gdLst/>
            <a:ahLst/>
            <a:cxnLst/>
            <a:rect r="r" b="b" t="t" l="l"/>
            <a:pathLst>
              <a:path h="2199294" w="3655780">
                <a:moveTo>
                  <a:pt x="0" y="0"/>
                </a:moveTo>
                <a:lnTo>
                  <a:pt x="3655780" y="0"/>
                </a:lnTo>
                <a:lnTo>
                  <a:pt x="3655780" y="2199294"/>
                </a:lnTo>
                <a:lnTo>
                  <a:pt x="0" y="21992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066800"/>
            <a:ext cx="10217396" cy="1893797"/>
          </a:xfrm>
          <a:prstGeom prst="rect">
            <a:avLst/>
          </a:prstGeom>
        </p:spPr>
        <p:txBody>
          <a:bodyPr anchor="t" rtlCol="false" tIns="0" lIns="0" bIns="0" rIns="0">
            <a:spAutoFit/>
          </a:bodyPr>
          <a:lstStyle/>
          <a:p>
            <a:pPr>
              <a:lnSpc>
                <a:spcPts val="7279"/>
              </a:lnSpc>
            </a:pPr>
            <a:r>
              <a:rPr lang="en-US" sz="6617">
                <a:solidFill>
                  <a:srgbClr val="DC239B"/>
                </a:solidFill>
                <a:latin typeface="Arimo Bold"/>
              </a:rPr>
              <a:t>Медитация на разходка </a:t>
            </a:r>
          </a:p>
          <a:p>
            <a:pPr>
              <a:lnSpc>
                <a:spcPts val="7279"/>
              </a:lnSpc>
            </a:pPr>
            <a:r>
              <a:rPr lang="en-US" sz="6617">
                <a:solidFill>
                  <a:srgbClr val="DC239B"/>
                </a:solidFill>
                <a:latin typeface="Arimo Bold"/>
              </a:rPr>
              <a:t>( с лице навън )</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2857926"/>
            <a:ext cx="15084920" cy="5952471"/>
          </a:xfrm>
          <a:prstGeom prst="rect">
            <a:avLst/>
          </a:prstGeom>
        </p:spPr>
        <p:txBody>
          <a:bodyPr anchor="t" rtlCol="false" tIns="0" lIns="0" bIns="0" rIns="0">
            <a:spAutoFit/>
          </a:bodyPr>
          <a:lstStyle/>
          <a:p>
            <a:pPr>
              <a:lnSpc>
                <a:spcPts val="3625"/>
              </a:lnSpc>
            </a:pPr>
            <a:r>
              <a:rPr lang="en-US" sz="2788" spc="55">
                <a:solidFill>
                  <a:srgbClr val="050217"/>
                </a:solidFill>
                <a:latin typeface="Arimo"/>
              </a:rPr>
              <a:t>Седнете на тихо място на стол или на пода. Изправете гръбначния стълб. Бавно затворете очи, успокойте се и се концентрирайте върху дантиен, който е точката под пъпа, дълбоко в коремната кухина.</a:t>
            </a:r>
          </a:p>
          <a:p>
            <a:pPr>
              <a:lnSpc>
                <a:spcPts val="3625"/>
              </a:lnSpc>
            </a:pPr>
            <a:r>
              <a:rPr lang="en-US" sz="2788" spc="55">
                <a:solidFill>
                  <a:srgbClr val="050217"/>
                </a:solidFill>
                <a:latin typeface="Arimo"/>
              </a:rPr>
              <a:t> Поемете тънко, но дълбоко въздух – чак до дантиен, задръжте въздуха за момент и го изпуснете спокойно.</a:t>
            </a:r>
          </a:p>
          <a:p>
            <a:pPr>
              <a:lnSpc>
                <a:spcPts val="3625"/>
              </a:lnSpc>
            </a:pPr>
            <a:r>
              <a:rPr lang="en-US" sz="2788" spc="55">
                <a:solidFill>
                  <a:srgbClr val="050217"/>
                </a:solidFill>
                <a:latin typeface="Arimo"/>
              </a:rPr>
              <a:t> Дишайте през носа. Направете го бавно, като държите фокуса си върху дантиен. Фокусирайте вниманието си върху корема си, докато расте и се свива. Ако възникнат някакви мисли, игнорирайте ги и се върнете към упражнението. </a:t>
            </a:r>
          </a:p>
          <a:p>
            <a:pPr>
              <a:lnSpc>
                <a:spcPts val="3625"/>
              </a:lnSpc>
            </a:pPr>
            <a:r>
              <a:rPr lang="en-US" sz="2788" spc="55">
                <a:solidFill>
                  <a:srgbClr val="050217"/>
                </a:solidFill>
                <a:latin typeface="Arimo"/>
              </a:rPr>
              <a:t>Медитирайте 10-20 минути. След това отворете очи и седете още малко.</a:t>
            </a:r>
          </a:p>
          <a:p>
            <a:pPr>
              <a:lnSpc>
                <a:spcPts val="3625"/>
              </a:lnSpc>
            </a:pPr>
          </a:p>
          <a:p>
            <a:pPr>
              <a:lnSpc>
                <a:spcPts val="3625"/>
              </a:lnSpc>
            </a:pPr>
          </a:p>
          <a:p>
            <a:pPr>
              <a:lnSpc>
                <a:spcPts val="2975"/>
              </a:lnSpc>
            </a:pPr>
          </a:p>
          <a:p>
            <a:pPr>
              <a:lnSpc>
                <a:spcPts val="4308"/>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14330345" y="7570489"/>
            <a:ext cx="2928955" cy="1687811"/>
          </a:xfrm>
          <a:custGeom>
            <a:avLst/>
            <a:gdLst/>
            <a:ahLst/>
            <a:cxnLst/>
            <a:rect r="r" b="b" t="t" l="l"/>
            <a:pathLst>
              <a:path h="1687811" w="2928955">
                <a:moveTo>
                  <a:pt x="0" y="0"/>
                </a:moveTo>
                <a:lnTo>
                  <a:pt x="2928955" y="0"/>
                </a:lnTo>
                <a:lnTo>
                  <a:pt x="2928955" y="1687811"/>
                </a:lnTo>
                <a:lnTo>
                  <a:pt x="0" y="16878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066800"/>
            <a:ext cx="10217396" cy="1893797"/>
          </a:xfrm>
          <a:prstGeom prst="rect">
            <a:avLst/>
          </a:prstGeom>
        </p:spPr>
        <p:txBody>
          <a:bodyPr anchor="t" rtlCol="false" tIns="0" lIns="0" bIns="0" rIns="0">
            <a:spAutoFit/>
          </a:bodyPr>
          <a:lstStyle/>
          <a:p>
            <a:pPr>
              <a:lnSpc>
                <a:spcPts val="7279"/>
              </a:lnSpc>
            </a:pPr>
            <a:r>
              <a:rPr lang="en-US" sz="6617">
                <a:solidFill>
                  <a:srgbClr val="DC239B"/>
                </a:solidFill>
                <a:latin typeface="Arimo Bold"/>
              </a:rPr>
              <a:t>Чигонг медитация </a:t>
            </a:r>
          </a:p>
          <a:p>
            <a:pPr>
              <a:lnSpc>
                <a:spcPts val="7279"/>
              </a:lnSpc>
            </a:pPr>
            <a:r>
              <a:rPr lang="en-US" sz="6617">
                <a:solidFill>
                  <a:srgbClr val="DC239B"/>
                </a:solidFill>
                <a:latin typeface="Arimo Bold"/>
              </a:rPr>
              <a:t>(с лице навън)</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551029" y="3201779"/>
            <a:ext cx="5708271" cy="6056521"/>
          </a:xfrm>
          <a:custGeom>
            <a:avLst/>
            <a:gdLst/>
            <a:ahLst/>
            <a:cxnLst/>
            <a:rect r="r" b="b" t="t" l="l"/>
            <a:pathLst>
              <a:path h="6056521" w="5708271">
                <a:moveTo>
                  <a:pt x="0" y="0"/>
                </a:moveTo>
                <a:lnTo>
                  <a:pt x="5708271" y="0"/>
                </a:lnTo>
                <a:lnTo>
                  <a:pt x="5708271" y="6056521"/>
                </a:lnTo>
                <a:lnTo>
                  <a:pt x="0" y="6056521"/>
                </a:lnTo>
                <a:lnTo>
                  <a:pt x="0" y="0"/>
                </a:lnTo>
                <a:close/>
              </a:path>
            </a:pathLst>
          </a:custGeom>
          <a:blipFill>
            <a:blip r:embed="rId3"/>
            <a:stretch>
              <a:fillRect l="0" t="0" r="0" b="0"/>
            </a:stretch>
          </a:blipFill>
        </p:spPr>
      </p:sp>
      <p:sp>
        <p:nvSpPr>
          <p:cNvPr name="TextBox 4" id="4"/>
          <p:cNvSpPr txBox="true"/>
          <p:nvPr/>
        </p:nvSpPr>
        <p:spPr>
          <a:xfrm rot="0">
            <a:off x="1028700" y="3339211"/>
            <a:ext cx="15084920" cy="5724506"/>
          </a:xfrm>
          <a:prstGeom prst="rect">
            <a:avLst/>
          </a:prstGeom>
        </p:spPr>
        <p:txBody>
          <a:bodyPr anchor="t" rtlCol="false" tIns="0" lIns="0" bIns="0" rIns="0">
            <a:spAutoFit/>
          </a:bodyPr>
          <a:lstStyle/>
          <a:p>
            <a:pPr marL="753194" indent="-376597" lvl="1">
              <a:lnSpc>
                <a:spcPts val="4535"/>
              </a:lnSpc>
              <a:buFont typeface="Arial"/>
              <a:buChar char="•"/>
            </a:pPr>
            <a:r>
              <a:rPr lang="en-US" sz="3488" spc="69">
                <a:solidFill>
                  <a:srgbClr val="050217"/>
                </a:solidFill>
                <a:latin typeface="Arimo"/>
              </a:rPr>
              <a:t>понижава кръвното налягане</a:t>
            </a:r>
          </a:p>
          <a:p>
            <a:pPr marL="753194" indent="-376597" lvl="1">
              <a:lnSpc>
                <a:spcPts val="4535"/>
              </a:lnSpc>
              <a:buFont typeface="Arial"/>
              <a:buChar char="•"/>
            </a:pPr>
            <a:r>
              <a:rPr lang="en-US" sz="3488" spc="69">
                <a:solidFill>
                  <a:srgbClr val="050217"/>
                </a:solidFill>
                <a:latin typeface="Arimo"/>
              </a:rPr>
              <a:t>елиминира сърдечната аритмия</a:t>
            </a:r>
          </a:p>
          <a:p>
            <a:pPr marL="753194" indent="-376597" lvl="1">
              <a:lnSpc>
                <a:spcPts val="4535"/>
              </a:lnSpc>
              <a:buFont typeface="Arial"/>
              <a:buChar char="•"/>
            </a:pPr>
            <a:r>
              <a:rPr lang="en-US" sz="3488" spc="69">
                <a:solidFill>
                  <a:srgbClr val="050217"/>
                </a:solidFill>
                <a:latin typeface="Arimo"/>
              </a:rPr>
              <a:t>премахва болката (включително мигрена)</a:t>
            </a:r>
          </a:p>
          <a:p>
            <a:pPr marL="753194" indent="-376597" lvl="1">
              <a:lnSpc>
                <a:spcPts val="4535"/>
              </a:lnSpc>
              <a:buFont typeface="Arial"/>
              <a:buChar char="•"/>
            </a:pPr>
            <a:r>
              <a:rPr lang="en-US" sz="3488" spc="69">
                <a:solidFill>
                  <a:srgbClr val="050217"/>
                </a:solidFill>
                <a:latin typeface="Arimo"/>
              </a:rPr>
              <a:t>понижава нивото на тревожност</a:t>
            </a:r>
          </a:p>
          <a:p>
            <a:pPr marL="753194" indent="-376597" lvl="1">
              <a:lnSpc>
                <a:spcPts val="4535"/>
              </a:lnSpc>
              <a:buFont typeface="Arial"/>
              <a:buChar char="•"/>
            </a:pPr>
            <a:r>
              <a:rPr lang="en-US" sz="3488" spc="69">
                <a:solidFill>
                  <a:srgbClr val="050217"/>
                </a:solidFill>
                <a:latin typeface="Arimo"/>
              </a:rPr>
              <a:t>лекува леки форми на депресия</a:t>
            </a:r>
          </a:p>
          <a:p>
            <a:pPr marL="753194" indent="-376597" lvl="1">
              <a:lnSpc>
                <a:spcPts val="4535"/>
              </a:lnSpc>
              <a:buFont typeface="Arial"/>
              <a:buChar char="•"/>
            </a:pPr>
            <a:r>
              <a:rPr lang="en-US" sz="3488" spc="69">
                <a:solidFill>
                  <a:srgbClr val="050217"/>
                </a:solidFill>
                <a:latin typeface="Arimo"/>
              </a:rPr>
              <a:t>повишава самочувствието</a:t>
            </a:r>
          </a:p>
          <a:p>
            <a:pPr>
              <a:lnSpc>
                <a:spcPts val="4535"/>
              </a:lnSpc>
            </a:pPr>
          </a:p>
          <a:p>
            <a:pPr>
              <a:lnSpc>
                <a:spcPts val="4535"/>
              </a:lnSpc>
            </a:pPr>
          </a:p>
          <a:p>
            <a:pPr>
              <a:lnSpc>
                <a:spcPts val="3885"/>
              </a:lnSpc>
            </a:pPr>
          </a:p>
          <a:p>
            <a:pPr>
              <a:lnSpc>
                <a:spcPts val="5218"/>
              </a:lnSpc>
            </a:pPr>
          </a:p>
        </p:txBody>
      </p:sp>
      <p:sp>
        <p:nvSpPr>
          <p:cNvPr name="TextBox 5" id="5"/>
          <p:cNvSpPr txBox="true"/>
          <p:nvPr/>
        </p:nvSpPr>
        <p:spPr>
          <a:xfrm rot="0">
            <a:off x="1028700" y="1066800"/>
            <a:ext cx="14766122" cy="1893797"/>
          </a:xfrm>
          <a:prstGeom prst="rect">
            <a:avLst/>
          </a:prstGeom>
        </p:spPr>
        <p:txBody>
          <a:bodyPr anchor="t" rtlCol="false" tIns="0" lIns="0" bIns="0" rIns="0">
            <a:spAutoFit/>
          </a:bodyPr>
          <a:lstStyle/>
          <a:p>
            <a:pPr>
              <a:lnSpc>
                <a:spcPts val="7279"/>
              </a:lnSpc>
            </a:pPr>
            <a:r>
              <a:rPr lang="en-US" sz="6617">
                <a:solidFill>
                  <a:srgbClr val="DC239B"/>
                </a:solidFill>
                <a:latin typeface="Arimo Bold"/>
              </a:rPr>
              <a:t>Като цяло редовната медитация подобрява здравето, особено:</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2818607"/>
            <a:ext cx="12106653" cy="4298417"/>
          </a:xfrm>
          <a:custGeom>
            <a:avLst/>
            <a:gdLst/>
            <a:ahLst/>
            <a:cxnLst/>
            <a:rect r="r" b="b" t="t" l="l"/>
            <a:pathLst>
              <a:path h="4298417" w="12106653">
                <a:moveTo>
                  <a:pt x="0" y="0"/>
                </a:moveTo>
                <a:lnTo>
                  <a:pt x="12106653" y="0"/>
                </a:lnTo>
                <a:lnTo>
                  <a:pt x="12106653" y="4298417"/>
                </a:lnTo>
                <a:lnTo>
                  <a:pt x="0" y="4298417"/>
                </a:lnTo>
                <a:lnTo>
                  <a:pt x="0" y="0"/>
                </a:lnTo>
                <a:close/>
              </a:path>
            </a:pathLst>
          </a:custGeom>
          <a:blipFill>
            <a:blip r:embed="rId3"/>
            <a:stretch>
              <a:fillRect l="0" t="0" r="0" b="0"/>
            </a:stretch>
          </a:blipFill>
        </p:spPr>
      </p:sp>
      <p:sp>
        <p:nvSpPr>
          <p:cNvPr name="TextBox 4" id="4"/>
          <p:cNvSpPr txBox="true"/>
          <p:nvPr/>
        </p:nvSpPr>
        <p:spPr>
          <a:xfrm rot="0">
            <a:off x="1028700" y="1528762"/>
            <a:ext cx="14766122" cy="969872"/>
          </a:xfrm>
          <a:prstGeom prst="rect">
            <a:avLst/>
          </a:prstGeom>
        </p:spPr>
        <p:txBody>
          <a:bodyPr anchor="t" rtlCol="false" tIns="0" lIns="0" bIns="0" rIns="0">
            <a:spAutoFit/>
          </a:bodyPr>
          <a:lstStyle/>
          <a:p>
            <a:pPr>
              <a:lnSpc>
                <a:spcPts val="7279"/>
              </a:lnSpc>
            </a:pPr>
            <a:r>
              <a:rPr lang="en-US" sz="6617">
                <a:solidFill>
                  <a:srgbClr val="DC239B"/>
                </a:solidFill>
                <a:latin typeface="Arimo Bold"/>
              </a:rPr>
              <a:t>Библиография</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grpSp>
        <p:nvGrpSpPr>
          <p:cNvPr name="Group 2" id="2"/>
          <p:cNvGrpSpPr/>
          <p:nvPr/>
        </p:nvGrpSpPr>
        <p:grpSpPr>
          <a:xfrm rot="0">
            <a:off x="8537196" y="1576525"/>
            <a:ext cx="9425171" cy="5921756"/>
            <a:chOff x="0" y="0"/>
            <a:chExt cx="12566894" cy="7895674"/>
          </a:xfrm>
        </p:grpSpPr>
        <p:sp>
          <p:nvSpPr>
            <p:cNvPr name="TextBox 3" id="3"/>
            <p:cNvSpPr txBox="true"/>
            <p:nvPr/>
          </p:nvSpPr>
          <p:spPr>
            <a:xfrm rot="0">
              <a:off x="0" y="1884706"/>
              <a:ext cx="12566894" cy="6013458"/>
            </a:xfrm>
            <a:prstGeom prst="rect">
              <a:avLst/>
            </a:prstGeom>
          </p:spPr>
          <p:txBody>
            <a:bodyPr anchor="t" rtlCol="false" tIns="0" lIns="0" bIns="0" rIns="0">
              <a:spAutoFit/>
            </a:bodyPr>
            <a:lstStyle/>
            <a:p>
              <a:pPr algn="just">
                <a:lnSpc>
                  <a:spcPts val="6050"/>
                </a:lnSpc>
              </a:pPr>
              <a:r>
                <a:rPr lang="en-US" sz="5500">
                  <a:solidFill>
                    <a:srgbClr val="FFFFFF"/>
                  </a:solidFill>
                  <a:latin typeface="Arimo Bold"/>
                </a:rPr>
                <a:t>Благодаря за вниманието.</a:t>
              </a:r>
            </a:p>
            <a:p>
              <a:pPr algn="just">
                <a:lnSpc>
                  <a:spcPts val="6050"/>
                </a:lnSpc>
              </a:pPr>
            </a:p>
            <a:p>
              <a:pPr algn="just">
                <a:lnSpc>
                  <a:spcPts val="2969"/>
                </a:lnSpc>
              </a:pPr>
              <a:r>
                <a:rPr lang="en-US" sz="2699">
                  <a:solidFill>
                    <a:srgbClr val="FFFFFF"/>
                  </a:solidFill>
                  <a:latin typeface="Arimo Bold"/>
                </a:rPr>
                <a:t>Повече информация за проекта на сайта:</a:t>
              </a:r>
            </a:p>
            <a:p>
              <a:pPr algn="just">
                <a:lnSpc>
                  <a:spcPts val="2969"/>
                </a:lnSpc>
              </a:pPr>
            </a:p>
            <a:p>
              <a:pPr algn="just">
                <a:lnSpc>
                  <a:spcPts val="2969"/>
                </a:lnSpc>
              </a:pPr>
              <a:r>
                <a:rPr lang="en-US" sz="2699">
                  <a:solidFill>
                    <a:srgbClr val="FFFFFF"/>
                  </a:solidFill>
                  <a:latin typeface="Arimo Bold"/>
                </a:rPr>
                <a:t>https://kreatywnidlabiznesu.pl/develop-your-creativity/</a:t>
              </a:r>
            </a:p>
            <a:p>
              <a:pPr algn="just">
                <a:lnSpc>
                  <a:spcPts val="7150"/>
                </a:lnSpc>
              </a:pPr>
            </a:p>
            <a:p>
              <a:pPr algn="just">
                <a:lnSpc>
                  <a:spcPts val="7150"/>
                </a:lnSpc>
              </a:pPr>
            </a:p>
          </p:txBody>
        </p:sp>
        <p:sp>
          <p:nvSpPr>
            <p:cNvPr name="TextBox 4" id="4"/>
            <p:cNvSpPr txBox="true"/>
            <p:nvPr/>
          </p:nvSpPr>
          <p:spPr>
            <a:xfrm rot="0">
              <a:off x="0" y="36420"/>
              <a:ext cx="12566894" cy="1068089"/>
            </a:xfrm>
            <a:prstGeom prst="rect">
              <a:avLst/>
            </a:prstGeom>
          </p:spPr>
          <p:txBody>
            <a:bodyPr anchor="t" rtlCol="false" tIns="0" lIns="0" bIns="0" rIns="0">
              <a:spAutoFit/>
            </a:bodyPr>
            <a:lstStyle/>
            <a:p>
              <a:pPr algn="just">
                <a:lnSpc>
                  <a:spcPts val="6159"/>
                </a:lnSpc>
              </a:pPr>
            </a:p>
          </p:txBody>
        </p:sp>
      </p:grpSp>
      <p:grpSp>
        <p:nvGrpSpPr>
          <p:cNvPr name="Group 5" id="5"/>
          <p:cNvGrpSpPr>
            <a:grpSpLocks noChangeAspect="true"/>
          </p:cNvGrpSpPr>
          <p:nvPr/>
        </p:nvGrpSpPr>
        <p:grpSpPr>
          <a:xfrm rot="0">
            <a:off x="1028700" y="1028700"/>
            <a:ext cx="8213147" cy="8229600"/>
            <a:chOff x="0" y="0"/>
            <a:chExt cx="10143490" cy="10163810"/>
          </a:xfrm>
        </p:grpSpPr>
        <p:sp>
          <p:nvSpPr>
            <p:cNvPr name="Freeform 6" id="6"/>
            <p:cNvSpPr/>
            <p:nvPr/>
          </p:nvSpPr>
          <p:spPr>
            <a:xfrm flipH="false" flipV="false" rot="0">
              <a:off x="0" y="0"/>
              <a:ext cx="10143351" cy="10163632"/>
            </a:xfrm>
            <a:custGeom>
              <a:avLst/>
              <a:gdLst/>
              <a:ahLst/>
              <a:cxnLst/>
              <a:rect r="r" b="b" t="t" l="l"/>
              <a:pathLst>
                <a:path h="10163632" w="10143351">
                  <a:moveTo>
                    <a:pt x="0" y="0"/>
                  </a:moveTo>
                  <a:lnTo>
                    <a:pt x="10143351" y="0"/>
                  </a:lnTo>
                  <a:lnTo>
                    <a:pt x="10143351" y="10163632"/>
                  </a:lnTo>
                  <a:lnTo>
                    <a:pt x="0" y="10163632"/>
                  </a:lnTo>
                  <a:close/>
                </a:path>
              </a:pathLst>
            </a:custGeom>
            <a:blipFill>
              <a:blip r:embed="rId2"/>
              <a:stretch>
                <a:fillRect l="0" t="-25" r="0" b="-25"/>
              </a:stretch>
            </a:blipFill>
          </p:spPr>
        </p:sp>
        <p:sp>
          <p:nvSpPr>
            <p:cNvPr name="Freeform 7" id="7"/>
            <p:cNvSpPr/>
            <p:nvPr/>
          </p:nvSpPr>
          <p:spPr>
            <a:xfrm flipH="false" flipV="false" rot="0">
              <a:off x="3149600" y="2368550"/>
              <a:ext cx="5156200" cy="6858000"/>
            </a:xfrm>
            <a:custGeom>
              <a:avLst/>
              <a:gdLst/>
              <a:ahLst/>
              <a:cxnLst/>
              <a:rect r="r" b="b" t="t" l="l"/>
              <a:pathLst>
                <a:path h="6858000" w="5156200">
                  <a:moveTo>
                    <a:pt x="0" y="0"/>
                  </a:moveTo>
                  <a:lnTo>
                    <a:pt x="5156200" y="0"/>
                  </a:lnTo>
                  <a:lnTo>
                    <a:pt x="5156200" y="6858000"/>
                  </a:lnTo>
                  <a:lnTo>
                    <a:pt x="0" y="6858000"/>
                  </a:lnTo>
                  <a:close/>
                </a:path>
              </a:pathLst>
            </a:custGeom>
            <a:blipFill>
              <a:blip r:embed="rId3"/>
              <a:stretch>
                <a:fillRect l="-50003" t="0" r="-50003" b="0"/>
              </a:stretch>
            </a:blipFill>
          </p:spPr>
        </p:sp>
        <p:sp>
          <p:nvSpPr>
            <p:cNvPr name="Freeform 8" id="8"/>
            <p:cNvSpPr/>
            <p:nvPr/>
          </p:nvSpPr>
          <p:spPr>
            <a:xfrm flipH="false" flipV="false" rot="0">
              <a:off x="374650" y="673100"/>
              <a:ext cx="6318250" cy="8427288"/>
            </a:xfrm>
            <a:custGeom>
              <a:avLst/>
              <a:gdLst/>
              <a:ahLst/>
              <a:cxnLst/>
              <a:rect r="r" b="b" t="t" l="l"/>
              <a:pathLst>
                <a:path h="8427288" w="631825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a:blip r:embed="rId4"/>
              <a:stretch>
                <a:fillRect l="-50097" t="0" r="-50097" b="0"/>
              </a:stretch>
            </a:blipFill>
          </p:spPr>
        </p:sp>
      </p:grpSp>
      <p:sp>
        <p:nvSpPr>
          <p:cNvPr name="Freeform 9" id="9"/>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5"/>
            <a:stretch>
              <a:fillRect l="0" t="0" r="0" b="0"/>
            </a:stretch>
          </a:blipFill>
        </p:spPr>
      </p:sp>
      <p:grpSp>
        <p:nvGrpSpPr>
          <p:cNvPr name="Group 10" id="10"/>
          <p:cNvGrpSpPr/>
          <p:nvPr/>
        </p:nvGrpSpPr>
        <p:grpSpPr>
          <a:xfrm rot="0">
            <a:off x="-181678" y="9037330"/>
            <a:ext cx="19466958" cy="2792720"/>
            <a:chOff x="0" y="0"/>
            <a:chExt cx="5127100" cy="735531"/>
          </a:xfrm>
        </p:grpSpPr>
        <p:sp>
          <p:nvSpPr>
            <p:cNvPr name="Freeform 11" id="11"/>
            <p:cNvSpPr/>
            <p:nvPr/>
          </p:nvSpPr>
          <p:spPr>
            <a:xfrm flipH="false" flipV="false" rot="0">
              <a:off x="0" y="0"/>
              <a:ext cx="5127100" cy="735531"/>
            </a:xfrm>
            <a:custGeom>
              <a:avLst/>
              <a:gdLst/>
              <a:ahLst/>
              <a:cxnLst/>
              <a:rect r="r" b="b" t="t" l="l"/>
              <a:pathLst>
                <a:path h="735531" w="5127100">
                  <a:moveTo>
                    <a:pt x="0" y="0"/>
                  </a:moveTo>
                  <a:lnTo>
                    <a:pt x="5127100" y="0"/>
                  </a:lnTo>
                  <a:lnTo>
                    <a:pt x="5127100" y="735531"/>
                  </a:lnTo>
                  <a:lnTo>
                    <a:pt x="0" y="735531"/>
                  </a:lnTo>
                  <a:close/>
                </a:path>
              </a:pathLst>
            </a:custGeom>
            <a:solidFill>
              <a:srgbClr val="FFFFFF"/>
            </a:solidFill>
          </p:spPr>
        </p:sp>
        <p:sp>
          <p:nvSpPr>
            <p:cNvPr name="TextBox 12" id="12"/>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6416056" y="9315302"/>
            <a:ext cx="811075" cy="811075"/>
          </a:xfrm>
          <a:custGeom>
            <a:avLst/>
            <a:gdLst/>
            <a:ahLst/>
            <a:cxnLst/>
            <a:rect r="r" b="b" t="t" l="l"/>
            <a:pathLst>
              <a:path h="811075" w="811075">
                <a:moveTo>
                  <a:pt x="0" y="0"/>
                </a:moveTo>
                <a:lnTo>
                  <a:pt x="811075" y="0"/>
                </a:lnTo>
                <a:lnTo>
                  <a:pt x="811075" y="811075"/>
                </a:lnTo>
                <a:lnTo>
                  <a:pt x="0" y="811075"/>
                </a:lnTo>
                <a:lnTo>
                  <a:pt x="0" y="0"/>
                </a:lnTo>
                <a:close/>
              </a:path>
            </a:pathLst>
          </a:custGeom>
          <a:blipFill>
            <a:blip r:embed="rId6"/>
            <a:stretch>
              <a:fillRect l="0" t="0" r="0" b="0"/>
            </a:stretch>
          </a:blipFill>
        </p:spPr>
      </p:sp>
      <p:sp>
        <p:nvSpPr>
          <p:cNvPr name="Freeform 14" id="14"/>
          <p:cNvSpPr/>
          <p:nvPr/>
        </p:nvSpPr>
        <p:spPr>
          <a:xfrm flipH="false" flipV="false" rot="0">
            <a:off x="7420941" y="9258300"/>
            <a:ext cx="1059197" cy="834118"/>
          </a:xfrm>
          <a:custGeom>
            <a:avLst/>
            <a:gdLst/>
            <a:ahLst/>
            <a:cxnLst/>
            <a:rect r="r" b="b" t="t" l="l"/>
            <a:pathLst>
              <a:path h="834118" w="1059197">
                <a:moveTo>
                  <a:pt x="0" y="0"/>
                </a:moveTo>
                <a:lnTo>
                  <a:pt x="1059197" y="0"/>
                </a:lnTo>
                <a:lnTo>
                  <a:pt x="1059197" y="834118"/>
                </a:lnTo>
                <a:lnTo>
                  <a:pt x="0" y="834118"/>
                </a:lnTo>
                <a:lnTo>
                  <a:pt x="0" y="0"/>
                </a:lnTo>
                <a:close/>
              </a:path>
            </a:pathLst>
          </a:custGeom>
          <a:blipFill>
            <a:blip r:embed="rId7"/>
            <a:stretch>
              <a:fillRect l="0" t="0" r="0" b="0"/>
            </a:stretch>
          </a:blipFill>
        </p:spPr>
      </p:sp>
      <p:sp>
        <p:nvSpPr>
          <p:cNvPr name="Freeform 15" id="15"/>
          <p:cNvSpPr/>
          <p:nvPr/>
        </p:nvSpPr>
        <p:spPr>
          <a:xfrm flipH="false" flipV="false" rot="0">
            <a:off x="4988894" y="9315302"/>
            <a:ext cx="928453" cy="854564"/>
          </a:xfrm>
          <a:custGeom>
            <a:avLst/>
            <a:gdLst/>
            <a:ahLst/>
            <a:cxnLst/>
            <a:rect r="r" b="b" t="t" l="l"/>
            <a:pathLst>
              <a:path h="854564" w="928453">
                <a:moveTo>
                  <a:pt x="0" y="0"/>
                </a:moveTo>
                <a:lnTo>
                  <a:pt x="928454" y="0"/>
                </a:lnTo>
                <a:lnTo>
                  <a:pt x="928454" y="854564"/>
                </a:lnTo>
                <a:lnTo>
                  <a:pt x="0" y="854564"/>
                </a:lnTo>
                <a:lnTo>
                  <a:pt x="0" y="0"/>
                </a:lnTo>
                <a:close/>
              </a:path>
            </a:pathLst>
          </a:custGeom>
          <a:blipFill>
            <a:blip r:embed="rId8"/>
            <a:stretch>
              <a:fillRect l="0" t="0" r="0" b="0"/>
            </a:stretch>
          </a:blipFill>
        </p:spPr>
      </p:sp>
      <p:sp>
        <p:nvSpPr>
          <p:cNvPr name="Freeform 16" id="16"/>
          <p:cNvSpPr/>
          <p:nvPr/>
        </p:nvSpPr>
        <p:spPr>
          <a:xfrm flipH="false" flipV="false" rot="0">
            <a:off x="8855438" y="9394784"/>
            <a:ext cx="1646745" cy="652111"/>
          </a:xfrm>
          <a:custGeom>
            <a:avLst/>
            <a:gdLst/>
            <a:ahLst/>
            <a:cxnLst/>
            <a:rect r="r" b="b" t="t" l="l"/>
            <a:pathLst>
              <a:path h="652111" w="1646745">
                <a:moveTo>
                  <a:pt x="0" y="0"/>
                </a:moveTo>
                <a:lnTo>
                  <a:pt x="1646745" y="0"/>
                </a:lnTo>
                <a:lnTo>
                  <a:pt x="1646745" y="652111"/>
                </a:lnTo>
                <a:lnTo>
                  <a:pt x="0" y="652111"/>
                </a:lnTo>
                <a:lnTo>
                  <a:pt x="0" y="0"/>
                </a:lnTo>
                <a:close/>
              </a:path>
            </a:pathLst>
          </a:custGeom>
          <a:blipFill>
            <a:blip r:embed="rId9"/>
            <a:stretch>
              <a:fillRect l="0" t="0" r="0" b="0"/>
            </a:stretch>
          </a:blipFill>
        </p:spPr>
      </p:sp>
      <p:sp>
        <p:nvSpPr>
          <p:cNvPr name="Freeform 17" id="17"/>
          <p:cNvSpPr/>
          <p:nvPr/>
        </p:nvSpPr>
        <p:spPr>
          <a:xfrm flipH="false" flipV="false" rot="0">
            <a:off x="233111" y="9194935"/>
            <a:ext cx="4236598" cy="889686"/>
          </a:xfrm>
          <a:custGeom>
            <a:avLst/>
            <a:gdLst/>
            <a:ahLst/>
            <a:cxnLst/>
            <a:rect r="r" b="b" t="t" l="l"/>
            <a:pathLst>
              <a:path h="889686" w="4236598">
                <a:moveTo>
                  <a:pt x="0" y="0"/>
                </a:moveTo>
                <a:lnTo>
                  <a:pt x="4236598" y="0"/>
                </a:lnTo>
                <a:lnTo>
                  <a:pt x="4236598" y="889686"/>
                </a:lnTo>
                <a:lnTo>
                  <a:pt x="0" y="889686"/>
                </a:lnTo>
                <a:lnTo>
                  <a:pt x="0" y="0"/>
                </a:lnTo>
                <a:close/>
              </a:path>
            </a:pathLst>
          </a:custGeom>
          <a:blipFill>
            <a:blip r:embed="rId10"/>
            <a:stretch>
              <a:fillRect l="0" t="0" r="0" b="0"/>
            </a:stretch>
          </a:blipFill>
        </p:spPr>
      </p:sp>
      <p:sp>
        <p:nvSpPr>
          <p:cNvPr name="TextBox 18" id="18"/>
          <p:cNvSpPr txBox="true"/>
          <p:nvPr/>
        </p:nvSpPr>
        <p:spPr>
          <a:xfrm rot="-5400000">
            <a:off x="4278305" y="9659106"/>
            <a:ext cx="863894" cy="176285"/>
          </a:xfrm>
          <a:prstGeom prst="rect">
            <a:avLst/>
          </a:prstGeom>
        </p:spPr>
        <p:txBody>
          <a:bodyPr anchor="t" rtlCol="false" tIns="0" lIns="0" bIns="0" rIns="0">
            <a:spAutoFit/>
          </a:bodyPr>
          <a:lstStyle/>
          <a:p>
            <a:pPr algn="r">
              <a:lnSpc>
                <a:spcPts val="1308"/>
              </a:lnSpc>
            </a:pPr>
            <a:r>
              <a:rPr lang="en-US" sz="934" spc="177">
                <a:solidFill>
                  <a:srgbClr val="1986C8"/>
                </a:solidFill>
                <a:latin typeface="Arimo Bold"/>
              </a:rPr>
              <a:t>ЛИДЕР:</a:t>
            </a:r>
          </a:p>
        </p:txBody>
      </p:sp>
      <p:sp>
        <p:nvSpPr>
          <p:cNvPr name="TextBox 19" id="19"/>
          <p:cNvSpPr txBox="true"/>
          <p:nvPr/>
        </p:nvSpPr>
        <p:spPr>
          <a:xfrm rot="-5400000">
            <a:off x="5642524" y="9566636"/>
            <a:ext cx="1019780" cy="146283"/>
          </a:xfrm>
          <a:prstGeom prst="rect">
            <a:avLst/>
          </a:prstGeom>
        </p:spPr>
        <p:txBody>
          <a:bodyPr anchor="t" rtlCol="false" tIns="0" lIns="0" bIns="0" rIns="0">
            <a:spAutoFit/>
          </a:bodyPr>
          <a:lstStyle/>
          <a:p>
            <a:pPr algn="ctr">
              <a:lnSpc>
                <a:spcPts val="1144"/>
              </a:lnSpc>
            </a:pPr>
            <a:r>
              <a:rPr lang="en-US" sz="817" spc="155">
                <a:solidFill>
                  <a:srgbClr val="1986C8"/>
                </a:solidFill>
                <a:latin typeface="Arimo Bold"/>
              </a:rPr>
              <a:t>ПАРТНЬОРИ:</a:t>
            </a:r>
          </a:p>
        </p:txBody>
      </p:sp>
      <p:sp>
        <p:nvSpPr>
          <p:cNvPr name="TextBox 20" id="20"/>
          <p:cNvSpPr txBox="true"/>
          <p:nvPr/>
        </p:nvSpPr>
        <p:spPr>
          <a:xfrm rot="0">
            <a:off x="9678811" y="7974299"/>
            <a:ext cx="7995270" cy="887692"/>
          </a:xfrm>
          <a:prstGeom prst="rect">
            <a:avLst/>
          </a:prstGeom>
        </p:spPr>
        <p:txBody>
          <a:bodyPr anchor="t" rtlCol="false" tIns="0" lIns="0" bIns="0" rIns="0">
            <a:spAutoFit/>
          </a:bodyPr>
          <a:lstStyle/>
          <a:p>
            <a:pPr algn="ctr">
              <a:lnSpc>
                <a:spcPts val="1758"/>
              </a:lnSpc>
              <a:spcBef>
                <a:spcPct val="0"/>
              </a:spcBef>
            </a:pPr>
            <a:r>
              <a:rPr lang="en-US" sz="1352" spc="27">
                <a:solidFill>
                  <a:srgbClr val="000000"/>
                </a:solidFill>
                <a:latin typeface="Arimo"/>
              </a:rPr>
              <a:t>Финансирано от Европейския съюз. Изразените възгледи и мнения обаче принадлежат изцяло на техния(ите) автор(и) и не отразяват непременно възгледите и мненията на Европейския съюз или на Европейската изпълнителна агенция за образование и култура (EACEA). За тях не носи отговорност нито Европейският съюз, нито EACEA.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459137" y="3736751"/>
            <a:ext cx="4006963" cy="3477181"/>
          </a:xfrm>
          <a:custGeom>
            <a:avLst/>
            <a:gdLst/>
            <a:ahLst/>
            <a:cxnLst/>
            <a:rect r="r" b="b" t="t" l="l"/>
            <a:pathLst>
              <a:path h="3477181" w="4006963">
                <a:moveTo>
                  <a:pt x="0" y="0"/>
                </a:moveTo>
                <a:lnTo>
                  <a:pt x="4006962" y="0"/>
                </a:lnTo>
                <a:lnTo>
                  <a:pt x="4006962" y="3477181"/>
                </a:lnTo>
                <a:lnTo>
                  <a:pt x="0" y="3477181"/>
                </a:lnTo>
                <a:lnTo>
                  <a:pt x="0" y="0"/>
                </a:lnTo>
                <a:close/>
              </a:path>
            </a:pathLst>
          </a:custGeom>
          <a:blipFill>
            <a:blip r:embed="rId3"/>
            <a:stretch>
              <a:fillRect l="0" t="0" r="0" b="-399"/>
            </a:stretch>
          </a:blipFill>
        </p:spPr>
      </p:sp>
      <p:grpSp>
        <p:nvGrpSpPr>
          <p:cNvPr name="Group 4" id="4"/>
          <p:cNvGrpSpPr/>
          <p:nvPr/>
        </p:nvGrpSpPr>
        <p:grpSpPr>
          <a:xfrm rot="0">
            <a:off x="1256163" y="-559179"/>
            <a:ext cx="8298243" cy="5353310"/>
            <a:chOff x="0" y="0"/>
            <a:chExt cx="11064324" cy="7137746"/>
          </a:xfrm>
        </p:grpSpPr>
        <p:sp>
          <p:nvSpPr>
            <p:cNvPr name="TextBox 5" id="5"/>
            <p:cNvSpPr txBox="true"/>
            <p:nvPr/>
          </p:nvSpPr>
          <p:spPr>
            <a:xfrm rot="0">
              <a:off x="0" y="1504752"/>
              <a:ext cx="11064324" cy="5634950"/>
            </a:xfrm>
            <a:prstGeom prst="rect">
              <a:avLst/>
            </a:prstGeom>
          </p:spPr>
          <p:txBody>
            <a:bodyPr anchor="t" rtlCol="false" tIns="0" lIns="0" bIns="0" rIns="0">
              <a:spAutoFit/>
            </a:bodyPr>
            <a:lstStyle/>
            <a:p>
              <a:pPr algn="just">
                <a:lnSpc>
                  <a:spcPts val="8206"/>
                </a:lnSpc>
              </a:pPr>
              <a:r>
                <a:rPr lang="en-US" sz="7460">
                  <a:solidFill>
                    <a:srgbClr val="FFFFFF"/>
                  </a:solidFill>
                  <a:latin typeface="Arimo Bold"/>
                </a:rPr>
                <a:t>Какво е музикална терапия ?</a:t>
              </a:r>
            </a:p>
            <a:p>
              <a:pPr>
                <a:lnSpc>
                  <a:spcPts val="8206"/>
                </a:lnSpc>
              </a:pPr>
            </a:p>
          </p:txBody>
        </p:sp>
        <p:sp>
          <p:nvSpPr>
            <p:cNvPr name="TextBox 6" id="6"/>
            <p:cNvSpPr txBox="true"/>
            <p:nvPr/>
          </p:nvSpPr>
          <p:spPr>
            <a:xfrm rot="0">
              <a:off x="0" y="29301"/>
              <a:ext cx="11064324" cy="849165"/>
            </a:xfrm>
            <a:prstGeom prst="rect">
              <a:avLst/>
            </a:prstGeom>
          </p:spPr>
          <p:txBody>
            <a:bodyPr anchor="t" rtlCol="false" tIns="0" lIns="0" bIns="0" rIns="0">
              <a:spAutoFit/>
            </a:bodyPr>
            <a:lstStyle/>
            <a:p>
              <a:pPr algn="r">
                <a:lnSpc>
                  <a:spcPts val="4837"/>
                </a:lnSpc>
              </a:pPr>
            </a:p>
          </p:txBody>
        </p:sp>
      </p:grpSp>
      <p:grpSp>
        <p:nvGrpSpPr>
          <p:cNvPr name="Group 7" id="7"/>
          <p:cNvGrpSpPr/>
          <p:nvPr/>
        </p:nvGrpSpPr>
        <p:grpSpPr>
          <a:xfrm rot="0">
            <a:off x="1256163" y="1824638"/>
            <a:ext cx="9701751" cy="8599061"/>
            <a:chOff x="0" y="0"/>
            <a:chExt cx="12935668" cy="11465415"/>
          </a:xfrm>
        </p:grpSpPr>
        <p:sp>
          <p:nvSpPr>
            <p:cNvPr name="TextBox 8" id="8"/>
            <p:cNvSpPr txBox="true"/>
            <p:nvPr/>
          </p:nvSpPr>
          <p:spPr>
            <a:xfrm rot="0">
              <a:off x="0" y="345947"/>
              <a:ext cx="12935668" cy="1582632"/>
            </a:xfrm>
            <a:prstGeom prst="rect">
              <a:avLst/>
            </a:prstGeom>
          </p:spPr>
          <p:txBody>
            <a:bodyPr anchor="t" rtlCol="false" tIns="0" lIns="0" bIns="0" rIns="0">
              <a:spAutoFit/>
            </a:bodyPr>
            <a:lstStyle/>
            <a:p>
              <a:pPr>
                <a:lnSpc>
                  <a:spcPts val="9091"/>
                </a:lnSpc>
              </a:pPr>
            </a:p>
          </p:txBody>
        </p:sp>
        <p:sp>
          <p:nvSpPr>
            <p:cNvPr name="TextBox 9" id="9"/>
            <p:cNvSpPr txBox="true"/>
            <p:nvPr/>
          </p:nvSpPr>
          <p:spPr>
            <a:xfrm rot="0">
              <a:off x="0" y="2638329"/>
              <a:ext cx="12935668" cy="8827085"/>
            </a:xfrm>
            <a:prstGeom prst="rect">
              <a:avLst/>
            </a:prstGeom>
          </p:spPr>
          <p:txBody>
            <a:bodyPr anchor="t" rtlCol="false" tIns="0" lIns="0" bIns="0" rIns="0">
              <a:spAutoFit/>
            </a:bodyPr>
            <a:lstStyle/>
            <a:p>
              <a:pPr>
                <a:lnSpc>
                  <a:spcPts val="4878"/>
                </a:lnSpc>
              </a:pPr>
              <a:r>
                <a:rPr lang="en-US" sz="3752" spc="75">
                  <a:solidFill>
                    <a:srgbClr val="050217"/>
                  </a:solidFill>
                  <a:latin typeface="Arimo"/>
                </a:rPr>
                <a:t>Музикална терапия - вид терапия _ _ _ която използва музика или нейните елементи за възстановяване здравето или подобряване на функционирането на хората, които имат различни емоционални , физически _ или психически проблеми ( напр . депресивни разстройства , невротични разстройства , личностни разстройства )</a:t>
              </a:r>
            </a:p>
            <a:p>
              <a:pPr>
                <a:lnSpc>
                  <a:spcPts val="4878"/>
                </a:lnSpc>
              </a:pPr>
            </a:p>
            <a:p>
              <a:pPr>
                <a:lnSpc>
                  <a:spcPts val="3318"/>
                </a:lnSpc>
              </a:pP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488923" y="741947"/>
            <a:ext cx="7678034" cy="1794688"/>
          </a:xfrm>
          <a:prstGeom prst="rect">
            <a:avLst/>
          </a:prstGeom>
        </p:spPr>
        <p:txBody>
          <a:bodyPr anchor="t" rtlCol="false" tIns="0" lIns="0" bIns="0" rIns="0">
            <a:spAutoFit/>
          </a:bodyPr>
          <a:lstStyle/>
          <a:p>
            <a:pPr>
              <a:lnSpc>
                <a:spcPts val="6945"/>
              </a:lnSpc>
            </a:pPr>
            <a:r>
              <a:rPr lang="en-US" sz="6314">
                <a:solidFill>
                  <a:srgbClr val="336BE4"/>
                </a:solidFill>
                <a:latin typeface="Arimo Bold"/>
              </a:rPr>
              <a:t>Музикална терапия</a:t>
            </a:r>
          </a:p>
        </p:txBody>
      </p:sp>
      <p:sp>
        <p:nvSpPr>
          <p:cNvPr name="Freeform 3" id="3"/>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72504" t="0" r="-7548" b="0"/>
            </a:stretch>
          </a:blipFill>
        </p:spPr>
      </p:sp>
      <p:sp>
        <p:nvSpPr>
          <p:cNvPr name="TextBox 4" id="4"/>
          <p:cNvSpPr txBox="true"/>
          <p:nvPr/>
        </p:nvSpPr>
        <p:spPr>
          <a:xfrm rot="0">
            <a:off x="8488923" y="2823388"/>
            <a:ext cx="7678034" cy="7469555"/>
          </a:xfrm>
          <a:prstGeom prst="rect">
            <a:avLst/>
          </a:prstGeom>
        </p:spPr>
        <p:txBody>
          <a:bodyPr anchor="t" rtlCol="false" tIns="0" lIns="0" bIns="0" rIns="0">
            <a:spAutoFit/>
          </a:bodyPr>
          <a:lstStyle/>
          <a:p>
            <a:pPr>
              <a:lnSpc>
                <a:spcPts val="3699"/>
              </a:lnSpc>
            </a:pPr>
            <a:r>
              <a:rPr lang="en-US" sz="2846" spc="56">
                <a:solidFill>
                  <a:srgbClr val="DC239B"/>
                </a:solidFill>
                <a:latin typeface="Arimo"/>
              </a:rPr>
              <a:t>ТРАДИЦИИТЕ ЗА ИЗПОЛЗВАНЕ НА МУЗИКАТА В ТЕРАПИЯТА ДАТИРАТ ОТ ВРЕМЕТО НА ПЛЕМЕНАТА, КОГАТО ШАМАНЪТ ИЗПОЛЗВА ПЕЕНЕ , СВИРЕНЕ НА ИНСТРУМЕНТИ И ТАНЦИ ПО ВРЕМЕ НА РИТУАЛИ ЗА ИЗЦЕЛЕНИЕ.</a:t>
            </a:r>
          </a:p>
          <a:p>
            <a:pPr>
              <a:lnSpc>
                <a:spcPts val="3699"/>
              </a:lnSpc>
            </a:pPr>
            <a:r>
              <a:rPr lang="en-US" sz="2846" spc="56">
                <a:solidFill>
                  <a:srgbClr val="DC239B"/>
                </a:solidFill>
                <a:latin typeface="Arimo"/>
              </a:rPr>
              <a:t>В момента това е област, базирана на научна основа, в която един музикален терапевт в процеса на обучение трябва да придобие знания по много научни дисциплини (вкл. психология, медицина , педагогика, психотерапия).</a:t>
            </a:r>
          </a:p>
          <a:p>
            <a:pPr>
              <a:lnSpc>
                <a:spcPts val="3699"/>
              </a:lnSpc>
            </a:pPr>
          </a:p>
          <a:p>
            <a:pPr>
              <a:lnSpc>
                <a:spcPts val="3699"/>
              </a:lnSpc>
            </a:pPr>
          </a:p>
        </p:txBody>
      </p:sp>
      <p:sp>
        <p:nvSpPr>
          <p:cNvPr name="TextBox 5" id="5"/>
          <p:cNvSpPr txBox="true"/>
          <p:nvPr/>
        </p:nvSpPr>
        <p:spPr>
          <a:xfrm rot="0">
            <a:off x="8939992" y="9949024"/>
            <a:ext cx="4967615" cy="337976"/>
          </a:xfrm>
          <a:prstGeom prst="rect">
            <a:avLst/>
          </a:prstGeom>
        </p:spPr>
        <p:txBody>
          <a:bodyPr anchor="t" rtlCol="false" tIns="0" lIns="0" bIns="0" rIns="0">
            <a:spAutoFit/>
          </a:bodyPr>
          <a:lstStyle/>
          <a:p>
            <a:pPr>
              <a:lnSpc>
                <a:spcPts val="2737"/>
              </a:lnSpc>
            </a:pPr>
          </a:p>
        </p:txBody>
      </p:sp>
      <p:sp>
        <p:nvSpPr>
          <p:cNvPr name="Freeform 6" id="6"/>
          <p:cNvSpPr/>
          <p:nvPr/>
        </p:nvSpPr>
        <p:spPr>
          <a:xfrm flipH="false" flipV="false" rot="0">
            <a:off x="15574384" y="-407582"/>
            <a:ext cx="3226188" cy="3226188"/>
          </a:xfrm>
          <a:custGeom>
            <a:avLst/>
            <a:gdLst/>
            <a:ahLst/>
            <a:cxnLst/>
            <a:rect r="r" b="b" t="t" l="l"/>
            <a:pathLst>
              <a:path h="3226188" w="3226188">
                <a:moveTo>
                  <a:pt x="0" y="0"/>
                </a:moveTo>
                <a:lnTo>
                  <a:pt x="3226188" y="0"/>
                </a:lnTo>
                <a:lnTo>
                  <a:pt x="3226188" y="3226189"/>
                </a:lnTo>
                <a:lnTo>
                  <a:pt x="0" y="3226189"/>
                </a:lnTo>
                <a:lnTo>
                  <a:pt x="0" y="0"/>
                </a:lnTo>
                <a:close/>
              </a:path>
            </a:pathLst>
          </a:custGeom>
          <a:blipFill>
            <a:blip r:embed="rId3"/>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36BE4"/>
        </a:solidFill>
      </p:bgPr>
    </p:bg>
    <p:spTree>
      <p:nvGrpSpPr>
        <p:cNvPr id="1" name=""/>
        <p:cNvGrpSpPr/>
        <p:nvPr/>
      </p:nvGrpSpPr>
      <p:grpSpPr>
        <a:xfrm>
          <a:off x="0" y="0"/>
          <a:ext cx="0" cy="0"/>
          <a:chOff x="0" y="0"/>
          <a:chExt cx="0" cy="0"/>
        </a:xfrm>
      </p:grpSpPr>
      <p:sp>
        <p:nvSpPr>
          <p:cNvPr name="TextBox 2" id="2"/>
          <p:cNvSpPr txBox="true"/>
          <p:nvPr/>
        </p:nvSpPr>
        <p:spPr>
          <a:xfrm rot="0">
            <a:off x="1221225" y="696024"/>
            <a:ext cx="7639170" cy="2122583"/>
          </a:xfrm>
          <a:prstGeom prst="rect">
            <a:avLst/>
          </a:prstGeom>
        </p:spPr>
        <p:txBody>
          <a:bodyPr anchor="t" rtlCol="false" tIns="0" lIns="0" bIns="0" rIns="0">
            <a:spAutoFit/>
          </a:bodyPr>
          <a:lstStyle/>
          <a:p>
            <a:pPr>
              <a:lnSpc>
                <a:spcPts val="8120"/>
              </a:lnSpc>
            </a:pPr>
            <a:r>
              <a:rPr lang="en-US" sz="7382">
                <a:solidFill>
                  <a:srgbClr val="FFFFFF"/>
                </a:solidFill>
                <a:latin typeface="Arimo Bold"/>
              </a:rPr>
              <a:t>Какво е медитация ?</a:t>
            </a:r>
          </a:p>
        </p:txBody>
      </p:sp>
      <p:sp>
        <p:nvSpPr>
          <p:cNvPr name="Freeform 3" id="3"/>
          <p:cNvSpPr/>
          <p:nvPr/>
        </p:nvSpPr>
        <p:spPr>
          <a:xfrm flipH="false" flipV="false" rot="0">
            <a:off x="10148401" y="-205472"/>
            <a:ext cx="8302179" cy="10663922"/>
          </a:xfrm>
          <a:custGeom>
            <a:avLst/>
            <a:gdLst/>
            <a:ahLst/>
            <a:cxnLst/>
            <a:rect r="r" b="b" t="t" l="l"/>
            <a:pathLst>
              <a:path h="10663922" w="8302179">
                <a:moveTo>
                  <a:pt x="0" y="0"/>
                </a:moveTo>
                <a:lnTo>
                  <a:pt x="8302179" y="0"/>
                </a:lnTo>
                <a:lnTo>
                  <a:pt x="8302179" y="10663922"/>
                </a:lnTo>
                <a:lnTo>
                  <a:pt x="0" y="10663922"/>
                </a:lnTo>
                <a:lnTo>
                  <a:pt x="0" y="0"/>
                </a:lnTo>
                <a:close/>
              </a:path>
            </a:pathLst>
          </a:custGeom>
          <a:blipFill>
            <a:blip r:embed="rId2"/>
            <a:stretch>
              <a:fillRect l="-35489" t="0" r="-35489" b="0"/>
            </a:stretch>
          </a:blipFill>
        </p:spPr>
      </p:sp>
      <p:sp>
        <p:nvSpPr>
          <p:cNvPr name="TextBox 4" id="4"/>
          <p:cNvSpPr txBox="true"/>
          <p:nvPr/>
        </p:nvSpPr>
        <p:spPr>
          <a:xfrm rot="0">
            <a:off x="1221225" y="3138583"/>
            <a:ext cx="7639170" cy="8077437"/>
          </a:xfrm>
          <a:prstGeom prst="rect">
            <a:avLst/>
          </a:prstGeom>
        </p:spPr>
        <p:txBody>
          <a:bodyPr anchor="t" rtlCol="false" tIns="0" lIns="0" bIns="0" rIns="0">
            <a:spAutoFit/>
          </a:bodyPr>
          <a:lstStyle/>
          <a:p>
            <a:pPr>
              <a:lnSpc>
                <a:spcPts val="3485"/>
              </a:lnSpc>
            </a:pPr>
            <a:r>
              <a:rPr lang="en-US" sz="2681" spc="53">
                <a:solidFill>
                  <a:srgbClr val="050217"/>
                </a:solidFill>
                <a:latin typeface="Arimo"/>
              </a:rPr>
              <a:t>Думата медитация произлиза от латинския термин meditatum, което означава да размишлявам и да се ровя в мислите.</a:t>
            </a:r>
          </a:p>
          <a:p>
            <a:pPr>
              <a:lnSpc>
                <a:spcPts val="3485"/>
              </a:lnSpc>
            </a:pPr>
            <a:r>
              <a:rPr lang="en-US" sz="2681" spc="53">
                <a:solidFill>
                  <a:srgbClr val="050217"/>
                </a:solidFill>
                <a:latin typeface="Arimo"/>
              </a:rPr>
              <a:t>Медитацията е дисциплина за насочване на ума и вниманието ви навътре във Вас и фокусиране върху една мисъл, образ, обект или чувство. Медитацията понякога се нарича регулиране на вниманието (или обучение на вниманието). Различни медитативни практики могат да бъдат допълнително дефинирани в зависимост от предмета на медитация, дали умът е фокусиран върху дишането, мантрата, тялото, божеството или атрибути като тишина, мир, любов и т.н.</a:t>
            </a:r>
          </a:p>
          <a:p>
            <a:pPr>
              <a:lnSpc>
                <a:spcPts val="3485"/>
              </a:lnSpc>
            </a:pPr>
          </a:p>
          <a:p>
            <a:pPr>
              <a:lnSpc>
                <a:spcPts val="4265"/>
              </a:lnSpc>
            </a:pPr>
          </a:p>
          <a:p>
            <a:pPr>
              <a:lnSpc>
                <a:spcPts val="4265"/>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921381" y="1028700"/>
            <a:ext cx="5374652" cy="10922635"/>
            <a:chOff x="0" y="0"/>
            <a:chExt cx="5001260" cy="10163810"/>
          </a:xfrm>
        </p:grpSpPr>
        <p:sp>
          <p:nvSpPr>
            <p:cNvPr name="Freeform 3" id="3"/>
            <p:cNvSpPr/>
            <p:nvPr/>
          </p:nvSpPr>
          <p:spPr>
            <a:xfrm flipH="false" flipV="false" rot="0">
              <a:off x="0" y="0"/>
              <a:ext cx="5000993" cy="10163632"/>
            </a:xfrm>
            <a:custGeom>
              <a:avLst/>
              <a:gdLst/>
              <a:ahLst/>
              <a:cxnLst/>
              <a:rect r="r" b="b" t="t" l="l"/>
              <a:pathLst>
                <a:path h="10163632" w="5000993">
                  <a:moveTo>
                    <a:pt x="0" y="0"/>
                  </a:moveTo>
                  <a:lnTo>
                    <a:pt x="5000993" y="0"/>
                  </a:lnTo>
                  <a:lnTo>
                    <a:pt x="5000993" y="10163632"/>
                  </a:lnTo>
                  <a:lnTo>
                    <a:pt x="0" y="10163632"/>
                  </a:lnTo>
                  <a:close/>
                </a:path>
              </a:pathLst>
            </a:custGeom>
            <a:blipFill>
              <a:blip r:embed="rId2"/>
              <a:stretch>
                <a:fillRect l="-45" t="0" r="-45" b="0"/>
              </a:stretch>
            </a:blipFill>
          </p:spPr>
        </p:sp>
        <p:sp>
          <p:nvSpPr>
            <p:cNvPr name="Freeform 4" id="4"/>
            <p:cNvSpPr/>
            <p:nvPr/>
          </p:nvSpPr>
          <p:spPr>
            <a:xfrm flipH="false" flipV="false" rot="0">
              <a:off x="338760" y="288798"/>
              <a:ext cx="4330776" cy="9398000"/>
            </a:xfrm>
            <a:custGeom>
              <a:avLst/>
              <a:gdLst/>
              <a:ahLst/>
              <a:cxnLst/>
              <a:rect r="r" b="b" t="t" l="l"/>
              <a:pathLst>
                <a:path h="9398000" w="4330776">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51435" t="0" r="-173665" b="0"/>
              </a:stretch>
            </a:blipFill>
          </p:spPr>
        </p:sp>
      </p:grpSp>
      <p:grpSp>
        <p:nvGrpSpPr>
          <p:cNvPr name="Group 5" id="5"/>
          <p:cNvGrpSpPr/>
          <p:nvPr/>
        </p:nvGrpSpPr>
        <p:grpSpPr>
          <a:xfrm rot="0">
            <a:off x="8688818" y="-1142198"/>
            <a:ext cx="7639170" cy="11983101"/>
            <a:chOff x="0" y="0"/>
            <a:chExt cx="10185561" cy="15977468"/>
          </a:xfrm>
        </p:grpSpPr>
        <p:sp>
          <p:nvSpPr>
            <p:cNvPr name="TextBox 6" id="6"/>
            <p:cNvSpPr txBox="true"/>
            <p:nvPr/>
          </p:nvSpPr>
          <p:spPr>
            <a:xfrm rot="0">
              <a:off x="0" y="2063921"/>
              <a:ext cx="10185561" cy="3112435"/>
            </a:xfrm>
            <a:prstGeom prst="rect">
              <a:avLst/>
            </a:prstGeom>
          </p:spPr>
          <p:txBody>
            <a:bodyPr anchor="t" rtlCol="false" tIns="0" lIns="0" bIns="0" rIns="0">
              <a:spAutoFit/>
            </a:bodyPr>
            <a:lstStyle/>
            <a:p>
              <a:pPr>
                <a:lnSpc>
                  <a:spcPts val="8929"/>
                </a:lnSpc>
              </a:pPr>
              <a:r>
                <a:rPr lang="en-US" sz="8117">
                  <a:solidFill>
                    <a:srgbClr val="DC239B"/>
                  </a:solidFill>
                  <a:latin typeface="Arimo Bold"/>
                </a:rPr>
                <a:t>Целта на медитацията </a:t>
              </a:r>
            </a:p>
          </p:txBody>
        </p:sp>
        <p:sp>
          <p:nvSpPr>
            <p:cNvPr name="TextBox 7" id="7"/>
            <p:cNvSpPr txBox="true"/>
            <p:nvPr/>
          </p:nvSpPr>
          <p:spPr>
            <a:xfrm rot="0">
              <a:off x="0" y="6106926"/>
              <a:ext cx="10185561" cy="9804350"/>
            </a:xfrm>
            <a:prstGeom prst="rect">
              <a:avLst/>
            </a:prstGeom>
          </p:spPr>
          <p:txBody>
            <a:bodyPr anchor="t" rtlCol="false" tIns="0" lIns="0" bIns="0" rIns="0">
              <a:spAutoFit/>
            </a:bodyPr>
            <a:lstStyle/>
            <a:p>
              <a:pPr>
                <a:lnSpc>
                  <a:spcPts val="2928"/>
                </a:lnSpc>
              </a:pPr>
            </a:p>
            <a:p>
              <a:pPr>
                <a:lnSpc>
                  <a:spcPts val="3318"/>
                </a:lnSpc>
              </a:pPr>
              <a:r>
                <a:rPr lang="en-US" sz="2552" spc="51">
                  <a:solidFill>
                    <a:srgbClr val="050217"/>
                  </a:solidFill>
                  <a:latin typeface="Arimo Bold"/>
                </a:rPr>
                <a:t>Целта на медитацията варира в зависимост от използваната техника. В зависимост от използваните техники за медитация: </a:t>
              </a:r>
            </a:p>
            <a:p>
              <a:pPr>
                <a:lnSpc>
                  <a:spcPts val="3318"/>
                </a:lnSpc>
              </a:pPr>
              <a:r>
                <a:rPr lang="en-US" sz="2552" spc="51">
                  <a:solidFill>
                    <a:srgbClr val="050217"/>
                  </a:solidFill>
                  <a:latin typeface="Arimo"/>
                </a:rPr>
                <a:t>Носи мир </a:t>
              </a:r>
            </a:p>
            <a:p>
              <a:pPr>
                <a:lnSpc>
                  <a:spcPts val="3318"/>
                </a:lnSpc>
              </a:pPr>
              <a:r>
                <a:rPr lang="en-US" sz="2552" spc="51">
                  <a:solidFill>
                    <a:srgbClr val="050217"/>
                  </a:solidFill>
                  <a:latin typeface="Arimo"/>
                </a:rPr>
                <a:t>Намалява стреса </a:t>
              </a:r>
            </a:p>
            <a:p>
              <a:pPr>
                <a:lnSpc>
                  <a:spcPts val="3318"/>
                </a:lnSpc>
              </a:pPr>
              <a:r>
                <a:rPr lang="en-US" sz="2552" spc="51">
                  <a:solidFill>
                    <a:srgbClr val="050217"/>
                  </a:solidFill>
                  <a:latin typeface="Arimo"/>
                </a:rPr>
                <a:t>Носи прозрение или просветление</a:t>
              </a:r>
            </a:p>
            <a:p>
              <a:pPr>
                <a:lnSpc>
                  <a:spcPts val="3318"/>
                </a:lnSpc>
              </a:pPr>
              <a:r>
                <a:rPr lang="en-US" sz="2552" spc="51">
                  <a:solidFill>
                    <a:srgbClr val="050217"/>
                  </a:solidFill>
                  <a:latin typeface="Arimo"/>
                </a:rPr>
                <a:t>Вдъхва увереност и креативност</a:t>
              </a:r>
            </a:p>
            <a:p>
              <a:pPr>
                <a:lnSpc>
                  <a:spcPts val="3318"/>
                </a:lnSpc>
              </a:pPr>
              <a:r>
                <a:rPr lang="en-US" sz="2552" spc="51">
                  <a:solidFill>
                    <a:srgbClr val="050217"/>
                  </a:solidFill>
                  <a:latin typeface="Arimo"/>
                </a:rPr>
                <a:t>Работи с модели на мисли и чувства</a:t>
              </a:r>
            </a:p>
            <a:p>
              <a:pPr>
                <a:lnSpc>
                  <a:spcPts val="3318"/>
                </a:lnSpc>
              </a:pPr>
              <a:r>
                <a:rPr lang="en-US" sz="2552" spc="51">
                  <a:solidFill>
                    <a:srgbClr val="050217"/>
                  </a:solidFill>
                  <a:latin typeface="Arimo"/>
                </a:rPr>
                <a:t>Отговаря на най-основните и обикновени въпроси </a:t>
              </a:r>
            </a:p>
            <a:p>
              <a:pPr>
                <a:lnSpc>
                  <a:spcPts val="3318"/>
                </a:lnSpc>
              </a:pPr>
              <a:r>
                <a:rPr lang="en-US" sz="2552" spc="51">
                  <a:solidFill>
                    <a:srgbClr val="050217"/>
                  </a:solidFill>
                  <a:latin typeface="Arimo"/>
                </a:rPr>
                <a:t>Отговаря на най-любопитните и мистични въпроси</a:t>
              </a:r>
            </a:p>
            <a:p>
              <a:pPr>
                <a:lnSpc>
                  <a:spcPts val="3318"/>
                </a:lnSpc>
              </a:pPr>
              <a:r>
                <a:rPr lang="en-US" sz="2552" spc="51">
                  <a:solidFill>
                    <a:srgbClr val="050217"/>
                  </a:solidFill>
                  <a:latin typeface="Arimo"/>
                </a:rPr>
                <a:t>Обединява всичко по-горе.</a:t>
              </a:r>
            </a:p>
            <a:p>
              <a:pPr>
                <a:lnSpc>
                  <a:spcPts val="3318"/>
                </a:lnSpc>
              </a:pPr>
            </a:p>
            <a:p>
              <a:pPr>
                <a:lnSpc>
                  <a:spcPts val="2928"/>
                </a:lnSpc>
              </a:pPr>
            </a:p>
            <a:p>
              <a:pPr>
                <a:lnSpc>
                  <a:spcPts val="2928"/>
                </a:lnSpc>
              </a:pPr>
            </a:p>
            <a:p>
              <a:pPr>
                <a:lnSpc>
                  <a:spcPts val="2928"/>
                </a:lnSpc>
              </a:pPr>
            </a:p>
          </p:txBody>
        </p:sp>
        <p:sp>
          <p:nvSpPr>
            <p:cNvPr name="TextBox 8" id="8"/>
            <p:cNvSpPr txBox="true"/>
            <p:nvPr/>
          </p:nvSpPr>
          <p:spPr>
            <a:xfrm rot="0">
              <a:off x="0" y="7845"/>
              <a:ext cx="10185561" cy="1117177"/>
            </a:xfrm>
            <a:prstGeom prst="rect">
              <a:avLst/>
            </a:prstGeom>
          </p:spPr>
          <p:txBody>
            <a:bodyPr anchor="t" rtlCol="false" tIns="0" lIns="0" bIns="0" rIns="0">
              <a:spAutoFit/>
            </a:bodyPr>
            <a:lstStyle/>
            <a:p>
              <a:pPr>
                <a:lnSpc>
                  <a:spcPts val="6160"/>
                </a:lnSpc>
              </a:pPr>
            </a:p>
          </p:txBody>
        </p:sp>
      </p:grpSp>
      <p:sp>
        <p:nvSpPr>
          <p:cNvPr name="Freeform 9" id="9"/>
          <p:cNvSpPr/>
          <p:nvPr/>
        </p:nvSpPr>
        <p:spPr>
          <a:xfrm flipH="false" flipV="false" rot="0">
            <a:off x="14838051" y="-169356"/>
            <a:ext cx="3226188" cy="3226188"/>
          </a:xfrm>
          <a:custGeom>
            <a:avLst/>
            <a:gdLst/>
            <a:ahLst/>
            <a:cxnLst/>
            <a:rect r="r" b="b" t="t" l="l"/>
            <a:pathLst>
              <a:path h="3226188" w="3226188">
                <a:moveTo>
                  <a:pt x="0" y="0"/>
                </a:moveTo>
                <a:lnTo>
                  <a:pt x="3226188" y="0"/>
                </a:lnTo>
                <a:lnTo>
                  <a:pt x="3226188" y="3226188"/>
                </a:lnTo>
                <a:lnTo>
                  <a:pt x="0" y="3226188"/>
                </a:lnTo>
                <a:lnTo>
                  <a:pt x="0" y="0"/>
                </a:lnTo>
                <a:close/>
              </a:path>
            </a:pathLst>
          </a:custGeom>
          <a:blipFill>
            <a:blip r:embed="rId4"/>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grpSp>
        <p:nvGrpSpPr>
          <p:cNvPr name="Group 2" id="2"/>
          <p:cNvGrpSpPr/>
          <p:nvPr/>
        </p:nvGrpSpPr>
        <p:grpSpPr>
          <a:xfrm rot="0">
            <a:off x="1028700" y="539878"/>
            <a:ext cx="7852190" cy="9186732"/>
            <a:chOff x="0" y="0"/>
            <a:chExt cx="10469587" cy="12248976"/>
          </a:xfrm>
        </p:grpSpPr>
        <p:sp>
          <p:nvSpPr>
            <p:cNvPr name="TextBox 3" id="3"/>
            <p:cNvSpPr txBox="true"/>
            <p:nvPr/>
          </p:nvSpPr>
          <p:spPr>
            <a:xfrm rot="0">
              <a:off x="0" y="856905"/>
              <a:ext cx="10469587" cy="1857506"/>
            </a:xfrm>
            <a:prstGeom prst="rect">
              <a:avLst/>
            </a:prstGeom>
          </p:spPr>
          <p:txBody>
            <a:bodyPr anchor="t" rtlCol="false" tIns="0" lIns="0" bIns="0" rIns="0">
              <a:spAutoFit/>
            </a:bodyPr>
            <a:lstStyle/>
            <a:p>
              <a:pPr>
                <a:lnSpc>
                  <a:spcPts val="5371"/>
                </a:lnSpc>
              </a:pPr>
              <a:r>
                <a:rPr lang="en-US" sz="4882">
                  <a:solidFill>
                    <a:srgbClr val="FFFFFF"/>
                  </a:solidFill>
                  <a:latin typeface="Arimo Bold"/>
                </a:rPr>
                <a:t>Видове медитация </a:t>
              </a:r>
            </a:p>
            <a:p>
              <a:pPr>
                <a:lnSpc>
                  <a:spcPts val="5370"/>
                </a:lnSpc>
              </a:pPr>
            </a:p>
          </p:txBody>
        </p:sp>
        <p:sp>
          <p:nvSpPr>
            <p:cNvPr name="TextBox 4" id="4"/>
            <p:cNvSpPr txBox="true"/>
            <p:nvPr/>
          </p:nvSpPr>
          <p:spPr>
            <a:xfrm rot="0">
              <a:off x="0" y="3391834"/>
              <a:ext cx="10469587" cy="8857142"/>
            </a:xfrm>
            <a:prstGeom prst="rect">
              <a:avLst/>
            </a:prstGeom>
          </p:spPr>
          <p:txBody>
            <a:bodyPr anchor="t" rtlCol="false" tIns="0" lIns="0" bIns="0" rIns="0">
              <a:spAutoFit/>
            </a:bodyPr>
            <a:lstStyle/>
            <a:p>
              <a:pPr marL="594360" indent="-297180" lvl="1">
                <a:lnSpc>
                  <a:spcPts val="3578"/>
                </a:lnSpc>
                <a:buFont typeface="Arial"/>
                <a:buChar char="•"/>
              </a:pPr>
              <a:r>
                <a:rPr lang="en-US" sz="2752" spc="55">
                  <a:solidFill>
                    <a:srgbClr val="FFFFFF"/>
                  </a:solidFill>
                  <a:latin typeface="Arimo Bold"/>
                </a:rPr>
                <a:t>тихо място с възможно най-малко разсейващи фактори</a:t>
              </a:r>
            </a:p>
            <a:p>
              <a:pPr>
                <a:lnSpc>
                  <a:spcPts val="3578"/>
                </a:lnSpc>
              </a:pPr>
            </a:p>
            <a:p>
              <a:pPr marL="594360" indent="-297180" lvl="1">
                <a:lnSpc>
                  <a:spcPts val="3578"/>
                </a:lnSpc>
                <a:buFont typeface="Arial"/>
                <a:buChar char="•"/>
              </a:pPr>
              <a:r>
                <a:rPr lang="en-US" sz="2752" spc="55">
                  <a:solidFill>
                    <a:srgbClr val="FFFFFF"/>
                  </a:solidFill>
                  <a:latin typeface="Arimo Bold"/>
                </a:rPr>
                <a:t>специфична, удобна позиция ( седнала , легнала , ходеща или други позиции )</a:t>
              </a:r>
            </a:p>
            <a:p>
              <a:pPr>
                <a:lnSpc>
                  <a:spcPts val="3578"/>
                </a:lnSpc>
              </a:pPr>
            </a:p>
            <a:p>
              <a:pPr marL="594360" indent="-297180" lvl="1">
                <a:lnSpc>
                  <a:spcPts val="3578"/>
                </a:lnSpc>
                <a:buFont typeface="Arial"/>
                <a:buChar char="•"/>
              </a:pPr>
              <a:r>
                <a:rPr lang="en-US" sz="2752" spc="55">
                  <a:solidFill>
                    <a:srgbClr val="FFFFFF"/>
                  </a:solidFill>
                  <a:latin typeface="Arimo Bold"/>
                </a:rPr>
                <a:t>фокусиране на вниманието (върху специално избрани дума или набор от думи , обект , дишане или усещания )</a:t>
              </a:r>
            </a:p>
            <a:p>
              <a:pPr>
                <a:lnSpc>
                  <a:spcPts val="3578"/>
                </a:lnSpc>
              </a:pPr>
            </a:p>
            <a:p>
              <a:pPr marL="594360" indent="-297180" lvl="1">
                <a:lnSpc>
                  <a:spcPts val="3578"/>
                </a:lnSpc>
                <a:buFont typeface="Arial"/>
                <a:buChar char="•"/>
              </a:pPr>
              <a:r>
                <a:rPr lang="en-US" sz="2752" spc="55">
                  <a:solidFill>
                    <a:srgbClr val="FFFFFF"/>
                  </a:solidFill>
                  <a:latin typeface="Arimo Bold"/>
                </a:rPr>
                <a:t>открито отношение (позволяване на разсейванията да идват и да си отиват естествено , без да ги съди)</a:t>
              </a:r>
            </a:p>
            <a:p>
              <a:pPr>
                <a:lnSpc>
                  <a:spcPts val="3578"/>
                </a:lnSpc>
              </a:pPr>
            </a:p>
            <a:p>
              <a:pPr>
                <a:lnSpc>
                  <a:spcPts val="2928"/>
                </a:lnSpc>
              </a:pPr>
            </a:p>
          </p:txBody>
        </p:sp>
      </p:grpSp>
      <p:sp>
        <p:nvSpPr>
          <p:cNvPr name="Freeform 5" id="5"/>
          <p:cNvSpPr/>
          <p:nvPr/>
        </p:nvSpPr>
        <p:spPr>
          <a:xfrm flipH="false" flipV="false" rot="0">
            <a:off x="9723315" y="-164947"/>
            <a:ext cx="8702015" cy="10604347"/>
          </a:xfrm>
          <a:custGeom>
            <a:avLst/>
            <a:gdLst/>
            <a:ahLst/>
            <a:cxnLst/>
            <a:rect r="r" b="b" t="t" l="l"/>
            <a:pathLst>
              <a:path h="10604347" w="8702015">
                <a:moveTo>
                  <a:pt x="0" y="0"/>
                </a:moveTo>
                <a:lnTo>
                  <a:pt x="8702015" y="0"/>
                </a:lnTo>
                <a:lnTo>
                  <a:pt x="8702015" y="10604347"/>
                </a:lnTo>
                <a:lnTo>
                  <a:pt x="0" y="10604347"/>
                </a:lnTo>
                <a:lnTo>
                  <a:pt x="0" y="0"/>
                </a:lnTo>
                <a:close/>
              </a:path>
            </a:pathLst>
          </a:custGeom>
          <a:blipFill>
            <a:blip r:embed="rId2"/>
            <a:stretch>
              <a:fillRect l="-41452" t="0" r="-41452" b="0"/>
            </a:stretch>
          </a:blipFill>
        </p:spPr>
      </p:sp>
      <p:sp>
        <p:nvSpPr>
          <p:cNvPr name="Freeform 6" id="6"/>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886737" y="2818607"/>
            <a:ext cx="5401263" cy="6106151"/>
          </a:xfrm>
          <a:custGeom>
            <a:avLst/>
            <a:gdLst/>
            <a:ahLst/>
            <a:cxnLst/>
            <a:rect r="r" b="b" t="t" l="l"/>
            <a:pathLst>
              <a:path h="6106151" w="5401263">
                <a:moveTo>
                  <a:pt x="0" y="0"/>
                </a:moveTo>
                <a:lnTo>
                  <a:pt x="5401263" y="0"/>
                </a:lnTo>
                <a:lnTo>
                  <a:pt x="5401263" y="6106151"/>
                </a:lnTo>
                <a:lnTo>
                  <a:pt x="0" y="6106151"/>
                </a:lnTo>
                <a:lnTo>
                  <a:pt x="0" y="0"/>
                </a:lnTo>
                <a:close/>
              </a:path>
            </a:pathLst>
          </a:custGeom>
          <a:blipFill>
            <a:blip r:embed="rId2"/>
            <a:stretch>
              <a:fillRect l="-36614" t="-6112" r="-36614" b="0"/>
            </a:stretch>
          </a:blipFill>
        </p:spPr>
      </p:sp>
      <p:grpSp>
        <p:nvGrpSpPr>
          <p:cNvPr name="Group 3" id="3"/>
          <p:cNvGrpSpPr/>
          <p:nvPr/>
        </p:nvGrpSpPr>
        <p:grpSpPr>
          <a:xfrm rot="0">
            <a:off x="436127" y="308726"/>
            <a:ext cx="11609455" cy="10525308"/>
            <a:chOff x="0" y="0"/>
            <a:chExt cx="15479274" cy="14033743"/>
          </a:xfrm>
        </p:grpSpPr>
        <p:sp>
          <p:nvSpPr>
            <p:cNvPr name="TextBox 4" id="4"/>
            <p:cNvSpPr txBox="true"/>
            <p:nvPr/>
          </p:nvSpPr>
          <p:spPr>
            <a:xfrm rot="0">
              <a:off x="0" y="412529"/>
              <a:ext cx="15479274" cy="1103937"/>
            </a:xfrm>
            <a:prstGeom prst="rect">
              <a:avLst/>
            </a:prstGeom>
          </p:spPr>
          <p:txBody>
            <a:bodyPr anchor="t" rtlCol="false" tIns="0" lIns="0" bIns="0" rIns="0">
              <a:spAutoFit/>
            </a:bodyPr>
            <a:lstStyle/>
            <a:p>
              <a:pPr>
                <a:lnSpc>
                  <a:spcPts val="6124"/>
                </a:lnSpc>
              </a:pPr>
              <a:r>
                <a:rPr lang="en-US" sz="5568">
                  <a:solidFill>
                    <a:srgbClr val="336BE4"/>
                  </a:solidFill>
                  <a:latin typeface="Arimo Bold"/>
                </a:rPr>
                <a:t>История на медитацията</a:t>
              </a:r>
            </a:p>
          </p:txBody>
        </p:sp>
        <p:sp>
          <p:nvSpPr>
            <p:cNvPr name="TextBox 5" id="5"/>
            <p:cNvSpPr txBox="true"/>
            <p:nvPr/>
          </p:nvSpPr>
          <p:spPr>
            <a:xfrm rot="0">
              <a:off x="0" y="2341249"/>
              <a:ext cx="15479274" cy="11692495"/>
            </a:xfrm>
            <a:prstGeom prst="rect">
              <a:avLst/>
            </a:prstGeom>
          </p:spPr>
          <p:txBody>
            <a:bodyPr anchor="t" rtlCol="false" tIns="0" lIns="0" bIns="0" rIns="0">
              <a:spAutoFit/>
            </a:bodyPr>
            <a:lstStyle/>
            <a:p>
              <a:pPr marL="498914" indent="-249457" lvl="1">
                <a:lnSpc>
                  <a:spcPts val="3004"/>
                </a:lnSpc>
                <a:buFont typeface="Arial"/>
                <a:buChar char="•"/>
              </a:pPr>
              <a:r>
                <a:rPr lang="en-US" sz="2310" spc="46">
                  <a:solidFill>
                    <a:srgbClr val="050217"/>
                  </a:solidFill>
                  <a:latin typeface="Arimo"/>
                </a:rPr>
                <a:t>Най-старото доказателство за практикуването на медитация са стенописите в долината на Инд, датиращи от 5000 до 3500 г. пр.н.е.</a:t>
              </a:r>
            </a:p>
            <a:p>
              <a:pPr marL="498914" indent="-249457" lvl="1">
                <a:lnSpc>
                  <a:spcPts val="3004"/>
                </a:lnSpc>
                <a:buFont typeface="Arial"/>
                <a:buChar char="•"/>
              </a:pPr>
              <a:r>
                <a:rPr lang="en-US" sz="2310" spc="46">
                  <a:solidFill>
                    <a:srgbClr val="050217"/>
                  </a:solidFill>
                  <a:latin typeface="Arimo"/>
                </a:rPr>
                <a:t> Първото записано споменаване на медитация е от ведически текстове в Индия от около 1500 г. пр.н.е. </a:t>
              </a:r>
            </a:p>
            <a:p>
              <a:pPr marL="498914" indent="-249457" lvl="1">
                <a:lnSpc>
                  <a:spcPts val="3004"/>
                </a:lnSpc>
                <a:buFont typeface="Arial"/>
                <a:buChar char="•"/>
              </a:pPr>
              <a:r>
                <a:rPr lang="en-US" sz="2310" spc="46">
                  <a:solidFill>
                    <a:srgbClr val="050217"/>
                  </a:solidFill>
                  <a:latin typeface="Arimo"/>
                </a:rPr>
                <a:t>Майстори в Китай и Япония са писали за медитацията, но експертите обикновено смятат индийските майстори за предшественици на медитацията.</a:t>
              </a:r>
            </a:p>
            <a:p>
              <a:pPr marL="498914" indent="-249457" lvl="1">
                <a:lnSpc>
                  <a:spcPts val="3004"/>
                </a:lnSpc>
                <a:buFont typeface="Arial"/>
                <a:buChar char="•"/>
              </a:pPr>
              <a:r>
                <a:rPr lang="en-US" sz="2310" spc="46">
                  <a:solidFill>
                    <a:srgbClr val="050217"/>
                  </a:solidFill>
                  <a:latin typeface="Arimo"/>
                </a:rPr>
                <a:t> Около 500 г. пр.н.е. Будистките монаси редовно практикуваха медитация в Япония и Китай, тъй като ползите от нея се разпространиха в цяла Азия.</a:t>
              </a:r>
            </a:p>
            <a:p>
              <a:pPr marL="498914" indent="-249457" lvl="1">
                <a:lnSpc>
                  <a:spcPts val="3004"/>
                </a:lnSpc>
                <a:buFont typeface="Arial"/>
                <a:buChar char="•"/>
              </a:pPr>
              <a:r>
                <a:rPr lang="en-US" sz="2310" spc="46">
                  <a:solidFill>
                    <a:srgbClr val="050217"/>
                  </a:solidFill>
                  <a:latin typeface="Arimo"/>
                </a:rPr>
                <a:t> Важен период в популяризирането на медитацията датира от 653 г. пр.н.е., когато монах на име Дошо се завръща в родната си Япония след посещение на Китай. По време на престоя си в Китай Дошо открива дзен будизма и след това пренася нови философии в родината си. </a:t>
              </a:r>
            </a:p>
            <a:p>
              <a:pPr marL="498914" indent="-249457" lvl="1">
                <a:lnSpc>
                  <a:spcPts val="3004"/>
                </a:lnSpc>
                <a:buFont typeface="Arial"/>
                <a:buChar char="•"/>
              </a:pPr>
              <a:r>
                <a:rPr lang="en-US" sz="2310" spc="46">
                  <a:solidFill>
                    <a:srgbClr val="050217"/>
                  </a:solidFill>
                  <a:latin typeface="Arimo"/>
                </a:rPr>
                <a:t>Разпространението на медитацията в Китай и Япония предизвика интерес към медитацията сред азиатските учени, които можеха да четат и пишат. Тя завърши с публикуването на шедьовъра на йога и медитация, Бхагавад Гита, около 400 г. пр.н.е.</a:t>
              </a:r>
            </a:p>
            <a:p>
              <a:pPr marL="498914" indent="-249457" lvl="1">
                <a:lnSpc>
                  <a:spcPts val="3004"/>
                </a:lnSpc>
                <a:buFont typeface="Arial"/>
                <a:buChar char="•"/>
              </a:pPr>
              <a:r>
                <a:rPr lang="en-US" sz="2310" spc="46">
                  <a:solidFill>
                    <a:srgbClr val="050217"/>
                  </a:solidFill>
                  <a:latin typeface="Arimo"/>
                </a:rPr>
                <a:t> Датиращи от 20 г. пр.н.е., гръцките философи споменават медитацията в своите текстове. Те често говореха за важността на ежедневната медитация. Тези философи смятат медитацията за важна част от вътрешното отражение.</a:t>
              </a:r>
            </a:p>
            <a:p>
              <a:pPr>
                <a:lnSpc>
                  <a:spcPts val="3004"/>
                </a:lnSpc>
              </a:pPr>
            </a:p>
            <a:p>
              <a:pPr>
                <a:lnSpc>
                  <a:spcPts val="3004"/>
                </a:lnSpc>
              </a:pPr>
            </a:p>
          </p:txBody>
        </p:sp>
      </p:grpSp>
      <p:sp>
        <p:nvSpPr>
          <p:cNvPr name="Freeform 6" id="6"/>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39905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40026" t="0" r="-40026" b="0"/>
            </a:stretch>
          </a:blipFill>
        </p:spPr>
      </p:sp>
      <p:sp>
        <p:nvSpPr>
          <p:cNvPr name="TextBox 3" id="3"/>
          <p:cNvSpPr txBox="true"/>
          <p:nvPr/>
        </p:nvSpPr>
        <p:spPr>
          <a:xfrm rot="0">
            <a:off x="1028700" y="-38100"/>
            <a:ext cx="9191756" cy="8384134"/>
          </a:xfrm>
          <a:prstGeom prst="rect">
            <a:avLst/>
          </a:prstGeom>
        </p:spPr>
        <p:txBody>
          <a:bodyPr anchor="t" rtlCol="false" tIns="0" lIns="0" bIns="0" rIns="0">
            <a:spAutoFit/>
          </a:bodyPr>
          <a:lstStyle/>
          <a:p>
            <a:pPr>
              <a:lnSpc>
                <a:spcPts val="9204"/>
              </a:lnSpc>
            </a:pPr>
            <a:r>
              <a:rPr lang="en-US" sz="8367">
                <a:solidFill>
                  <a:srgbClr val="336BE4"/>
                </a:solidFill>
                <a:latin typeface="Arimo Bold"/>
              </a:rPr>
              <a:t>Медитацията :</a:t>
            </a:r>
          </a:p>
          <a:p>
            <a:pPr marL="856732" indent="-428366" lvl="1">
              <a:lnSpc>
                <a:spcPts val="4365"/>
              </a:lnSpc>
              <a:buFont typeface="Arial"/>
              <a:buChar char="•"/>
            </a:pPr>
            <a:r>
              <a:rPr lang="en-US" sz="3968">
                <a:solidFill>
                  <a:srgbClr val="1986C8"/>
                </a:solidFill>
                <a:latin typeface="Arimo Bold"/>
              </a:rPr>
              <a:t>намалява стреса</a:t>
            </a:r>
          </a:p>
          <a:p>
            <a:pPr marL="856732" indent="-428366" lvl="1">
              <a:lnSpc>
                <a:spcPts val="4365"/>
              </a:lnSpc>
              <a:buFont typeface="Arial"/>
              <a:buChar char="•"/>
            </a:pPr>
            <a:r>
              <a:rPr lang="en-US" sz="3968">
                <a:solidFill>
                  <a:srgbClr val="1986C8"/>
                </a:solidFill>
                <a:latin typeface="Arimo Bold"/>
              </a:rPr>
              <a:t>контролира безпокойството</a:t>
            </a:r>
          </a:p>
          <a:p>
            <a:pPr marL="856732" indent="-428366" lvl="1">
              <a:lnSpc>
                <a:spcPts val="4365"/>
              </a:lnSpc>
              <a:buFont typeface="Arial"/>
              <a:buChar char="•"/>
            </a:pPr>
            <a:r>
              <a:rPr lang="en-US" sz="3968">
                <a:solidFill>
                  <a:srgbClr val="1986C8"/>
                </a:solidFill>
                <a:latin typeface="Arimo Bold"/>
              </a:rPr>
              <a:t>подобрява концентрацията</a:t>
            </a:r>
          </a:p>
          <a:p>
            <a:pPr marL="856732" indent="-428366" lvl="1">
              <a:lnSpc>
                <a:spcPts val="4365"/>
              </a:lnSpc>
              <a:buFont typeface="Arial"/>
              <a:buChar char="•"/>
            </a:pPr>
            <a:r>
              <a:rPr lang="en-US" sz="3968">
                <a:solidFill>
                  <a:srgbClr val="1986C8"/>
                </a:solidFill>
                <a:latin typeface="Arimo Bold"/>
              </a:rPr>
              <a:t>помага при контролиране на апетита или различни видове зависимости</a:t>
            </a:r>
          </a:p>
          <a:p>
            <a:pPr marL="856732" indent="-428366" lvl="1">
              <a:lnSpc>
                <a:spcPts val="4365"/>
              </a:lnSpc>
              <a:buFont typeface="Arial"/>
              <a:buChar char="•"/>
            </a:pPr>
            <a:r>
              <a:rPr lang="en-US" sz="3968">
                <a:solidFill>
                  <a:srgbClr val="1986C8"/>
                </a:solidFill>
                <a:latin typeface="Arimo Bold"/>
              </a:rPr>
              <a:t>подобрява психическото здраве</a:t>
            </a:r>
          </a:p>
          <a:p>
            <a:pPr marL="856732" indent="-428366" lvl="1">
              <a:lnSpc>
                <a:spcPts val="4365"/>
              </a:lnSpc>
              <a:buFont typeface="Arial"/>
              <a:buChar char="•"/>
            </a:pPr>
            <a:r>
              <a:rPr lang="en-US" sz="3968">
                <a:solidFill>
                  <a:srgbClr val="1986C8"/>
                </a:solidFill>
                <a:latin typeface="Arimo Bold"/>
              </a:rPr>
              <a:t>помага да се контролира болката</a:t>
            </a:r>
          </a:p>
          <a:p>
            <a:pPr marL="856732" indent="-428366" lvl="1">
              <a:lnSpc>
                <a:spcPts val="4365"/>
              </a:lnSpc>
              <a:buFont typeface="Arial"/>
              <a:buChar char="•"/>
            </a:pPr>
            <a:r>
              <a:rPr lang="en-US" sz="3968">
                <a:solidFill>
                  <a:srgbClr val="1986C8"/>
                </a:solidFill>
                <a:latin typeface="Arimo Bold"/>
              </a:rPr>
              <a:t>подобрява самосъзнанието</a:t>
            </a:r>
          </a:p>
          <a:p>
            <a:pPr marL="856732" indent="-428366" lvl="1">
              <a:lnSpc>
                <a:spcPts val="4365"/>
              </a:lnSpc>
              <a:buFont typeface="Arial"/>
              <a:buChar char="•"/>
            </a:pPr>
            <a:r>
              <a:rPr lang="en-US" sz="3968">
                <a:solidFill>
                  <a:srgbClr val="1986C8"/>
                </a:solidFill>
                <a:latin typeface="Arimo Bold"/>
              </a:rPr>
              <a:t>намалява вредното възпаление вътре в тялото</a:t>
            </a:r>
          </a:p>
          <a:p>
            <a:pPr>
              <a:lnSpc>
                <a:spcPts val="4365"/>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DAFoUhzCnbY</dc:identifier>
  <dcterms:modified xsi:type="dcterms:W3CDTF">2011-08-01T06:04:30Z</dcterms:modified>
  <cp:revision>1</cp:revision>
  <dc:title>O4-РЕЛАКСАЦИЯ ЧРЕЗ МУЗИКА-представяне II</dc:title>
</cp:coreProperties>
</file>