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Now" charset="1" panose="00000500000000000000"/>
      <p:regular r:id="rId12"/>
    </p:embeddedFont>
    <p:embeddedFont>
      <p:font typeface="Now Bold" charset="1" panose="00000800000000000000"/>
      <p:regular r:id="rId13"/>
    </p:embeddedFont>
    <p:embeddedFont>
      <p:font typeface="Now Thin" charset="1" panose="00000300000000000000"/>
      <p:regular r:id="rId14"/>
    </p:embeddedFont>
    <p:embeddedFont>
      <p:font typeface="Now Light" charset="1" panose="00000400000000000000"/>
      <p:regular r:id="rId15"/>
    </p:embeddedFont>
    <p:embeddedFont>
      <p:font typeface="Now Medium" charset="1" panose="00000600000000000000"/>
      <p:regular r:id="rId16"/>
    </p:embeddedFont>
    <p:embeddedFont>
      <p:font typeface="Now Heavy" charset="1" panose="00000A00000000000000"/>
      <p:regular r:id="rId17"/>
    </p:embeddedFont>
    <p:embeddedFont>
      <p:font typeface="HK Grotesk" charset="1" panose="00000500000000000000"/>
      <p:regular r:id="rId18"/>
    </p:embeddedFont>
    <p:embeddedFont>
      <p:font typeface="HK Grotesk Bold" charset="1" panose="00000800000000000000"/>
      <p:regular r:id="rId19"/>
    </p:embeddedFont>
    <p:embeddedFont>
      <p:font typeface="HK Grotesk Italics" charset="1" panose="00000500000000000000"/>
      <p:regular r:id="rId20"/>
    </p:embeddedFont>
    <p:embeddedFont>
      <p:font typeface="HK Grotesk Bold Italics" charset="1" panose="00000800000000000000"/>
      <p:regular r:id="rId21"/>
    </p:embeddedFont>
    <p:embeddedFont>
      <p:font typeface="HK Grotesk Light" charset="1" panose="00000400000000000000"/>
      <p:regular r:id="rId22"/>
    </p:embeddedFont>
    <p:embeddedFont>
      <p:font typeface="HK Grotesk Light Italics" charset="1" panose="00000400000000000000"/>
      <p:regular r:id="rId23"/>
    </p:embeddedFont>
    <p:embeddedFont>
      <p:font typeface="HK Grotesk Medium" charset="1" panose="00000600000000000000"/>
      <p:regular r:id="rId24"/>
    </p:embeddedFont>
    <p:embeddedFont>
      <p:font typeface="HK Grotesk Medium Italics" charset="1" panose="00000600000000000000"/>
      <p:regular r:id="rId25"/>
    </p:embeddedFont>
    <p:embeddedFont>
      <p:font typeface="HK Grotesk Semi-Bold" charset="1" panose="00000700000000000000"/>
      <p:regular r:id="rId26"/>
    </p:embeddedFont>
    <p:embeddedFont>
      <p:font typeface="HK Grotesk Semi-Bold Italics" charset="1" panose="000007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slides/slide2.xml" Type="http://schemas.openxmlformats.org/officeDocument/2006/relationships/slide"/><Relationship Id="rId3" Target="viewProps.xml" Type="http://schemas.openxmlformats.org/officeDocument/2006/relationships/viewProps"/><Relationship Id="rId30" Target="slides/slide3.xml" Type="http://schemas.openxmlformats.org/officeDocument/2006/relationships/slide"/><Relationship Id="rId31" Target="slides/slide4.xml" Type="http://schemas.openxmlformats.org/officeDocument/2006/relationships/slide"/><Relationship Id="rId32" Target="slides/slide5.xml" Type="http://schemas.openxmlformats.org/officeDocument/2006/relationships/slide"/><Relationship Id="rId33" Target="slides/slide6.xml" Type="http://schemas.openxmlformats.org/officeDocument/2006/relationships/slide"/><Relationship Id="rId34" Target="slides/slide7.xml" Type="http://schemas.openxmlformats.org/officeDocument/2006/relationships/slide"/><Relationship Id="rId35" Target="slides/slide8.xml" Type="http://schemas.openxmlformats.org/officeDocument/2006/relationships/slide"/><Relationship Id="rId36" Target="slides/slide9.xml" Type="http://schemas.openxmlformats.org/officeDocument/2006/relationships/slide"/><Relationship Id="rId37" Target="slides/slide10.xml" Type="http://schemas.openxmlformats.org/officeDocument/2006/relationships/slide"/><Relationship Id="rId38" Target="slides/slide11.xml" Type="http://schemas.openxmlformats.org/officeDocument/2006/relationships/slide"/><Relationship Id="rId39" Target="slides/slide12.xml" Type="http://schemas.openxmlformats.org/officeDocument/2006/relationships/slide"/><Relationship Id="rId4" Target="theme/theme1.xml" Type="http://schemas.openxmlformats.org/officeDocument/2006/relationships/theme"/><Relationship Id="rId40" Target="slides/slide13.xml" Type="http://schemas.openxmlformats.org/officeDocument/2006/relationships/slide"/><Relationship Id="rId41" Target="slides/slide14.xml" Type="http://schemas.openxmlformats.org/officeDocument/2006/relationships/slide"/><Relationship Id="rId42" Target="slides/slide15.xml" Type="http://schemas.openxmlformats.org/officeDocument/2006/relationships/slide"/><Relationship Id="rId43" Target="slides/slide16.xml" Type="http://schemas.openxmlformats.org/officeDocument/2006/relationships/slide"/><Relationship Id="rId44" Target="slides/slide17.xml" Type="http://schemas.openxmlformats.org/officeDocument/2006/relationships/slide"/><Relationship Id="rId45" Target="slides/slide18.xml" Type="http://schemas.openxmlformats.org/officeDocument/2006/relationships/slide"/><Relationship Id="rId46" Target="slides/slide19.xml" Type="http://schemas.openxmlformats.org/officeDocument/2006/relationships/slide"/><Relationship Id="rId47" Target="slides/slide20.xml" Type="http://schemas.openxmlformats.org/officeDocument/2006/relationships/slide"/><Relationship Id="rId48" Target="slides/slide21.xml" Type="http://schemas.openxmlformats.org/officeDocument/2006/relationships/slide"/><Relationship Id="rId49" Target="slides/slide22.xml" Type="http://schemas.openxmlformats.org/officeDocument/2006/relationships/slide"/><Relationship Id="rId5" Target="tableStyles.xml" Type="http://schemas.openxmlformats.org/officeDocument/2006/relationships/tableStyles"/><Relationship Id="rId50" Target="slides/slide23.xml" Type="http://schemas.openxmlformats.org/officeDocument/2006/relationships/slide"/><Relationship Id="rId51" Target="slides/slide24.xml" Type="http://schemas.openxmlformats.org/officeDocument/2006/relationships/slide"/><Relationship Id="rId52" Target="slides/slide25.xml" Type="http://schemas.openxmlformats.org/officeDocument/2006/relationships/slide"/><Relationship Id="rId53" Target="slides/slide26.xml" Type="http://schemas.openxmlformats.org/officeDocument/2006/relationships/slide"/><Relationship Id="rId54" Target="slides/slide27.xml" Type="http://schemas.openxmlformats.org/officeDocument/2006/relationships/slide"/><Relationship Id="rId55" Target="slides/slide28.xml" Type="http://schemas.openxmlformats.org/officeDocument/2006/relationships/slide"/><Relationship Id="rId56" Target="slides/slide29.xml" Type="http://schemas.openxmlformats.org/officeDocument/2006/relationships/slide"/><Relationship Id="rId57" Target="slides/slide30.xml" Type="http://schemas.openxmlformats.org/officeDocument/2006/relationships/slide"/><Relationship Id="rId58" Target="slides/slide31.xml" Type="http://schemas.openxmlformats.org/officeDocument/2006/relationships/slide"/><Relationship Id="rId59" Target="slides/slide32.xml" Type="http://schemas.openxmlformats.org/officeDocument/2006/relationships/slide"/><Relationship Id="rId6" Target="fonts/font6.fntdata" Type="http://schemas.openxmlformats.org/officeDocument/2006/relationships/font"/><Relationship Id="rId60" Target="slides/slide33.xml" Type="http://schemas.openxmlformats.org/officeDocument/2006/relationships/slide"/><Relationship Id="rId61" Target="slides/slide34.xml" Type="http://schemas.openxmlformats.org/officeDocument/2006/relationships/slide"/><Relationship Id="rId62" Target="slides/slide35.xml" Type="http://schemas.openxmlformats.org/officeDocument/2006/relationships/slide"/><Relationship Id="rId63" Target="slides/slide36.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8.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9.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0.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1.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2.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3.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4.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5.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6.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7.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8.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9.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2.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3.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5.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6.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7.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8.pn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9.pn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0.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41.png" Type="http://schemas.openxmlformats.org/officeDocument/2006/relationships/image"/><Relationship Id="rId3" Target="../media/image42.jpeg" Type="http://schemas.openxmlformats.org/officeDocument/2006/relationships/image"/><Relationship Id="rId4" Target="../media/image43.jpeg" Type="http://schemas.openxmlformats.org/officeDocument/2006/relationships/image"/><Relationship Id="rId5" Target="../media/image6.pn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 Id="rId8" Target="../media/image4.png" Type="http://schemas.openxmlformats.org/officeDocument/2006/relationships/image"/><Relationship Id="rId9" Target="../media/image5.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3.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4.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6.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6.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5445" r="0" b="5445"/>
          <a:stretch>
            <a:fillRect/>
          </a:stretch>
        </p:blipFill>
        <p:spPr>
          <a:xfrm flipH="false" flipV="false">
            <a:off x="0" y="0"/>
            <a:ext cx="18288000" cy="10287000"/>
          </a:xfrm>
          <a:prstGeom prst="rect">
            <a:avLst/>
          </a:prstGeom>
        </p:spPr>
      </p:pic>
      <p:grpSp>
        <p:nvGrpSpPr>
          <p:cNvPr name="Group 3" id="3"/>
          <p:cNvGrpSpPr/>
          <p:nvPr/>
        </p:nvGrpSpPr>
        <p:grpSpPr>
          <a:xfrm rot="0">
            <a:off x="-181678" y="8743950"/>
            <a:ext cx="19466958" cy="3086100"/>
            <a:chOff x="0" y="0"/>
            <a:chExt cx="5127100" cy="812800"/>
          </a:xfrm>
        </p:grpSpPr>
        <p:sp>
          <p:nvSpPr>
            <p:cNvPr name="Freeform 4" id="4"/>
            <p:cNvSpPr/>
            <p:nvPr/>
          </p:nvSpPr>
          <p:spPr>
            <a:xfrm flipH="false" flipV="false" rot="0">
              <a:off x="0" y="0"/>
              <a:ext cx="5127100" cy="812800"/>
            </a:xfrm>
            <a:custGeom>
              <a:avLst/>
              <a:gdLst/>
              <a:ahLst/>
              <a:cxnLst/>
              <a:rect r="r" b="b" t="t" l="l"/>
              <a:pathLst>
                <a:path h="812800" w="5127100">
                  <a:moveTo>
                    <a:pt x="0" y="0"/>
                  </a:moveTo>
                  <a:lnTo>
                    <a:pt x="5127100" y="0"/>
                  </a:lnTo>
                  <a:lnTo>
                    <a:pt x="5127100" y="812800"/>
                  </a:lnTo>
                  <a:lnTo>
                    <a:pt x="0" y="812800"/>
                  </a:lnTo>
                  <a:close/>
                </a:path>
              </a:pathLst>
            </a:custGeom>
            <a:solidFill>
              <a:srgbClr val="FFFFFF"/>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5977243" y="9235820"/>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3"/>
            <a:stretch>
              <a:fillRect l="0" t="0" r="0" b="0"/>
            </a:stretch>
          </a:blipFill>
        </p:spPr>
      </p:sp>
      <p:sp>
        <p:nvSpPr>
          <p:cNvPr name="Freeform 7" id="7"/>
          <p:cNvSpPr/>
          <p:nvPr/>
        </p:nvSpPr>
        <p:spPr>
          <a:xfrm flipH="false" flipV="false" rot="0">
            <a:off x="7108350" y="9207831"/>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4"/>
            <a:stretch>
              <a:fillRect l="0" t="0" r="0" b="0"/>
            </a:stretch>
          </a:blipFill>
        </p:spPr>
      </p:sp>
      <p:sp>
        <p:nvSpPr>
          <p:cNvPr name="Freeform 8" id="8"/>
          <p:cNvSpPr/>
          <p:nvPr/>
        </p:nvSpPr>
        <p:spPr>
          <a:xfrm flipH="false" flipV="false" rot="0">
            <a:off x="4454831" y="9187385"/>
            <a:ext cx="928453" cy="854564"/>
          </a:xfrm>
          <a:custGeom>
            <a:avLst/>
            <a:gdLst/>
            <a:ahLst/>
            <a:cxnLst/>
            <a:rect r="r" b="b" t="t" l="l"/>
            <a:pathLst>
              <a:path h="854564" w="928453">
                <a:moveTo>
                  <a:pt x="0" y="0"/>
                </a:moveTo>
                <a:lnTo>
                  <a:pt x="928454" y="0"/>
                </a:lnTo>
                <a:lnTo>
                  <a:pt x="928454" y="854564"/>
                </a:lnTo>
                <a:lnTo>
                  <a:pt x="0" y="854564"/>
                </a:lnTo>
                <a:lnTo>
                  <a:pt x="0" y="0"/>
                </a:lnTo>
                <a:close/>
              </a:path>
            </a:pathLst>
          </a:custGeom>
          <a:blipFill>
            <a:blip r:embed="rId5"/>
            <a:stretch>
              <a:fillRect l="0" t="0" r="0" b="0"/>
            </a:stretch>
          </a:blipFill>
        </p:spPr>
      </p:sp>
      <p:sp>
        <p:nvSpPr>
          <p:cNvPr name="Freeform 9" id="9"/>
          <p:cNvSpPr/>
          <p:nvPr/>
        </p:nvSpPr>
        <p:spPr>
          <a:xfrm flipH="false" flipV="false" rot="0">
            <a:off x="8320628" y="9258300"/>
            <a:ext cx="1646745" cy="652111"/>
          </a:xfrm>
          <a:custGeom>
            <a:avLst/>
            <a:gdLst/>
            <a:ahLst/>
            <a:cxnLst/>
            <a:rect r="r" b="b" t="t" l="l"/>
            <a:pathLst>
              <a:path h="652111" w="1646745">
                <a:moveTo>
                  <a:pt x="0" y="0"/>
                </a:moveTo>
                <a:lnTo>
                  <a:pt x="1646744" y="0"/>
                </a:lnTo>
                <a:lnTo>
                  <a:pt x="1646744" y="652111"/>
                </a:lnTo>
                <a:lnTo>
                  <a:pt x="0" y="652111"/>
                </a:lnTo>
                <a:lnTo>
                  <a:pt x="0" y="0"/>
                </a:lnTo>
                <a:close/>
              </a:path>
            </a:pathLst>
          </a:custGeom>
          <a:blipFill>
            <a:blip r:embed="rId6"/>
            <a:stretch>
              <a:fillRect l="0" t="0" r="0" b="0"/>
            </a:stretch>
          </a:blipFill>
        </p:spPr>
      </p:sp>
      <p:sp>
        <p:nvSpPr>
          <p:cNvPr name="Freeform 10" id="10"/>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7"/>
            <a:stretch>
              <a:fillRect l="0" t="0" r="0" b="0"/>
            </a:stretch>
          </a:blipFill>
        </p:spPr>
      </p:sp>
      <p:sp>
        <p:nvSpPr>
          <p:cNvPr name="Freeform 11" id="11"/>
          <p:cNvSpPr/>
          <p:nvPr/>
        </p:nvSpPr>
        <p:spPr>
          <a:xfrm flipH="false" flipV="false" rot="0">
            <a:off x="65209" y="9152409"/>
            <a:ext cx="4065772" cy="850843"/>
          </a:xfrm>
          <a:custGeom>
            <a:avLst/>
            <a:gdLst/>
            <a:ahLst/>
            <a:cxnLst/>
            <a:rect r="r" b="b" t="t" l="l"/>
            <a:pathLst>
              <a:path h="850843" w="4065772">
                <a:moveTo>
                  <a:pt x="0" y="0"/>
                </a:moveTo>
                <a:lnTo>
                  <a:pt x="4065772" y="0"/>
                </a:lnTo>
                <a:lnTo>
                  <a:pt x="4065772" y="850843"/>
                </a:lnTo>
                <a:lnTo>
                  <a:pt x="0" y="850843"/>
                </a:lnTo>
                <a:lnTo>
                  <a:pt x="0" y="0"/>
                </a:lnTo>
                <a:close/>
              </a:path>
            </a:pathLst>
          </a:custGeom>
          <a:blipFill>
            <a:blip r:embed="rId8"/>
            <a:stretch>
              <a:fillRect l="0" t="0" r="0" b="0"/>
            </a:stretch>
          </a:blipFill>
        </p:spPr>
      </p:sp>
      <p:sp>
        <p:nvSpPr>
          <p:cNvPr name="TextBox 12" id="12"/>
          <p:cNvSpPr txBox="true"/>
          <p:nvPr/>
        </p:nvSpPr>
        <p:spPr>
          <a:xfrm rot="0">
            <a:off x="817638" y="4386187"/>
            <a:ext cx="14478222" cy="4545319"/>
          </a:xfrm>
          <a:prstGeom prst="rect">
            <a:avLst/>
          </a:prstGeom>
        </p:spPr>
        <p:txBody>
          <a:bodyPr anchor="t" rtlCol="false" tIns="0" lIns="0" bIns="0" rIns="0">
            <a:spAutoFit/>
          </a:bodyPr>
          <a:lstStyle/>
          <a:p>
            <a:pPr>
              <a:lnSpc>
                <a:spcPts val="7479"/>
              </a:lnSpc>
            </a:pPr>
            <a:r>
              <a:rPr lang="en-US" sz="6799">
                <a:solidFill>
                  <a:srgbClr val="FFFFFF"/>
                </a:solidFill>
                <a:latin typeface="HK Grotesk Bold"/>
              </a:rPr>
              <a:t>Computer operation and learning about modern technologies</a:t>
            </a:r>
          </a:p>
          <a:p>
            <a:pPr>
              <a:lnSpc>
                <a:spcPts val="7479"/>
              </a:lnSpc>
            </a:pPr>
            <a:r>
              <a:rPr lang="en-US" sz="6799">
                <a:solidFill>
                  <a:srgbClr val="FFFFFF"/>
                </a:solidFill>
                <a:latin typeface="HK Grotesk Bold"/>
              </a:rPr>
              <a:t>&amp;</a:t>
            </a:r>
          </a:p>
          <a:p>
            <a:pPr>
              <a:lnSpc>
                <a:spcPts val="7479"/>
              </a:lnSpc>
            </a:pPr>
            <a:r>
              <a:rPr lang="en-US" sz="6799">
                <a:solidFill>
                  <a:srgbClr val="FFFFFF"/>
                </a:solidFill>
                <a:latin typeface="HK Grotesk Bold"/>
              </a:rPr>
              <a:t>Support for mobile devices</a:t>
            </a:r>
          </a:p>
          <a:p>
            <a:pPr>
              <a:lnSpc>
                <a:spcPts val="6049"/>
              </a:lnSpc>
            </a:pPr>
          </a:p>
        </p:txBody>
      </p:sp>
      <p:sp>
        <p:nvSpPr>
          <p:cNvPr name="TextBox 13" id="13"/>
          <p:cNvSpPr txBox="true"/>
          <p:nvPr/>
        </p:nvSpPr>
        <p:spPr>
          <a:xfrm rot="-5400000">
            <a:off x="5324517" y="9515976"/>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PARTNERS:</a:t>
            </a:r>
          </a:p>
        </p:txBody>
      </p:sp>
      <p:sp>
        <p:nvSpPr>
          <p:cNvPr name="TextBox 14" id="14"/>
          <p:cNvSpPr txBox="true"/>
          <p:nvPr/>
        </p:nvSpPr>
        <p:spPr>
          <a:xfrm rot="-5400000">
            <a:off x="3609572" y="9558228"/>
            <a:ext cx="863894" cy="163099"/>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LEADER: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0"/>
            <a:ext cx="15219123" cy="10287000"/>
          </a:xfrm>
          <a:custGeom>
            <a:avLst/>
            <a:gdLst/>
            <a:ahLst/>
            <a:cxnLst/>
            <a:rect r="r" b="b" t="t" l="l"/>
            <a:pathLst>
              <a:path h="10287000" w="15219123">
                <a:moveTo>
                  <a:pt x="0" y="0"/>
                </a:moveTo>
                <a:lnTo>
                  <a:pt x="15219123" y="0"/>
                </a:lnTo>
                <a:lnTo>
                  <a:pt x="15219123" y="10287000"/>
                </a:lnTo>
                <a:lnTo>
                  <a:pt x="0" y="10287000"/>
                </a:lnTo>
                <a:lnTo>
                  <a:pt x="0" y="0"/>
                </a:lnTo>
                <a:close/>
              </a:path>
            </a:pathLst>
          </a:custGeom>
          <a:blipFill>
            <a:blip r:embed="rId3"/>
            <a:stretch>
              <a:fillRect l="-93361" t="-67402" r="-67059" b="-49318"/>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506558" y="1291238"/>
            <a:ext cx="9259753" cy="2344520"/>
          </a:xfrm>
          <a:prstGeom prst="rect">
            <a:avLst/>
          </a:prstGeom>
        </p:spPr>
        <p:txBody>
          <a:bodyPr anchor="t" rtlCol="false" tIns="0" lIns="0" bIns="0" rIns="0">
            <a:spAutoFit/>
          </a:bodyPr>
          <a:lstStyle/>
          <a:p>
            <a:pPr>
              <a:lnSpc>
                <a:spcPts val="9193"/>
              </a:lnSpc>
            </a:pPr>
            <a:r>
              <a:rPr lang="en-US" sz="8357">
                <a:solidFill>
                  <a:srgbClr val="336BE4"/>
                </a:solidFill>
                <a:latin typeface="HK Grotesk Bold"/>
              </a:rPr>
              <a:t>5. CONTROLLING</a:t>
            </a:r>
          </a:p>
          <a:p>
            <a:pPr>
              <a:lnSpc>
                <a:spcPts val="9193"/>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457536" y="2818607"/>
            <a:ext cx="8089304" cy="6706174"/>
          </a:xfrm>
          <a:custGeom>
            <a:avLst/>
            <a:gdLst/>
            <a:ahLst/>
            <a:cxnLst/>
            <a:rect r="r" b="b" t="t" l="l"/>
            <a:pathLst>
              <a:path h="6706174" w="8089304">
                <a:moveTo>
                  <a:pt x="0" y="0"/>
                </a:moveTo>
                <a:lnTo>
                  <a:pt x="8089304" y="0"/>
                </a:lnTo>
                <a:lnTo>
                  <a:pt x="8089304" y="6706174"/>
                </a:lnTo>
                <a:lnTo>
                  <a:pt x="0" y="6706174"/>
                </a:lnTo>
                <a:lnTo>
                  <a:pt x="0" y="0"/>
                </a:lnTo>
                <a:close/>
              </a:path>
            </a:pathLst>
          </a:custGeom>
          <a:blipFill>
            <a:blip r:embed="rId3"/>
            <a:stretch>
              <a:fillRect l="-23403" t="0" r="-1026" b="0"/>
            </a:stretch>
          </a:blipFill>
        </p:spPr>
      </p:sp>
      <p:sp>
        <p:nvSpPr>
          <p:cNvPr name="TextBox 5" id="5"/>
          <p:cNvSpPr txBox="true"/>
          <p:nvPr/>
        </p:nvSpPr>
        <p:spPr>
          <a:xfrm rot="0">
            <a:off x="10356059" y="4321316"/>
            <a:ext cx="6438961" cy="1672944"/>
          </a:xfrm>
          <a:prstGeom prst="rect">
            <a:avLst/>
          </a:prstGeom>
        </p:spPr>
        <p:txBody>
          <a:bodyPr anchor="t" rtlCol="false" tIns="0" lIns="0" bIns="0" rIns="0">
            <a:spAutoFit/>
          </a:bodyPr>
          <a:lstStyle/>
          <a:p>
            <a:pPr algn="ctr">
              <a:lnSpc>
                <a:spcPts val="4370"/>
              </a:lnSpc>
              <a:spcBef>
                <a:spcPct val="0"/>
              </a:spcBef>
            </a:pPr>
            <a:r>
              <a:rPr lang="en-US" sz="3973">
                <a:solidFill>
                  <a:srgbClr val="050217"/>
                </a:solidFill>
                <a:latin typeface="HK Grotesk Bold"/>
              </a:rPr>
              <a:t>Controlling is the combination of all computer operations.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5CE1E6"/>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028700" y="3547136"/>
            <a:ext cx="16230600" cy="4560795"/>
          </a:xfrm>
          <a:prstGeom prst="rect">
            <a:avLst/>
          </a:prstGeom>
        </p:spPr>
        <p:txBody>
          <a:bodyPr anchor="t" rtlCol="false" tIns="0" lIns="0" bIns="0" rIns="0">
            <a:spAutoFit/>
          </a:bodyPr>
          <a:lstStyle/>
          <a:p>
            <a:pPr algn="ctr">
              <a:lnSpc>
                <a:spcPts val="8929"/>
              </a:lnSpc>
              <a:spcBef>
                <a:spcPct val="0"/>
              </a:spcBef>
            </a:pPr>
            <a:r>
              <a:rPr lang="en-US" sz="8117">
                <a:solidFill>
                  <a:srgbClr val="000000"/>
                </a:solidFill>
                <a:latin typeface="HK Grotesk Bold"/>
              </a:rPr>
              <a:t>Modern Technology: Definition, Examples, Influence and Future</a:t>
            </a:r>
          </a:p>
          <a:p>
            <a:pPr algn="ctr">
              <a:lnSpc>
                <a:spcPts val="8929"/>
              </a:lnSpc>
              <a:spcBef>
                <a:spcPct val="0"/>
              </a:spcBef>
            </a:pPr>
          </a:p>
          <a:p>
            <a:pPr algn="ctr">
              <a:lnSpc>
                <a:spcPts val="8929"/>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117832" y="3355218"/>
            <a:ext cx="9790063" cy="6534867"/>
          </a:xfrm>
          <a:custGeom>
            <a:avLst/>
            <a:gdLst/>
            <a:ahLst/>
            <a:cxnLst/>
            <a:rect r="r" b="b" t="t" l="l"/>
            <a:pathLst>
              <a:path h="6534867" w="9790063">
                <a:moveTo>
                  <a:pt x="0" y="0"/>
                </a:moveTo>
                <a:lnTo>
                  <a:pt x="9790064" y="0"/>
                </a:lnTo>
                <a:lnTo>
                  <a:pt x="9790064" y="6534867"/>
                </a:lnTo>
                <a:lnTo>
                  <a:pt x="0" y="6534867"/>
                </a:lnTo>
                <a:lnTo>
                  <a:pt x="0" y="0"/>
                </a:lnTo>
                <a:close/>
              </a:path>
            </a:pathLst>
          </a:custGeom>
          <a:blipFill>
            <a:blip r:embed="rId3"/>
            <a:stretch>
              <a:fillRect l="0" t="0" r="0" b="0"/>
            </a:stretch>
          </a:blipFill>
        </p:spPr>
      </p:sp>
      <p:sp>
        <p:nvSpPr>
          <p:cNvPr name="TextBox 4" id="4"/>
          <p:cNvSpPr txBox="true"/>
          <p:nvPr/>
        </p:nvSpPr>
        <p:spPr>
          <a:xfrm rot="0">
            <a:off x="1676727" y="1482292"/>
            <a:ext cx="13355598" cy="1160370"/>
          </a:xfrm>
          <a:prstGeom prst="rect">
            <a:avLst/>
          </a:prstGeom>
        </p:spPr>
        <p:txBody>
          <a:bodyPr anchor="t" rtlCol="false" tIns="0" lIns="0" bIns="0" rIns="0">
            <a:spAutoFit/>
          </a:bodyPr>
          <a:lstStyle/>
          <a:p>
            <a:pPr algn="ctr">
              <a:lnSpc>
                <a:spcPts val="8929"/>
              </a:lnSpc>
              <a:spcBef>
                <a:spcPct val="0"/>
              </a:spcBef>
            </a:pPr>
            <a:r>
              <a:rPr lang="en-US" sz="8117">
                <a:solidFill>
                  <a:srgbClr val="000000"/>
                </a:solidFill>
                <a:latin typeface="HK Grotesk Bold"/>
              </a:rPr>
              <a:t>What is Modern Technology?</a:t>
            </a:r>
          </a:p>
        </p:txBody>
      </p:sp>
      <p:sp>
        <p:nvSpPr>
          <p:cNvPr name="TextBox 5" id="5"/>
          <p:cNvSpPr txBox="true"/>
          <p:nvPr/>
        </p:nvSpPr>
        <p:spPr>
          <a:xfrm rot="0">
            <a:off x="201229" y="4181663"/>
            <a:ext cx="7603057" cy="3938997"/>
          </a:xfrm>
          <a:prstGeom prst="rect">
            <a:avLst/>
          </a:prstGeom>
        </p:spPr>
        <p:txBody>
          <a:bodyPr anchor="t" rtlCol="false" tIns="0" lIns="0" bIns="0" rIns="0">
            <a:spAutoFit/>
          </a:bodyPr>
          <a:lstStyle/>
          <a:p>
            <a:pPr algn="ctr">
              <a:lnSpc>
                <a:spcPts val="6223"/>
              </a:lnSpc>
              <a:spcBef>
                <a:spcPct val="0"/>
              </a:spcBef>
            </a:pPr>
            <a:r>
              <a:rPr lang="en-US" sz="5657">
                <a:solidFill>
                  <a:srgbClr val="000000"/>
                </a:solidFill>
                <a:latin typeface="HK Grotesk"/>
              </a:rPr>
              <a:t>Modern technology is the evolution of old technology with new additions and modifications.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5CE1E6"/>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663303" y="4664114"/>
            <a:ext cx="14961394" cy="3427320"/>
          </a:xfrm>
          <a:prstGeom prst="rect">
            <a:avLst/>
          </a:prstGeom>
        </p:spPr>
        <p:txBody>
          <a:bodyPr anchor="t" rtlCol="false" tIns="0" lIns="0" bIns="0" rIns="0">
            <a:spAutoFit/>
          </a:bodyPr>
          <a:lstStyle/>
          <a:p>
            <a:pPr algn="ctr">
              <a:lnSpc>
                <a:spcPts val="8929"/>
              </a:lnSpc>
              <a:spcBef>
                <a:spcPct val="0"/>
              </a:spcBef>
            </a:pPr>
            <a:r>
              <a:rPr lang="en-US" sz="8117">
                <a:solidFill>
                  <a:srgbClr val="000000"/>
                </a:solidFill>
                <a:latin typeface="HK Grotesk Bold"/>
              </a:rPr>
              <a:t>Examples of Modern Technology</a:t>
            </a:r>
          </a:p>
          <a:p>
            <a:pPr algn="ctr">
              <a:lnSpc>
                <a:spcPts val="8929"/>
              </a:lnSpc>
              <a:spcBef>
                <a:spcPct val="0"/>
              </a:spcBef>
            </a:pPr>
          </a:p>
          <a:p>
            <a:pPr algn="ctr">
              <a:lnSpc>
                <a:spcPts val="8929"/>
              </a:lnSpc>
              <a:spcBef>
                <a:spcPct val="0"/>
              </a:spcBef>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4058019" y="589333"/>
            <a:ext cx="7796599" cy="9108335"/>
          </a:xfrm>
          <a:custGeom>
            <a:avLst/>
            <a:gdLst/>
            <a:ahLst/>
            <a:cxnLst/>
            <a:rect r="r" b="b" t="t" l="l"/>
            <a:pathLst>
              <a:path h="9108335" w="7796599">
                <a:moveTo>
                  <a:pt x="0" y="0"/>
                </a:moveTo>
                <a:lnTo>
                  <a:pt x="7796599" y="0"/>
                </a:lnTo>
                <a:lnTo>
                  <a:pt x="7796599" y="9108334"/>
                </a:lnTo>
                <a:lnTo>
                  <a:pt x="0" y="9108334"/>
                </a:lnTo>
                <a:lnTo>
                  <a:pt x="0" y="0"/>
                </a:lnTo>
                <a:close/>
              </a:path>
            </a:pathLst>
          </a:custGeom>
          <a:blipFill>
            <a:blip r:embed="rId3"/>
            <a:stretch>
              <a:fillRect l="-165718" t="-58036" r="-131527" b="-33233"/>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3651320" y="257845"/>
            <a:ext cx="9462091" cy="9771310"/>
          </a:xfrm>
          <a:custGeom>
            <a:avLst/>
            <a:gdLst/>
            <a:ahLst/>
            <a:cxnLst/>
            <a:rect r="r" b="b" t="t" l="l"/>
            <a:pathLst>
              <a:path h="9771310" w="9462091">
                <a:moveTo>
                  <a:pt x="0" y="0"/>
                </a:moveTo>
                <a:lnTo>
                  <a:pt x="9462091" y="0"/>
                </a:lnTo>
                <a:lnTo>
                  <a:pt x="9462091" y="9771310"/>
                </a:lnTo>
                <a:lnTo>
                  <a:pt x="0" y="9771310"/>
                </a:lnTo>
                <a:lnTo>
                  <a:pt x="0" y="0"/>
                </a:lnTo>
                <a:close/>
              </a:path>
            </a:pathLst>
          </a:custGeom>
          <a:blipFill>
            <a:blip r:embed="rId3"/>
            <a:stretch>
              <a:fillRect l="-153373" t="-61524" r="-114280" b="-38736"/>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2366678" y="710718"/>
            <a:ext cx="11005011" cy="8547582"/>
          </a:xfrm>
          <a:custGeom>
            <a:avLst/>
            <a:gdLst/>
            <a:ahLst/>
            <a:cxnLst/>
            <a:rect r="r" b="b" t="t" l="l"/>
            <a:pathLst>
              <a:path h="8547582" w="11005011">
                <a:moveTo>
                  <a:pt x="0" y="0"/>
                </a:moveTo>
                <a:lnTo>
                  <a:pt x="11005011" y="0"/>
                </a:lnTo>
                <a:lnTo>
                  <a:pt x="11005011" y="8547582"/>
                </a:lnTo>
                <a:lnTo>
                  <a:pt x="0" y="8547582"/>
                </a:lnTo>
                <a:lnTo>
                  <a:pt x="0" y="0"/>
                </a:lnTo>
                <a:close/>
              </a:path>
            </a:pathLst>
          </a:custGeom>
          <a:blipFill>
            <a:blip r:embed="rId3"/>
            <a:stretch>
              <a:fillRect l="-97894" t="-58005" r="-75169" b="-39752"/>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589116" y="1028700"/>
            <a:ext cx="14112055" cy="9087868"/>
          </a:xfrm>
          <a:custGeom>
            <a:avLst/>
            <a:gdLst/>
            <a:ahLst/>
            <a:cxnLst/>
            <a:rect r="r" b="b" t="t" l="l"/>
            <a:pathLst>
              <a:path h="9087868" w="14112055">
                <a:moveTo>
                  <a:pt x="0" y="0"/>
                </a:moveTo>
                <a:lnTo>
                  <a:pt x="14112054" y="0"/>
                </a:lnTo>
                <a:lnTo>
                  <a:pt x="14112054" y="9087868"/>
                </a:lnTo>
                <a:lnTo>
                  <a:pt x="0" y="9087868"/>
                </a:lnTo>
                <a:lnTo>
                  <a:pt x="0" y="0"/>
                </a:lnTo>
                <a:close/>
              </a:path>
            </a:pathLst>
          </a:custGeom>
          <a:blipFill>
            <a:blip r:embed="rId3"/>
            <a:stretch>
              <a:fillRect l="-108199" t="-81632" r="-86308" b="-75613"/>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2727267" y="324161"/>
            <a:ext cx="10024226" cy="9638679"/>
          </a:xfrm>
          <a:custGeom>
            <a:avLst/>
            <a:gdLst/>
            <a:ahLst/>
            <a:cxnLst/>
            <a:rect r="r" b="b" t="t" l="l"/>
            <a:pathLst>
              <a:path h="9638679" w="10024226">
                <a:moveTo>
                  <a:pt x="0" y="0"/>
                </a:moveTo>
                <a:lnTo>
                  <a:pt x="10024225" y="0"/>
                </a:lnTo>
                <a:lnTo>
                  <a:pt x="10024225" y="9638678"/>
                </a:lnTo>
                <a:lnTo>
                  <a:pt x="0" y="9638678"/>
                </a:lnTo>
                <a:lnTo>
                  <a:pt x="0" y="0"/>
                </a:lnTo>
                <a:close/>
              </a:path>
            </a:pathLst>
          </a:custGeom>
          <a:blipFill>
            <a:blip r:embed="rId3"/>
            <a:stretch>
              <a:fillRect l="-145296" t="-64272" r="-115288" b="-46669"/>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317935" y="1631426"/>
            <a:ext cx="6629598" cy="7285272"/>
          </a:xfrm>
          <a:custGeom>
            <a:avLst/>
            <a:gdLst/>
            <a:ahLst/>
            <a:cxnLst/>
            <a:rect r="r" b="b" t="t" l="l"/>
            <a:pathLst>
              <a:path h="7285272" w="6629598">
                <a:moveTo>
                  <a:pt x="0" y="0"/>
                </a:moveTo>
                <a:lnTo>
                  <a:pt x="6629597" y="0"/>
                </a:lnTo>
                <a:lnTo>
                  <a:pt x="6629597" y="7285272"/>
                </a:lnTo>
                <a:lnTo>
                  <a:pt x="0" y="72852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616184" y="1289823"/>
            <a:ext cx="9701751" cy="7968477"/>
            <a:chOff x="0" y="0"/>
            <a:chExt cx="12935668" cy="10624636"/>
          </a:xfrm>
        </p:grpSpPr>
        <p:sp>
          <p:nvSpPr>
            <p:cNvPr name="TextBox 5" id="5"/>
            <p:cNvSpPr txBox="true"/>
            <p:nvPr/>
          </p:nvSpPr>
          <p:spPr>
            <a:xfrm rot="0">
              <a:off x="0" y="345947"/>
              <a:ext cx="12935668" cy="3101514"/>
            </a:xfrm>
            <a:prstGeom prst="rect">
              <a:avLst/>
            </a:prstGeom>
          </p:spPr>
          <p:txBody>
            <a:bodyPr anchor="t" rtlCol="false" tIns="0" lIns="0" bIns="0" rIns="0">
              <a:spAutoFit/>
            </a:bodyPr>
            <a:lstStyle/>
            <a:p>
              <a:pPr>
                <a:lnSpc>
                  <a:spcPts val="9091"/>
                </a:lnSpc>
              </a:pPr>
              <a:r>
                <a:rPr lang="en-US" sz="8264">
                  <a:solidFill>
                    <a:srgbClr val="336BE4"/>
                  </a:solidFill>
                  <a:latin typeface="HK Grotesk Bold"/>
                </a:rPr>
                <a:t>What is Computer Operations?</a:t>
              </a:r>
            </a:p>
          </p:txBody>
        </p:sp>
        <p:sp>
          <p:nvSpPr>
            <p:cNvPr name="TextBox 6" id="6"/>
            <p:cNvSpPr txBox="true"/>
            <p:nvPr/>
          </p:nvSpPr>
          <p:spPr>
            <a:xfrm rot="0">
              <a:off x="0" y="4195311"/>
              <a:ext cx="12935668" cy="6429325"/>
            </a:xfrm>
            <a:prstGeom prst="rect">
              <a:avLst/>
            </a:prstGeom>
          </p:spPr>
          <p:txBody>
            <a:bodyPr anchor="t" rtlCol="false" tIns="0" lIns="0" bIns="0" rIns="0">
              <a:spAutoFit/>
            </a:bodyPr>
            <a:lstStyle/>
            <a:p>
              <a:pPr>
                <a:lnSpc>
                  <a:spcPts val="2928"/>
                </a:lnSpc>
              </a:pPr>
              <a:r>
                <a:rPr lang="en-US" sz="2252" spc="45">
                  <a:solidFill>
                    <a:srgbClr val="050217"/>
                  </a:solidFill>
                  <a:latin typeface="HK Grotesk Medium"/>
                </a:rPr>
                <a:t> Simply put, computer operations means that whatever instructions are given to a computer system, that computer system will execute those instructions.</a:t>
              </a:r>
            </a:p>
            <a:p>
              <a:pPr>
                <a:lnSpc>
                  <a:spcPts val="2928"/>
                </a:lnSpc>
              </a:pPr>
              <a:r>
                <a:rPr lang="en-US" sz="2252" spc="45">
                  <a:solidFill>
                    <a:srgbClr val="050217"/>
                  </a:solidFill>
                  <a:latin typeface="HK Grotesk Medium"/>
                </a:rPr>
                <a:t>The process of carrying out given instructions is called computer operation.</a:t>
              </a: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a:p>
              <a:pPr>
                <a:lnSpc>
                  <a:spcPts val="2928"/>
                </a:lnSpc>
              </a:pPr>
            </a:p>
          </p:txBody>
        </p:sp>
      </p:grpSp>
      <p:sp>
        <p:nvSpPr>
          <p:cNvPr name="TextBox 7" id="7"/>
          <p:cNvSpPr txBox="true"/>
          <p:nvPr/>
        </p:nvSpPr>
        <p:spPr>
          <a:xfrm rot="0">
            <a:off x="17013700" y="9305925"/>
            <a:ext cx="7639170" cy="805968"/>
          </a:xfrm>
          <a:prstGeom prst="rect">
            <a:avLst/>
          </a:prstGeom>
        </p:spPr>
        <p:txBody>
          <a:bodyPr anchor="t" rtlCol="false" tIns="0" lIns="0" bIns="0" rIns="0">
            <a:spAutoFit/>
          </a:bodyPr>
          <a:lstStyle/>
          <a:p>
            <a:pPr>
              <a:lnSpc>
                <a:spcPts val="6160"/>
              </a:lnSpc>
            </a:pPr>
            <a:r>
              <a:rPr lang="en-US" sz="5600">
                <a:solidFill>
                  <a:srgbClr val="336BE4">
                    <a:alpha val="29804"/>
                  </a:srgbClr>
                </a:solidFill>
                <a:latin typeface="HK Grotesk Bold"/>
              </a:rPr>
              <a:t>2</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2009836" y="163667"/>
            <a:ext cx="11356303" cy="10123333"/>
          </a:xfrm>
          <a:custGeom>
            <a:avLst/>
            <a:gdLst/>
            <a:ahLst/>
            <a:cxnLst/>
            <a:rect r="r" b="b" t="t" l="l"/>
            <a:pathLst>
              <a:path h="10123333" w="11356303">
                <a:moveTo>
                  <a:pt x="0" y="0"/>
                </a:moveTo>
                <a:lnTo>
                  <a:pt x="11356303" y="0"/>
                </a:lnTo>
                <a:lnTo>
                  <a:pt x="11356303" y="10123333"/>
                </a:lnTo>
                <a:lnTo>
                  <a:pt x="0" y="10123333"/>
                </a:lnTo>
                <a:lnTo>
                  <a:pt x="0" y="0"/>
                </a:lnTo>
                <a:close/>
              </a:path>
            </a:pathLst>
          </a:custGeom>
          <a:blipFill>
            <a:blip r:embed="rId3"/>
            <a:stretch>
              <a:fillRect l="-126663" t="-60261" r="-94771" b="-42566"/>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2097876" y="111922"/>
            <a:ext cx="12350439" cy="10175078"/>
          </a:xfrm>
          <a:custGeom>
            <a:avLst/>
            <a:gdLst/>
            <a:ahLst/>
            <a:cxnLst/>
            <a:rect r="r" b="b" t="t" l="l"/>
            <a:pathLst>
              <a:path h="10175078" w="12350439">
                <a:moveTo>
                  <a:pt x="0" y="0"/>
                </a:moveTo>
                <a:lnTo>
                  <a:pt x="12350440" y="0"/>
                </a:lnTo>
                <a:lnTo>
                  <a:pt x="12350440" y="10175078"/>
                </a:lnTo>
                <a:lnTo>
                  <a:pt x="0" y="10175078"/>
                </a:lnTo>
                <a:lnTo>
                  <a:pt x="0" y="0"/>
                </a:lnTo>
                <a:close/>
              </a:path>
            </a:pathLst>
          </a:custGeom>
          <a:blipFill>
            <a:blip r:embed="rId3"/>
            <a:stretch>
              <a:fillRect l="-116853" t="-63453" r="-102755" b="-54761"/>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BF3FF"/>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737873" y="779644"/>
            <a:ext cx="14967461" cy="3250182"/>
          </a:xfrm>
          <a:prstGeom prst="rect">
            <a:avLst/>
          </a:prstGeom>
        </p:spPr>
        <p:txBody>
          <a:bodyPr anchor="t" rtlCol="false" tIns="0" lIns="0" bIns="0" rIns="0">
            <a:spAutoFit/>
          </a:bodyPr>
          <a:lstStyle/>
          <a:p>
            <a:pPr algn="ctr">
              <a:lnSpc>
                <a:spcPts val="8429"/>
              </a:lnSpc>
              <a:spcBef>
                <a:spcPct val="0"/>
              </a:spcBef>
            </a:pPr>
            <a:r>
              <a:rPr lang="en-US" sz="7663">
                <a:solidFill>
                  <a:srgbClr val="000000"/>
                </a:solidFill>
                <a:latin typeface="HK Grotesk Bold"/>
              </a:rPr>
              <a:t>Advantages of Modern Technology</a:t>
            </a:r>
          </a:p>
          <a:p>
            <a:pPr algn="ctr">
              <a:lnSpc>
                <a:spcPts val="8429"/>
              </a:lnSpc>
              <a:spcBef>
                <a:spcPct val="0"/>
              </a:spcBef>
            </a:pPr>
          </a:p>
          <a:p>
            <a:pPr algn="ctr">
              <a:lnSpc>
                <a:spcPts val="8429"/>
              </a:lnSpc>
              <a:spcBef>
                <a:spcPct val="0"/>
              </a:spcBef>
            </a:pPr>
          </a:p>
        </p:txBody>
      </p:sp>
      <p:sp>
        <p:nvSpPr>
          <p:cNvPr name="TextBox 4" id="4"/>
          <p:cNvSpPr txBox="true"/>
          <p:nvPr/>
        </p:nvSpPr>
        <p:spPr>
          <a:xfrm rot="0">
            <a:off x="1028700" y="2056431"/>
            <a:ext cx="15634097" cy="8039181"/>
          </a:xfrm>
          <a:prstGeom prst="rect">
            <a:avLst/>
          </a:prstGeom>
        </p:spPr>
        <p:txBody>
          <a:bodyPr anchor="t" rtlCol="false" tIns="0" lIns="0" bIns="0" rIns="0">
            <a:spAutoFit/>
          </a:bodyPr>
          <a:lstStyle/>
          <a:p>
            <a:pPr marL="808474" indent="-404237" lvl="1">
              <a:lnSpc>
                <a:spcPts val="4942"/>
              </a:lnSpc>
              <a:buFont typeface="Arial"/>
              <a:buChar char="•"/>
            </a:pPr>
            <a:r>
              <a:rPr lang="en-US" sz="3744">
                <a:solidFill>
                  <a:srgbClr val="000000"/>
                </a:solidFill>
                <a:latin typeface="HK Grotesk"/>
              </a:rPr>
              <a:t>It makes it much convenient to learn and grab information.</a:t>
            </a:r>
          </a:p>
          <a:p>
            <a:pPr marL="808474" indent="-404237" lvl="1">
              <a:lnSpc>
                <a:spcPts val="4942"/>
              </a:lnSpc>
              <a:buFont typeface="Arial"/>
              <a:buChar char="•"/>
            </a:pPr>
            <a:r>
              <a:rPr lang="en-US" sz="3744">
                <a:solidFill>
                  <a:srgbClr val="000000"/>
                </a:solidFill>
                <a:latin typeface="HK Grotesk"/>
              </a:rPr>
              <a:t>Modern technology takes Innovation and Creativity to the next level.</a:t>
            </a:r>
          </a:p>
          <a:p>
            <a:pPr marL="808474" indent="-404237" lvl="1">
              <a:lnSpc>
                <a:spcPts val="4942"/>
              </a:lnSpc>
              <a:buFont typeface="Arial"/>
              <a:buChar char="•"/>
            </a:pPr>
            <a:r>
              <a:rPr lang="en-US" sz="3744">
                <a:solidFill>
                  <a:srgbClr val="000000"/>
                </a:solidFill>
                <a:latin typeface="HK Grotesk"/>
              </a:rPr>
              <a:t>Communications feature improved.</a:t>
            </a:r>
          </a:p>
          <a:p>
            <a:pPr marL="808474" indent="-404237" lvl="1">
              <a:lnSpc>
                <a:spcPts val="4942"/>
              </a:lnSpc>
              <a:buFont typeface="Arial"/>
              <a:buChar char="•"/>
            </a:pPr>
            <a:r>
              <a:rPr lang="en-US" sz="3744">
                <a:solidFill>
                  <a:srgbClr val="000000"/>
                </a:solidFill>
                <a:latin typeface="HK Grotesk"/>
              </a:rPr>
              <a:t>Transportation facilities boosted productivity.</a:t>
            </a:r>
          </a:p>
          <a:p>
            <a:pPr marL="808474" indent="-404237" lvl="1">
              <a:lnSpc>
                <a:spcPts val="4942"/>
              </a:lnSpc>
              <a:buFont typeface="Arial"/>
              <a:buChar char="•"/>
            </a:pPr>
            <a:r>
              <a:rPr lang="en-US" sz="3744">
                <a:solidFill>
                  <a:srgbClr val="000000"/>
                </a:solidFill>
                <a:latin typeface="HK Grotesk"/>
              </a:rPr>
              <a:t>Huge impact in the education industry.</a:t>
            </a:r>
          </a:p>
          <a:p>
            <a:pPr marL="808474" indent="-404237" lvl="1">
              <a:lnSpc>
                <a:spcPts val="4942"/>
              </a:lnSpc>
              <a:buFont typeface="Arial"/>
              <a:buChar char="•"/>
            </a:pPr>
            <a:r>
              <a:rPr lang="en-US" sz="3744">
                <a:solidFill>
                  <a:srgbClr val="000000"/>
                </a:solidFill>
                <a:latin typeface="HK Grotesk"/>
              </a:rPr>
              <a:t>Increased efficiency of people to complete particular tasks.</a:t>
            </a:r>
          </a:p>
          <a:p>
            <a:pPr marL="808474" indent="-404237" lvl="1">
              <a:lnSpc>
                <a:spcPts val="4942"/>
              </a:lnSpc>
              <a:buFont typeface="Arial"/>
              <a:buChar char="•"/>
            </a:pPr>
            <a:r>
              <a:rPr lang="en-US" sz="3744">
                <a:solidFill>
                  <a:srgbClr val="000000"/>
                </a:solidFill>
                <a:latin typeface="HK Grotesk"/>
              </a:rPr>
              <a:t>Entertainment gadgets improved to the extreme.</a:t>
            </a:r>
          </a:p>
          <a:p>
            <a:pPr marL="808474" indent="-404237" lvl="1">
              <a:lnSpc>
                <a:spcPts val="4942"/>
              </a:lnSpc>
              <a:buFont typeface="Arial"/>
              <a:buChar char="•"/>
            </a:pPr>
            <a:r>
              <a:rPr lang="en-US" sz="3744">
                <a:solidFill>
                  <a:srgbClr val="000000"/>
                </a:solidFill>
                <a:latin typeface="HK Grotesk"/>
              </a:rPr>
              <a:t>Numerous equipment got lesser prices with new technologies.</a:t>
            </a:r>
          </a:p>
          <a:p>
            <a:pPr marL="808474" indent="-404237" lvl="1">
              <a:lnSpc>
                <a:spcPts val="4942"/>
              </a:lnSpc>
              <a:buFont typeface="Arial"/>
              <a:buChar char="•"/>
            </a:pPr>
            <a:r>
              <a:rPr lang="en-US" sz="3744">
                <a:solidFill>
                  <a:srgbClr val="000000"/>
                </a:solidFill>
                <a:latin typeface="HK Grotesk"/>
              </a:rPr>
              <a:t>Improved the problem-solving ease.</a:t>
            </a:r>
          </a:p>
          <a:p>
            <a:pPr marL="808474" indent="-404237" lvl="1">
              <a:lnSpc>
                <a:spcPts val="4942"/>
              </a:lnSpc>
              <a:buFont typeface="Arial"/>
              <a:buChar char="•"/>
            </a:pPr>
            <a:r>
              <a:rPr lang="en-US" sz="3744">
                <a:solidFill>
                  <a:srgbClr val="000000"/>
                </a:solidFill>
                <a:latin typeface="HK Grotesk"/>
              </a:rPr>
              <a:t>Helped small businesses to grow faster.</a:t>
            </a:r>
          </a:p>
          <a:p>
            <a:pPr algn="just" marL="808474" indent="-404237" lvl="1">
              <a:lnSpc>
                <a:spcPts val="4942"/>
              </a:lnSpc>
              <a:buFont typeface="Arial"/>
              <a:buChar char="•"/>
            </a:pPr>
            <a:r>
              <a:rPr lang="en-US" sz="3744">
                <a:solidFill>
                  <a:srgbClr val="000000"/>
                </a:solidFill>
                <a:latin typeface="HK Grotesk"/>
              </a:rPr>
              <a:t>Connected people together through social networking.</a:t>
            </a:r>
          </a:p>
          <a:p>
            <a:pPr marL="808474" indent="-404237" lvl="1">
              <a:lnSpc>
                <a:spcPts val="4942"/>
              </a:lnSpc>
              <a:buFont typeface="Arial"/>
              <a:buChar char="•"/>
            </a:pPr>
            <a:r>
              <a:rPr lang="en-US" sz="3744">
                <a:solidFill>
                  <a:srgbClr val="000000"/>
                </a:solidFill>
                <a:latin typeface="HK Grotesk"/>
              </a:rPr>
              <a:t>The lifestyle became easier.</a:t>
            </a:r>
          </a:p>
          <a:p>
            <a:pPr marL="808474" indent="-404237" lvl="1">
              <a:lnSpc>
                <a:spcPts val="4942"/>
              </a:lnSpc>
              <a:buFont typeface="Arial"/>
              <a:buChar char="•"/>
            </a:pPr>
            <a:r>
              <a:rPr lang="en-US" sz="3744">
                <a:solidFill>
                  <a:srgbClr val="000000"/>
                </a:solidFill>
                <a:latin typeface="HK Grotesk"/>
              </a:rPr>
              <a:t>Improved diagnosis and curing equipment enhanced the health industry.</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CED8E7"/>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127735" y="779644"/>
            <a:ext cx="16187737" cy="3250182"/>
          </a:xfrm>
          <a:prstGeom prst="rect">
            <a:avLst/>
          </a:prstGeom>
        </p:spPr>
        <p:txBody>
          <a:bodyPr anchor="t" rtlCol="false" tIns="0" lIns="0" bIns="0" rIns="0">
            <a:spAutoFit/>
          </a:bodyPr>
          <a:lstStyle/>
          <a:p>
            <a:pPr algn="ctr">
              <a:lnSpc>
                <a:spcPts val="8429"/>
              </a:lnSpc>
            </a:pPr>
            <a:r>
              <a:rPr lang="en-US" sz="7663">
                <a:solidFill>
                  <a:srgbClr val="000000"/>
                </a:solidFill>
                <a:latin typeface="HK Grotesk Bold"/>
              </a:rPr>
              <a:t>Disadvantages of Modern Technology</a:t>
            </a:r>
          </a:p>
          <a:p>
            <a:pPr algn="ctr">
              <a:lnSpc>
                <a:spcPts val="8429"/>
              </a:lnSpc>
            </a:pPr>
          </a:p>
          <a:p>
            <a:pPr algn="ctr">
              <a:lnSpc>
                <a:spcPts val="8429"/>
              </a:lnSpc>
              <a:spcBef>
                <a:spcPct val="0"/>
              </a:spcBef>
            </a:pPr>
          </a:p>
        </p:txBody>
      </p:sp>
      <p:sp>
        <p:nvSpPr>
          <p:cNvPr name="TextBox 4" id="4"/>
          <p:cNvSpPr txBox="true"/>
          <p:nvPr/>
        </p:nvSpPr>
        <p:spPr>
          <a:xfrm rot="0">
            <a:off x="1028700" y="2056431"/>
            <a:ext cx="17259300" cy="8658306"/>
          </a:xfrm>
          <a:prstGeom prst="rect">
            <a:avLst/>
          </a:prstGeom>
        </p:spPr>
        <p:txBody>
          <a:bodyPr anchor="t" rtlCol="false" tIns="0" lIns="0" bIns="0" rIns="0">
            <a:spAutoFit/>
          </a:bodyPr>
          <a:lstStyle/>
          <a:p>
            <a:pPr marL="808474" indent="-404237" lvl="1">
              <a:lnSpc>
                <a:spcPts val="4942"/>
              </a:lnSpc>
              <a:buFont typeface="Arial"/>
              <a:buChar char="•"/>
            </a:pPr>
            <a:r>
              <a:rPr lang="en-US" sz="3744">
                <a:solidFill>
                  <a:srgbClr val="000000"/>
                </a:solidFill>
                <a:latin typeface="HK Grotesk"/>
              </a:rPr>
              <a:t>Modern technology creates job insecurity due to the excessive use of robots and machines.</a:t>
            </a:r>
          </a:p>
          <a:p>
            <a:pPr marL="808474" indent="-404237" lvl="1">
              <a:lnSpc>
                <a:spcPts val="4942"/>
              </a:lnSpc>
              <a:buFont typeface="Arial"/>
              <a:buChar char="•"/>
            </a:pPr>
            <a:r>
              <a:rPr lang="en-US" sz="3744">
                <a:solidFill>
                  <a:srgbClr val="000000"/>
                </a:solidFill>
                <a:latin typeface="HK Grotesk"/>
              </a:rPr>
              <a:t>Creation of harmful weapons and machinery.</a:t>
            </a:r>
          </a:p>
          <a:p>
            <a:pPr marL="808474" indent="-404237" lvl="1">
              <a:lnSpc>
                <a:spcPts val="4942"/>
              </a:lnSpc>
              <a:buFont typeface="Arial"/>
              <a:buChar char="•"/>
            </a:pPr>
            <a:r>
              <a:rPr lang="en-US" sz="3744">
                <a:solidFill>
                  <a:srgbClr val="000000"/>
                </a:solidFill>
                <a:latin typeface="HK Grotesk"/>
              </a:rPr>
              <a:t>Increased pollution of air, water, and soil.</a:t>
            </a:r>
          </a:p>
          <a:p>
            <a:pPr marL="808474" indent="-404237" lvl="1">
              <a:lnSpc>
                <a:spcPts val="4942"/>
              </a:lnSpc>
              <a:buFont typeface="Arial"/>
              <a:buChar char="•"/>
            </a:pPr>
            <a:r>
              <a:rPr lang="en-US" sz="3744">
                <a:solidFill>
                  <a:srgbClr val="000000"/>
                </a:solidFill>
                <a:latin typeface="HK Grotesk"/>
              </a:rPr>
              <a:t>It can be a huge waste of time due to addiction to modern gadgets.</a:t>
            </a:r>
          </a:p>
          <a:p>
            <a:pPr marL="808474" indent="-404237" lvl="1">
              <a:lnSpc>
                <a:spcPts val="4942"/>
              </a:lnSpc>
              <a:buFont typeface="Arial"/>
              <a:buChar char="•"/>
            </a:pPr>
            <a:r>
              <a:rPr lang="en-US" sz="3744">
                <a:solidFill>
                  <a:srgbClr val="000000"/>
                </a:solidFill>
                <a:latin typeface="HK Grotesk"/>
              </a:rPr>
              <a:t>It increased competition in every field due to the usage of automation.</a:t>
            </a:r>
          </a:p>
          <a:p>
            <a:pPr marL="808474" indent="-404237" lvl="1">
              <a:lnSpc>
                <a:spcPts val="4942"/>
              </a:lnSpc>
              <a:buFont typeface="Arial"/>
              <a:buChar char="•"/>
            </a:pPr>
            <a:r>
              <a:rPr lang="en-US" sz="3744">
                <a:solidFill>
                  <a:srgbClr val="000000"/>
                </a:solidFill>
                <a:latin typeface="HK Grotesk"/>
              </a:rPr>
              <a:t>It can cause distractions from studies and other natural activities.</a:t>
            </a:r>
          </a:p>
          <a:p>
            <a:pPr marL="808474" indent="-404237" lvl="1">
              <a:lnSpc>
                <a:spcPts val="4942"/>
              </a:lnSpc>
              <a:buFont typeface="Arial"/>
              <a:buChar char="•"/>
            </a:pPr>
            <a:r>
              <a:rPr lang="en-US" sz="3744">
                <a:solidFill>
                  <a:srgbClr val="000000"/>
                </a:solidFill>
                <a:latin typeface="HK Grotesk"/>
              </a:rPr>
              <a:t>Modern technology can affect the creativity of people because of the easiness to do things using technology.</a:t>
            </a:r>
          </a:p>
          <a:p>
            <a:pPr marL="808474" indent="-404237" lvl="1">
              <a:lnSpc>
                <a:spcPts val="4942"/>
              </a:lnSpc>
              <a:buFont typeface="Arial"/>
              <a:buChar char="•"/>
            </a:pPr>
            <a:r>
              <a:rPr lang="en-US" sz="3744">
                <a:solidFill>
                  <a:srgbClr val="000000"/>
                </a:solidFill>
                <a:latin typeface="HK Grotesk"/>
              </a:rPr>
              <a:t>Cybercrimes increased, and almost anything is destructible by brilliant hackers.</a:t>
            </a:r>
          </a:p>
          <a:p>
            <a:pPr marL="808474" indent="-404237" lvl="1">
              <a:lnSpc>
                <a:spcPts val="4942"/>
              </a:lnSpc>
              <a:buFont typeface="Arial"/>
              <a:buChar char="•"/>
            </a:pPr>
            <a:r>
              <a:rPr lang="en-US" sz="3744">
                <a:solidFill>
                  <a:srgbClr val="000000"/>
                </a:solidFill>
                <a:latin typeface="HK Grotesk"/>
              </a:rPr>
              <a:t>Modern technology can create health complications like obesity due to the addiction to devices such as smartphones or tablets.</a:t>
            </a:r>
          </a:p>
          <a:p>
            <a:pPr marL="808474" indent="-404237" lvl="1">
              <a:lnSpc>
                <a:spcPts val="4942"/>
              </a:lnSpc>
              <a:buFont typeface="Arial"/>
              <a:buChar char="•"/>
            </a:pPr>
            <a:r>
              <a:rPr lang="en-US" sz="3744">
                <a:solidFill>
                  <a:srgbClr val="000000"/>
                </a:solidFill>
                <a:latin typeface="HK Grotesk"/>
              </a:rPr>
              <a:t>Affected social life by keeping people attached to tech gadgets.</a:t>
            </a:r>
          </a:p>
          <a:p>
            <a:pPr>
              <a:lnSpc>
                <a:spcPts val="4942"/>
              </a:lnSpc>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4320010" y="4823053"/>
            <a:ext cx="9255250" cy="5229216"/>
          </a:xfrm>
          <a:custGeom>
            <a:avLst/>
            <a:gdLst/>
            <a:ahLst/>
            <a:cxnLst/>
            <a:rect r="r" b="b" t="t" l="l"/>
            <a:pathLst>
              <a:path h="5229216" w="9255250">
                <a:moveTo>
                  <a:pt x="0" y="0"/>
                </a:moveTo>
                <a:lnTo>
                  <a:pt x="9255250" y="0"/>
                </a:lnTo>
                <a:lnTo>
                  <a:pt x="9255250" y="5229217"/>
                </a:lnTo>
                <a:lnTo>
                  <a:pt x="0" y="5229217"/>
                </a:lnTo>
                <a:lnTo>
                  <a:pt x="0" y="0"/>
                </a:lnTo>
                <a:close/>
              </a:path>
            </a:pathLst>
          </a:custGeom>
          <a:blipFill>
            <a:blip r:embed="rId3"/>
            <a:stretch>
              <a:fillRect l="0" t="0" r="0" b="0"/>
            </a:stretch>
          </a:blipFill>
        </p:spPr>
      </p:sp>
      <p:sp>
        <p:nvSpPr>
          <p:cNvPr name="TextBox 4" id="4"/>
          <p:cNvSpPr txBox="true"/>
          <p:nvPr/>
        </p:nvSpPr>
        <p:spPr>
          <a:xfrm rot="0">
            <a:off x="816076" y="2197899"/>
            <a:ext cx="16263117" cy="4560795"/>
          </a:xfrm>
          <a:prstGeom prst="rect">
            <a:avLst/>
          </a:prstGeom>
        </p:spPr>
        <p:txBody>
          <a:bodyPr anchor="t" rtlCol="false" tIns="0" lIns="0" bIns="0" rIns="0">
            <a:spAutoFit/>
          </a:bodyPr>
          <a:lstStyle/>
          <a:p>
            <a:pPr algn="ctr">
              <a:lnSpc>
                <a:spcPts val="8929"/>
              </a:lnSpc>
              <a:spcBef>
                <a:spcPct val="0"/>
              </a:spcBef>
            </a:pPr>
            <a:r>
              <a:rPr lang="en-US" sz="8117">
                <a:solidFill>
                  <a:srgbClr val="000000"/>
                </a:solidFill>
                <a:latin typeface="HK Grotesk Bold"/>
              </a:rPr>
              <a:t>Influence of Modern Technology in our Society</a:t>
            </a:r>
          </a:p>
          <a:p>
            <a:pPr algn="ctr">
              <a:lnSpc>
                <a:spcPts val="8929"/>
              </a:lnSpc>
              <a:spcBef>
                <a:spcPct val="0"/>
              </a:spcBef>
            </a:pPr>
          </a:p>
          <a:p>
            <a:pPr algn="ctr">
              <a:lnSpc>
                <a:spcPts val="8929"/>
              </a:lnSpc>
              <a:spcBef>
                <a:spcPct val="0"/>
              </a:spcBef>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588606"/>
            <a:ext cx="14122356" cy="9517240"/>
          </a:xfrm>
          <a:custGeom>
            <a:avLst/>
            <a:gdLst/>
            <a:ahLst/>
            <a:cxnLst/>
            <a:rect r="r" b="b" t="t" l="l"/>
            <a:pathLst>
              <a:path h="9517240" w="14122356">
                <a:moveTo>
                  <a:pt x="0" y="0"/>
                </a:moveTo>
                <a:lnTo>
                  <a:pt x="14122356" y="0"/>
                </a:lnTo>
                <a:lnTo>
                  <a:pt x="14122356" y="9517241"/>
                </a:lnTo>
                <a:lnTo>
                  <a:pt x="0" y="9517241"/>
                </a:lnTo>
                <a:lnTo>
                  <a:pt x="0" y="0"/>
                </a:lnTo>
                <a:close/>
              </a:path>
            </a:pathLst>
          </a:custGeom>
          <a:blipFill>
            <a:blip r:embed="rId3"/>
            <a:stretch>
              <a:fillRect l="-82896" t="-64005" r="-61673" b="-40131"/>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616639" y="2962324"/>
            <a:ext cx="7093272" cy="7093272"/>
          </a:xfrm>
          <a:custGeom>
            <a:avLst/>
            <a:gdLst/>
            <a:ahLst/>
            <a:cxnLst/>
            <a:rect r="r" b="b" t="t" l="l"/>
            <a:pathLst>
              <a:path h="7093272" w="7093272">
                <a:moveTo>
                  <a:pt x="0" y="0"/>
                </a:moveTo>
                <a:lnTo>
                  <a:pt x="7093273" y="0"/>
                </a:lnTo>
                <a:lnTo>
                  <a:pt x="7093273" y="7093272"/>
                </a:lnTo>
                <a:lnTo>
                  <a:pt x="0" y="70932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28700" y="1104900"/>
            <a:ext cx="11332489" cy="3427320"/>
          </a:xfrm>
          <a:prstGeom prst="rect">
            <a:avLst/>
          </a:prstGeom>
        </p:spPr>
        <p:txBody>
          <a:bodyPr anchor="t" rtlCol="false" tIns="0" lIns="0" bIns="0" rIns="0">
            <a:spAutoFit/>
          </a:bodyPr>
          <a:lstStyle/>
          <a:p>
            <a:pPr algn="ctr">
              <a:lnSpc>
                <a:spcPts val="8929"/>
              </a:lnSpc>
              <a:spcBef>
                <a:spcPct val="0"/>
              </a:spcBef>
            </a:pPr>
            <a:r>
              <a:rPr lang="en-US" sz="8117">
                <a:solidFill>
                  <a:srgbClr val="000000"/>
                </a:solidFill>
                <a:latin typeface="HK Grotesk Bold"/>
              </a:rPr>
              <a:t>What is a mobile device?</a:t>
            </a:r>
          </a:p>
          <a:p>
            <a:pPr algn="ctr">
              <a:lnSpc>
                <a:spcPts val="8929"/>
              </a:lnSpc>
              <a:spcBef>
                <a:spcPct val="0"/>
              </a:spcBef>
            </a:pPr>
          </a:p>
          <a:p>
            <a:pPr algn="ctr">
              <a:lnSpc>
                <a:spcPts val="8929"/>
              </a:lnSpc>
              <a:spcBef>
                <a:spcPct val="0"/>
              </a:spcBef>
            </a:pPr>
          </a:p>
        </p:txBody>
      </p:sp>
      <p:sp>
        <p:nvSpPr>
          <p:cNvPr name="TextBox 5" id="5"/>
          <p:cNvSpPr txBox="true"/>
          <p:nvPr/>
        </p:nvSpPr>
        <p:spPr>
          <a:xfrm rot="0">
            <a:off x="622010" y="3150418"/>
            <a:ext cx="10184152" cy="6107882"/>
          </a:xfrm>
          <a:prstGeom prst="rect">
            <a:avLst/>
          </a:prstGeom>
        </p:spPr>
        <p:txBody>
          <a:bodyPr anchor="t" rtlCol="false" tIns="0" lIns="0" bIns="0" rIns="0">
            <a:spAutoFit/>
          </a:bodyPr>
          <a:lstStyle/>
          <a:p>
            <a:pPr algn="ctr">
              <a:lnSpc>
                <a:spcPts val="5366"/>
              </a:lnSpc>
              <a:spcBef>
                <a:spcPct val="0"/>
              </a:spcBef>
            </a:pPr>
            <a:r>
              <a:rPr lang="en-US" sz="4878">
                <a:solidFill>
                  <a:srgbClr val="000000"/>
                </a:solidFill>
                <a:latin typeface="HK Grotesk"/>
              </a:rPr>
              <a:t>Mobile device is a generic term for all types of handheld computers. These devices are very portable and often fit in the palm of your hand. Some mobile devices such as tablets, e-readers, and smartphones are powerful enough to do many of the same things that desktop and laptop computers can do.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857060" y="578948"/>
            <a:ext cx="13812799" cy="9708052"/>
          </a:xfrm>
          <a:custGeom>
            <a:avLst/>
            <a:gdLst/>
            <a:ahLst/>
            <a:cxnLst/>
            <a:rect r="r" b="b" t="t" l="l"/>
            <a:pathLst>
              <a:path h="9708052" w="13812799">
                <a:moveTo>
                  <a:pt x="0" y="0"/>
                </a:moveTo>
                <a:lnTo>
                  <a:pt x="13812798" y="0"/>
                </a:lnTo>
                <a:lnTo>
                  <a:pt x="13812798" y="9708052"/>
                </a:lnTo>
                <a:lnTo>
                  <a:pt x="0" y="9708052"/>
                </a:lnTo>
                <a:lnTo>
                  <a:pt x="0" y="0"/>
                </a:lnTo>
                <a:close/>
              </a:path>
            </a:pathLst>
          </a:custGeom>
          <a:blipFill>
            <a:blip r:embed="rId3"/>
            <a:stretch>
              <a:fillRect l="-97010" t="-63361" r="-68325" b="-48996"/>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5636968" y="0"/>
            <a:ext cx="6345844" cy="10287000"/>
          </a:xfrm>
          <a:custGeom>
            <a:avLst/>
            <a:gdLst/>
            <a:ahLst/>
            <a:cxnLst/>
            <a:rect r="r" b="b" t="t" l="l"/>
            <a:pathLst>
              <a:path h="10287000" w="6345844">
                <a:moveTo>
                  <a:pt x="0" y="0"/>
                </a:moveTo>
                <a:lnTo>
                  <a:pt x="6345845" y="0"/>
                </a:lnTo>
                <a:lnTo>
                  <a:pt x="6345845" y="10287000"/>
                </a:lnTo>
                <a:lnTo>
                  <a:pt x="0" y="10287000"/>
                </a:lnTo>
                <a:lnTo>
                  <a:pt x="0" y="0"/>
                </a:lnTo>
                <a:close/>
              </a:path>
            </a:pathLst>
          </a:custGeom>
          <a:blipFill>
            <a:blip r:embed="rId3"/>
            <a:stretch>
              <a:fillRect l="-244369" t="-55236" r="-212914" b="-38138"/>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4034096" y="793502"/>
            <a:ext cx="9205816" cy="9493498"/>
          </a:xfrm>
          <a:custGeom>
            <a:avLst/>
            <a:gdLst/>
            <a:ahLst/>
            <a:cxnLst/>
            <a:rect r="r" b="b" t="t" l="l"/>
            <a:pathLst>
              <a:path h="9493498" w="9205816">
                <a:moveTo>
                  <a:pt x="0" y="0"/>
                </a:moveTo>
                <a:lnTo>
                  <a:pt x="9205816" y="0"/>
                </a:lnTo>
                <a:lnTo>
                  <a:pt x="9205816" y="9493498"/>
                </a:lnTo>
                <a:lnTo>
                  <a:pt x="0" y="9493498"/>
                </a:lnTo>
                <a:lnTo>
                  <a:pt x="0" y="0"/>
                </a:lnTo>
                <a:close/>
              </a:path>
            </a:pathLst>
          </a:custGeom>
          <a:blipFill>
            <a:blip r:embed="rId3"/>
            <a:stretch>
              <a:fillRect l="-141038" t="-53095" r="-110530" b="-38669"/>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5CE1E6"/>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2300068" y="5598257"/>
            <a:ext cx="4779125" cy="4187709"/>
          </a:xfrm>
          <a:custGeom>
            <a:avLst/>
            <a:gdLst/>
            <a:ahLst/>
            <a:cxnLst/>
            <a:rect r="r" b="b" t="t" l="l"/>
            <a:pathLst>
              <a:path h="4187709" w="4779125">
                <a:moveTo>
                  <a:pt x="0" y="0"/>
                </a:moveTo>
                <a:lnTo>
                  <a:pt x="4779126" y="0"/>
                </a:lnTo>
                <a:lnTo>
                  <a:pt x="4779126" y="4187708"/>
                </a:lnTo>
                <a:lnTo>
                  <a:pt x="0" y="41877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637498" y="-1279230"/>
            <a:ext cx="9972886" cy="5344969"/>
            <a:chOff x="0" y="0"/>
            <a:chExt cx="13297181" cy="7126625"/>
          </a:xfrm>
        </p:grpSpPr>
        <p:sp>
          <p:nvSpPr>
            <p:cNvPr name="TextBox 5" id="5"/>
            <p:cNvSpPr txBox="true"/>
            <p:nvPr/>
          </p:nvSpPr>
          <p:spPr>
            <a:xfrm rot="0">
              <a:off x="0" y="1531730"/>
              <a:ext cx="13297181" cy="5596850"/>
            </a:xfrm>
            <a:prstGeom prst="rect">
              <a:avLst/>
            </a:prstGeom>
          </p:spPr>
          <p:txBody>
            <a:bodyPr anchor="t" rtlCol="false" tIns="0" lIns="0" bIns="0" rIns="0">
              <a:spAutoFit/>
            </a:bodyPr>
            <a:lstStyle/>
            <a:p>
              <a:pPr algn="r">
                <a:lnSpc>
                  <a:spcPts val="8206"/>
                </a:lnSpc>
              </a:pPr>
            </a:p>
            <a:p>
              <a:pPr algn="r">
                <a:lnSpc>
                  <a:spcPts val="8206"/>
                </a:lnSpc>
              </a:pPr>
              <a:r>
                <a:rPr lang="en-US" sz="7460">
                  <a:solidFill>
                    <a:srgbClr val="FFFFFF"/>
                  </a:solidFill>
                  <a:latin typeface="HK Grotesk Bold"/>
                </a:rPr>
                <a:t>Basic Operations of Computer System</a:t>
              </a:r>
            </a:p>
            <a:p>
              <a:pPr algn="r">
                <a:lnSpc>
                  <a:spcPts val="8206"/>
                </a:lnSpc>
              </a:pPr>
            </a:p>
          </p:txBody>
        </p:sp>
        <p:sp>
          <p:nvSpPr>
            <p:cNvPr name="TextBox 6" id="6"/>
            <p:cNvSpPr txBox="true"/>
            <p:nvPr/>
          </p:nvSpPr>
          <p:spPr>
            <a:xfrm rot="0">
              <a:off x="0" y="29301"/>
              <a:ext cx="13297181" cy="838044"/>
            </a:xfrm>
            <a:prstGeom prst="rect">
              <a:avLst/>
            </a:prstGeom>
          </p:spPr>
          <p:txBody>
            <a:bodyPr anchor="t" rtlCol="false" tIns="0" lIns="0" bIns="0" rIns="0">
              <a:spAutoFit/>
            </a:bodyPr>
            <a:lstStyle/>
            <a:p>
              <a:pPr algn="just">
                <a:lnSpc>
                  <a:spcPts val="4837"/>
                </a:lnSpc>
              </a:pPr>
            </a:p>
          </p:txBody>
        </p:sp>
      </p:grpSp>
      <p:sp>
        <p:nvSpPr>
          <p:cNvPr name="TextBox 7" id="7"/>
          <p:cNvSpPr txBox="true"/>
          <p:nvPr/>
        </p:nvSpPr>
        <p:spPr>
          <a:xfrm rot="0">
            <a:off x="0" y="3921976"/>
            <a:ext cx="13658681" cy="4883441"/>
          </a:xfrm>
          <a:prstGeom prst="rect">
            <a:avLst/>
          </a:prstGeom>
        </p:spPr>
        <p:txBody>
          <a:bodyPr anchor="t" rtlCol="false" tIns="0" lIns="0" bIns="0" rIns="0">
            <a:spAutoFit/>
          </a:bodyPr>
          <a:lstStyle/>
          <a:p>
            <a:pPr algn="ctr">
              <a:lnSpc>
                <a:spcPts val="5525"/>
              </a:lnSpc>
              <a:spcBef>
                <a:spcPct val="0"/>
              </a:spcBef>
            </a:pPr>
            <a:r>
              <a:rPr lang="en-US" sz="5022">
                <a:solidFill>
                  <a:srgbClr val="000000"/>
                </a:solidFill>
                <a:latin typeface="HK Grotesk Bold"/>
              </a:rPr>
              <a:t>There are five basic operations of a computer system, which are given below.</a:t>
            </a:r>
          </a:p>
          <a:p>
            <a:pPr marL="1084455" indent="-542228" lvl="1">
              <a:lnSpc>
                <a:spcPts val="5525"/>
              </a:lnSpc>
              <a:buFont typeface="Arial"/>
              <a:buChar char="•"/>
            </a:pPr>
            <a:r>
              <a:rPr lang="en-US" sz="5022">
                <a:solidFill>
                  <a:srgbClr val="000000"/>
                </a:solidFill>
                <a:latin typeface="HK Grotesk Bold"/>
              </a:rPr>
              <a:t>Inputting</a:t>
            </a:r>
          </a:p>
          <a:p>
            <a:pPr marL="1084455" indent="-542228" lvl="1">
              <a:lnSpc>
                <a:spcPts val="5525"/>
              </a:lnSpc>
              <a:buFont typeface="Arial"/>
              <a:buChar char="•"/>
            </a:pPr>
            <a:r>
              <a:rPr lang="en-US" sz="5022">
                <a:solidFill>
                  <a:srgbClr val="000000"/>
                </a:solidFill>
                <a:latin typeface="HK Grotesk Bold"/>
              </a:rPr>
              <a:t>Processing</a:t>
            </a:r>
          </a:p>
          <a:p>
            <a:pPr marL="1084455" indent="-542228" lvl="1">
              <a:lnSpc>
                <a:spcPts val="5525"/>
              </a:lnSpc>
              <a:buFont typeface="Arial"/>
              <a:buChar char="•"/>
            </a:pPr>
            <a:r>
              <a:rPr lang="en-US" sz="5022">
                <a:solidFill>
                  <a:srgbClr val="000000"/>
                </a:solidFill>
                <a:latin typeface="HK Grotesk Bold"/>
              </a:rPr>
              <a:t>Outputting</a:t>
            </a:r>
          </a:p>
          <a:p>
            <a:pPr marL="1084455" indent="-542228" lvl="1">
              <a:lnSpc>
                <a:spcPts val="5525"/>
              </a:lnSpc>
              <a:buFont typeface="Arial"/>
              <a:buChar char="•"/>
            </a:pPr>
            <a:r>
              <a:rPr lang="en-US" sz="5022">
                <a:solidFill>
                  <a:srgbClr val="000000"/>
                </a:solidFill>
                <a:latin typeface="HK Grotesk Bold"/>
              </a:rPr>
              <a:t>Storing</a:t>
            </a:r>
          </a:p>
          <a:p>
            <a:pPr marL="1084455" indent="-542228" lvl="1">
              <a:lnSpc>
                <a:spcPts val="5525"/>
              </a:lnSpc>
              <a:buFont typeface="Arial"/>
              <a:buChar char="•"/>
            </a:pPr>
            <a:r>
              <a:rPr lang="en-US" sz="5022">
                <a:solidFill>
                  <a:srgbClr val="000000"/>
                </a:solidFill>
                <a:latin typeface="HK Grotesk Bold"/>
              </a:rPr>
              <a:t>Controlling</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697168" y="278192"/>
            <a:ext cx="12815408" cy="9564651"/>
          </a:xfrm>
          <a:custGeom>
            <a:avLst/>
            <a:gdLst/>
            <a:ahLst/>
            <a:cxnLst/>
            <a:rect r="r" b="b" t="t" l="l"/>
            <a:pathLst>
              <a:path h="9564651" w="12815408">
                <a:moveTo>
                  <a:pt x="0" y="0"/>
                </a:moveTo>
                <a:lnTo>
                  <a:pt x="12815409" y="0"/>
                </a:lnTo>
                <a:lnTo>
                  <a:pt x="12815409" y="9564651"/>
                </a:lnTo>
                <a:lnTo>
                  <a:pt x="0" y="9564651"/>
                </a:lnTo>
                <a:lnTo>
                  <a:pt x="0" y="0"/>
                </a:lnTo>
                <a:close/>
              </a:path>
            </a:pathLst>
          </a:custGeom>
          <a:blipFill>
            <a:blip r:embed="rId3"/>
            <a:stretch>
              <a:fillRect l="-111607" t="-66164" r="-86407" b="-58443"/>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704858" y="1028700"/>
            <a:ext cx="15024400" cy="8095043"/>
          </a:xfrm>
          <a:custGeom>
            <a:avLst/>
            <a:gdLst/>
            <a:ahLst/>
            <a:cxnLst/>
            <a:rect r="r" b="b" t="t" l="l"/>
            <a:pathLst>
              <a:path h="8095043" w="15024400">
                <a:moveTo>
                  <a:pt x="0" y="0"/>
                </a:moveTo>
                <a:lnTo>
                  <a:pt x="15024400" y="0"/>
                </a:lnTo>
                <a:lnTo>
                  <a:pt x="15024400" y="8095043"/>
                </a:lnTo>
                <a:lnTo>
                  <a:pt x="0" y="8095043"/>
                </a:lnTo>
                <a:lnTo>
                  <a:pt x="0" y="0"/>
                </a:lnTo>
                <a:close/>
              </a:path>
            </a:pathLst>
          </a:custGeom>
          <a:blipFill>
            <a:blip r:embed="rId3"/>
            <a:stretch>
              <a:fillRect l="-83474" t="-75046" r="-58986" b="-78083"/>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431180" y="453374"/>
            <a:ext cx="13464172" cy="9380253"/>
          </a:xfrm>
          <a:custGeom>
            <a:avLst/>
            <a:gdLst/>
            <a:ahLst/>
            <a:cxnLst/>
            <a:rect r="r" b="b" t="t" l="l"/>
            <a:pathLst>
              <a:path h="9380253" w="13464172">
                <a:moveTo>
                  <a:pt x="0" y="0"/>
                </a:moveTo>
                <a:lnTo>
                  <a:pt x="13464172" y="0"/>
                </a:lnTo>
                <a:lnTo>
                  <a:pt x="13464172" y="9380252"/>
                </a:lnTo>
                <a:lnTo>
                  <a:pt x="0" y="9380252"/>
                </a:lnTo>
                <a:lnTo>
                  <a:pt x="0" y="0"/>
                </a:lnTo>
                <a:close/>
              </a:path>
            </a:pathLst>
          </a:custGeom>
          <a:blipFill>
            <a:blip r:embed="rId3"/>
            <a:stretch>
              <a:fillRect l="-97470" t="-64903" r="-69122" b="-50343"/>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3268545" y="1028700"/>
            <a:ext cx="9063681" cy="8229600"/>
          </a:xfrm>
          <a:custGeom>
            <a:avLst/>
            <a:gdLst/>
            <a:ahLst/>
            <a:cxnLst/>
            <a:rect r="r" b="b" t="t" l="l"/>
            <a:pathLst>
              <a:path h="8229600" w="9063681">
                <a:moveTo>
                  <a:pt x="0" y="0"/>
                </a:moveTo>
                <a:lnTo>
                  <a:pt x="9063681" y="0"/>
                </a:lnTo>
                <a:lnTo>
                  <a:pt x="9063681" y="8229600"/>
                </a:lnTo>
                <a:lnTo>
                  <a:pt x="0" y="8229600"/>
                </a:lnTo>
                <a:lnTo>
                  <a:pt x="0" y="0"/>
                </a:lnTo>
                <a:close/>
              </a:path>
            </a:pathLst>
          </a:custGeom>
          <a:blipFill>
            <a:blip r:embed="rId3"/>
            <a:stretch>
              <a:fillRect l="-129240" t="-61492" r="-115858" b="-5230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89814" y="1686410"/>
            <a:ext cx="14576286" cy="8182227"/>
          </a:xfrm>
          <a:custGeom>
            <a:avLst/>
            <a:gdLst/>
            <a:ahLst/>
            <a:cxnLst/>
            <a:rect r="r" b="b" t="t" l="l"/>
            <a:pathLst>
              <a:path h="8182227" w="14576286">
                <a:moveTo>
                  <a:pt x="0" y="0"/>
                </a:moveTo>
                <a:lnTo>
                  <a:pt x="14576285" y="0"/>
                </a:lnTo>
                <a:lnTo>
                  <a:pt x="14576285" y="8182227"/>
                </a:lnTo>
                <a:lnTo>
                  <a:pt x="0" y="8182227"/>
                </a:lnTo>
                <a:lnTo>
                  <a:pt x="0" y="0"/>
                </a:lnTo>
                <a:close/>
              </a:path>
            </a:pathLst>
          </a:custGeom>
          <a:blipFill>
            <a:blip r:embed="rId3"/>
            <a:stretch>
              <a:fillRect l="-65673" t="-73912" r="-43438" b="-35632"/>
            </a:stretch>
          </a:blipFill>
        </p:spPr>
      </p:sp>
      <p:grpSp>
        <p:nvGrpSpPr>
          <p:cNvPr name="Group 4" id="4"/>
          <p:cNvGrpSpPr/>
          <p:nvPr/>
        </p:nvGrpSpPr>
        <p:grpSpPr>
          <a:xfrm rot="0">
            <a:off x="13172862" y="889953"/>
            <a:ext cx="3086100" cy="1650692"/>
            <a:chOff x="0" y="0"/>
            <a:chExt cx="812800" cy="434750"/>
          </a:xfrm>
        </p:grpSpPr>
        <p:sp>
          <p:nvSpPr>
            <p:cNvPr name="Freeform 5" id="5"/>
            <p:cNvSpPr/>
            <p:nvPr/>
          </p:nvSpPr>
          <p:spPr>
            <a:xfrm flipH="false" flipV="false" rot="0">
              <a:off x="0" y="0"/>
              <a:ext cx="812800" cy="434750"/>
            </a:xfrm>
            <a:custGeom>
              <a:avLst/>
              <a:gdLst/>
              <a:ahLst/>
              <a:cxnLst/>
              <a:rect r="r" b="b" t="t" l="l"/>
              <a:pathLst>
                <a:path h="434750" w="812800">
                  <a:moveTo>
                    <a:pt x="0" y="0"/>
                  </a:moveTo>
                  <a:lnTo>
                    <a:pt x="812800" y="0"/>
                  </a:lnTo>
                  <a:lnTo>
                    <a:pt x="812800" y="434750"/>
                  </a:lnTo>
                  <a:lnTo>
                    <a:pt x="0" y="434750"/>
                  </a:lnTo>
                  <a:close/>
                </a:path>
              </a:pathLst>
            </a:custGeom>
            <a:solidFill>
              <a:srgbClr val="FFFFFF"/>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grpSp>
        <p:nvGrpSpPr>
          <p:cNvPr name="Group 3" id="3"/>
          <p:cNvGrpSpPr/>
          <p:nvPr/>
        </p:nvGrpSpPr>
        <p:grpSpPr>
          <a:xfrm rot="0">
            <a:off x="13172862" y="889953"/>
            <a:ext cx="3086100" cy="1650692"/>
            <a:chOff x="0" y="0"/>
            <a:chExt cx="812800" cy="434750"/>
          </a:xfrm>
        </p:grpSpPr>
        <p:sp>
          <p:nvSpPr>
            <p:cNvPr name="Freeform 4" id="4"/>
            <p:cNvSpPr/>
            <p:nvPr/>
          </p:nvSpPr>
          <p:spPr>
            <a:xfrm flipH="false" flipV="false" rot="0">
              <a:off x="0" y="0"/>
              <a:ext cx="812800" cy="434750"/>
            </a:xfrm>
            <a:custGeom>
              <a:avLst/>
              <a:gdLst/>
              <a:ahLst/>
              <a:cxnLst/>
              <a:rect r="r" b="b" t="t" l="l"/>
              <a:pathLst>
                <a:path h="434750" w="812800">
                  <a:moveTo>
                    <a:pt x="0" y="0"/>
                  </a:moveTo>
                  <a:lnTo>
                    <a:pt x="812800" y="0"/>
                  </a:lnTo>
                  <a:lnTo>
                    <a:pt x="812800" y="434750"/>
                  </a:lnTo>
                  <a:lnTo>
                    <a:pt x="0" y="434750"/>
                  </a:lnTo>
                  <a:close/>
                </a:path>
              </a:pathLst>
            </a:custGeom>
            <a:solidFill>
              <a:srgbClr val="FFFFFF"/>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889945" y="889953"/>
            <a:ext cx="12595755" cy="9334925"/>
          </a:xfrm>
          <a:custGeom>
            <a:avLst/>
            <a:gdLst/>
            <a:ahLst/>
            <a:cxnLst/>
            <a:rect r="r" b="b" t="t" l="l"/>
            <a:pathLst>
              <a:path h="9334925" w="12595755">
                <a:moveTo>
                  <a:pt x="0" y="0"/>
                </a:moveTo>
                <a:lnTo>
                  <a:pt x="12595755" y="0"/>
                </a:lnTo>
                <a:lnTo>
                  <a:pt x="12595755" y="9334926"/>
                </a:lnTo>
                <a:lnTo>
                  <a:pt x="0" y="9334926"/>
                </a:lnTo>
                <a:lnTo>
                  <a:pt x="0" y="0"/>
                </a:lnTo>
                <a:close/>
              </a:path>
            </a:pathLst>
          </a:custGeom>
          <a:blipFill>
            <a:blip r:embed="rId3"/>
            <a:stretch>
              <a:fillRect l="-102874" t="-67950" r="-82664" b="-4877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5CE1E6"/>
        </a:solidFill>
      </p:bgPr>
    </p:bg>
    <p:spTree>
      <p:nvGrpSpPr>
        <p:cNvPr id="1" name=""/>
        <p:cNvGrpSpPr/>
        <p:nvPr/>
      </p:nvGrpSpPr>
      <p:grpSpPr>
        <a:xfrm>
          <a:off x="0" y="0"/>
          <a:ext cx="0" cy="0"/>
          <a:chOff x="0" y="0"/>
          <a:chExt cx="0" cy="0"/>
        </a:xfrm>
      </p:grpSpPr>
      <p:grpSp>
        <p:nvGrpSpPr>
          <p:cNvPr name="Group 2" id="2"/>
          <p:cNvGrpSpPr/>
          <p:nvPr/>
        </p:nvGrpSpPr>
        <p:grpSpPr>
          <a:xfrm rot="0">
            <a:off x="8537196" y="1576525"/>
            <a:ext cx="9425171" cy="5921756"/>
            <a:chOff x="0" y="0"/>
            <a:chExt cx="12566894" cy="7895674"/>
          </a:xfrm>
        </p:grpSpPr>
        <p:sp>
          <p:nvSpPr>
            <p:cNvPr name="TextBox 3" id="3"/>
            <p:cNvSpPr txBox="true"/>
            <p:nvPr/>
          </p:nvSpPr>
          <p:spPr>
            <a:xfrm rot="0">
              <a:off x="0" y="1913281"/>
              <a:ext cx="12566894" cy="5984883"/>
            </a:xfrm>
            <a:prstGeom prst="rect">
              <a:avLst/>
            </a:prstGeom>
          </p:spPr>
          <p:txBody>
            <a:bodyPr anchor="t" rtlCol="false" tIns="0" lIns="0" bIns="0" rIns="0">
              <a:spAutoFit/>
            </a:bodyPr>
            <a:lstStyle/>
            <a:p>
              <a:pPr algn="just">
                <a:lnSpc>
                  <a:spcPts val="6050"/>
                </a:lnSpc>
              </a:pPr>
              <a:r>
                <a:rPr lang="en-US" sz="5500">
                  <a:solidFill>
                    <a:srgbClr val="000000"/>
                  </a:solidFill>
                  <a:latin typeface="HK Grotesk Bold"/>
                </a:rPr>
                <a:t>Thank you for your attention.</a:t>
              </a:r>
            </a:p>
            <a:p>
              <a:pPr algn="just">
                <a:lnSpc>
                  <a:spcPts val="6050"/>
                </a:lnSpc>
              </a:pPr>
            </a:p>
            <a:p>
              <a:pPr algn="just">
                <a:lnSpc>
                  <a:spcPts val="2969"/>
                </a:lnSpc>
              </a:pPr>
              <a:r>
                <a:rPr lang="en-US" sz="2699">
                  <a:solidFill>
                    <a:srgbClr val="000000"/>
                  </a:solidFill>
                  <a:latin typeface="HK Grotesk Bold"/>
                </a:rPr>
                <a:t>More information about the project on the website:</a:t>
              </a:r>
            </a:p>
            <a:p>
              <a:pPr algn="just">
                <a:lnSpc>
                  <a:spcPts val="2969"/>
                </a:lnSpc>
              </a:pPr>
            </a:p>
            <a:p>
              <a:pPr algn="just">
                <a:lnSpc>
                  <a:spcPts val="2969"/>
                </a:lnSpc>
              </a:pPr>
              <a:r>
                <a:rPr lang="en-US" sz="2699">
                  <a:solidFill>
                    <a:srgbClr val="000000"/>
                  </a:solidFill>
                  <a:latin typeface="HK Grotesk Bold"/>
                </a:rPr>
                <a:t>https://kreatywnidlabiznesu.pl/develop-your-creativity/</a:t>
              </a:r>
            </a:p>
            <a:p>
              <a:pPr algn="just">
                <a:lnSpc>
                  <a:spcPts val="7150"/>
                </a:lnSpc>
              </a:pPr>
            </a:p>
            <a:p>
              <a:pPr algn="just">
                <a:lnSpc>
                  <a:spcPts val="7150"/>
                </a:lnSpc>
              </a:pPr>
            </a:p>
          </p:txBody>
        </p:sp>
        <p:sp>
          <p:nvSpPr>
            <p:cNvPr name="TextBox 4" id="4"/>
            <p:cNvSpPr txBox="true"/>
            <p:nvPr/>
          </p:nvSpPr>
          <p:spPr>
            <a:xfrm rot="0">
              <a:off x="0" y="36420"/>
              <a:ext cx="12566894" cy="1068089"/>
            </a:xfrm>
            <a:prstGeom prst="rect">
              <a:avLst/>
            </a:prstGeom>
          </p:spPr>
          <p:txBody>
            <a:bodyPr anchor="t" rtlCol="false" tIns="0" lIns="0" bIns="0" rIns="0">
              <a:spAutoFit/>
            </a:bodyPr>
            <a:lstStyle/>
            <a:p>
              <a:pPr algn="just">
                <a:lnSpc>
                  <a:spcPts val="6159"/>
                </a:lnSpc>
              </a:pPr>
            </a:p>
          </p:txBody>
        </p:sp>
      </p:grpSp>
      <p:grpSp>
        <p:nvGrpSpPr>
          <p:cNvPr name="Group 5" id="5"/>
          <p:cNvGrpSpPr>
            <a:grpSpLocks noChangeAspect="true"/>
          </p:cNvGrpSpPr>
          <p:nvPr/>
        </p:nvGrpSpPr>
        <p:grpSpPr>
          <a:xfrm rot="0">
            <a:off x="1028700" y="1028700"/>
            <a:ext cx="8213147" cy="8229600"/>
            <a:chOff x="0" y="0"/>
            <a:chExt cx="10143490" cy="10163810"/>
          </a:xfrm>
        </p:grpSpPr>
        <p:sp>
          <p:nvSpPr>
            <p:cNvPr name="Freeform 6" id="6"/>
            <p:cNvSpPr/>
            <p:nvPr/>
          </p:nvSpPr>
          <p:spPr>
            <a:xfrm flipH="false" flipV="false" rot="0">
              <a:off x="0" y="0"/>
              <a:ext cx="10143351" cy="10163632"/>
            </a:xfrm>
            <a:custGeom>
              <a:avLst/>
              <a:gdLst/>
              <a:ahLst/>
              <a:cxnLst/>
              <a:rect r="r" b="b" t="t" l="l"/>
              <a:pathLst>
                <a:path h="10163632" w="10143351">
                  <a:moveTo>
                    <a:pt x="0" y="0"/>
                  </a:moveTo>
                  <a:lnTo>
                    <a:pt x="10143351" y="0"/>
                  </a:lnTo>
                  <a:lnTo>
                    <a:pt x="10143351" y="10163632"/>
                  </a:lnTo>
                  <a:lnTo>
                    <a:pt x="0" y="10163632"/>
                  </a:lnTo>
                  <a:close/>
                </a:path>
              </a:pathLst>
            </a:custGeom>
            <a:blipFill>
              <a:blip r:embed="rId2"/>
              <a:stretch>
                <a:fillRect l="0" t="-25" r="0" b="-25"/>
              </a:stretch>
            </a:blipFill>
          </p:spPr>
        </p:sp>
        <p:sp>
          <p:nvSpPr>
            <p:cNvPr name="Freeform 7" id="7"/>
            <p:cNvSpPr/>
            <p:nvPr/>
          </p:nvSpPr>
          <p:spPr>
            <a:xfrm flipH="false" flipV="false" rot="0">
              <a:off x="3149600" y="2368550"/>
              <a:ext cx="5156200" cy="6858000"/>
            </a:xfrm>
            <a:custGeom>
              <a:avLst/>
              <a:gdLst/>
              <a:ahLst/>
              <a:cxnLst/>
              <a:rect r="r" b="b" t="t" l="l"/>
              <a:pathLst>
                <a:path h="6858000" w="5156200">
                  <a:moveTo>
                    <a:pt x="0" y="0"/>
                  </a:moveTo>
                  <a:lnTo>
                    <a:pt x="5156200" y="0"/>
                  </a:lnTo>
                  <a:lnTo>
                    <a:pt x="5156200" y="6858000"/>
                  </a:lnTo>
                  <a:lnTo>
                    <a:pt x="0" y="6858000"/>
                  </a:lnTo>
                  <a:close/>
                </a:path>
              </a:pathLst>
            </a:custGeom>
            <a:blipFill>
              <a:blip r:embed="rId3"/>
              <a:stretch>
                <a:fillRect l="-49816" t="0" r="-49816" b="0"/>
              </a:stretch>
            </a:blipFill>
          </p:spPr>
        </p:sp>
        <p:sp>
          <p:nvSpPr>
            <p:cNvPr name="Freeform 8" id="8"/>
            <p:cNvSpPr/>
            <p:nvPr/>
          </p:nvSpPr>
          <p:spPr>
            <a:xfrm flipH="false" flipV="false" rot="0">
              <a:off x="374650" y="673100"/>
              <a:ext cx="6318250" cy="8427288"/>
            </a:xfrm>
            <a:custGeom>
              <a:avLst/>
              <a:gdLst/>
              <a:ahLst/>
              <a:cxnLst/>
              <a:rect r="r" b="b" t="t" l="l"/>
              <a:pathLst>
                <a:path h="8427288" w="631825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a:blip r:embed="rId4"/>
              <a:stretch>
                <a:fillRect l="-74927" t="0" r="-2912" b="0"/>
              </a:stretch>
            </a:blipFill>
          </p:spPr>
        </p:sp>
      </p:grpSp>
      <p:sp>
        <p:nvSpPr>
          <p:cNvPr name="Freeform 9" id="9"/>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5"/>
            <a:stretch>
              <a:fillRect l="0" t="0" r="0" b="0"/>
            </a:stretch>
          </a:blipFill>
        </p:spPr>
      </p:sp>
      <p:grpSp>
        <p:nvGrpSpPr>
          <p:cNvPr name="Group 10" id="10"/>
          <p:cNvGrpSpPr/>
          <p:nvPr/>
        </p:nvGrpSpPr>
        <p:grpSpPr>
          <a:xfrm rot="0">
            <a:off x="-181678" y="9123328"/>
            <a:ext cx="19466958" cy="2706722"/>
            <a:chOff x="0" y="0"/>
            <a:chExt cx="5127100" cy="712882"/>
          </a:xfrm>
        </p:grpSpPr>
        <p:sp>
          <p:nvSpPr>
            <p:cNvPr name="Freeform 11" id="11"/>
            <p:cNvSpPr/>
            <p:nvPr/>
          </p:nvSpPr>
          <p:spPr>
            <a:xfrm flipH="false" flipV="false" rot="0">
              <a:off x="0" y="0"/>
              <a:ext cx="5127100" cy="712882"/>
            </a:xfrm>
            <a:custGeom>
              <a:avLst/>
              <a:gdLst/>
              <a:ahLst/>
              <a:cxnLst/>
              <a:rect r="r" b="b" t="t" l="l"/>
              <a:pathLst>
                <a:path h="712882" w="5127100">
                  <a:moveTo>
                    <a:pt x="0" y="0"/>
                  </a:moveTo>
                  <a:lnTo>
                    <a:pt x="5127100" y="0"/>
                  </a:lnTo>
                  <a:lnTo>
                    <a:pt x="5127100" y="712882"/>
                  </a:lnTo>
                  <a:lnTo>
                    <a:pt x="0" y="712882"/>
                  </a:lnTo>
                  <a:close/>
                </a:path>
              </a:pathLst>
            </a:custGeom>
            <a:solidFill>
              <a:srgbClr val="FFFFFF"/>
            </a:solidFill>
          </p:spPr>
        </p:sp>
        <p:sp>
          <p:nvSpPr>
            <p:cNvPr name="TextBox 12" id="12"/>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5257316" y="9235820"/>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6"/>
            <a:stretch>
              <a:fillRect l="0" t="0" r="0" b="0"/>
            </a:stretch>
          </a:blipFill>
        </p:spPr>
      </p:sp>
      <p:sp>
        <p:nvSpPr>
          <p:cNvPr name="Freeform 14" id="14"/>
          <p:cNvSpPr/>
          <p:nvPr/>
        </p:nvSpPr>
        <p:spPr>
          <a:xfrm flipH="false" flipV="false" rot="0">
            <a:off x="6340429" y="9239187"/>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7"/>
            <a:stretch>
              <a:fillRect l="0" t="0" r="0" b="0"/>
            </a:stretch>
          </a:blipFill>
        </p:spPr>
      </p:sp>
      <p:sp>
        <p:nvSpPr>
          <p:cNvPr name="Freeform 15" id="15"/>
          <p:cNvSpPr/>
          <p:nvPr/>
        </p:nvSpPr>
        <p:spPr>
          <a:xfrm flipH="false" flipV="false" rot="0">
            <a:off x="3859295" y="9179256"/>
            <a:ext cx="928453" cy="854564"/>
          </a:xfrm>
          <a:custGeom>
            <a:avLst/>
            <a:gdLst/>
            <a:ahLst/>
            <a:cxnLst/>
            <a:rect r="r" b="b" t="t" l="l"/>
            <a:pathLst>
              <a:path h="854564" w="928453">
                <a:moveTo>
                  <a:pt x="0" y="0"/>
                </a:moveTo>
                <a:lnTo>
                  <a:pt x="928453" y="0"/>
                </a:lnTo>
                <a:lnTo>
                  <a:pt x="928453" y="854564"/>
                </a:lnTo>
                <a:lnTo>
                  <a:pt x="0" y="854564"/>
                </a:lnTo>
                <a:lnTo>
                  <a:pt x="0" y="0"/>
                </a:lnTo>
                <a:close/>
              </a:path>
            </a:pathLst>
          </a:custGeom>
          <a:blipFill>
            <a:blip r:embed="rId8"/>
            <a:stretch>
              <a:fillRect l="0" t="0" r="0" b="0"/>
            </a:stretch>
          </a:blipFill>
        </p:spPr>
      </p:sp>
      <p:sp>
        <p:nvSpPr>
          <p:cNvPr name="Freeform 16" id="16"/>
          <p:cNvSpPr/>
          <p:nvPr/>
        </p:nvSpPr>
        <p:spPr>
          <a:xfrm flipH="false" flipV="false" rot="0">
            <a:off x="7497255" y="9381330"/>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9"/>
            <a:stretch>
              <a:fillRect l="0" t="0" r="0" b="0"/>
            </a:stretch>
          </a:blipFill>
        </p:spPr>
      </p:sp>
      <p:sp>
        <p:nvSpPr>
          <p:cNvPr name="Freeform 17" id="17"/>
          <p:cNvSpPr/>
          <p:nvPr/>
        </p:nvSpPr>
        <p:spPr>
          <a:xfrm flipH="false" flipV="false" rot="0">
            <a:off x="474099" y="9345458"/>
            <a:ext cx="2827931" cy="591800"/>
          </a:xfrm>
          <a:custGeom>
            <a:avLst/>
            <a:gdLst/>
            <a:ahLst/>
            <a:cxnLst/>
            <a:rect r="r" b="b" t="t" l="l"/>
            <a:pathLst>
              <a:path h="591800" w="2827931">
                <a:moveTo>
                  <a:pt x="0" y="0"/>
                </a:moveTo>
                <a:lnTo>
                  <a:pt x="2827931" y="0"/>
                </a:lnTo>
                <a:lnTo>
                  <a:pt x="2827931" y="591800"/>
                </a:lnTo>
                <a:lnTo>
                  <a:pt x="0" y="591800"/>
                </a:lnTo>
                <a:lnTo>
                  <a:pt x="0" y="0"/>
                </a:lnTo>
                <a:close/>
              </a:path>
            </a:pathLst>
          </a:custGeom>
          <a:blipFill>
            <a:blip r:embed="rId10"/>
            <a:stretch>
              <a:fillRect l="0" t="0" r="0" b="0"/>
            </a:stretch>
          </a:blipFill>
        </p:spPr>
      </p:sp>
      <p:sp>
        <p:nvSpPr>
          <p:cNvPr name="TextBox 18" id="18"/>
          <p:cNvSpPr txBox="true"/>
          <p:nvPr/>
        </p:nvSpPr>
        <p:spPr>
          <a:xfrm rot="-5400000">
            <a:off x="4627661" y="9572979"/>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PARTNERS:</a:t>
            </a:r>
          </a:p>
        </p:txBody>
      </p:sp>
      <p:sp>
        <p:nvSpPr>
          <p:cNvPr name="TextBox 19" id="19"/>
          <p:cNvSpPr txBox="true"/>
          <p:nvPr/>
        </p:nvSpPr>
        <p:spPr>
          <a:xfrm rot="-5400000">
            <a:off x="3130472" y="9695856"/>
            <a:ext cx="863894" cy="163099"/>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LEADER:</a:t>
            </a:r>
          </a:p>
        </p:txBody>
      </p:sp>
      <p:sp>
        <p:nvSpPr>
          <p:cNvPr name="TextBox 20" id="20"/>
          <p:cNvSpPr txBox="true"/>
          <p:nvPr/>
        </p:nvSpPr>
        <p:spPr>
          <a:xfrm rot="0">
            <a:off x="9528949" y="7743649"/>
            <a:ext cx="7962951" cy="915563"/>
          </a:xfrm>
          <a:prstGeom prst="rect">
            <a:avLst/>
          </a:prstGeom>
        </p:spPr>
        <p:txBody>
          <a:bodyPr anchor="t" rtlCol="false" tIns="0" lIns="0" bIns="0" rIns="0">
            <a:spAutoFit/>
          </a:bodyPr>
          <a:lstStyle/>
          <a:p>
            <a:pPr algn="just">
              <a:lnSpc>
                <a:spcPts val="1830"/>
              </a:lnSpc>
              <a:spcBef>
                <a:spcPct val="0"/>
              </a:spcBef>
            </a:pPr>
            <a:r>
              <a:rPr lang="en-US" sz="1408" spc="28">
                <a:solidFill>
                  <a:srgbClr val="000000"/>
                </a:solidFill>
                <a:latin typeface="HK Grotesk Medium"/>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805273" y="2147529"/>
            <a:ext cx="8319308" cy="2995971"/>
          </a:xfrm>
          <a:prstGeom prst="rect">
            <a:avLst/>
          </a:prstGeom>
        </p:spPr>
        <p:txBody>
          <a:bodyPr anchor="t" rtlCol="false" tIns="0" lIns="0" bIns="0" rIns="0">
            <a:spAutoFit/>
          </a:bodyPr>
          <a:lstStyle/>
          <a:p>
            <a:pPr>
              <a:lnSpc>
                <a:spcPts val="7868"/>
              </a:lnSpc>
            </a:pPr>
            <a:r>
              <a:rPr lang="en-US" sz="7153">
                <a:solidFill>
                  <a:srgbClr val="336BE4"/>
                </a:solidFill>
                <a:latin typeface="HK Grotesk Bold"/>
              </a:rPr>
              <a:t>1. INPUTTING</a:t>
            </a:r>
          </a:p>
          <a:p>
            <a:pPr>
              <a:lnSpc>
                <a:spcPts val="7868"/>
              </a:lnSpc>
            </a:pPr>
          </a:p>
          <a:p>
            <a:pPr>
              <a:lnSpc>
                <a:spcPts val="7868"/>
              </a:lnSpc>
            </a:pPr>
          </a:p>
        </p:txBody>
      </p:sp>
      <p:sp>
        <p:nvSpPr>
          <p:cNvPr name="Freeform 3" id="3"/>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24975" t="0" r="-24975" b="0"/>
            </a:stretch>
          </a:blipFill>
        </p:spPr>
      </p:sp>
      <p:sp>
        <p:nvSpPr>
          <p:cNvPr name="TextBox 4" id="4"/>
          <p:cNvSpPr txBox="true"/>
          <p:nvPr/>
        </p:nvSpPr>
        <p:spPr>
          <a:xfrm rot="0">
            <a:off x="8939992" y="9949024"/>
            <a:ext cx="4967615" cy="337976"/>
          </a:xfrm>
          <a:prstGeom prst="rect">
            <a:avLst/>
          </a:prstGeom>
        </p:spPr>
        <p:txBody>
          <a:bodyPr anchor="t" rtlCol="false" tIns="0" lIns="0" bIns="0" rIns="0">
            <a:spAutoFit/>
          </a:bodyPr>
          <a:lstStyle/>
          <a:p>
            <a:pPr>
              <a:lnSpc>
                <a:spcPts val="2737"/>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6" id="6"/>
          <p:cNvSpPr txBox="true"/>
          <p:nvPr/>
        </p:nvSpPr>
        <p:spPr>
          <a:xfrm rot="0">
            <a:off x="8805273" y="4628973"/>
            <a:ext cx="8049870" cy="2222184"/>
          </a:xfrm>
          <a:prstGeom prst="rect">
            <a:avLst/>
          </a:prstGeom>
        </p:spPr>
        <p:txBody>
          <a:bodyPr anchor="t" rtlCol="false" tIns="0" lIns="0" bIns="0" rIns="0">
            <a:spAutoFit/>
          </a:bodyPr>
          <a:lstStyle/>
          <a:p>
            <a:pPr algn="ctr">
              <a:lnSpc>
                <a:spcPts val="4334"/>
              </a:lnSpc>
              <a:spcBef>
                <a:spcPct val="0"/>
              </a:spcBef>
            </a:pPr>
            <a:r>
              <a:rPr lang="en-US" sz="3940">
                <a:solidFill>
                  <a:srgbClr val="050217"/>
                </a:solidFill>
                <a:latin typeface="HK Grotesk Bold"/>
              </a:rPr>
              <a:t>Inputting is the process by which a user enters any type of data into a computer system.</a:t>
            </a:r>
          </a:p>
          <a:p>
            <a:pPr algn="ctr">
              <a:lnSpc>
                <a:spcPts val="4334"/>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541934"/>
            <a:ext cx="14314662" cy="9521807"/>
          </a:xfrm>
          <a:custGeom>
            <a:avLst/>
            <a:gdLst/>
            <a:ahLst/>
            <a:cxnLst/>
            <a:rect r="r" b="b" t="t" l="l"/>
            <a:pathLst>
              <a:path h="9521807" w="14314662">
                <a:moveTo>
                  <a:pt x="0" y="0"/>
                </a:moveTo>
                <a:lnTo>
                  <a:pt x="14314662" y="0"/>
                </a:lnTo>
                <a:lnTo>
                  <a:pt x="14314662" y="9521807"/>
                </a:lnTo>
                <a:lnTo>
                  <a:pt x="0" y="9521807"/>
                </a:lnTo>
                <a:lnTo>
                  <a:pt x="0" y="0"/>
                </a:lnTo>
                <a:close/>
              </a:path>
            </a:pathLst>
          </a:custGeom>
          <a:blipFill>
            <a:blip r:embed="rId3"/>
            <a:stretch>
              <a:fillRect l="-90027" t="-67388" r="-61093" b="-44969"/>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316867" y="1079956"/>
            <a:ext cx="7639170" cy="7062342"/>
            <a:chOff x="0" y="0"/>
            <a:chExt cx="10185561" cy="9416456"/>
          </a:xfrm>
        </p:grpSpPr>
        <p:sp>
          <p:nvSpPr>
            <p:cNvPr name="TextBox 3" id="3"/>
            <p:cNvSpPr txBox="true"/>
            <p:nvPr/>
          </p:nvSpPr>
          <p:spPr>
            <a:xfrm rot="0">
              <a:off x="0" y="2071983"/>
              <a:ext cx="10185561" cy="1572560"/>
            </a:xfrm>
            <a:prstGeom prst="rect">
              <a:avLst/>
            </a:prstGeom>
          </p:spPr>
          <p:txBody>
            <a:bodyPr anchor="t" rtlCol="false" tIns="0" lIns="0" bIns="0" rIns="0">
              <a:spAutoFit/>
            </a:bodyPr>
            <a:lstStyle/>
            <a:p>
              <a:pPr>
                <a:lnSpc>
                  <a:spcPts val="8929"/>
                </a:lnSpc>
              </a:pPr>
              <a:r>
                <a:rPr lang="en-US" sz="8117">
                  <a:solidFill>
                    <a:srgbClr val="336BE4"/>
                  </a:solidFill>
                  <a:latin typeface="HK Grotesk Bold"/>
                </a:rPr>
                <a:t>2. PROCESSING</a:t>
              </a:r>
            </a:p>
          </p:txBody>
        </p:sp>
        <p:sp>
          <p:nvSpPr>
            <p:cNvPr name="TextBox 4" id="4"/>
            <p:cNvSpPr txBox="true"/>
            <p:nvPr/>
          </p:nvSpPr>
          <p:spPr>
            <a:xfrm rot="0">
              <a:off x="0" y="4575114"/>
              <a:ext cx="10185561" cy="4775150"/>
            </a:xfrm>
            <a:prstGeom prst="rect">
              <a:avLst/>
            </a:prstGeom>
          </p:spPr>
          <p:txBody>
            <a:bodyPr anchor="t" rtlCol="false" tIns="0" lIns="0" bIns="0" rIns="0">
              <a:spAutoFit/>
            </a:bodyPr>
            <a:lstStyle/>
            <a:p>
              <a:pPr>
                <a:lnSpc>
                  <a:spcPts val="4878"/>
                </a:lnSpc>
              </a:pPr>
              <a:r>
                <a:rPr lang="en-US" sz="3752" spc="75">
                  <a:solidFill>
                    <a:srgbClr val="050217"/>
                  </a:solidFill>
                  <a:latin typeface="HK Grotesk Medium"/>
                </a:rPr>
                <a:t>Processing simply means that the computer system begins to carry out instructions given by the user. This process is called processing.</a:t>
              </a:r>
            </a:p>
            <a:p>
              <a:pPr>
                <a:lnSpc>
                  <a:spcPts val="2928"/>
                </a:lnSpc>
              </a:pPr>
            </a:p>
            <a:p>
              <a:pPr>
                <a:lnSpc>
                  <a:spcPts val="2928"/>
                </a:lnSpc>
              </a:pPr>
            </a:p>
            <a:p>
              <a:pPr>
                <a:lnSpc>
                  <a:spcPts val="2928"/>
                </a:lnSpc>
              </a:pPr>
            </a:p>
          </p:txBody>
        </p:sp>
        <p:sp>
          <p:nvSpPr>
            <p:cNvPr name="TextBox 5" id="5"/>
            <p:cNvSpPr txBox="true"/>
            <p:nvPr/>
          </p:nvSpPr>
          <p:spPr>
            <a:xfrm rot="0">
              <a:off x="0" y="36420"/>
              <a:ext cx="10185561" cy="1068089"/>
            </a:xfrm>
            <a:prstGeom prst="rect">
              <a:avLst/>
            </a:prstGeom>
          </p:spPr>
          <p:txBody>
            <a:bodyPr anchor="t" rtlCol="false" tIns="0" lIns="0" bIns="0" rIns="0">
              <a:spAutoFit/>
            </a:bodyPr>
            <a:lstStyle/>
            <a:p>
              <a:pPr>
                <a:lnSpc>
                  <a:spcPts val="6160"/>
                </a:lnSpc>
              </a:pPr>
            </a:p>
          </p:txBody>
        </p:sp>
      </p:grpSp>
      <p:sp>
        <p:nvSpPr>
          <p:cNvPr name="Freeform 6" id="6"/>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7" id="7"/>
          <p:cNvSpPr/>
          <p:nvPr/>
        </p:nvSpPr>
        <p:spPr>
          <a:xfrm flipH="false" flipV="false" rot="0">
            <a:off x="395635" y="2210299"/>
            <a:ext cx="8426293" cy="6550958"/>
          </a:xfrm>
          <a:custGeom>
            <a:avLst/>
            <a:gdLst/>
            <a:ahLst/>
            <a:cxnLst/>
            <a:rect r="r" b="b" t="t" l="l"/>
            <a:pathLst>
              <a:path h="6550958" w="8426293">
                <a:moveTo>
                  <a:pt x="0" y="0"/>
                </a:moveTo>
                <a:lnTo>
                  <a:pt x="8426292" y="0"/>
                </a:lnTo>
                <a:lnTo>
                  <a:pt x="8426292" y="6550958"/>
                </a:lnTo>
                <a:lnTo>
                  <a:pt x="0" y="6550958"/>
                </a:lnTo>
                <a:lnTo>
                  <a:pt x="0" y="0"/>
                </a:lnTo>
                <a:close/>
              </a:path>
            </a:pathLst>
          </a:custGeom>
          <a:blipFill>
            <a:blip r:embed="rId3"/>
            <a:stretch>
              <a:fillRect l="-8564" t="0" r="-8564"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340539" y="1205513"/>
            <a:ext cx="6750060" cy="8225678"/>
          </a:xfrm>
          <a:custGeom>
            <a:avLst/>
            <a:gdLst/>
            <a:ahLst/>
            <a:cxnLst/>
            <a:rect r="r" b="b" t="t" l="l"/>
            <a:pathLst>
              <a:path h="8225678" w="6750060">
                <a:moveTo>
                  <a:pt x="0" y="0"/>
                </a:moveTo>
                <a:lnTo>
                  <a:pt x="6750060" y="0"/>
                </a:lnTo>
                <a:lnTo>
                  <a:pt x="6750060" y="8225677"/>
                </a:lnTo>
                <a:lnTo>
                  <a:pt x="0" y="8225677"/>
                </a:lnTo>
                <a:lnTo>
                  <a:pt x="0" y="0"/>
                </a:lnTo>
                <a:close/>
              </a:path>
            </a:pathLst>
          </a:custGeom>
          <a:blipFill>
            <a:blip r:embed="rId2"/>
            <a:stretch>
              <a:fillRect l="-10447" t="0" r="-72115" b="0"/>
            </a:stretch>
          </a:blipFill>
        </p:spPr>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4" id="4"/>
          <p:cNvSpPr txBox="true"/>
          <p:nvPr/>
        </p:nvSpPr>
        <p:spPr>
          <a:xfrm rot="0">
            <a:off x="1008340" y="1709784"/>
            <a:ext cx="7514392" cy="2293845"/>
          </a:xfrm>
          <a:prstGeom prst="rect">
            <a:avLst/>
          </a:prstGeom>
        </p:spPr>
        <p:txBody>
          <a:bodyPr anchor="t" rtlCol="false" tIns="0" lIns="0" bIns="0" rIns="0">
            <a:spAutoFit/>
          </a:bodyPr>
          <a:lstStyle/>
          <a:p>
            <a:pPr algn="ctr">
              <a:lnSpc>
                <a:spcPts val="8929"/>
              </a:lnSpc>
            </a:pPr>
            <a:r>
              <a:rPr lang="en-US" sz="8117">
                <a:solidFill>
                  <a:srgbClr val="336BE4"/>
                </a:solidFill>
                <a:latin typeface="HK Grotesk Bold"/>
              </a:rPr>
              <a:t>3. OUTPUTTING</a:t>
            </a:r>
          </a:p>
          <a:p>
            <a:pPr algn="ctr">
              <a:lnSpc>
                <a:spcPts val="8929"/>
              </a:lnSpc>
              <a:spcBef>
                <a:spcPct val="0"/>
              </a:spcBef>
            </a:pPr>
          </a:p>
        </p:txBody>
      </p:sp>
      <p:sp>
        <p:nvSpPr>
          <p:cNvPr name="TextBox 5" id="5"/>
          <p:cNvSpPr txBox="true"/>
          <p:nvPr/>
        </p:nvSpPr>
        <p:spPr>
          <a:xfrm rot="0">
            <a:off x="732253" y="4396360"/>
            <a:ext cx="8066567" cy="2337460"/>
          </a:xfrm>
          <a:prstGeom prst="rect">
            <a:avLst/>
          </a:prstGeom>
        </p:spPr>
        <p:txBody>
          <a:bodyPr anchor="t" rtlCol="false" tIns="0" lIns="0" bIns="0" rIns="0">
            <a:spAutoFit/>
          </a:bodyPr>
          <a:lstStyle/>
          <a:p>
            <a:pPr algn="ctr">
              <a:lnSpc>
                <a:spcPts val="6078"/>
              </a:lnSpc>
              <a:spcBef>
                <a:spcPct val="0"/>
              </a:spcBef>
            </a:pPr>
            <a:r>
              <a:rPr lang="en-US" sz="5526">
                <a:solidFill>
                  <a:srgbClr val="000000"/>
                </a:solidFill>
                <a:latin typeface="HK Grotesk"/>
              </a:rPr>
              <a:t>Outputting simply means the output of the results specified by the user.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424417" y="435424"/>
            <a:ext cx="12922856" cy="9416151"/>
          </a:xfrm>
          <a:custGeom>
            <a:avLst/>
            <a:gdLst/>
            <a:ahLst/>
            <a:cxnLst/>
            <a:rect r="r" b="b" t="t" l="l"/>
            <a:pathLst>
              <a:path h="9416151" w="12922856">
                <a:moveTo>
                  <a:pt x="0" y="0"/>
                </a:moveTo>
                <a:lnTo>
                  <a:pt x="12922856" y="0"/>
                </a:lnTo>
                <a:lnTo>
                  <a:pt x="12922856" y="9416152"/>
                </a:lnTo>
                <a:lnTo>
                  <a:pt x="0" y="9416152"/>
                </a:lnTo>
                <a:lnTo>
                  <a:pt x="0" y="0"/>
                </a:lnTo>
                <a:close/>
              </a:path>
            </a:pathLst>
          </a:custGeom>
          <a:blipFill>
            <a:blip r:embed="rId3"/>
            <a:stretch>
              <a:fillRect l="-107367" t="-74074" r="-75301" b="-4414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633499" y="1205513"/>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118839" t="0" r="-47001" b="0"/>
            </a:stretch>
          </a:blipFill>
        </p:spPr>
      </p:sp>
      <p:sp>
        <p:nvSpPr>
          <p:cNvPr name="TextBox 3" id="3"/>
          <p:cNvSpPr txBox="true"/>
          <p:nvPr/>
        </p:nvSpPr>
        <p:spPr>
          <a:xfrm rot="0">
            <a:off x="1259209" y="1212939"/>
            <a:ext cx="9191756" cy="2115412"/>
          </a:xfrm>
          <a:prstGeom prst="rect">
            <a:avLst/>
          </a:prstGeom>
        </p:spPr>
        <p:txBody>
          <a:bodyPr anchor="t" rtlCol="false" tIns="0" lIns="0" bIns="0" rIns="0">
            <a:spAutoFit/>
          </a:bodyPr>
          <a:lstStyle/>
          <a:p>
            <a:pPr>
              <a:lnSpc>
                <a:spcPts val="10744"/>
              </a:lnSpc>
            </a:pPr>
            <a:r>
              <a:rPr lang="en-US" sz="9767">
                <a:solidFill>
                  <a:srgbClr val="336BE4"/>
                </a:solidFill>
                <a:latin typeface="HK Grotesk Bold"/>
              </a:rPr>
              <a:t> 4. STORING</a:t>
            </a:r>
          </a:p>
          <a:p>
            <a:pPr>
              <a:lnSpc>
                <a:spcPts val="5904"/>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5" id="5"/>
          <p:cNvSpPr txBox="true"/>
          <p:nvPr/>
        </p:nvSpPr>
        <p:spPr>
          <a:xfrm rot="0">
            <a:off x="0" y="4614862"/>
            <a:ext cx="9144000" cy="2261347"/>
          </a:xfrm>
          <a:prstGeom prst="rect">
            <a:avLst/>
          </a:prstGeom>
        </p:spPr>
        <p:txBody>
          <a:bodyPr anchor="t" rtlCol="false" tIns="0" lIns="0" bIns="0" rIns="0">
            <a:spAutoFit/>
          </a:bodyPr>
          <a:lstStyle/>
          <a:p>
            <a:pPr algn="ctr">
              <a:lnSpc>
                <a:spcPts val="4464"/>
              </a:lnSpc>
              <a:spcBef>
                <a:spcPct val="0"/>
              </a:spcBef>
            </a:pPr>
            <a:r>
              <a:rPr lang="en-US" sz="4058">
                <a:solidFill>
                  <a:srgbClr val="000000"/>
                </a:solidFill>
                <a:latin typeface="HK Grotesk"/>
              </a:rPr>
              <a:t>Storing is the fourth basic operation of computer systems. "Save" simply means to save the output result after executing the user's instruction.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DAFonGCyPaE</dc:identifier>
  <dcterms:modified xsi:type="dcterms:W3CDTF">2011-08-01T06:04:30Z</dcterms:modified>
  <cp:revision>1</cp:revision>
  <dc:title>O5-Computer operation and learning about modern technologies &amp; Support for mobile devices-PRESENTATION III</dc:title>
</cp:coreProperties>
</file>