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8"/>
    <p:sldId id="257" r:id="rId29"/>
    <p:sldId id="258" r:id="rId30"/>
    <p:sldId id="259" r:id="rId31"/>
    <p:sldId id="260" r:id="rId32"/>
    <p:sldId id="261" r:id="rId33"/>
    <p:sldId id="262" r:id="rId34"/>
    <p:sldId id="263" r:id="rId35"/>
    <p:sldId id="264" r:id="rId36"/>
    <p:sldId id="265" r:id="rId37"/>
    <p:sldId id="266" r:id="rId38"/>
    <p:sldId id="267" r:id="rId39"/>
    <p:sldId id="268" r:id="rId40"/>
    <p:sldId id="269" r:id="rId41"/>
    <p:sldId id="270" r:id="rId42"/>
    <p:sldId id="271" r:id="rId43"/>
    <p:sldId id="272" r:id="rId44"/>
    <p:sldId id="273" r:id="rId45"/>
    <p:sldId id="274" r:id="rId46"/>
    <p:sldId id="275" r:id="rId47"/>
    <p:sldId id="276" r:id="rId48"/>
    <p:sldId id="277" r:id="rId49"/>
    <p:sldId id="278" r:id="rId50"/>
    <p:sldId id="279" r:id="rId51"/>
    <p:sldId id="280" r:id="rId52"/>
    <p:sldId id="281" r:id="rId53"/>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Open Sans Extra Bold" charset="1" panose="020B0906030804020204"/>
      <p:regular r:id="rId10"/>
    </p:embeddedFont>
    <p:embeddedFont>
      <p:font typeface="Open Sans Extra Bold Italics" charset="1" panose="020B0906030804020204"/>
      <p:regular r:id="rId11"/>
    </p:embeddedFont>
    <p:embeddedFont>
      <p:font typeface="Now" charset="1" panose="00000500000000000000"/>
      <p:regular r:id="rId12"/>
    </p:embeddedFont>
    <p:embeddedFont>
      <p:font typeface="Now Bold" charset="1" panose="00000800000000000000"/>
      <p:regular r:id="rId13"/>
    </p:embeddedFont>
    <p:embeddedFont>
      <p:font typeface="Now Thin" charset="1" panose="00000300000000000000"/>
      <p:regular r:id="rId14"/>
    </p:embeddedFont>
    <p:embeddedFont>
      <p:font typeface="Now Light" charset="1" panose="00000400000000000000"/>
      <p:regular r:id="rId15"/>
    </p:embeddedFont>
    <p:embeddedFont>
      <p:font typeface="Now Medium" charset="1" panose="00000600000000000000"/>
      <p:regular r:id="rId16"/>
    </p:embeddedFont>
    <p:embeddedFont>
      <p:font typeface="Now Heavy" charset="1" panose="00000A00000000000000"/>
      <p:regular r:id="rId17"/>
    </p:embeddedFont>
    <p:embeddedFont>
      <p:font typeface="HK Grotesk" charset="1" panose="00000500000000000000"/>
      <p:regular r:id="rId18"/>
    </p:embeddedFont>
    <p:embeddedFont>
      <p:font typeface="HK Grotesk Bold" charset="1" panose="00000800000000000000"/>
      <p:regular r:id="rId19"/>
    </p:embeddedFont>
    <p:embeddedFont>
      <p:font typeface="HK Grotesk Italics" charset="1" panose="00000500000000000000"/>
      <p:regular r:id="rId20"/>
    </p:embeddedFont>
    <p:embeddedFont>
      <p:font typeface="HK Grotesk Bold Italics" charset="1" panose="00000800000000000000"/>
      <p:regular r:id="rId21"/>
    </p:embeddedFont>
    <p:embeddedFont>
      <p:font typeface="HK Grotesk Light" charset="1" panose="00000400000000000000"/>
      <p:regular r:id="rId22"/>
    </p:embeddedFont>
    <p:embeddedFont>
      <p:font typeface="HK Grotesk Light Italics" charset="1" panose="00000400000000000000"/>
      <p:regular r:id="rId23"/>
    </p:embeddedFont>
    <p:embeddedFont>
      <p:font typeface="HK Grotesk Medium" charset="1" panose="00000600000000000000"/>
      <p:regular r:id="rId24"/>
    </p:embeddedFont>
    <p:embeddedFont>
      <p:font typeface="HK Grotesk Medium Italics" charset="1" panose="00000600000000000000"/>
      <p:regular r:id="rId25"/>
    </p:embeddedFont>
    <p:embeddedFont>
      <p:font typeface="HK Grotesk Semi-Bold" charset="1" panose="00000700000000000000"/>
      <p:regular r:id="rId26"/>
    </p:embeddedFont>
    <p:embeddedFont>
      <p:font typeface="HK Grotesk Semi-Bold Italics" charset="1" panose="0000070000000000000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slides/slide1.xml" Type="http://schemas.openxmlformats.org/officeDocument/2006/relationships/slide"/><Relationship Id="rId29" Target="slides/slide2.xml" Type="http://schemas.openxmlformats.org/officeDocument/2006/relationships/slide"/><Relationship Id="rId3" Target="viewProps.xml" Type="http://schemas.openxmlformats.org/officeDocument/2006/relationships/viewProps"/><Relationship Id="rId30" Target="slides/slide3.xml" Type="http://schemas.openxmlformats.org/officeDocument/2006/relationships/slide"/><Relationship Id="rId31" Target="slides/slide4.xml" Type="http://schemas.openxmlformats.org/officeDocument/2006/relationships/slide"/><Relationship Id="rId32" Target="slides/slide5.xml" Type="http://schemas.openxmlformats.org/officeDocument/2006/relationships/slide"/><Relationship Id="rId33" Target="slides/slide6.xml" Type="http://schemas.openxmlformats.org/officeDocument/2006/relationships/slide"/><Relationship Id="rId34" Target="slides/slide7.xml" Type="http://schemas.openxmlformats.org/officeDocument/2006/relationships/slide"/><Relationship Id="rId35" Target="slides/slide8.xml" Type="http://schemas.openxmlformats.org/officeDocument/2006/relationships/slide"/><Relationship Id="rId36" Target="slides/slide9.xml" Type="http://schemas.openxmlformats.org/officeDocument/2006/relationships/slide"/><Relationship Id="rId37" Target="slides/slide10.xml" Type="http://schemas.openxmlformats.org/officeDocument/2006/relationships/slide"/><Relationship Id="rId38" Target="slides/slide11.xml" Type="http://schemas.openxmlformats.org/officeDocument/2006/relationships/slide"/><Relationship Id="rId39" Target="slides/slide12.xml" Type="http://schemas.openxmlformats.org/officeDocument/2006/relationships/slide"/><Relationship Id="rId4" Target="theme/theme1.xml" Type="http://schemas.openxmlformats.org/officeDocument/2006/relationships/theme"/><Relationship Id="rId40" Target="slides/slide13.xml" Type="http://schemas.openxmlformats.org/officeDocument/2006/relationships/slide"/><Relationship Id="rId41" Target="slides/slide14.xml" Type="http://schemas.openxmlformats.org/officeDocument/2006/relationships/slide"/><Relationship Id="rId42" Target="slides/slide15.xml" Type="http://schemas.openxmlformats.org/officeDocument/2006/relationships/slide"/><Relationship Id="rId43" Target="slides/slide16.xml" Type="http://schemas.openxmlformats.org/officeDocument/2006/relationships/slide"/><Relationship Id="rId44" Target="slides/slide17.xml" Type="http://schemas.openxmlformats.org/officeDocument/2006/relationships/slide"/><Relationship Id="rId45" Target="slides/slide18.xml" Type="http://schemas.openxmlformats.org/officeDocument/2006/relationships/slide"/><Relationship Id="rId46" Target="slides/slide19.xml" Type="http://schemas.openxmlformats.org/officeDocument/2006/relationships/slide"/><Relationship Id="rId47" Target="slides/slide20.xml" Type="http://schemas.openxmlformats.org/officeDocument/2006/relationships/slide"/><Relationship Id="rId48" Target="slides/slide21.xml" Type="http://schemas.openxmlformats.org/officeDocument/2006/relationships/slide"/><Relationship Id="rId49" Target="slides/slide22.xml" Type="http://schemas.openxmlformats.org/officeDocument/2006/relationships/slide"/><Relationship Id="rId5" Target="tableStyles.xml" Type="http://schemas.openxmlformats.org/officeDocument/2006/relationships/tableStyles"/><Relationship Id="rId50" Target="slides/slide23.xml" Type="http://schemas.openxmlformats.org/officeDocument/2006/relationships/slide"/><Relationship Id="rId51" Target="slides/slide24.xml" Type="http://schemas.openxmlformats.org/officeDocument/2006/relationships/slide"/><Relationship Id="rId52" Target="slides/slide25.xml" Type="http://schemas.openxmlformats.org/officeDocument/2006/relationships/slide"/><Relationship Id="rId53" Target="slides/slide26.xml" Type="http://schemas.openxmlformats.org/officeDocument/2006/relationship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jpe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1.jpe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2.jpe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3.jpe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4.png" Type="http://schemas.openxmlformats.org/officeDocument/2006/relationships/image"/><Relationship Id="rId4" Target="../media/image25.sv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6.png" Type="http://schemas.openxmlformats.org/officeDocument/2006/relationships/image"/><Relationship Id="rId4" Target="../media/image27.sv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8.png" Type="http://schemas.openxmlformats.org/officeDocument/2006/relationships/image"/><Relationship Id="rId4" Target="../media/image29.sv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30.jpe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31.pn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https://www.verywellmind.com/ten-rules-of-netiquette-22285" TargetMode="External" Type="http://schemas.openxmlformats.org/officeDocument/2006/relationships/hyperlink"/></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32.png" Type="http://schemas.openxmlformats.org/officeDocument/2006/relationships/image"/><Relationship Id="rId4" Target="../media/image33.svg" Type="http://schemas.openxmlformats.org/officeDocument/2006/relationships/image"/></Relationships>
</file>

<file path=ppt/slides/_rels/slide2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34.png" Type="http://schemas.openxmlformats.org/officeDocument/2006/relationships/image"/><Relationship Id="rId4" Target="../media/image35.svg" Type="http://schemas.openxmlformats.org/officeDocument/2006/relationships/image"/></Relationships>
</file>

<file path=ppt/slides/_rels/slide2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36.png" Type="http://schemas.openxmlformats.org/officeDocument/2006/relationships/image"/><Relationship Id="rId4" Target="../media/image37.svg" Type="http://schemas.openxmlformats.org/officeDocument/2006/relationships/image"/></Relationships>
</file>

<file path=ppt/slides/_rels/slide2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38.png" Type="http://schemas.openxmlformats.org/officeDocument/2006/relationships/image"/><Relationship Id="rId4" Target="../media/image39.svg" Type="http://schemas.openxmlformats.org/officeDocument/2006/relationships/image"/></Relationships>
</file>

<file path=ppt/slides/_rels/slide26.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7.png" Type="http://schemas.openxmlformats.org/officeDocument/2006/relationships/image"/><Relationship Id="rId2" Target="../media/image40.png" Type="http://schemas.openxmlformats.org/officeDocument/2006/relationships/image"/><Relationship Id="rId3" Target="../media/image41.jpeg" Type="http://schemas.openxmlformats.org/officeDocument/2006/relationships/image"/><Relationship Id="rId4" Target="../media/image42.jpeg" Type="http://schemas.openxmlformats.org/officeDocument/2006/relationships/image"/><Relationship Id="rId5" Target="../media/image6.png" Type="http://schemas.openxmlformats.org/officeDocument/2006/relationships/image"/><Relationship Id="rId6" Target="../media/image2.png" Type="http://schemas.openxmlformats.org/officeDocument/2006/relationships/image"/><Relationship Id="rId7" Target="../media/image3.png" Type="http://schemas.openxmlformats.org/officeDocument/2006/relationships/image"/><Relationship Id="rId8" Target="../media/image4.png" Type="http://schemas.openxmlformats.org/officeDocument/2006/relationships/image"/><Relationship Id="rId9" Target="../media/image5.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2.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5.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 Id="rId3" Target="../media/image6.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7.png" Type="http://schemas.openxmlformats.org/officeDocument/2006/relationships/image"/><Relationship Id="rId4" Target="../media/image18.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9.jpeg" Type="http://schemas.openxmlformats.org/officeDocument/2006/relationships/image"/><Relationship Id="rId4" Target="../media/image20.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15572" r="0" b="0"/>
          <a:stretch>
            <a:fillRect/>
          </a:stretch>
        </p:blipFill>
        <p:spPr>
          <a:xfrm flipH="false" flipV="false">
            <a:off x="0" y="0"/>
            <a:ext cx="18288000" cy="10287000"/>
          </a:xfrm>
          <a:prstGeom prst="rect">
            <a:avLst/>
          </a:prstGeom>
        </p:spPr>
      </p:pic>
      <p:grpSp>
        <p:nvGrpSpPr>
          <p:cNvPr name="Group 3" id="3"/>
          <p:cNvGrpSpPr/>
          <p:nvPr/>
        </p:nvGrpSpPr>
        <p:grpSpPr>
          <a:xfrm rot="0">
            <a:off x="-181678" y="8743950"/>
            <a:ext cx="19466958" cy="3086100"/>
            <a:chOff x="0" y="0"/>
            <a:chExt cx="5127100" cy="812800"/>
          </a:xfrm>
        </p:grpSpPr>
        <p:sp>
          <p:nvSpPr>
            <p:cNvPr name="Freeform 4" id="4"/>
            <p:cNvSpPr/>
            <p:nvPr/>
          </p:nvSpPr>
          <p:spPr>
            <a:xfrm flipH="false" flipV="false" rot="0">
              <a:off x="0" y="0"/>
              <a:ext cx="5127100" cy="812800"/>
            </a:xfrm>
            <a:custGeom>
              <a:avLst/>
              <a:gdLst/>
              <a:ahLst/>
              <a:cxnLst/>
              <a:rect r="r" b="b" t="t" l="l"/>
              <a:pathLst>
                <a:path h="812800" w="5127100">
                  <a:moveTo>
                    <a:pt x="0" y="0"/>
                  </a:moveTo>
                  <a:lnTo>
                    <a:pt x="5127100" y="0"/>
                  </a:lnTo>
                  <a:lnTo>
                    <a:pt x="5127100" y="812800"/>
                  </a:lnTo>
                  <a:lnTo>
                    <a:pt x="0" y="812800"/>
                  </a:lnTo>
                  <a:close/>
                </a:path>
              </a:pathLst>
            </a:custGeom>
            <a:solidFill>
              <a:srgbClr val="FFFFFF"/>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816620" y="4639925"/>
            <a:ext cx="17470362" cy="3664181"/>
          </a:xfrm>
          <a:prstGeom prst="rect">
            <a:avLst/>
          </a:prstGeom>
        </p:spPr>
        <p:txBody>
          <a:bodyPr anchor="t" rtlCol="false" tIns="0" lIns="0" bIns="0" rIns="0">
            <a:spAutoFit/>
          </a:bodyPr>
          <a:lstStyle/>
          <a:p>
            <a:pPr>
              <a:lnSpc>
                <a:spcPts val="14299"/>
              </a:lnSpc>
            </a:pPr>
            <a:r>
              <a:rPr lang="en-US" sz="12999">
                <a:solidFill>
                  <a:srgbClr val="FFFFFF"/>
                </a:solidFill>
                <a:latin typeface="HK Grotesk Bold"/>
              </a:rPr>
              <a:t>Netiquette</a:t>
            </a:r>
          </a:p>
          <a:p>
            <a:pPr>
              <a:lnSpc>
                <a:spcPts val="14299"/>
              </a:lnSpc>
            </a:pPr>
            <a:r>
              <a:rPr lang="en-US" sz="12999">
                <a:solidFill>
                  <a:srgbClr val="FFFFFF"/>
                </a:solidFill>
                <a:latin typeface="HK Grotesk Bold"/>
              </a:rPr>
              <a:t>Etiquette in technology</a:t>
            </a:r>
          </a:p>
        </p:txBody>
      </p:sp>
      <p:sp>
        <p:nvSpPr>
          <p:cNvPr name="Freeform 7" id="7"/>
          <p:cNvSpPr/>
          <p:nvPr/>
        </p:nvSpPr>
        <p:spPr>
          <a:xfrm flipH="false" flipV="false" rot="0">
            <a:off x="6014207" y="9128349"/>
            <a:ext cx="811075" cy="811075"/>
          </a:xfrm>
          <a:custGeom>
            <a:avLst/>
            <a:gdLst/>
            <a:ahLst/>
            <a:cxnLst/>
            <a:rect r="r" b="b" t="t" l="l"/>
            <a:pathLst>
              <a:path h="811075" w="811075">
                <a:moveTo>
                  <a:pt x="0" y="0"/>
                </a:moveTo>
                <a:lnTo>
                  <a:pt x="811075" y="0"/>
                </a:lnTo>
                <a:lnTo>
                  <a:pt x="811075" y="811075"/>
                </a:lnTo>
                <a:lnTo>
                  <a:pt x="0" y="811075"/>
                </a:lnTo>
                <a:lnTo>
                  <a:pt x="0" y="0"/>
                </a:lnTo>
                <a:close/>
              </a:path>
            </a:pathLst>
          </a:custGeom>
          <a:blipFill>
            <a:blip r:embed="rId3"/>
            <a:stretch>
              <a:fillRect l="0" t="0" r="0" b="0"/>
            </a:stretch>
          </a:blipFill>
        </p:spPr>
      </p:sp>
      <p:sp>
        <p:nvSpPr>
          <p:cNvPr name="Freeform 8" id="8"/>
          <p:cNvSpPr/>
          <p:nvPr/>
        </p:nvSpPr>
        <p:spPr>
          <a:xfrm flipH="false" flipV="false" rot="0">
            <a:off x="7044357" y="9116828"/>
            <a:ext cx="1059197" cy="834118"/>
          </a:xfrm>
          <a:custGeom>
            <a:avLst/>
            <a:gdLst/>
            <a:ahLst/>
            <a:cxnLst/>
            <a:rect r="r" b="b" t="t" l="l"/>
            <a:pathLst>
              <a:path h="834118" w="1059197">
                <a:moveTo>
                  <a:pt x="0" y="0"/>
                </a:moveTo>
                <a:lnTo>
                  <a:pt x="1059197" y="0"/>
                </a:lnTo>
                <a:lnTo>
                  <a:pt x="1059197" y="834117"/>
                </a:lnTo>
                <a:lnTo>
                  <a:pt x="0" y="834117"/>
                </a:lnTo>
                <a:lnTo>
                  <a:pt x="0" y="0"/>
                </a:lnTo>
                <a:close/>
              </a:path>
            </a:pathLst>
          </a:custGeom>
          <a:blipFill>
            <a:blip r:embed="rId4"/>
            <a:stretch>
              <a:fillRect l="0" t="0" r="0" b="0"/>
            </a:stretch>
          </a:blipFill>
        </p:spPr>
      </p:sp>
      <p:sp>
        <p:nvSpPr>
          <p:cNvPr name="Freeform 9" id="9"/>
          <p:cNvSpPr/>
          <p:nvPr/>
        </p:nvSpPr>
        <p:spPr>
          <a:xfrm flipH="false" flipV="false" rot="0">
            <a:off x="4529895" y="9137679"/>
            <a:ext cx="928453" cy="854564"/>
          </a:xfrm>
          <a:custGeom>
            <a:avLst/>
            <a:gdLst/>
            <a:ahLst/>
            <a:cxnLst/>
            <a:rect r="r" b="b" t="t" l="l"/>
            <a:pathLst>
              <a:path h="854564" w="928453">
                <a:moveTo>
                  <a:pt x="0" y="0"/>
                </a:moveTo>
                <a:lnTo>
                  <a:pt x="928454" y="0"/>
                </a:lnTo>
                <a:lnTo>
                  <a:pt x="928454" y="854564"/>
                </a:lnTo>
                <a:lnTo>
                  <a:pt x="0" y="854564"/>
                </a:lnTo>
                <a:lnTo>
                  <a:pt x="0" y="0"/>
                </a:lnTo>
                <a:close/>
              </a:path>
            </a:pathLst>
          </a:custGeom>
          <a:blipFill>
            <a:blip r:embed="rId5"/>
            <a:stretch>
              <a:fillRect l="0" t="0" r="0" b="0"/>
            </a:stretch>
          </a:blipFill>
        </p:spPr>
      </p:sp>
      <p:sp>
        <p:nvSpPr>
          <p:cNvPr name="Freeform 10" id="10"/>
          <p:cNvSpPr/>
          <p:nvPr/>
        </p:nvSpPr>
        <p:spPr>
          <a:xfrm flipH="false" flipV="false" rot="0">
            <a:off x="8320628" y="9207831"/>
            <a:ext cx="1646745" cy="652111"/>
          </a:xfrm>
          <a:custGeom>
            <a:avLst/>
            <a:gdLst/>
            <a:ahLst/>
            <a:cxnLst/>
            <a:rect r="r" b="b" t="t" l="l"/>
            <a:pathLst>
              <a:path h="652111" w="1646745">
                <a:moveTo>
                  <a:pt x="0" y="0"/>
                </a:moveTo>
                <a:lnTo>
                  <a:pt x="1646744" y="0"/>
                </a:lnTo>
                <a:lnTo>
                  <a:pt x="1646744" y="652111"/>
                </a:lnTo>
                <a:lnTo>
                  <a:pt x="0" y="652111"/>
                </a:lnTo>
                <a:lnTo>
                  <a:pt x="0" y="0"/>
                </a:lnTo>
                <a:close/>
              </a:path>
            </a:pathLst>
          </a:custGeom>
          <a:blipFill>
            <a:blip r:embed="rId6"/>
            <a:stretch>
              <a:fillRect l="0" t="0" r="0" b="0"/>
            </a:stretch>
          </a:blipFill>
        </p:spPr>
      </p:sp>
      <p:sp>
        <p:nvSpPr>
          <p:cNvPr name="Freeform 11" id="11"/>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7"/>
            <a:stretch>
              <a:fillRect l="0" t="0" r="0" b="0"/>
            </a:stretch>
          </a:blipFill>
        </p:spPr>
      </p:sp>
      <p:sp>
        <p:nvSpPr>
          <p:cNvPr name="TextBox 12" id="12"/>
          <p:cNvSpPr txBox="true"/>
          <p:nvPr/>
        </p:nvSpPr>
        <p:spPr>
          <a:xfrm rot="-5400000">
            <a:off x="5294806" y="9491917"/>
            <a:ext cx="863894" cy="136758"/>
          </a:xfrm>
          <a:prstGeom prst="rect">
            <a:avLst/>
          </a:prstGeom>
        </p:spPr>
        <p:txBody>
          <a:bodyPr anchor="t" rtlCol="false" tIns="0" lIns="0" bIns="0" rIns="0">
            <a:spAutoFit/>
          </a:bodyPr>
          <a:lstStyle/>
          <a:p>
            <a:pPr algn="ctr">
              <a:lnSpc>
                <a:spcPts val="1144"/>
              </a:lnSpc>
            </a:pPr>
            <a:r>
              <a:rPr lang="en-US" sz="817" spc="155">
                <a:solidFill>
                  <a:srgbClr val="1986C8"/>
                </a:solidFill>
                <a:latin typeface="Now Bold"/>
              </a:rPr>
              <a:t>PARTNERS:</a:t>
            </a:r>
          </a:p>
        </p:txBody>
      </p:sp>
      <p:sp>
        <p:nvSpPr>
          <p:cNvPr name="TextBox 13" id="13"/>
          <p:cNvSpPr txBox="true"/>
          <p:nvPr/>
        </p:nvSpPr>
        <p:spPr>
          <a:xfrm rot="-5400000">
            <a:off x="3797324" y="9558228"/>
            <a:ext cx="863894" cy="163099"/>
          </a:xfrm>
          <a:prstGeom prst="rect">
            <a:avLst/>
          </a:prstGeom>
        </p:spPr>
        <p:txBody>
          <a:bodyPr anchor="t" rtlCol="false" tIns="0" lIns="0" bIns="0" rIns="0">
            <a:spAutoFit/>
          </a:bodyPr>
          <a:lstStyle/>
          <a:p>
            <a:pPr algn="r">
              <a:lnSpc>
                <a:spcPts val="1308"/>
              </a:lnSpc>
            </a:pPr>
            <a:r>
              <a:rPr lang="en-US" sz="934" spc="177">
                <a:solidFill>
                  <a:srgbClr val="1986C8"/>
                </a:solidFill>
                <a:latin typeface="Now Bold"/>
              </a:rPr>
              <a:t>LEADER:</a:t>
            </a:r>
          </a:p>
        </p:txBody>
      </p:sp>
      <p:sp>
        <p:nvSpPr>
          <p:cNvPr name="Freeform 14" id="14"/>
          <p:cNvSpPr/>
          <p:nvPr/>
        </p:nvSpPr>
        <p:spPr>
          <a:xfrm flipH="false" flipV="false" rot="0">
            <a:off x="455346" y="9137679"/>
            <a:ext cx="3501876" cy="732836"/>
          </a:xfrm>
          <a:custGeom>
            <a:avLst/>
            <a:gdLst/>
            <a:ahLst/>
            <a:cxnLst/>
            <a:rect r="r" b="b" t="t" l="l"/>
            <a:pathLst>
              <a:path h="732836" w="3501876">
                <a:moveTo>
                  <a:pt x="0" y="0"/>
                </a:moveTo>
                <a:lnTo>
                  <a:pt x="3501876" y="0"/>
                </a:lnTo>
                <a:lnTo>
                  <a:pt x="3501876" y="732836"/>
                </a:lnTo>
                <a:lnTo>
                  <a:pt x="0" y="732836"/>
                </a:lnTo>
                <a:lnTo>
                  <a:pt x="0" y="0"/>
                </a:lnTo>
                <a:close/>
              </a:path>
            </a:pathLst>
          </a:custGeom>
          <a:blipFill>
            <a:blip r:embed="rId8"/>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TextBox 3" id="3"/>
          <p:cNvSpPr txBox="true"/>
          <p:nvPr/>
        </p:nvSpPr>
        <p:spPr>
          <a:xfrm rot="0">
            <a:off x="1028700" y="1066800"/>
            <a:ext cx="13434581" cy="888596"/>
          </a:xfrm>
          <a:prstGeom prst="rect">
            <a:avLst/>
          </a:prstGeom>
        </p:spPr>
        <p:txBody>
          <a:bodyPr anchor="t" rtlCol="false" tIns="0" lIns="0" bIns="0" rIns="0">
            <a:spAutoFit/>
          </a:bodyPr>
          <a:lstStyle/>
          <a:p>
            <a:pPr>
              <a:lnSpc>
                <a:spcPts val="4695"/>
              </a:lnSpc>
            </a:pPr>
            <a:r>
              <a:rPr lang="en-US" sz="4268">
                <a:solidFill>
                  <a:srgbClr val="336BE4"/>
                </a:solidFill>
                <a:latin typeface="HK Grotesk Bold"/>
              </a:rPr>
              <a:t>Top tips for email Netiquette: How to start an email</a:t>
            </a:r>
          </a:p>
          <a:p>
            <a:pPr algn="ctr">
              <a:lnSpc>
                <a:spcPts val="2385"/>
              </a:lnSpc>
            </a:pPr>
          </a:p>
        </p:txBody>
      </p:sp>
      <p:sp>
        <p:nvSpPr>
          <p:cNvPr name="TextBox 4" id="4"/>
          <p:cNvSpPr txBox="true"/>
          <p:nvPr/>
        </p:nvSpPr>
        <p:spPr>
          <a:xfrm rot="0">
            <a:off x="1028700" y="2345183"/>
            <a:ext cx="16230600" cy="7470140"/>
          </a:xfrm>
          <a:prstGeom prst="rect">
            <a:avLst/>
          </a:prstGeom>
        </p:spPr>
        <p:txBody>
          <a:bodyPr anchor="t" rtlCol="false" tIns="0" lIns="0" bIns="0" rIns="0">
            <a:spAutoFit/>
          </a:bodyPr>
          <a:lstStyle/>
          <a:p>
            <a:pPr algn="just">
              <a:lnSpc>
                <a:spcPts val="3520"/>
              </a:lnSpc>
              <a:spcBef>
                <a:spcPct val="0"/>
              </a:spcBef>
            </a:pPr>
            <a:r>
              <a:rPr lang="en-US" sz="3200">
                <a:solidFill>
                  <a:srgbClr val="336BE4"/>
                </a:solidFill>
                <a:latin typeface="HK Grotesk"/>
              </a:rPr>
              <a:t>Y</a:t>
            </a:r>
            <a:r>
              <a:rPr lang="en-US" sz="3200">
                <a:solidFill>
                  <a:srgbClr val="336BE4"/>
                </a:solidFill>
                <a:latin typeface="HK Grotesk"/>
              </a:rPr>
              <a:t>ou should introduce yourself first and use correct titles of the person whom you are writing to throughout.</a:t>
            </a:r>
          </a:p>
          <a:p>
            <a:pPr algn="just">
              <a:lnSpc>
                <a:spcPts val="3520"/>
              </a:lnSpc>
              <a:spcBef>
                <a:spcPct val="0"/>
              </a:spcBef>
            </a:pPr>
            <a:r>
              <a:rPr lang="en-US" sz="3200">
                <a:solidFill>
                  <a:srgbClr val="336BE4"/>
                </a:solidFill>
                <a:latin typeface="HK Grotesk"/>
              </a:rPr>
              <a:t>Slander, abuse, or sarcastic remarks should not be used in formal email writing. </a:t>
            </a:r>
          </a:p>
          <a:p>
            <a:pPr algn="just">
              <a:lnSpc>
                <a:spcPts val="3520"/>
              </a:lnSpc>
              <a:spcBef>
                <a:spcPct val="0"/>
              </a:spcBef>
            </a:pPr>
            <a:r>
              <a:rPr lang="en-US" sz="3200">
                <a:solidFill>
                  <a:srgbClr val="336BE4"/>
                </a:solidFill>
                <a:latin typeface="HK Grotesk"/>
              </a:rPr>
              <a:t>Generally the acceptable email writing format consists of 3 steps:</a:t>
            </a:r>
          </a:p>
          <a:p>
            <a:pPr algn="just" marL="690882" indent="-345441" lvl="1">
              <a:lnSpc>
                <a:spcPts val="3520"/>
              </a:lnSpc>
              <a:spcBef>
                <a:spcPct val="0"/>
              </a:spcBef>
              <a:buFont typeface="Arial"/>
              <a:buChar char="•"/>
            </a:pPr>
            <a:r>
              <a:rPr lang="en-US" sz="3200">
                <a:solidFill>
                  <a:srgbClr val="336BE4"/>
                </a:solidFill>
                <a:latin typeface="HK Grotesk"/>
              </a:rPr>
              <a:t>Begin with a ‘Hello’ line: This refers to who you are writing to. It includes a ‘Dear/Hello/Good Afternoon, …’ followed by the recipients full name, name of organisation, or if you do not yet know who you are addressing, use ‘Dear Sir/Madam’ or ‘To whom it may concern’. Later when replying back, use the name which the recipient signs off with in the response email.</a:t>
            </a:r>
          </a:p>
          <a:p>
            <a:pPr algn="just" marL="690882" indent="-345441" lvl="1">
              <a:lnSpc>
                <a:spcPts val="3520"/>
              </a:lnSpc>
              <a:spcBef>
                <a:spcPct val="0"/>
              </a:spcBef>
              <a:buFont typeface="Arial"/>
              <a:buChar char="•"/>
            </a:pPr>
            <a:r>
              <a:rPr lang="en-US" sz="3200">
                <a:solidFill>
                  <a:srgbClr val="336BE4"/>
                </a:solidFill>
                <a:latin typeface="HK Grotesk"/>
              </a:rPr>
              <a:t>Int</a:t>
            </a:r>
            <a:r>
              <a:rPr lang="en-US" sz="3200">
                <a:solidFill>
                  <a:srgbClr val="336BE4"/>
                </a:solidFill>
                <a:latin typeface="HK Grotesk"/>
              </a:rPr>
              <a:t>roduce yourself in the next line of the email. ‘I am…’, ‘My name is…’</a:t>
            </a:r>
          </a:p>
          <a:p>
            <a:pPr algn="just" marL="690882" indent="-345441" lvl="1">
              <a:lnSpc>
                <a:spcPts val="3520"/>
              </a:lnSpc>
              <a:spcBef>
                <a:spcPct val="0"/>
              </a:spcBef>
              <a:buFont typeface="Arial"/>
              <a:buChar char="•"/>
            </a:pPr>
            <a:r>
              <a:rPr lang="en-US" sz="3200">
                <a:solidFill>
                  <a:srgbClr val="336BE4"/>
                </a:solidFill>
                <a:latin typeface="HK Grotesk"/>
              </a:rPr>
              <a:t>Expl</a:t>
            </a:r>
            <a:r>
              <a:rPr lang="en-US" sz="3200">
                <a:solidFill>
                  <a:srgbClr val="336BE4"/>
                </a:solidFill>
                <a:latin typeface="HK Grotesk"/>
              </a:rPr>
              <a:t>ain in no more than one simple sentence why you are writing your email. This should refer to the subject of your email, and convey what you will be writing about in the main body or any attachment you send. </a:t>
            </a:r>
          </a:p>
          <a:p>
            <a:pPr algn="just">
              <a:lnSpc>
                <a:spcPts val="3520"/>
              </a:lnSpc>
              <a:spcBef>
                <a:spcPct val="0"/>
              </a:spcBef>
            </a:pPr>
            <a:r>
              <a:rPr lang="en-US" sz="3200">
                <a:solidFill>
                  <a:srgbClr val="336BE4"/>
                </a:solidFill>
                <a:latin typeface="HK Grotesk"/>
              </a:rPr>
              <a:t>I</a:t>
            </a:r>
            <a:r>
              <a:rPr lang="en-US" sz="3200">
                <a:solidFill>
                  <a:srgbClr val="336BE4"/>
                </a:solidFill>
                <a:latin typeface="HK Grotesk"/>
              </a:rPr>
              <a:t>t is just like writing a letter: include who you are writing to, who you are, and what you need!</a:t>
            </a:r>
          </a:p>
          <a:p>
            <a:pPr algn="just">
              <a:lnSpc>
                <a:spcPts val="3520"/>
              </a:lnSpc>
              <a:spcBef>
                <a:spcPct val="0"/>
              </a:spcBef>
            </a:pPr>
          </a:p>
          <a:p>
            <a:pPr algn="just">
              <a:lnSpc>
                <a:spcPts val="3520"/>
              </a:lnSpc>
              <a:spcBef>
                <a:spcPct val="0"/>
              </a:spcBef>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TextBox 3" id="3"/>
          <p:cNvSpPr txBox="true"/>
          <p:nvPr/>
        </p:nvSpPr>
        <p:spPr>
          <a:xfrm rot="0">
            <a:off x="1028700" y="2584046"/>
            <a:ext cx="16230600" cy="6593840"/>
          </a:xfrm>
          <a:prstGeom prst="rect">
            <a:avLst/>
          </a:prstGeom>
        </p:spPr>
        <p:txBody>
          <a:bodyPr anchor="t" rtlCol="false" tIns="0" lIns="0" bIns="0" rIns="0">
            <a:spAutoFit/>
          </a:bodyPr>
          <a:lstStyle/>
          <a:p>
            <a:pPr algn="just">
              <a:lnSpc>
                <a:spcPts val="3520"/>
              </a:lnSpc>
              <a:spcBef>
                <a:spcPct val="0"/>
              </a:spcBef>
            </a:pPr>
            <a:r>
              <a:rPr lang="en-US" sz="3200">
                <a:solidFill>
                  <a:srgbClr val="000000"/>
                </a:solidFill>
                <a:latin typeface="HK Grotesk"/>
              </a:rPr>
              <a:t>Th</a:t>
            </a:r>
            <a:r>
              <a:rPr lang="en-US" sz="3200">
                <a:solidFill>
                  <a:srgbClr val="000000"/>
                </a:solidFill>
                <a:latin typeface="HK Grotesk"/>
              </a:rPr>
              <a:t>e f</a:t>
            </a:r>
            <a:r>
              <a:rPr lang="en-US" sz="3200">
                <a:solidFill>
                  <a:srgbClr val="000000"/>
                </a:solidFill>
                <a:latin typeface="HK Grotesk"/>
              </a:rPr>
              <a:t>ormatting of the email is extremely important as it allows for ease of read. It can be difficult to read a lengthy email, with no punctuation, that seems to go on and on and not get to the point. This can be stressful for the receiver as it makes it difficult to understand the content. The key steps will make sure your format is perfect:</a:t>
            </a:r>
          </a:p>
          <a:p>
            <a:pPr algn="just" marL="690882" indent="-345441" lvl="1">
              <a:lnSpc>
                <a:spcPts val="3520"/>
              </a:lnSpc>
              <a:spcBef>
                <a:spcPct val="0"/>
              </a:spcBef>
              <a:buFont typeface="Arial"/>
              <a:buChar char="•"/>
            </a:pPr>
            <a:r>
              <a:rPr lang="en-US" sz="3200">
                <a:solidFill>
                  <a:srgbClr val="000000"/>
                </a:solidFill>
                <a:latin typeface="HK Grotesk"/>
              </a:rPr>
              <a:t>Break the complete message into short paragraphs with equal spaces in between. Just like you see on this page, every time you go into a new topic place the Enter button to start a new line. </a:t>
            </a:r>
          </a:p>
          <a:p>
            <a:pPr algn="just" marL="690882" indent="-345441" lvl="1">
              <a:lnSpc>
                <a:spcPts val="3520"/>
              </a:lnSpc>
              <a:spcBef>
                <a:spcPct val="0"/>
              </a:spcBef>
              <a:buFont typeface="Arial"/>
              <a:buChar char="•"/>
            </a:pPr>
            <a:r>
              <a:rPr lang="en-US" sz="3200">
                <a:solidFill>
                  <a:srgbClr val="000000"/>
                </a:solidFill>
                <a:latin typeface="HK Grotesk"/>
              </a:rPr>
              <a:t>Use bullet points wherever required, particularly in lists. </a:t>
            </a:r>
          </a:p>
          <a:p>
            <a:pPr algn="just" marL="690882" indent="-345441" lvl="1">
              <a:lnSpc>
                <a:spcPts val="3520"/>
              </a:lnSpc>
              <a:spcBef>
                <a:spcPct val="0"/>
              </a:spcBef>
              <a:buFont typeface="Arial"/>
              <a:buChar char="•"/>
            </a:pPr>
            <a:r>
              <a:rPr lang="en-US" sz="3200">
                <a:solidFill>
                  <a:srgbClr val="000000"/>
                </a:solidFill>
                <a:latin typeface="HK Grotesk"/>
              </a:rPr>
              <a:t>Th</a:t>
            </a:r>
            <a:r>
              <a:rPr lang="en-US" sz="3200">
                <a:solidFill>
                  <a:srgbClr val="000000"/>
                </a:solidFill>
                <a:latin typeface="HK Grotesk"/>
              </a:rPr>
              <a:t>e most important statements should appear in the first paragraph. </a:t>
            </a:r>
          </a:p>
          <a:p>
            <a:pPr algn="just" marL="690882" indent="-345441" lvl="1">
              <a:lnSpc>
                <a:spcPts val="3520"/>
              </a:lnSpc>
              <a:spcBef>
                <a:spcPct val="0"/>
              </a:spcBef>
              <a:buFont typeface="Arial"/>
              <a:buChar char="•"/>
            </a:pPr>
            <a:r>
              <a:rPr lang="en-US" sz="3200">
                <a:solidFill>
                  <a:srgbClr val="000000"/>
                </a:solidFill>
                <a:latin typeface="HK Grotesk"/>
              </a:rPr>
              <a:t>Supp</a:t>
            </a:r>
            <a:r>
              <a:rPr lang="en-US" sz="3200">
                <a:solidFill>
                  <a:srgbClr val="000000"/>
                </a:solidFill>
                <a:latin typeface="HK Grotesk"/>
              </a:rPr>
              <a:t>orting details should follow on in your next paragraphs</a:t>
            </a:r>
          </a:p>
          <a:p>
            <a:pPr algn="just">
              <a:lnSpc>
                <a:spcPts val="3520"/>
              </a:lnSpc>
              <a:spcBef>
                <a:spcPct val="0"/>
              </a:spcBef>
            </a:pPr>
          </a:p>
          <a:p>
            <a:pPr algn="just">
              <a:lnSpc>
                <a:spcPts val="3520"/>
              </a:lnSpc>
              <a:spcBef>
                <a:spcPct val="0"/>
              </a:spcBef>
            </a:pPr>
          </a:p>
          <a:p>
            <a:pPr algn="just">
              <a:lnSpc>
                <a:spcPts val="3520"/>
              </a:lnSpc>
              <a:spcBef>
                <a:spcPct val="0"/>
              </a:spcBef>
            </a:pPr>
          </a:p>
          <a:p>
            <a:pPr algn="just">
              <a:lnSpc>
                <a:spcPts val="3520"/>
              </a:lnSpc>
              <a:spcBef>
                <a:spcPct val="0"/>
              </a:spcBef>
            </a:pPr>
          </a:p>
          <a:p>
            <a:pPr algn="just">
              <a:lnSpc>
                <a:spcPts val="3520"/>
              </a:lnSpc>
              <a:spcBef>
                <a:spcPct val="0"/>
              </a:spcBef>
            </a:pPr>
          </a:p>
        </p:txBody>
      </p:sp>
      <p:sp>
        <p:nvSpPr>
          <p:cNvPr name="Freeform 4" id="4"/>
          <p:cNvSpPr/>
          <p:nvPr/>
        </p:nvSpPr>
        <p:spPr>
          <a:xfrm flipH="false" flipV="false" rot="0">
            <a:off x="2626008" y="7807740"/>
            <a:ext cx="11188082" cy="5282456"/>
          </a:xfrm>
          <a:custGeom>
            <a:avLst/>
            <a:gdLst/>
            <a:ahLst/>
            <a:cxnLst/>
            <a:rect r="r" b="b" t="t" l="l"/>
            <a:pathLst>
              <a:path h="5282456" w="11188082">
                <a:moveTo>
                  <a:pt x="0" y="0"/>
                </a:moveTo>
                <a:lnTo>
                  <a:pt x="11188082" y="0"/>
                </a:lnTo>
                <a:lnTo>
                  <a:pt x="11188082" y="5282456"/>
                </a:lnTo>
                <a:lnTo>
                  <a:pt x="0" y="5282456"/>
                </a:lnTo>
                <a:lnTo>
                  <a:pt x="0" y="0"/>
                </a:lnTo>
                <a:close/>
              </a:path>
            </a:pathLst>
          </a:custGeom>
          <a:blipFill>
            <a:blip r:embed="rId3"/>
            <a:stretch>
              <a:fillRect l="0" t="-23471" r="0" b="-17638"/>
            </a:stretch>
          </a:blipFill>
        </p:spPr>
      </p:sp>
      <p:sp>
        <p:nvSpPr>
          <p:cNvPr name="TextBox 5" id="5"/>
          <p:cNvSpPr txBox="true"/>
          <p:nvPr/>
        </p:nvSpPr>
        <p:spPr>
          <a:xfrm rot="0">
            <a:off x="1028700" y="1085850"/>
            <a:ext cx="13434581" cy="1479146"/>
          </a:xfrm>
          <a:prstGeom prst="rect">
            <a:avLst/>
          </a:prstGeom>
        </p:spPr>
        <p:txBody>
          <a:bodyPr anchor="t" rtlCol="false" tIns="0" lIns="0" bIns="0" rIns="0">
            <a:spAutoFit/>
          </a:bodyPr>
          <a:lstStyle/>
          <a:p>
            <a:pPr>
              <a:lnSpc>
                <a:spcPts val="4695"/>
              </a:lnSpc>
            </a:pPr>
            <a:r>
              <a:rPr lang="en-US" sz="4268">
                <a:solidFill>
                  <a:srgbClr val="336BE4"/>
                </a:solidFill>
                <a:latin typeface="HK Grotesk Bold"/>
              </a:rPr>
              <a:t>Top tips for email Netiquette: The body of the email</a:t>
            </a:r>
          </a:p>
          <a:p>
            <a:pPr>
              <a:lnSpc>
                <a:spcPts val="4695"/>
              </a:lnSpc>
            </a:pPr>
          </a:p>
          <a:p>
            <a:pPr algn="ctr">
              <a:lnSpc>
                <a:spcPts val="2385"/>
              </a:lnSpc>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Freeform 3" id="3"/>
          <p:cNvSpPr/>
          <p:nvPr/>
        </p:nvSpPr>
        <p:spPr>
          <a:xfrm flipH="false" flipV="false" rot="0">
            <a:off x="5308097" y="6604533"/>
            <a:ext cx="7671806" cy="3682467"/>
          </a:xfrm>
          <a:custGeom>
            <a:avLst/>
            <a:gdLst/>
            <a:ahLst/>
            <a:cxnLst/>
            <a:rect r="r" b="b" t="t" l="l"/>
            <a:pathLst>
              <a:path h="3682467" w="7671806">
                <a:moveTo>
                  <a:pt x="0" y="0"/>
                </a:moveTo>
                <a:lnTo>
                  <a:pt x="7671806" y="0"/>
                </a:lnTo>
                <a:lnTo>
                  <a:pt x="7671806" y="3682467"/>
                </a:lnTo>
                <a:lnTo>
                  <a:pt x="0" y="3682467"/>
                </a:lnTo>
                <a:lnTo>
                  <a:pt x="0" y="0"/>
                </a:lnTo>
                <a:close/>
              </a:path>
            </a:pathLst>
          </a:custGeom>
          <a:blipFill>
            <a:blip r:embed="rId3"/>
            <a:stretch>
              <a:fillRect l="0" t="0" r="0" b="0"/>
            </a:stretch>
          </a:blipFill>
        </p:spPr>
      </p:sp>
      <p:sp>
        <p:nvSpPr>
          <p:cNvPr name="TextBox 4" id="4"/>
          <p:cNvSpPr txBox="true"/>
          <p:nvPr/>
        </p:nvSpPr>
        <p:spPr>
          <a:xfrm rot="0">
            <a:off x="1028700" y="2013683"/>
            <a:ext cx="16230600" cy="5279390"/>
          </a:xfrm>
          <a:prstGeom prst="rect">
            <a:avLst/>
          </a:prstGeom>
        </p:spPr>
        <p:txBody>
          <a:bodyPr anchor="t" rtlCol="false" tIns="0" lIns="0" bIns="0" rIns="0">
            <a:spAutoFit/>
          </a:bodyPr>
          <a:lstStyle/>
          <a:p>
            <a:pPr algn="just" marL="690882" indent="-345441" lvl="1">
              <a:lnSpc>
                <a:spcPts val="3520"/>
              </a:lnSpc>
              <a:buFont typeface="Arial"/>
              <a:buChar char="•"/>
            </a:pPr>
            <a:r>
              <a:rPr lang="en-US" sz="3200">
                <a:solidFill>
                  <a:srgbClr val="000000"/>
                </a:solidFill>
                <a:latin typeface="HK Grotesk"/>
              </a:rPr>
              <a:t>Formulate arguments in a clearly recognizable format</a:t>
            </a:r>
          </a:p>
          <a:p>
            <a:pPr algn="just" marL="690882" indent="-345441" lvl="1">
              <a:lnSpc>
                <a:spcPts val="3520"/>
              </a:lnSpc>
              <a:buFont typeface="Arial"/>
              <a:buChar char="•"/>
            </a:pPr>
            <a:r>
              <a:rPr lang="en-US" sz="3200">
                <a:solidFill>
                  <a:srgbClr val="000000"/>
                </a:solidFill>
                <a:latin typeface="HK Grotesk"/>
              </a:rPr>
              <a:t>Respect people’s time: sometimes too much detail can be the opposite of helpful if it is lengthy to read and the person may get lost.</a:t>
            </a:r>
          </a:p>
          <a:p>
            <a:pPr algn="just" marL="690882" indent="-345441" lvl="1">
              <a:lnSpc>
                <a:spcPts val="3520"/>
              </a:lnSpc>
              <a:buFont typeface="Arial"/>
              <a:buChar char="•"/>
            </a:pPr>
            <a:r>
              <a:rPr lang="en-US" sz="3200">
                <a:solidFill>
                  <a:srgbClr val="000000"/>
                </a:solidFill>
                <a:latin typeface="HK Grotesk"/>
              </a:rPr>
              <a:t>You may use emoticons when you feel it would be appropriate: after a positive encounter with someone, when giving praise, or when messaging friends. :) </a:t>
            </a:r>
          </a:p>
          <a:p>
            <a:pPr algn="just" marL="690882" indent="-345441" lvl="1">
              <a:lnSpc>
                <a:spcPts val="3520"/>
              </a:lnSpc>
              <a:buFont typeface="Arial"/>
              <a:buChar char="•"/>
            </a:pPr>
            <a:r>
              <a:rPr lang="en-US" sz="3200">
                <a:solidFill>
                  <a:srgbClr val="000000"/>
                </a:solidFill>
                <a:latin typeface="HK Grotesk"/>
              </a:rPr>
              <a:t>When referring to a previous email/phone call/discussion, quote only a few lines instead using paraphrasing</a:t>
            </a:r>
          </a:p>
          <a:p>
            <a:pPr algn="just">
              <a:lnSpc>
                <a:spcPts val="3520"/>
              </a:lnSpc>
              <a:spcBef>
                <a:spcPct val="0"/>
              </a:spcBef>
            </a:pPr>
          </a:p>
          <a:p>
            <a:pPr algn="just">
              <a:lnSpc>
                <a:spcPts val="3520"/>
              </a:lnSpc>
              <a:spcBef>
                <a:spcPct val="0"/>
              </a:spcBef>
            </a:pPr>
          </a:p>
          <a:p>
            <a:pPr algn="just">
              <a:lnSpc>
                <a:spcPts val="3520"/>
              </a:lnSpc>
              <a:spcBef>
                <a:spcPct val="0"/>
              </a:spcBef>
            </a:pPr>
          </a:p>
          <a:p>
            <a:pPr algn="just">
              <a:lnSpc>
                <a:spcPts val="3520"/>
              </a:lnSpc>
              <a:spcBef>
                <a:spcPct val="0"/>
              </a:spcBef>
            </a:pPr>
          </a:p>
          <a:p>
            <a:pPr algn="just">
              <a:lnSpc>
                <a:spcPts val="3520"/>
              </a:lnSpc>
              <a:spcBef>
                <a:spcPct val="0"/>
              </a:spcBef>
            </a:pPr>
          </a:p>
        </p:txBody>
      </p:sp>
      <p:sp>
        <p:nvSpPr>
          <p:cNvPr name="TextBox 5" id="5"/>
          <p:cNvSpPr txBox="true"/>
          <p:nvPr/>
        </p:nvSpPr>
        <p:spPr>
          <a:xfrm rot="0">
            <a:off x="1028700" y="1066800"/>
            <a:ext cx="13434581" cy="1479146"/>
          </a:xfrm>
          <a:prstGeom prst="rect">
            <a:avLst/>
          </a:prstGeom>
        </p:spPr>
        <p:txBody>
          <a:bodyPr anchor="t" rtlCol="false" tIns="0" lIns="0" bIns="0" rIns="0">
            <a:spAutoFit/>
          </a:bodyPr>
          <a:lstStyle/>
          <a:p>
            <a:pPr>
              <a:lnSpc>
                <a:spcPts val="4695"/>
              </a:lnSpc>
            </a:pPr>
            <a:r>
              <a:rPr lang="en-US" sz="4268">
                <a:solidFill>
                  <a:srgbClr val="336BE4"/>
                </a:solidFill>
                <a:latin typeface="HK Grotesk Bold"/>
              </a:rPr>
              <a:t>Top tips for email Netiquette: The body of the email</a:t>
            </a:r>
          </a:p>
          <a:p>
            <a:pPr>
              <a:lnSpc>
                <a:spcPts val="4695"/>
              </a:lnSpc>
            </a:pPr>
          </a:p>
          <a:p>
            <a:pPr algn="ctr">
              <a:lnSpc>
                <a:spcPts val="2385"/>
              </a:lnSpc>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Freeform 3" id="3"/>
          <p:cNvSpPr/>
          <p:nvPr/>
        </p:nvSpPr>
        <p:spPr>
          <a:xfrm flipH="false" flipV="false" rot="0">
            <a:off x="9775127" y="2705768"/>
            <a:ext cx="7304067" cy="4875465"/>
          </a:xfrm>
          <a:custGeom>
            <a:avLst/>
            <a:gdLst/>
            <a:ahLst/>
            <a:cxnLst/>
            <a:rect r="r" b="b" t="t" l="l"/>
            <a:pathLst>
              <a:path h="4875465" w="7304067">
                <a:moveTo>
                  <a:pt x="0" y="0"/>
                </a:moveTo>
                <a:lnTo>
                  <a:pt x="7304067" y="0"/>
                </a:lnTo>
                <a:lnTo>
                  <a:pt x="7304067" y="4875464"/>
                </a:lnTo>
                <a:lnTo>
                  <a:pt x="0" y="4875464"/>
                </a:lnTo>
                <a:lnTo>
                  <a:pt x="0" y="0"/>
                </a:lnTo>
                <a:close/>
              </a:path>
            </a:pathLst>
          </a:custGeom>
          <a:blipFill>
            <a:blip r:embed="rId3"/>
            <a:stretch>
              <a:fillRect l="0" t="0" r="0" b="0"/>
            </a:stretch>
          </a:blipFill>
        </p:spPr>
      </p:sp>
      <p:sp>
        <p:nvSpPr>
          <p:cNvPr name="TextBox 4" id="4"/>
          <p:cNvSpPr txBox="true"/>
          <p:nvPr/>
        </p:nvSpPr>
        <p:spPr>
          <a:xfrm rot="0">
            <a:off x="1028700" y="2593571"/>
            <a:ext cx="8266413" cy="8024495"/>
          </a:xfrm>
          <a:prstGeom prst="rect">
            <a:avLst/>
          </a:prstGeom>
        </p:spPr>
        <p:txBody>
          <a:bodyPr anchor="t" rtlCol="false" tIns="0" lIns="0" bIns="0" rIns="0">
            <a:spAutoFit/>
          </a:bodyPr>
          <a:lstStyle/>
          <a:p>
            <a:pPr algn="just" marL="755651" indent="-377825" lvl="1">
              <a:lnSpc>
                <a:spcPts val="3850"/>
              </a:lnSpc>
              <a:buFont typeface="Arial"/>
              <a:buChar char="•"/>
            </a:pPr>
            <a:r>
              <a:rPr lang="en-US" sz="3500">
                <a:solidFill>
                  <a:srgbClr val="050217"/>
                </a:solidFill>
                <a:latin typeface="HK Grotesk"/>
              </a:rPr>
              <a:t>Use sub-headings for each new topic you begin. This is not essential, but in a professional or highly informative email it can prove useful</a:t>
            </a:r>
          </a:p>
          <a:p>
            <a:pPr algn="just" marL="755651" indent="-377825" lvl="1">
              <a:lnSpc>
                <a:spcPts val="3850"/>
              </a:lnSpc>
              <a:buFont typeface="Arial"/>
              <a:buChar char="•"/>
            </a:pPr>
            <a:r>
              <a:rPr lang="en-US" sz="3500">
                <a:solidFill>
                  <a:srgbClr val="050217"/>
                </a:solidFill>
                <a:latin typeface="HK Grotesk"/>
              </a:rPr>
              <a:t>Avoid SMS abbreviations such as lol (laugh out loud), ty (thank you), np (no problem), omw (on my way). </a:t>
            </a:r>
          </a:p>
          <a:p>
            <a:pPr algn="just" marL="755651" indent="-377825" lvl="1">
              <a:lnSpc>
                <a:spcPts val="3850"/>
              </a:lnSpc>
              <a:buFont typeface="Arial"/>
              <a:buChar char="•"/>
            </a:pPr>
            <a:r>
              <a:rPr lang="en-US" sz="3500">
                <a:solidFill>
                  <a:srgbClr val="050217"/>
                </a:solidFill>
                <a:latin typeface="HK Grotesk"/>
              </a:rPr>
              <a:t>Avoid typing in ‘ALL CAPS’ – this is the internet equivalent of shouting</a:t>
            </a:r>
          </a:p>
          <a:p>
            <a:pPr algn="just" marL="777240" indent="-388620" lvl="1">
              <a:lnSpc>
                <a:spcPts val="3960"/>
              </a:lnSpc>
              <a:buFont typeface="Arial"/>
              <a:buChar char="•"/>
            </a:pPr>
            <a:r>
              <a:rPr lang="en-US" sz="3600">
                <a:solidFill>
                  <a:srgbClr val="050217"/>
                </a:solidFill>
                <a:latin typeface="HK Grotesk"/>
              </a:rPr>
              <a:t>Avoid spamming (unwanted and continuous messaging)</a:t>
            </a:r>
          </a:p>
          <a:p>
            <a:pPr algn="just">
              <a:lnSpc>
                <a:spcPts val="3630"/>
              </a:lnSpc>
            </a:pPr>
          </a:p>
          <a:p>
            <a:pPr algn="just">
              <a:lnSpc>
                <a:spcPts val="3520"/>
              </a:lnSpc>
              <a:spcBef>
                <a:spcPct val="0"/>
              </a:spcBef>
            </a:pPr>
          </a:p>
          <a:p>
            <a:pPr algn="just">
              <a:lnSpc>
                <a:spcPts val="3520"/>
              </a:lnSpc>
              <a:spcBef>
                <a:spcPct val="0"/>
              </a:spcBef>
            </a:pPr>
          </a:p>
          <a:p>
            <a:pPr algn="just">
              <a:lnSpc>
                <a:spcPts val="3520"/>
              </a:lnSpc>
              <a:spcBef>
                <a:spcPct val="0"/>
              </a:spcBef>
            </a:pPr>
          </a:p>
          <a:p>
            <a:pPr algn="just">
              <a:lnSpc>
                <a:spcPts val="3520"/>
              </a:lnSpc>
              <a:spcBef>
                <a:spcPct val="0"/>
              </a:spcBef>
            </a:pPr>
          </a:p>
          <a:p>
            <a:pPr algn="just">
              <a:lnSpc>
                <a:spcPts val="3520"/>
              </a:lnSpc>
              <a:spcBef>
                <a:spcPct val="0"/>
              </a:spcBef>
            </a:pPr>
          </a:p>
        </p:txBody>
      </p:sp>
      <p:sp>
        <p:nvSpPr>
          <p:cNvPr name="TextBox 5" id="5"/>
          <p:cNvSpPr txBox="true"/>
          <p:nvPr/>
        </p:nvSpPr>
        <p:spPr>
          <a:xfrm rot="0">
            <a:off x="1028700" y="1085850"/>
            <a:ext cx="13434581" cy="1479146"/>
          </a:xfrm>
          <a:prstGeom prst="rect">
            <a:avLst/>
          </a:prstGeom>
        </p:spPr>
        <p:txBody>
          <a:bodyPr anchor="t" rtlCol="false" tIns="0" lIns="0" bIns="0" rIns="0">
            <a:spAutoFit/>
          </a:bodyPr>
          <a:lstStyle/>
          <a:p>
            <a:pPr>
              <a:lnSpc>
                <a:spcPts val="4695"/>
              </a:lnSpc>
            </a:pPr>
            <a:r>
              <a:rPr lang="en-US" sz="4268">
                <a:solidFill>
                  <a:srgbClr val="336BE4"/>
                </a:solidFill>
                <a:latin typeface="HK Grotesk Bold"/>
              </a:rPr>
              <a:t>Top tips for email Netiquette: The body of the email</a:t>
            </a:r>
          </a:p>
          <a:p>
            <a:pPr>
              <a:lnSpc>
                <a:spcPts val="4695"/>
              </a:lnSpc>
            </a:pPr>
          </a:p>
          <a:p>
            <a:pPr algn="ctr">
              <a:lnSpc>
                <a:spcPts val="2385"/>
              </a:lnSpc>
            </a:p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Freeform 3" id="3"/>
          <p:cNvSpPr/>
          <p:nvPr/>
        </p:nvSpPr>
        <p:spPr>
          <a:xfrm flipH="false" flipV="false" rot="0">
            <a:off x="12433296" y="8185876"/>
            <a:ext cx="1642989" cy="1072424"/>
          </a:xfrm>
          <a:custGeom>
            <a:avLst/>
            <a:gdLst/>
            <a:ahLst/>
            <a:cxnLst/>
            <a:rect r="r" b="b" t="t" l="l"/>
            <a:pathLst>
              <a:path h="1072424" w="1642989">
                <a:moveTo>
                  <a:pt x="0" y="0"/>
                </a:moveTo>
                <a:lnTo>
                  <a:pt x="1642989" y="0"/>
                </a:lnTo>
                <a:lnTo>
                  <a:pt x="1642989" y="1072424"/>
                </a:lnTo>
                <a:lnTo>
                  <a:pt x="0" y="107242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028700" y="1974446"/>
            <a:ext cx="8266413" cy="8784590"/>
          </a:xfrm>
          <a:prstGeom prst="rect">
            <a:avLst/>
          </a:prstGeom>
        </p:spPr>
        <p:txBody>
          <a:bodyPr anchor="t" rtlCol="false" tIns="0" lIns="0" bIns="0" rIns="0">
            <a:spAutoFit/>
          </a:bodyPr>
          <a:lstStyle/>
          <a:p>
            <a:pPr algn="just">
              <a:lnSpc>
                <a:spcPts val="3520"/>
              </a:lnSpc>
            </a:pPr>
            <a:r>
              <a:rPr lang="en-US" sz="3200">
                <a:solidFill>
                  <a:srgbClr val="000000"/>
                </a:solidFill>
                <a:latin typeface="HK Grotesk"/>
              </a:rPr>
              <a:t>S</a:t>
            </a:r>
            <a:r>
              <a:rPr lang="en-US" sz="3200">
                <a:solidFill>
                  <a:srgbClr val="000000"/>
                </a:solidFill>
                <a:latin typeface="HK Grotesk"/>
              </a:rPr>
              <a:t>ome examples of words to use to end your email</a:t>
            </a:r>
            <a:r>
              <a:rPr lang="en-US" sz="3200">
                <a:solidFill>
                  <a:srgbClr val="000000"/>
                </a:solidFill>
                <a:latin typeface="HK Grotesk"/>
              </a:rPr>
              <a:t> include:</a:t>
            </a:r>
          </a:p>
          <a:p>
            <a:pPr algn="just" marL="690882" indent="-345441" lvl="1">
              <a:lnSpc>
                <a:spcPts val="3520"/>
              </a:lnSpc>
              <a:buFont typeface="Arial"/>
              <a:buChar char="•"/>
            </a:pPr>
            <a:r>
              <a:rPr lang="en-US" sz="3200">
                <a:solidFill>
                  <a:srgbClr val="000000"/>
                </a:solidFill>
                <a:latin typeface="HK Grotesk"/>
              </a:rPr>
              <a:t>Y</a:t>
            </a:r>
            <a:r>
              <a:rPr lang="en-US" sz="3200">
                <a:solidFill>
                  <a:srgbClr val="000000"/>
                </a:solidFill>
                <a:latin typeface="HK Grotesk"/>
              </a:rPr>
              <a:t>our name</a:t>
            </a:r>
          </a:p>
          <a:p>
            <a:pPr algn="just" marL="690882" indent="-345441" lvl="1">
              <a:lnSpc>
                <a:spcPts val="3520"/>
              </a:lnSpc>
              <a:buFont typeface="Arial"/>
              <a:buChar char="•"/>
            </a:pPr>
            <a:r>
              <a:rPr lang="en-US" sz="3200">
                <a:solidFill>
                  <a:srgbClr val="000000"/>
                </a:solidFill>
                <a:latin typeface="HK Grotesk"/>
              </a:rPr>
              <a:t>R</a:t>
            </a:r>
            <a:r>
              <a:rPr lang="en-US" sz="3200">
                <a:solidFill>
                  <a:srgbClr val="000000"/>
                </a:solidFill>
                <a:latin typeface="HK Grotesk"/>
              </a:rPr>
              <a:t>egards</a:t>
            </a:r>
          </a:p>
          <a:p>
            <a:pPr algn="just" marL="690882" indent="-345441" lvl="1">
              <a:lnSpc>
                <a:spcPts val="3520"/>
              </a:lnSpc>
              <a:buFont typeface="Arial"/>
              <a:buChar char="•"/>
            </a:pPr>
            <a:r>
              <a:rPr lang="en-US" sz="3200">
                <a:solidFill>
                  <a:srgbClr val="000000"/>
                </a:solidFill>
                <a:latin typeface="HK Grotesk"/>
              </a:rPr>
              <a:t>Yours sincerely</a:t>
            </a:r>
          </a:p>
          <a:p>
            <a:pPr algn="just" marL="690882" indent="-345441" lvl="1">
              <a:lnSpc>
                <a:spcPts val="3520"/>
              </a:lnSpc>
              <a:buFont typeface="Arial"/>
              <a:buChar char="•"/>
            </a:pPr>
            <a:r>
              <a:rPr lang="en-US" sz="3200">
                <a:solidFill>
                  <a:srgbClr val="000000"/>
                </a:solidFill>
                <a:latin typeface="HK Grotesk"/>
              </a:rPr>
              <a:t>Best wishes</a:t>
            </a:r>
          </a:p>
          <a:p>
            <a:pPr algn="just" marL="690882" indent="-345441" lvl="1">
              <a:lnSpc>
                <a:spcPts val="3520"/>
              </a:lnSpc>
              <a:buFont typeface="Arial"/>
              <a:buChar char="•"/>
            </a:pPr>
            <a:r>
              <a:rPr lang="en-US" sz="3200">
                <a:solidFill>
                  <a:srgbClr val="000000"/>
                </a:solidFill>
                <a:latin typeface="HK Grotesk"/>
              </a:rPr>
              <a:t>Thanks</a:t>
            </a:r>
            <a:r>
              <a:rPr lang="en-US" sz="3200">
                <a:solidFill>
                  <a:srgbClr val="000000"/>
                </a:solidFill>
                <a:latin typeface="HK Grotesk"/>
              </a:rPr>
              <a:t> in advance</a:t>
            </a:r>
          </a:p>
          <a:p>
            <a:pPr algn="just" marL="690882" indent="-345441" lvl="1">
              <a:lnSpc>
                <a:spcPts val="3520"/>
              </a:lnSpc>
              <a:buFont typeface="Arial"/>
              <a:buChar char="•"/>
            </a:pPr>
            <a:r>
              <a:rPr lang="en-US" sz="3200">
                <a:solidFill>
                  <a:srgbClr val="000000"/>
                </a:solidFill>
                <a:latin typeface="HK Grotesk"/>
              </a:rPr>
              <a:t>Than</a:t>
            </a:r>
            <a:r>
              <a:rPr lang="en-US" sz="3200">
                <a:solidFill>
                  <a:srgbClr val="000000"/>
                </a:solidFill>
                <a:latin typeface="HK Grotesk"/>
              </a:rPr>
              <a:t>k you! / Thanks!</a:t>
            </a:r>
          </a:p>
          <a:p>
            <a:pPr algn="just" marL="690882" indent="-345441" lvl="1">
              <a:lnSpc>
                <a:spcPts val="3520"/>
              </a:lnSpc>
              <a:buFont typeface="Arial"/>
              <a:buChar char="•"/>
            </a:pPr>
            <a:r>
              <a:rPr lang="en-US" sz="3200">
                <a:solidFill>
                  <a:srgbClr val="000000"/>
                </a:solidFill>
                <a:latin typeface="HK Grotesk"/>
              </a:rPr>
              <a:t>I appr</a:t>
            </a:r>
            <a:r>
              <a:rPr lang="en-US" sz="3200">
                <a:solidFill>
                  <a:srgbClr val="000000"/>
                </a:solidFill>
                <a:latin typeface="HK Grotesk"/>
              </a:rPr>
              <a:t>eciate your (help, feedback, etc.)</a:t>
            </a:r>
          </a:p>
          <a:p>
            <a:pPr algn="just" marL="690882" indent="-345441" lvl="1">
              <a:lnSpc>
                <a:spcPts val="3520"/>
              </a:lnSpc>
              <a:buFont typeface="Arial"/>
              <a:buChar char="•"/>
            </a:pPr>
            <a:r>
              <a:rPr lang="en-US" sz="3200">
                <a:solidFill>
                  <a:srgbClr val="000000"/>
                </a:solidFill>
                <a:latin typeface="HK Grotesk"/>
              </a:rPr>
              <a:t>Hope</a:t>
            </a:r>
            <a:r>
              <a:rPr lang="en-US" sz="3200">
                <a:solidFill>
                  <a:srgbClr val="000000"/>
                </a:solidFill>
                <a:latin typeface="HK Grotesk"/>
              </a:rPr>
              <a:t> this helps</a:t>
            </a:r>
          </a:p>
          <a:p>
            <a:pPr algn="just" marL="690882" indent="-345441" lvl="1">
              <a:lnSpc>
                <a:spcPts val="3520"/>
              </a:lnSpc>
              <a:buFont typeface="Arial"/>
              <a:buChar char="•"/>
            </a:pPr>
            <a:r>
              <a:rPr lang="en-US" sz="3200">
                <a:solidFill>
                  <a:srgbClr val="000000"/>
                </a:solidFill>
                <a:latin typeface="HK Grotesk"/>
              </a:rPr>
              <a:t>Than</a:t>
            </a:r>
            <a:r>
              <a:rPr lang="en-US" sz="3200">
                <a:solidFill>
                  <a:srgbClr val="000000"/>
                </a:solidFill>
                <a:latin typeface="HK Grotesk"/>
              </a:rPr>
              <a:t>ks for the consideration</a:t>
            </a:r>
          </a:p>
          <a:p>
            <a:pPr algn="just" marL="690882" indent="-345441" lvl="1">
              <a:lnSpc>
                <a:spcPts val="3520"/>
              </a:lnSpc>
              <a:buFont typeface="Arial"/>
              <a:buChar char="•"/>
            </a:pPr>
            <a:r>
              <a:rPr lang="en-US" sz="3200">
                <a:solidFill>
                  <a:srgbClr val="000000"/>
                </a:solidFill>
                <a:latin typeface="HK Grotesk"/>
              </a:rPr>
              <a:t>Looking forward to chatting more about this</a:t>
            </a:r>
          </a:p>
          <a:p>
            <a:pPr algn="just" marL="690882" indent="-345441" lvl="1">
              <a:lnSpc>
                <a:spcPts val="3520"/>
              </a:lnSpc>
              <a:buFont typeface="Arial"/>
              <a:buChar char="•"/>
            </a:pPr>
            <a:r>
              <a:rPr lang="en-US" sz="3200">
                <a:solidFill>
                  <a:srgbClr val="000000"/>
                </a:solidFill>
                <a:latin typeface="HK Grotesk"/>
              </a:rPr>
              <a:t>Don’t hesitate to get in touch if you have any questions.</a:t>
            </a:r>
          </a:p>
          <a:p>
            <a:pPr algn="just">
              <a:lnSpc>
                <a:spcPts val="3520"/>
              </a:lnSpc>
              <a:spcBef>
                <a:spcPct val="0"/>
              </a:spcBef>
            </a:pPr>
          </a:p>
          <a:p>
            <a:pPr algn="just">
              <a:lnSpc>
                <a:spcPts val="3520"/>
              </a:lnSpc>
              <a:spcBef>
                <a:spcPct val="0"/>
              </a:spcBef>
            </a:pPr>
          </a:p>
          <a:p>
            <a:pPr algn="just">
              <a:lnSpc>
                <a:spcPts val="3520"/>
              </a:lnSpc>
              <a:spcBef>
                <a:spcPct val="0"/>
              </a:spcBef>
            </a:pPr>
          </a:p>
          <a:p>
            <a:pPr algn="just">
              <a:lnSpc>
                <a:spcPts val="3520"/>
              </a:lnSpc>
              <a:spcBef>
                <a:spcPct val="0"/>
              </a:spcBef>
            </a:pPr>
          </a:p>
          <a:p>
            <a:pPr algn="just">
              <a:lnSpc>
                <a:spcPts val="3520"/>
              </a:lnSpc>
              <a:spcBef>
                <a:spcPct val="0"/>
              </a:spcBef>
            </a:pPr>
          </a:p>
        </p:txBody>
      </p:sp>
      <p:sp>
        <p:nvSpPr>
          <p:cNvPr name="TextBox 5" id="5"/>
          <p:cNvSpPr txBox="true"/>
          <p:nvPr/>
        </p:nvSpPr>
        <p:spPr>
          <a:xfrm rot="0">
            <a:off x="1028700" y="1066800"/>
            <a:ext cx="13434581" cy="888596"/>
          </a:xfrm>
          <a:prstGeom prst="rect">
            <a:avLst/>
          </a:prstGeom>
        </p:spPr>
        <p:txBody>
          <a:bodyPr anchor="t" rtlCol="false" tIns="0" lIns="0" bIns="0" rIns="0">
            <a:spAutoFit/>
          </a:bodyPr>
          <a:lstStyle/>
          <a:p>
            <a:pPr>
              <a:lnSpc>
                <a:spcPts val="4695"/>
              </a:lnSpc>
            </a:pPr>
            <a:r>
              <a:rPr lang="en-US" sz="4268">
                <a:solidFill>
                  <a:srgbClr val="336BE4"/>
                </a:solidFill>
                <a:latin typeface="HK Grotesk Bold"/>
              </a:rPr>
              <a:t>Top tips for email Netiquette: How to end an email</a:t>
            </a:r>
          </a:p>
          <a:p>
            <a:pPr algn="ctr">
              <a:lnSpc>
                <a:spcPts val="2385"/>
              </a:lnSpc>
            </a:pPr>
          </a:p>
        </p:txBody>
      </p:sp>
      <p:sp>
        <p:nvSpPr>
          <p:cNvPr name="TextBox 6" id="6"/>
          <p:cNvSpPr txBox="true"/>
          <p:nvPr/>
        </p:nvSpPr>
        <p:spPr>
          <a:xfrm rot="0">
            <a:off x="10211919" y="1974446"/>
            <a:ext cx="6085743" cy="5717540"/>
          </a:xfrm>
          <a:prstGeom prst="rect">
            <a:avLst/>
          </a:prstGeom>
        </p:spPr>
        <p:txBody>
          <a:bodyPr anchor="t" rtlCol="false" tIns="0" lIns="0" bIns="0" rIns="0">
            <a:spAutoFit/>
          </a:bodyPr>
          <a:lstStyle/>
          <a:p>
            <a:pPr algn="just">
              <a:lnSpc>
                <a:spcPts val="3520"/>
              </a:lnSpc>
            </a:pPr>
            <a:r>
              <a:rPr lang="en-US" sz="3200">
                <a:solidFill>
                  <a:srgbClr val="050217"/>
                </a:solidFill>
                <a:latin typeface="HK Grotesk"/>
              </a:rPr>
              <a:t>If you include a signature, keep it short: Between 2-4 lines.</a:t>
            </a:r>
          </a:p>
          <a:p>
            <a:pPr algn="just">
              <a:lnSpc>
                <a:spcPts val="3520"/>
              </a:lnSpc>
            </a:pPr>
            <a:r>
              <a:rPr lang="en-US" sz="3200">
                <a:solidFill>
                  <a:srgbClr val="050217"/>
                </a:solidFill>
                <a:latin typeface="HK Grotesk"/>
              </a:rPr>
              <a:t>The first line should include one of the key words on this slide followed by a comma. Then start a new line and include your name. </a:t>
            </a:r>
          </a:p>
          <a:p>
            <a:pPr algn="just">
              <a:lnSpc>
                <a:spcPts val="3520"/>
              </a:lnSpc>
            </a:pPr>
          </a:p>
          <a:p>
            <a:pPr algn="just">
              <a:lnSpc>
                <a:spcPts val="3520"/>
              </a:lnSpc>
            </a:pPr>
            <a:r>
              <a:rPr lang="en-US" sz="3200">
                <a:solidFill>
                  <a:srgbClr val="050217"/>
                </a:solidFill>
                <a:latin typeface="HK Grotesk"/>
              </a:rPr>
              <a:t>You can also include your phone number company or organisation you represent, or your educational title.</a:t>
            </a:r>
          </a:p>
          <a:p>
            <a:pPr algn="just">
              <a:lnSpc>
                <a:spcPts val="3520"/>
              </a:lnSpc>
            </a:pPr>
          </a:p>
          <a:p>
            <a:pPr algn="just">
              <a:lnSpc>
                <a:spcPts val="3520"/>
              </a:lnSpc>
              <a:spcBef>
                <a:spcPct val="0"/>
              </a:spcBef>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TextBox 3" id="3"/>
          <p:cNvSpPr txBox="true"/>
          <p:nvPr/>
        </p:nvSpPr>
        <p:spPr>
          <a:xfrm rot="0">
            <a:off x="1028700" y="2146300"/>
            <a:ext cx="15259707" cy="5052557"/>
          </a:xfrm>
          <a:prstGeom prst="rect">
            <a:avLst/>
          </a:prstGeom>
        </p:spPr>
        <p:txBody>
          <a:bodyPr anchor="t" rtlCol="false" tIns="0" lIns="0" bIns="0" rIns="0">
            <a:spAutoFit/>
          </a:bodyPr>
          <a:lstStyle/>
          <a:p>
            <a:pPr marL="736398" indent="-368199" lvl="1">
              <a:lnSpc>
                <a:spcPts val="4434"/>
              </a:lnSpc>
              <a:buFont typeface="Arial"/>
              <a:buChar char="•"/>
            </a:pPr>
            <a:r>
              <a:rPr lang="en-US" sz="3410" spc="68">
                <a:solidFill>
                  <a:srgbClr val="050217"/>
                </a:solidFill>
                <a:latin typeface="HK Grotesk"/>
              </a:rPr>
              <a:t>Do not open emails or attachments from unknown or suspicious senders as they may contain viruses. They may also unwantedly subscribe you to spam mailing lists, or ones which try and steal your data or install viruses onto your device.</a:t>
            </a:r>
          </a:p>
          <a:p>
            <a:pPr marL="736398" indent="-368199" lvl="1">
              <a:lnSpc>
                <a:spcPts val="4434"/>
              </a:lnSpc>
              <a:buFont typeface="Arial"/>
              <a:buChar char="•"/>
            </a:pPr>
            <a:r>
              <a:rPr lang="en-US" sz="3410" spc="68">
                <a:solidFill>
                  <a:srgbClr val="050217"/>
                </a:solidFill>
                <a:latin typeface="HK Grotesk"/>
              </a:rPr>
              <a:t>Do not send or forwarding personal or private information without the original sender's consent. The information there may be sensitive. </a:t>
            </a:r>
          </a:p>
          <a:p>
            <a:pPr>
              <a:lnSpc>
                <a:spcPts val="4434"/>
              </a:lnSpc>
            </a:pPr>
          </a:p>
          <a:p>
            <a:pPr>
              <a:lnSpc>
                <a:spcPts val="4434"/>
              </a:lnSpc>
            </a:pPr>
          </a:p>
          <a:p>
            <a:pPr>
              <a:lnSpc>
                <a:spcPts val="4434"/>
              </a:lnSpc>
            </a:pPr>
          </a:p>
        </p:txBody>
      </p:sp>
      <p:sp>
        <p:nvSpPr>
          <p:cNvPr name="Freeform 4" id="4"/>
          <p:cNvSpPr/>
          <p:nvPr/>
        </p:nvSpPr>
        <p:spPr>
          <a:xfrm flipH="false" flipV="false" rot="0">
            <a:off x="7307938" y="6178897"/>
            <a:ext cx="2701231" cy="3079403"/>
          </a:xfrm>
          <a:custGeom>
            <a:avLst/>
            <a:gdLst/>
            <a:ahLst/>
            <a:cxnLst/>
            <a:rect r="r" b="b" t="t" l="l"/>
            <a:pathLst>
              <a:path h="3079403" w="2701231">
                <a:moveTo>
                  <a:pt x="0" y="0"/>
                </a:moveTo>
                <a:lnTo>
                  <a:pt x="2701231" y="0"/>
                </a:lnTo>
                <a:lnTo>
                  <a:pt x="2701231" y="3079403"/>
                </a:lnTo>
                <a:lnTo>
                  <a:pt x="0" y="307940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1028700" y="1066800"/>
            <a:ext cx="15259707" cy="1117600"/>
          </a:xfrm>
          <a:prstGeom prst="rect">
            <a:avLst/>
          </a:prstGeom>
        </p:spPr>
        <p:txBody>
          <a:bodyPr anchor="t" rtlCol="false" tIns="0" lIns="0" bIns="0" rIns="0">
            <a:spAutoFit/>
          </a:bodyPr>
          <a:lstStyle/>
          <a:p>
            <a:pPr>
              <a:lnSpc>
                <a:spcPts val="4399"/>
              </a:lnSpc>
            </a:pPr>
            <a:r>
              <a:rPr lang="en-US" sz="3999">
                <a:solidFill>
                  <a:srgbClr val="336BE4"/>
                </a:solidFill>
                <a:latin typeface="HK Grotesk Bold"/>
              </a:rPr>
              <a:t>Top tips for email Netiquette: Attachments</a:t>
            </a:r>
          </a:p>
          <a:p>
            <a:pPr>
              <a:lnSpc>
                <a:spcPts val="4399"/>
              </a:lnSpc>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TextBox 3" id="3"/>
          <p:cNvSpPr txBox="true"/>
          <p:nvPr/>
        </p:nvSpPr>
        <p:spPr>
          <a:xfrm rot="0">
            <a:off x="1028700" y="1937713"/>
            <a:ext cx="15259707" cy="7862432"/>
          </a:xfrm>
          <a:prstGeom prst="rect">
            <a:avLst/>
          </a:prstGeom>
        </p:spPr>
        <p:txBody>
          <a:bodyPr anchor="t" rtlCol="false" tIns="0" lIns="0" bIns="0" rIns="0">
            <a:spAutoFit/>
          </a:bodyPr>
          <a:lstStyle/>
          <a:p>
            <a:pPr>
              <a:lnSpc>
                <a:spcPts val="4434"/>
              </a:lnSpc>
            </a:pPr>
            <a:r>
              <a:rPr lang="en-US" sz="3410" spc="68">
                <a:solidFill>
                  <a:srgbClr val="050217"/>
                </a:solidFill>
                <a:latin typeface="HK Grotesk"/>
              </a:rPr>
              <a:t>It is not just your privacy which needs to be protected: you are also responsible for protecting the privacy of other people whom you interact with. </a:t>
            </a:r>
          </a:p>
          <a:p>
            <a:pPr marL="736398" indent="-368199" lvl="1">
              <a:lnSpc>
                <a:spcPts val="4434"/>
              </a:lnSpc>
              <a:buFont typeface="Arial"/>
              <a:buChar char="•"/>
            </a:pPr>
            <a:r>
              <a:rPr lang="en-US" sz="3410" spc="68">
                <a:solidFill>
                  <a:srgbClr val="050217"/>
                </a:solidFill>
                <a:latin typeface="HK Grotesk"/>
              </a:rPr>
              <a:t>Do</a:t>
            </a:r>
            <a:r>
              <a:rPr lang="en-US" sz="3410" spc="68">
                <a:solidFill>
                  <a:srgbClr val="050217"/>
                </a:solidFill>
                <a:latin typeface="HK Grotesk"/>
              </a:rPr>
              <a:t> not send information or photos without first obtaining permission from the original sender. </a:t>
            </a:r>
          </a:p>
          <a:p>
            <a:pPr marL="736398" indent="-368199" lvl="1">
              <a:lnSpc>
                <a:spcPts val="4434"/>
              </a:lnSpc>
              <a:buFont typeface="Arial"/>
              <a:buChar char="•"/>
            </a:pPr>
            <a:r>
              <a:rPr lang="en-US" sz="3410" spc="68">
                <a:solidFill>
                  <a:srgbClr val="050217"/>
                </a:solidFill>
                <a:latin typeface="HK Grotesk"/>
              </a:rPr>
              <a:t>Avo</a:t>
            </a:r>
            <a:r>
              <a:rPr lang="en-US" sz="3410" spc="68">
                <a:solidFill>
                  <a:srgbClr val="050217"/>
                </a:solidFill>
                <a:latin typeface="HK Grotesk"/>
              </a:rPr>
              <a:t>id giving out an email address without the permission of its holder. </a:t>
            </a:r>
          </a:p>
          <a:p>
            <a:pPr marL="736398" indent="-368199" lvl="1">
              <a:lnSpc>
                <a:spcPts val="4434"/>
              </a:lnSpc>
              <a:buFont typeface="Arial"/>
              <a:buChar char="•"/>
            </a:pPr>
            <a:r>
              <a:rPr lang="en-US" sz="3410" spc="68">
                <a:solidFill>
                  <a:srgbClr val="050217"/>
                </a:solidFill>
                <a:latin typeface="HK Grotesk"/>
              </a:rPr>
              <a:t>Do not</a:t>
            </a:r>
            <a:r>
              <a:rPr lang="en-US" sz="3410" spc="68">
                <a:solidFill>
                  <a:srgbClr val="050217"/>
                </a:solidFill>
                <a:latin typeface="HK Grotesk"/>
              </a:rPr>
              <a:t> forward spam mail or send chain messages. A Chain message is ‘a message that aims to convince the person it is sent to, to send it on to more people.’</a:t>
            </a:r>
          </a:p>
          <a:p>
            <a:pPr>
              <a:lnSpc>
                <a:spcPts val="4434"/>
              </a:lnSpc>
            </a:pPr>
            <a:r>
              <a:rPr lang="en-US" sz="3410" spc="68">
                <a:solidFill>
                  <a:srgbClr val="050217"/>
                </a:solidFill>
                <a:latin typeface="HK Grotesk"/>
              </a:rPr>
              <a:t>Sou</a:t>
            </a:r>
            <a:r>
              <a:rPr lang="en-US" sz="3410" spc="68">
                <a:solidFill>
                  <a:srgbClr val="050217"/>
                </a:solidFill>
                <a:latin typeface="HK Grotesk"/>
              </a:rPr>
              <a:t>rce: https://www.bbc.co.uk/newsround/61311888</a:t>
            </a:r>
          </a:p>
          <a:p>
            <a:pPr>
              <a:lnSpc>
                <a:spcPts val="4434"/>
              </a:lnSpc>
            </a:pPr>
          </a:p>
          <a:p>
            <a:pPr>
              <a:lnSpc>
                <a:spcPts val="4434"/>
              </a:lnSpc>
            </a:pPr>
          </a:p>
          <a:p>
            <a:pPr>
              <a:lnSpc>
                <a:spcPts val="4434"/>
              </a:lnSpc>
            </a:pPr>
          </a:p>
          <a:p>
            <a:pPr>
              <a:lnSpc>
                <a:spcPts val="4434"/>
              </a:lnSpc>
            </a:pPr>
          </a:p>
        </p:txBody>
      </p:sp>
      <p:sp>
        <p:nvSpPr>
          <p:cNvPr name="Freeform 4" id="4"/>
          <p:cNvSpPr/>
          <p:nvPr/>
        </p:nvSpPr>
        <p:spPr>
          <a:xfrm flipH="false" flipV="false" rot="0">
            <a:off x="15205630" y="6816452"/>
            <a:ext cx="1873563" cy="2441848"/>
          </a:xfrm>
          <a:custGeom>
            <a:avLst/>
            <a:gdLst/>
            <a:ahLst/>
            <a:cxnLst/>
            <a:rect r="r" b="b" t="t" l="l"/>
            <a:pathLst>
              <a:path h="2441848" w="1873563">
                <a:moveTo>
                  <a:pt x="0" y="0"/>
                </a:moveTo>
                <a:lnTo>
                  <a:pt x="1873564" y="0"/>
                </a:lnTo>
                <a:lnTo>
                  <a:pt x="1873564" y="2441848"/>
                </a:lnTo>
                <a:lnTo>
                  <a:pt x="0" y="244184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1028700" y="1066800"/>
            <a:ext cx="15259707" cy="1117600"/>
          </a:xfrm>
          <a:prstGeom prst="rect">
            <a:avLst/>
          </a:prstGeom>
        </p:spPr>
        <p:txBody>
          <a:bodyPr anchor="t" rtlCol="false" tIns="0" lIns="0" bIns="0" rIns="0">
            <a:spAutoFit/>
          </a:bodyPr>
          <a:lstStyle/>
          <a:p>
            <a:pPr>
              <a:lnSpc>
                <a:spcPts val="4399"/>
              </a:lnSpc>
            </a:pPr>
            <a:r>
              <a:rPr lang="en-US" sz="3999">
                <a:solidFill>
                  <a:srgbClr val="336BE4"/>
                </a:solidFill>
                <a:latin typeface="HK Grotesk Bold"/>
              </a:rPr>
              <a:t>Top tips for email Netiquette: Privacy</a:t>
            </a:r>
          </a:p>
          <a:p>
            <a:pPr>
              <a:lnSpc>
                <a:spcPts val="4399"/>
              </a:lnSpc>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TextBox 3" id="3"/>
          <p:cNvSpPr txBox="true"/>
          <p:nvPr/>
        </p:nvSpPr>
        <p:spPr>
          <a:xfrm rot="0">
            <a:off x="1028700" y="1852366"/>
            <a:ext cx="14809352" cy="8149452"/>
          </a:xfrm>
          <a:prstGeom prst="rect">
            <a:avLst/>
          </a:prstGeom>
        </p:spPr>
        <p:txBody>
          <a:bodyPr anchor="t" rtlCol="false" tIns="0" lIns="0" bIns="0" rIns="0">
            <a:spAutoFit/>
          </a:bodyPr>
          <a:lstStyle/>
          <a:p>
            <a:pPr marL="714808" indent="-357404" lvl="1">
              <a:lnSpc>
                <a:spcPts val="4304"/>
              </a:lnSpc>
              <a:buFont typeface="Arial"/>
              <a:buChar char="•"/>
            </a:pPr>
            <a:r>
              <a:rPr lang="en-US" sz="3310" spc="66">
                <a:solidFill>
                  <a:srgbClr val="050217"/>
                </a:solidFill>
                <a:latin typeface="HK Grotesk"/>
              </a:rPr>
              <a:t>When someone makes a mistake such as a spelling or grammar error be understanding. It is not necessary to correct them, particularly if it is a minor error. The most important thing is the ability to understand the message. If you do not understand its content, copy and paste the aspect which you do not understand and kindly ask for more information/explanation. </a:t>
            </a:r>
          </a:p>
          <a:p>
            <a:pPr marL="714808" indent="-357404" lvl="1">
              <a:lnSpc>
                <a:spcPts val="4304"/>
              </a:lnSpc>
              <a:buFont typeface="Arial"/>
              <a:buChar char="•"/>
            </a:pPr>
            <a:r>
              <a:rPr lang="en-US" sz="3310" spc="66">
                <a:solidFill>
                  <a:srgbClr val="050217"/>
                </a:solidFill>
                <a:latin typeface="HK Grotesk"/>
              </a:rPr>
              <a:t>There is a lack of emotional cues such as facial expressions, posture, tone of voice, or physical cues. Therefore, sometimes the message can be misunderstood. No need to assume the worst attitude as sometimes words do not convey the overall message of the sender. Sometimes it might be helpful to re-read what you have written, and add an emoticon or some positive language. </a:t>
            </a:r>
          </a:p>
          <a:p>
            <a:pPr>
              <a:lnSpc>
                <a:spcPts val="4304"/>
              </a:lnSpc>
            </a:pPr>
          </a:p>
          <a:p>
            <a:pPr>
              <a:lnSpc>
                <a:spcPts val="4304"/>
              </a:lnSpc>
            </a:pPr>
          </a:p>
          <a:p>
            <a:pPr>
              <a:lnSpc>
                <a:spcPts val="4304"/>
              </a:lnSpc>
            </a:pPr>
          </a:p>
        </p:txBody>
      </p:sp>
      <p:sp>
        <p:nvSpPr>
          <p:cNvPr name="Freeform 4" id="4"/>
          <p:cNvSpPr/>
          <p:nvPr/>
        </p:nvSpPr>
        <p:spPr>
          <a:xfrm flipH="false" flipV="false" rot="0">
            <a:off x="15466099" y="7745377"/>
            <a:ext cx="3016763" cy="2541623"/>
          </a:xfrm>
          <a:custGeom>
            <a:avLst/>
            <a:gdLst/>
            <a:ahLst/>
            <a:cxnLst/>
            <a:rect r="r" b="b" t="t" l="l"/>
            <a:pathLst>
              <a:path h="2541623" w="3016763">
                <a:moveTo>
                  <a:pt x="0" y="0"/>
                </a:moveTo>
                <a:lnTo>
                  <a:pt x="3016763" y="0"/>
                </a:lnTo>
                <a:lnTo>
                  <a:pt x="3016763" y="2541623"/>
                </a:lnTo>
                <a:lnTo>
                  <a:pt x="0" y="2541623"/>
                </a:lnTo>
                <a:lnTo>
                  <a:pt x="0" y="0"/>
                </a:lnTo>
                <a:close/>
              </a:path>
            </a:pathLst>
          </a:custGeom>
          <a:blipFill>
            <a:blip r:embed="rId3"/>
            <a:stretch>
              <a:fillRect l="0" t="0" r="0" b="0"/>
            </a:stretch>
          </a:blipFill>
        </p:spPr>
      </p:sp>
      <p:sp>
        <p:nvSpPr>
          <p:cNvPr name="TextBox 5" id="5"/>
          <p:cNvSpPr txBox="true"/>
          <p:nvPr/>
        </p:nvSpPr>
        <p:spPr>
          <a:xfrm rot="0">
            <a:off x="1028700" y="1066800"/>
            <a:ext cx="15259707" cy="1117600"/>
          </a:xfrm>
          <a:prstGeom prst="rect">
            <a:avLst/>
          </a:prstGeom>
        </p:spPr>
        <p:txBody>
          <a:bodyPr anchor="t" rtlCol="false" tIns="0" lIns="0" bIns="0" rIns="0">
            <a:spAutoFit/>
          </a:bodyPr>
          <a:lstStyle/>
          <a:p>
            <a:pPr>
              <a:lnSpc>
                <a:spcPts val="4399"/>
              </a:lnSpc>
            </a:pPr>
            <a:r>
              <a:rPr lang="en-US" sz="3999">
                <a:solidFill>
                  <a:srgbClr val="336BE4"/>
                </a:solidFill>
                <a:latin typeface="HK Grotesk Bold"/>
              </a:rPr>
              <a:t>Top tips for email Netiquette: Other tips</a:t>
            </a:r>
          </a:p>
          <a:p>
            <a:pPr>
              <a:lnSpc>
                <a:spcPts val="4399"/>
              </a:lnSpc>
            </a:pP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TextBox 3" id="3"/>
          <p:cNvSpPr txBox="true"/>
          <p:nvPr/>
        </p:nvSpPr>
        <p:spPr>
          <a:xfrm rot="0">
            <a:off x="1028700" y="2698750"/>
            <a:ext cx="14809352" cy="6176507"/>
          </a:xfrm>
          <a:prstGeom prst="rect">
            <a:avLst/>
          </a:prstGeom>
        </p:spPr>
        <p:txBody>
          <a:bodyPr anchor="t" rtlCol="false" tIns="0" lIns="0" bIns="0" rIns="0">
            <a:spAutoFit/>
          </a:bodyPr>
          <a:lstStyle/>
          <a:p>
            <a:pPr>
              <a:lnSpc>
                <a:spcPts val="4434"/>
              </a:lnSpc>
            </a:pPr>
            <a:r>
              <a:rPr lang="en-US" sz="3410" spc="68">
                <a:solidFill>
                  <a:srgbClr val="050217"/>
                </a:solidFill>
                <a:latin typeface="HK Grotesk"/>
              </a:rPr>
              <a:t>As nearly all the communication tools in this presentation are text based, it is really important to understand that you may interpret something ‘in the wrong way’, OR, your words may also be interpreted incorrectly. </a:t>
            </a:r>
          </a:p>
          <a:p>
            <a:pPr>
              <a:lnSpc>
                <a:spcPts val="4434"/>
              </a:lnSpc>
            </a:pPr>
            <a:r>
              <a:rPr lang="en-US" sz="3410" spc="68">
                <a:solidFill>
                  <a:srgbClr val="050217"/>
                </a:solidFill>
                <a:latin typeface="HK Grotesk"/>
              </a:rPr>
              <a:t>One of the top tips is to remain calm over text communication. Explain your meanings rationally, and step back if the situation seems hostile – not worth anyone's time or effort in netiquette!</a:t>
            </a:r>
          </a:p>
          <a:p>
            <a:pPr>
              <a:lnSpc>
                <a:spcPts val="4434"/>
              </a:lnSpc>
            </a:pPr>
          </a:p>
          <a:p>
            <a:pPr>
              <a:lnSpc>
                <a:spcPts val="4434"/>
              </a:lnSpc>
            </a:pPr>
          </a:p>
          <a:p>
            <a:pPr>
              <a:lnSpc>
                <a:spcPts val="4434"/>
              </a:lnSpc>
            </a:pPr>
          </a:p>
          <a:p>
            <a:pPr>
              <a:lnSpc>
                <a:spcPts val="4434"/>
              </a:lnSpc>
            </a:pPr>
          </a:p>
          <a:p>
            <a:pPr>
              <a:lnSpc>
                <a:spcPts val="4434"/>
              </a:lnSpc>
            </a:pPr>
          </a:p>
        </p:txBody>
      </p:sp>
      <p:sp>
        <p:nvSpPr>
          <p:cNvPr name="Freeform 4" id="4"/>
          <p:cNvSpPr/>
          <p:nvPr/>
        </p:nvSpPr>
        <p:spPr>
          <a:xfrm flipH="false" flipV="false" rot="0">
            <a:off x="6308301" y="6863917"/>
            <a:ext cx="4250149" cy="2821036"/>
          </a:xfrm>
          <a:custGeom>
            <a:avLst/>
            <a:gdLst/>
            <a:ahLst/>
            <a:cxnLst/>
            <a:rect r="r" b="b" t="t" l="l"/>
            <a:pathLst>
              <a:path h="2821036" w="4250149">
                <a:moveTo>
                  <a:pt x="0" y="0"/>
                </a:moveTo>
                <a:lnTo>
                  <a:pt x="4250149" y="0"/>
                </a:lnTo>
                <a:lnTo>
                  <a:pt x="4250149" y="2821036"/>
                </a:lnTo>
                <a:lnTo>
                  <a:pt x="0" y="2821036"/>
                </a:lnTo>
                <a:lnTo>
                  <a:pt x="0" y="0"/>
                </a:lnTo>
                <a:close/>
              </a:path>
            </a:pathLst>
          </a:custGeom>
          <a:blipFill>
            <a:blip r:embed="rId3"/>
            <a:stretch>
              <a:fillRect l="0" t="0" r="0" b="0"/>
            </a:stretch>
          </a:blipFill>
        </p:spPr>
      </p:sp>
      <p:sp>
        <p:nvSpPr>
          <p:cNvPr name="TextBox 5" id="5"/>
          <p:cNvSpPr txBox="true"/>
          <p:nvPr/>
        </p:nvSpPr>
        <p:spPr>
          <a:xfrm rot="0">
            <a:off x="1028700" y="1619250"/>
            <a:ext cx="15259707" cy="1117600"/>
          </a:xfrm>
          <a:prstGeom prst="rect">
            <a:avLst/>
          </a:prstGeom>
        </p:spPr>
        <p:txBody>
          <a:bodyPr anchor="t" rtlCol="false" tIns="0" lIns="0" bIns="0" rIns="0">
            <a:spAutoFit/>
          </a:bodyPr>
          <a:lstStyle/>
          <a:p>
            <a:pPr>
              <a:lnSpc>
                <a:spcPts val="4399"/>
              </a:lnSpc>
            </a:pPr>
            <a:r>
              <a:rPr lang="en-US" sz="3999">
                <a:solidFill>
                  <a:srgbClr val="336BE4"/>
                </a:solidFill>
                <a:latin typeface="HK Grotesk Bold"/>
              </a:rPr>
              <a:t>Top tips for email Netiquette: Other tips</a:t>
            </a:r>
          </a:p>
          <a:p>
            <a:pPr>
              <a:lnSpc>
                <a:spcPts val="4399"/>
              </a:lnSpc>
            </a:pP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TextBox 3" id="3"/>
          <p:cNvSpPr txBox="true"/>
          <p:nvPr/>
        </p:nvSpPr>
        <p:spPr>
          <a:xfrm rot="0">
            <a:off x="1028700" y="2146300"/>
            <a:ext cx="14809352" cy="9092427"/>
          </a:xfrm>
          <a:prstGeom prst="rect">
            <a:avLst/>
          </a:prstGeom>
        </p:spPr>
        <p:txBody>
          <a:bodyPr anchor="t" rtlCol="false" tIns="0" lIns="0" bIns="0" rIns="0">
            <a:spAutoFit/>
          </a:bodyPr>
          <a:lstStyle/>
          <a:p>
            <a:pPr marL="693219" indent="-346609" lvl="1">
              <a:lnSpc>
                <a:spcPts val="4174"/>
              </a:lnSpc>
              <a:buFont typeface="Arial"/>
              <a:buChar char="•"/>
            </a:pPr>
            <a:r>
              <a:rPr lang="en-US" sz="3210" spc="64">
                <a:solidFill>
                  <a:srgbClr val="050217"/>
                </a:solidFill>
                <a:latin typeface="HK Grotesk"/>
              </a:rPr>
              <a:t>When resharing content on Facebook be aware of fake news! You have maybe heard that term before, and it simply means news or content which is not true and contains false information, often posted by an unapproved source or harmful organisation. </a:t>
            </a:r>
          </a:p>
          <a:p>
            <a:pPr marL="693219" indent="-346609" lvl="1">
              <a:lnSpc>
                <a:spcPts val="4174"/>
              </a:lnSpc>
              <a:buFont typeface="Arial"/>
              <a:buChar char="•"/>
            </a:pPr>
            <a:r>
              <a:rPr lang="en-US" sz="3210" spc="64">
                <a:solidFill>
                  <a:srgbClr val="050217"/>
                </a:solidFill>
                <a:latin typeface="HK Grotesk"/>
              </a:rPr>
              <a:t>Research indicates that Facebook users alone engage with some form of misinformation around 70 million times each month. </a:t>
            </a:r>
          </a:p>
          <a:p>
            <a:pPr marL="693219" indent="-346609" lvl="1">
              <a:lnSpc>
                <a:spcPts val="4174"/>
              </a:lnSpc>
              <a:buFont typeface="Arial"/>
              <a:buChar char="•"/>
            </a:pPr>
            <a:r>
              <a:rPr lang="en-US" sz="3210" spc="64">
                <a:solidFill>
                  <a:srgbClr val="050217"/>
                </a:solidFill>
                <a:latin typeface="HK Grotesk"/>
              </a:rPr>
              <a:t>If you aren't sure of the facts on the post, check with someone who does know or find out through a quick google search. </a:t>
            </a:r>
          </a:p>
          <a:p>
            <a:pPr marL="693219" indent="-346609" lvl="1">
              <a:lnSpc>
                <a:spcPts val="4174"/>
              </a:lnSpc>
              <a:buFont typeface="Arial"/>
              <a:buChar char="•"/>
            </a:pPr>
            <a:r>
              <a:rPr lang="en-US" sz="3210" spc="64">
                <a:solidFill>
                  <a:srgbClr val="050217"/>
                </a:solidFill>
                <a:latin typeface="HK Grotesk"/>
              </a:rPr>
              <a:t>Think before you post. A post that is inappropriate, rude, or offensive can be harmful for your digital citizenship</a:t>
            </a:r>
          </a:p>
          <a:p>
            <a:pPr>
              <a:lnSpc>
                <a:spcPts val="4174"/>
              </a:lnSpc>
            </a:pPr>
          </a:p>
          <a:p>
            <a:pPr>
              <a:lnSpc>
                <a:spcPts val="4174"/>
              </a:lnSpc>
            </a:pPr>
            <a:r>
              <a:rPr lang="en-US" sz="3210" spc="64">
                <a:solidFill>
                  <a:srgbClr val="050217"/>
                </a:solidFill>
                <a:latin typeface="HK Grotesk"/>
              </a:rPr>
              <a:t>Source: </a:t>
            </a:r>
            <a:r>
              <a:rPr lang="en-US" sz="3210" spc="64" u="sng">
                <a:solidFill>
                  <a:srgbClr val="050217"/>
                </a:solidFill>
                <a:latin typeface="HK Grotesk"/>
                <a:hlinkClick r:id="rId3" tooltip="https://www.verywellmind.com/ten-rules-of-netiquette-22285"/>
              </a:rPr>
              <a:t>https://www.verywellmind.com/ten-rules-of-netiquette-22285</a:t>
            </a:r>
          </a:p>
          <a:p>
            <a:pPr>
              <a:lnSpc>
                <a:spcPts val="4434"/>
              </a:lnSpc>
            </a:pPr>
          </a:p>
          <a:p>
            <a:pPr>
              <a:lnSpc>
                <a:spcPts val="4434"/>
              </a:lnSpc>
            </a:pPr>
          </a:p>
          <a:p>
            <a:pPr>
              <a:lnSpc>
                <a:spcPts val="4434"/>
              </a:lnSpc>
            </a:pPr>
          </a:p>
          <a:p>
            <a:pPr>
              <a:lnSpc>
                <a:spcPts val="4434"/>
              </a:lnSpc>
            </a:pPr>
          </a:p>
          <a:p>
            <a:pPr>
              <a:lnSpc>
                <a:spcPts val="4434"/>
              </a:lnSpc>
            </a:pPr>
          </a:p>
        </p:txBody>
      </p:sp>
      <p:sp>
        <p:nvSpPr>
          <p:cNvPr name="TextBox 4" id="4"/>
          <p:cNvSpPr txBox="true"/>
          <p:nvPr/>
        </p:nvSpPr>
        <p:spPr>
          <a:xfrm rot="0">
            <a:off x="1028700" y="1066800"/>
            <a:ext cx="15259707" cy="1117600"/>
          </a:xfrm>
          <a:prstGeom prst="rect">
            <a:avLst/>
          </a:prstGeom>
        </p:spPr>
        <p:txBody>
          <a:bodyPr anchor="t" rtlCol="false" tIns="0" lIns="0" bIns="0" rIns="0">
            <a:spAutoFit/>
          </a:bodyPr>
          <a:lstStyle/>
          <a:p>
            <a:pPr>
              <a:lnSpc>
                <a:spcPts val="4399"/>
              </a:lnSpc>
            </a:pPr>
            <a:r>
              <a:rPr lang="en-US" sz="3999">
                <a:solidFill>
                  <a:srgbClr val="336BE4"/>
                </a:solidFill>
                <a:latin typeface="HK Grotesk Bold"/>
              </a:rPr>
              <a:t>Top tips for Facebook Netiquette: posting</a:t>
            </a:r>
          </a:p>
          <a:p>
            <a:pPr>
              <a:lnSpc>
                <a:spcPts val="4399"/>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TextBox 3" id="3"/>
          <p:cNvSpPr txBox="true"/>
          <p:nvPr/>
        </p:nvSpPr>
        <p:spPr>
          <a:xfrm rot="0">
            <a:off x="1028700" y="1095375"/>
            <a:ext cx="15437861" cy="1066355"/>
          </a:xfrm>
          <a:prstGeom prst="rect">
            <a:avLst/>
          </a:prstGeom>
        </p:spPr>
        <p:txBody>
          <a:bodyPr anchor="t" rtlCol="false" tIns="0" lIns="0" bIns="0" rIns="0">
            <a:spAutoFit/>
          </a:bodyPr>
          <a:lstStyle/>
          <a:p>
            <a:pPr>
              <a:lnSpc>
                <a:spcPts val="8211"/>
              </a:lnSpc>
            </a:pPr>
            <a:r>
              <a:rPr lang="en-US" sz="7464">
                <a:solidFill>
                  <a:srgbClr val="336BE4"/>
                </a:solidFill>
                <a:latin typeface="HK Grotesk Bold"/>
              </a:rPr>
              <a:t>What is Netiquette? </a:t>
            </a:r>
          </a:p>
        </p:txBody>
      </p:sp>
      <p:grpSp>
        <p:nvGrpSpPr>
          <p:cNvPr name="Group 4" id="4"/>
          <p:cNvGrpSpPr/>
          <p:nvPr/>
        </p:nvGrpSpPr>
        <p:grpSpPr>
          <a:xfrm rot="0">
            <a:off x="1028700" y="1832491"/>
            <a:ext cx="16124424" cy="8813581"/>
            <a:chOff x="0" y="0"/>
            <a:chExt cx="21499232" cy="11751441"/>
          </a:xfrm>
        </p:grpSpPr>
        <p:sp>
          <p:nvSpPr>
            <p:cNvPr name="TextBox 5" id="5"/>
            <p:cNvSpPr txBox="true"/>
            <p:nvPr/>
          </p:nvSpPr>
          <p:spPr>
            <a:xfrm rot="0">
              <a:off x="0" y="269747"/>
              <a:ext cx="21499232" cy="33086"/>
            </a:xfrm>
            <a:prstGeom prst="rect">
              <a:avLst/>
            </a:prstGeom>
          </p:spPr>
          <p:txBody>
            <a:bodyPr anchor="t" rtlCol="false" tIns="0" lIns="0" bIns="0" rIns="0">
              <a:spAutoFit/>
            </a:bodyPr>
            <a:lstStyle/>
            <a:p>
              <a:pPr>
                <a:lnSpc>
                  <a:spcPts val="181"/>
                </a:lnSpc>
              </a:pPr>
            </a:p>
          </p:txBody>
        </p:sp>
        <p:sp>
          <p:nvSpPr>
            <p:cNvPr name="TextBox 6" id="6"/>
            <p:cNvSpPr txBox="true"/>
            <p:nvPr/>
          </p:nvSpPr>
          <p:spPr>
            <a:xfrm rot="0">
              <a:off x="0" y="1041158"/>
              <a:ext cx="21499232" cy="10710284"/>
            </a:xfrm>
            <a:prstGeom prst="rect">
              <a:avLst/>
            </a:prstGeom>
          </p:spPr>
          <p:txBody>
            <a:bodyPr anchor="t" rtlCol="false" tIns="0" lIns="0" bIns="0" rIns="0">
              <a:spAutoFit/>
            </a:bodyPr>
            <a:lstStyle/>
            <a:p>
              <a:pPr algn="just">
                <a:lnSpc>
                  <a:spcPts val="3448"/>
                </a:lnSpc>
              </a:pPr>
              <a:r>
                <a:rPr lang="en-US" sz="2652" spc="53">
                  <a:solidFill>
                    <a:srgbClr val="000000"/>
                  </a:solidFill>
                  <a:latin typeface="HK Grotesk Medium"/>
                </a:rPr>
                <a:t>Netiquette is an unofficial set of rules which internet and media users follow to maintain the accepted norms of behaviour. It encourages good behaviour on the web and its entities. The word comes from a merger of two words: ‘Network’ and ‘Etiquette’.  </a:t>
              </a:r>
            </a:p>
            <a:p>
              <a:pPr algn="just">
                <a:lnSpc>
                  <a:spcPts val="3448"/>
                </a:lnSpc>
              </a:pPr>
              <a:r>
                <a:rPr lang="en-US" sz="2652" spc="53">
                  <a:solidFill>
                    <a:srgbClr val="000000"/>
                  </a:solidFill>
                  <a:latin typeface="HK Grotesk Medium"/>
                </a:rPr>
                <a:t>It can be challenging to communicate on the internet with other users as aspects of face to face contact such as facial expressions, body language, or intonation are missing. This means that the recipient of the message may misunderstand what you are trying to convey. This is why overtime, internet users have created an informal guideline they employ when conducting themselves and communicating with others on the web. These rules are not written anywhere… many people have overtime become accustomed to what they are. </a:t>
              </a:r>
            </a:p>
            <a:p>
              <a:pPr algn="just">
                <a:lnSpc>
                  <a:spcPts val="3448"/>
                </a:lnSpc>
              </a:pPr>
              <a:r>
                <a:rPr lang="en-US" sz="2652" spc="53">
                  <a:solidFill>
                    <a:srgbClr val="000000"/>
                  </a:solidFill>
                  <a:latin typeface="HK Grotesk Medium"/>
                </a:rPr>
                <a:t>Don’t worry! They are fairly simple and very similar to the rules of conducting yourself properly and in good manner in person. It can be difficult for the older generation to readily understand ‘Netiquette’ which means that it requires practise and attention to get it right. </a:t>
              </a:r>
            </a:p>
            <a:p>
              <a:pPr algn="just">
                <a:lnSpc>
                  <a:spcPts val="3448"/>
                </a:lnSpc>
              </a:pPr>
              <a:r>
                <a:rPr lang="en-US" sz="2652" spc="53">
                  <a:solidFill>
                    <a:srgbClr val="000000"/>
                  </a:solidFill>
                  <a:latin typeface="HK Grotesk Medium"/>
                </a:rPr>
                <a:t>Source: https://www.britannica.com/topic/netiquette</a:t>
              </a:r>
            </a:p>
            <a:p>
              <a:pPr algn="just">
                <a:lnSpc>
                  <a:spcPts val="5268"/>
                </a:lnSpc>
              </a:pPr>
            </a:p>
            <a:p>
              <a:pPr algn="just">
                <a:lnSpc>
                  <a:spcPts val="5268"/>
                </a:lnSpc>
              </a:pPr>
            </a:p>
            <a:p>
              <a:pPr algn="just">
                <a:lnSpc>
                  <a:spcPts val="5268"/>
                </a:lnSpc>
              </a:pPr>
            </a:p>
            <a:p>
              <a:pPr algn="just">
                <a:lnSpc>
                  <a:spcPts val="3708"/>
                </a:lnSpc>
              </a:pPr>
            </a:p>
          </p:txBody>
        </p:sp>
      </p:grpSp>
      <p:sp>
        <p:nvSpPr>
          <p:cNvPr name="Freeform 7" id="7"/>
          <p:cNvSpPr/>
          <p:nvPr/>
        </p:nvSpPr>
        <p:spPr>
          <a:xfrm flipH="false" flipV="false" rot="0">
            <a:off x="14983389" y="7604378"/>
            <a:ext cx="2275911" cy="2227548"/>
          </a:xfrm>
          <a:custGeom>
            <a:avLst/>
            <a:gdLst/>
            <a:ahLst/>
            <a:cxnLst/>
            <a:rect r="r" b="b" t="t" l="l"/>
            <a:pathLst>
              <a:path h="2227548" w="2275911">
                <a:moveTo>
                  <a:pt x="0" y="0"/>
                </a:moveTo>
                <a:lnTo>
                  <a:pt x="2275911" y="0"/>
                </a:lnTo>
                <a:lnTo>
                  <a:pt x="2275911" y="2227548"/>
                </a:lnTo>
                <a:lnTo>
                  <a:pt x="0" y="222754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TextBox 3" id="3"/>
          <p:cNvSpPr txBox="true"/>
          <p:nvPr/>
        </p:nvSpPr>
        <p:spPr>
          <a:xfrm rot="0">
            <a:off x="1028700" y="2146300"/>
            <a:ext cx="14809352" cy="8986382"/>
          </a:xfrm>
          <a:prstGeom prst="rect">
            <a:avLst/>
          </a:prstGeom>
        </p:spPr>
        <p:txBody>
          <a:bodyPr anchor="t" rtlCol="false" tIns="0" lIns="0" bIns="0" rIns="0">
            <a:spAutoFit/>
          </a:bodyPr>
          <a:lstStyle/>
          <a:p>
            <a:pPr marL="736398" indent="-368199" lvl="1">
              <a:lnSpc>
                <a:spcPts val="4434"/>
              </a:lnSpc>
              <a:buFont typeface="Arial"/>
              <a:buChar char="•"/>
            </a:pPr>
            <a:r>
              <a:rPr lang="en-US" sz="3410" spc="68">
                <a:solidFill>
                  <a:srgbClr val="050217"/>
                </a:solidFill>
                <a:latin typeface="HK Grotesk Bold"/>
              </a:rPr>
              <a:t>Keep your information and messages private. </a:t>
            </a:r>
            <a:r>
              <a:rPr lang="en-US" sz="3410" spc="68">
                <a:solidFill>
                  <a:srgbClr val="050217"/>
                </a:solidFill>
                <a:latin typeface="HK Grotesk"/>
              </a:rPr>
              <a:t>When messaging people directly, avoid posting onto someone's wall/page. Messages can only be sent through the messenger app, or through the messaging tool/icon. </a:t>
            </a:r>
          </a:p>
          <a:p>
            <a:pPr marL="736398" indent="-368199" lvl="1">
              <a:lnSpc>
                <a:spcPts val="4434"/>
              </a:lnSpc>
              <a:buFont typeface="Arial"/>
              <a:buChar char="•"/>
            </a:pPr>
            <a:r>
              <a:rPr lang="en-US" sz="3410" spc="68">
                <a:solidFill>
                  <a:srgbClr val="050217"/>
                </a:solidFill>
                <a:latin typeface="HK Grotesk"/>
              </a:rPr>
              <a:t>Do not upload photos or videos of other people on your account without obtaining permission from them. This also goes for tagging. Do not tag people who are not in the photo. </a:t>
            </a:r>
          </a:p>
          <a:p>
            <a:pPr marL="736398" indent="-368199" lvl="1">
              <a:lnSpc>
                <a:spcPts val="4434"/>
              </a:lnSpc>
              <a:buFont typeface="Arial"/>
              <a:buChar char="•"/>
            </a:pPr>
            <a:r>
              <a:rPr lang="en-US" sz="3410" spc="68">
                <a:solidFill>
                  <a:srgbClr val="050217"/>
                </a:solidFill>
                <a:latin typeface="HK Grotesk"/>
              </a:rPr>
              <a:t>Be discreet and careful about what information you share online. Things like your street name, where your grandchildren go to school, name of first pet… all can be used by scammers to get hold of your identity. </a:t>
            </a:r>
          </a:p>
          <a:p>
            <a:pPr>
              <a:lnSpc>
                <a:spcPts val="4434"/>
              </a:lnSpc>
            </a:pPr>
          </a:p>
          <a:p>
            <a:pPr>
              <a:lnSpc>
                <a:spcPts val="4434"/>
              </a:lnSpc>
            </a:pPr>
          </a:p>
          <a:p>
            <a:pPr>
              <a:lnSpc>
                <a:spcPts val="4434"/>
              </a:lnSpc>
            </a:pPr>
          </a:p>
          <a:p>
            <a:pPr>
              <a:lnSpc>
                <a:spcPts val="4434"/>
              </a:lnSpc>
            </a:pPr>
          </a:p>
          <a:p>
            <a:pPr>
              <a:lnSpc>
                <a:spcPts val="4434"/>
              </a:lnSpc>
            </a:pPr>
          </a:p>
          <a:p>
            <a:pPr>
              <a:lnSpc>
                <a:spcPts val="4434"/>
              </a:lnSpc>
            </a:pPr>
          </a:p>
        </p:txBody>
      </p:sp>
      <p:sp>
        <p:nvSpPr>
          <p:cNvPr name="TextBox 4" id="4"/>
          <p:cNvSpPr txBox="true"/>
          <p:nvPr/>
        </p:nvSpPr>
        <p:spPr>
          <a:xfrm rot="0">
            <a:off x="1028700" y="1066800"/>
            <a:ext cx="15259707" cy="1117600"/>
          </a:xfrm>
          <a:prstGeom prst="rect">
            <a:avLst/>
          </a:prstGeom>
        </p:spPr>
        <p:txBody>
          <a:bodyPr anchor="t" rtlCol="false" tIns="0" lIns="0" bIns="0" rIns="0">
            <a:spAutoFit/>
          </a:bodyPr>
          <a:lstStyle/>
          <a:p>
            <a:pPr>
              <a:lnSpc>
                <a:spcPts val="4399"/>
              </a:lnSpc>
            </a:pPr>
            <a:r>
              <a:rPr lang="en-US" sz="3999">
                <a:solidFill>
                  <a:srgbClr val="336BE4"/>
                </a:solidFill>
                <a:latin typeface="HK Grotesk Bold"/>
              </a:rPr>
              <a:t>Top tips for Facebook Netiquette: posting</a:t>
            </a:r>
          </a:p>
          <a:p>
            <a:pPr>
              <a:lnSpc>
                <a:spcPts val="4399"/>
              </a:lnSpc>
            </a:pP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TextBox 3" id="3"/>
          <p:cNvSpPr txBox="true"/>
          <p:nvPr/>
        </p:nvSpPr>
        <p:spPr>
          <a:xfrm rot="0">
            <a:off x="1028700" y="1957843"/>
            <a:ext cx="14809352" cy="7300457"/>
          </a:xfrm>
          <a:prstGeom prst="rect">
            <a:avLst/>
          </a:prstGeom>
        </p:spPr>
        <p:txBody>
          <a:bodyPr anchor="t" rtlCol="false" tIns="0" lIns="0" bIns="0" rIns="0">
            <a:spAutoFit/>
          </a:bodyPr>
          <a:lstStyle/>
          <a:p>
            <a:pPr marL="736398" indent="-368199" lvl="1">
              <a:lnSpc>
                <a:spcPts val="4434"/>
              </a:lnSpc>
              <a:buFont typeface="Arial"/>
              <a:buChar char="•"/>
            </a:pPr>
            <a:r>
              <a:rPr lang="en-US" sz="3410" spc="68">
                <a:solidFill>
                  <a:srgbClr val="050217"/>
                </a:solidFill>
                <a:latin typeface="HK Grotesk"/>
              </a:rPr>
              <a:t>When commenting, there are many things you can do to make it fun and interesting. You can use emoticons, reply with a photo, gif (short video/image), sticker or a nice message. </a:t>
            </a:r>
          </a:p>
          <a:p>
            <a:pPr marL="736398" indent="-368199" lvl="1">
              <a:lnSpc>
                <a:spcPts val="4434"/>
              </a:lnSpc>
              <a:buFont typeface="Arial"/>
              <a:buChar char="•"/>
            </a:pPr>
            <a:r>
              <a:rPr lang="en-US" sz="3410" spc="68">
                <a:solidFill>
                  <a:srgbClr val="050217"/>
                </a:solidFill>
                <a:latin typeface="HK Grotesk"/>
              </a:rPr>
              <a:t>However as mentioned previously, be careful when commenting. Do not spam someone’s post with repeated comments of emoticons or stickers. Other users can find it annoying instead of flattering. We recommend a limit of 1-3 comments at a time. </a:t>
            </a:r>
          </a:p>
          <a:p>
            <a:pPr>
              <a:lnSpc>
                <a:spcPts val="4434"/>
              </a:lnSpc>
            </a:pPr>
          </a:p>
          <a:p>
            <a:pPr>
              <a:lnSpc>
                <a:spcPts val="4434"/>
              </a:lnSpc>
            </a:pPr>
          </a:p>
          <a:p>
            <a:pPr>
              <a:lnSpc>
                <a:spcPts val="4434"/>
              </a:lnSpc>
            </a:pPr>
          </a:p>
          <a:p>
            <a:pPr>
              <a:lnSpc>
                <a:spcPts val="4434"/>
              </a:lnSpc>
            </a:pPr>
          </a:p>
          <a:p>
            <a:pPr>
              <a:lnSpc>
                <a:spcPts val="4434"/>
              </a:lnSpc>
            </a:pPr>
          </a:p>
          <a:p>
            <a:pPr>
              <a:lnSpc>
                <a:spcPts val="4434"/>
              </a:lnSpc>
            </a:pPr>
          </a:p>
        </p:txBody>
      </p:sp>
      <p:sp>
        <p:nvSpPr>
          <p:cNvPr name="Freeform 4" id="4"/>
          <p:cNvSpPr/>
          <p:nvPr/>
        </p:nvSpPr>
        <p:spPr>
          <a:xfrm flipH="false" flipV="false" rot="0">
            <a:off x="7548162" y="6709338"/>
            <a:ext cx="2220783" cy="2548962"/>
          </a:xfrm>
          <a:custGeom>
            <a:avLst/>
            <a:gdLst/>
            <a:ahLst/>
            <a:cxnLst/>
            <a:rect r="r" b="b" t="t" l="l"/>
            <a:pathLst>
              <a:path h="2548962" w="2220783">
                <a:moveTo>
                  <a:pt x="0" y="0"/>
                </a:moveTo>
                <a:lnTo>
                  <a:pt x="2220783" y="0"/>
                </a:lnTo>
                <a:lnTo>
                  <a:pt x="2220783" y="2548962"/>
                </a:lnTo>
                <a:lnTo>
                  <a:pt x="0" y="254896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1028700" y="1066800"/>
            <a:ext cx="15259707" cy="565150"/>
          </a:xfrm>
          <a:prstGeom prst="rect">
            <a:avLst/>
          </a:prstGeom>
        </p:spPr>
        <p:txBody>
          <a:bodyPr anchor="t" rtlCol="false" tIns="0" lIns="0" bIns="0" rIns="0">
            <a:spAutoFit/>
          </a:bodyPr>
          <a:lstStyle/>
          <a:p>
            <a:pPr>
              <a:lnSpc>
                <a:spcPts val="4399"/>
              </a:lnSpc>
            </a:pPr>
            <a:r>
              <a:rPr lang="en-US" sz="3999">
                <a:solidFill>
                  <a:srgbClr val="336BE4"/>
                </a:solidFill>
                <a:latin typeface="HK Grotesk Bold"/>
              </a:rPr>
              <a:t>Top tips for Facebook Netiquette: commenting</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TextBox 3" id="3"/>
          <p:cNvSpPr txBox="true"/>
          <p:nvPr/>
        </p:nvSpPr>
        <p:spPr>
          <a:xfrm rot="0">
            <a:off x="1028700" y="2155825"/>
            <a:ext cx="14809352" cy="9040357"/>
          </a:xfrm>
          <a:prstGeom prst="rect">
            <a:avLst/>
          </a:prstGeom>
        </p:spPr>
        <p:txBody>
          <a:bodyPr anchor="t" rtlCol="false" tIns="0" lIns="0" bIns="0" rIns="0">
            <a:spAutoFit/>
          </a:bodyPr>
          <a:lstStyle/>
          <a:p>
            <a:pPr marL="628450" indent="-314225" lvl="1">
              <a:lnSpc>
                <a:spcPts val="3784"/>
              </a:lnSpc>
              <a:buFont typeface="Arial"/>
              <a:buChar char="•"/>
            </a:pPr>
            <a:r>
              <a:rPr lang="en-US" sz="2910" spc="58">
                <a:solidFill>
                  <a:srgbClr val="050217"/>
                </a:solidFill>
                <a:latin typeface="HK Grotesk"/>
              </a:rPr>
              <a:t>If you have joined a Facebook group, it will very likely hold group rules you must adhere to, or you will be removed and blocked. The most common ones include to avoiding multiposting (posting too many things in one go), off-topic posting (posting things which are not related to group name or theme), hijacking a discussion thread (being rude or offensive when people are debating an idea, or giving false information). </a:t>
            </a:r>
          </a:p>
          <a:p>
            <a:pPr marL="628450" indent="-314225" lvl="1">
              <a:lnSpc>
                <a:spcPts val="3784"/>
              </a:lnSpc>
              <a:buFont typeface="Arial"/>
              <a:buChar char="•"/>
            </a:pPr>
            <a:r>
              <a:rPr lang="en-US" sz="2910" spc="58">
                <a:solidFill>
                  <a:srgbClr val="050217"/>
                </a:solidFill>
                <a:latin typeface="HK Grotesk"/>
              </a:rPr>
              <a:t>Make sure to read the FAQ tab. FAQ stands for Frequently Asked Questions; a list of questions that are commonly asked among newcomers. </a:t>
            </a:r>
          </a:p>
          <a:p>
            <a:pPr marL="628450" indent="-314225" lvl="1">
              <a:lnSpc>
                <a:spcPts val="3784"/>
              </a:lnSpc>
              <a:buFont typeface="Arial"/>
              <a:buChar char="•"/>
            </a:pPr>
            <a:r>
              <a:rPr lang="en-US" sz="2910" spc="58">
                <a:solidFill>
                  <a:srgbClr val="050217"/>
                </a:solidFill>
                <a:latin typeface="HK Grotesk"/>
              </a:rPr>
              <a:t>Reading a FAQ before posting helps you to avoid spamming the group of questions that have already been answered. This is highly important for netiquette as asking common questions often generates negative responses from other users, particularly forum admins. </a:t>
            </a:r>
          </a:p>
          <a:p>
            <a:pPr>
              <a:lnSpc>
                <a:spcPts val="3784"/>
              </a:lnSpc>
            </a:pPr>
            <a:r>
              <a:rPr lang="en-US" sz="2910" spc="58">
                <a:solidFill>
                  <a:srgbClr val="050217"/>
                </a:solidFill>
                <a:latin typeface="HK Grotesk"/>
              </a:rPr>
              <a:t>Source: https://www.britannica.com/topic/netiquette</a:t>
            </a:r>
          </a:p>
          <a:p>
            <a:pPr>
              <a:lnSpc>
                <a:spcPts val="3784"/>
              </a:lnSpc>
            </a:pPr>
          </a:p>
          <a:p>
            <a:pPr>
              <a:lnSpc>
                <a:spcPts val="3784"/>
              </a:lnSpc>
            </a:pPr>
          </a:p>
          <a:p>
            <a:pPr>
              <a:lnSpc>
                <a:spcPts val="3784"/>
              </a:lnSpc>
            </a:pPr>
          </a:p>
          <a:p>
            <a:pPr>
              <a:lnSpc>
                <a:spcPts val="3784"/>
              </a:lnSpc>
            </a:pPr>
          </a:p>
          <a:p>
            <a:pPr>
              <a:lnSpc>
                <a:spcPts val="3784"/>
              </a:lnSpc>
            </a:pPr>
          </a:p>
          <a:p>
            <a:pPr>
              <a:lnSpc>
                <a:spcPts val="3784"/>
              </a:lnSpc>
            </a:pPr>
          </a:p>
        </p:txBody>
      </p:sp>
      <p:sp>
        <p:nvSpPr>
          <p:cNvPr name="Freeform 4" id="4"/>
          <p:cNvSpPr/>
          <p:nvPr/>
        </p:nvSpPr>
        <p:spPr>
          <a:xfrm flipH="false" flipV="false" rot="0">
            <a:off x="15466099" y="7501942"/>
            <a:ext cx="1756358" cy="1756358"/>
          </a:xfrm>
          <a:custGeom>
            <a:avLst/>
            <a:gdLst/>
            <a:ahLst/>
            <a:cxnLst/>
            <a:rect r="r" b="b" t="t" l="l"/>
            <a:pathLst>
              <a:path h="1756358" w="1756358">
                <a:moveTo>
                  <a:pt x="0" y="0"/>
                </a:moveTo>
                <a:lnTo>
                  <a:pt x="1756358" y="0"/>
                </a:lnTo>
                <a:lnTo>
                  <a:pt x="1756358" y="1756358"/>
                </a:lnTo>
                <a:lnTo>
                  <a:pt x="0" y="175635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1028700" y="1066800"/>
            <a:ext cx="14437399" cy="1117600"/>
          </a:xfrm>
          <a:prstGeom prst="rect">
            <a:avLst/>
          </a:prstGeom>
        </p:spPr>
        <p:txBody>
          <a:bodyPr anchor="t" rtlCol="false" tIns="0" lIns="0" bIns="0" rIns="0">
            <a:spAutoFit/>
          </a:bodyPr>
          <a:lstStyle/>
          <a:p>
            <a:pPr>
              <a:lnSpc>
                <a:spcPts val="4399"/>
              </a:lnSpc>
            </a:pPr>
            <a:r>
              <a:rPr lang="en-US" sz="3999">
                <a:solidFill>
                  <a:srgbClr val="336BE4"/>
                </a:solidFill>
                <a:latin typeface="HK Grotesk Bold"/>
              </a:rPr>
              <a:t>Top tips for Facebook Netiquette: group forums</a:t>
            </a:r>
          </a:p>
          <a:p>
            <a:pPr>
              <a:lnSpc>
                <a:spcPts val="4399"/>
              </a:lnSpc>
            </a:pP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TextBox 3" id="3"/>
          <p:cNvSpPr txBox="true"/>
          <p:nvPr/>
        </p:nvSpPr>
        <p:spPr>
          <a:xfrm rot="0">
            <a:off x="1028700" y="2113985"/>
            <a:ext cx="14809352" cy="7570967"/>
          </a:xfrm>
          <a:prstGeom prst="rect">
            <a:avLst/>
          </a:prstGeom>
        </p:spPr>
        <p:txBody>
          <a:bodyPr anchor="t" rtlCol="false" tIns="0" lIns="0" bIns="0" rIns="0">
            <a:spAutoFit/>
          </a:bodyPr>
          <a:lstStyle/>
          <a:p>
            <a:pPr marL="671629" indent="-335815" lvl="1">
              <a:lnSpc>
                <a:spcPts val="4044"/>
              </a:lnSpc>
              <a:buFont typeface="Arial"/>
              <a:buChar char="•"/>
            </a:pPr>
            <a:r>
              <a:rPr lang="en-US" sz="3110" spc="62">
                <a:solidFill>
                  <a:srgbClr val="050217"/>
                </a:solidFill>
                <a:latin typeface="HK Grotesk"/>
              </a:rPr>
              <a:t>Beware of your language. Verbal abuse can get you banned from forums or even social media sites. Only engage in Healthy Discussions</a:t>
            </a:r>
          </a:p>
          <a:p>
            <a:pPr marL="671629" indent="-335815" lvl="1">
              <a:lnSpc>
                <a:spcPts val="4044"/>
              </a:lnSpc>
              <a:buFont typeface="Arial"/>
              <a:buChar char="•"/>
            </a:pPr>
            <a:r>
              <a:rPr lang="en-US" sz="3110" spc="62">
                <a:solidFill>
                  <a:srgbClr val="050217"/>
                </a:solidFill>
                <a:latin typeface="HK Grotesk"/>
              </a:rPr>
              <a:t>Group forums are areas full of information and resources, however they are not used as a first resort to ask questions which can be easily found on the internet. Before asking a question on the forum, paste it into the internet to see if an answer can be found that way. If not, you may go ahead and post it on the group. </a:t>
            </a:r>
          </a:p>
          <a:p>
            <a:pPr>
              <a:lnSpc>
                <a:spcPts val="4044"/>
              </a:lnSpc>
            </a:pPr>
          </a:p>
          <a:p>
            <a:pPr>
              <a:lnSpc>
                <a:spcPts val="4044"/>
              </a:lnSpc>
            </a:pPr>
          </a:p>
          <a:p>
            <a:pPr>
              <a:lnSpc>
                <a:spcPts val="4044"/>
              </a:lnSpc>
            </a:pPr>
          </a:p>
          <a:p>
            <a:pPr>
              <a:lnSpc>
                <a:spcPts val="4044"/>
              </a:lnSpc>
            </a:pPr>
          </a:p>
          <a:p>
            <a:pPr>
              <a:lnSpc>
                <a:spcPts val="4044"/>
              </a:lnSpc>
            </a:pPr>
          </a:p>
          <a:p>
            <a:pPr>
              <a:lnSpc>
                <a:spcPts val="4044"/>
              </a:lnSpc>
            </a:pPr>
          </a:p>
          <a:p>
            <a:pPr>
              <a:lnSpc>
                <a:spcPts val="4044"/>
              </a:lnSpc>
            </a:pPr>
          </a:p>
          <a:p>
            <a:pPr>
              <a:lnSpc>
                <a:spcPts val="4044"/>
              </a:lnSpc>
            </a:pPr>
          </a:p>
        </p:txBody>
      </p:sp>
      <p:sp>
        <p:nvSpPr>
          <p:cNvPr name="Freeform 4" id="4"/>
          <p:cNvSpPr/>
          <p:nvPr/>
        </p:nvSpPr>
        <p:spPr>
          <a:xfrm flipH="false" flipV="false" rot="0">
            <a:off x="7252860" y="7147628"/>
            <a:ext cx="2361032" cy="2281348"/>
          </a:xfrm>
          <a:custGeom>
            <a:avLst/>
            <a:gdLst/>
            <a:ahLst/>
            <a:cxnLst/>
            <a:rect r="r" b="b" t="t" l="l"/>
            <a:pathLst>
              <a:path h="2281348" w="2361032">
                <a:moveTo>
                  <a:pt x="0" y="0"/>
                </a:moveTo>
                <a:lnTo>
                  <a:pt x="2361032" y="0"/>
                </a:lnTo>
                <a:lnTo>
                  <a:pt x="2361032" y="2281348"/>
                </a:lnTo>
                <a:lnTo>
                  <a:pt x="0" y="228134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1028700" y="1066800"/>
            <a:ext cx="14437399" cy="1117600"/>
          </a:xfrm>
          <a:prstGeom prst="rect">
            <a:avLst/>
          </a:prstGeom>
        </p:spPr>
        <p:txBody>
          <a:bodyPr anchor="t" rtlCol="false" tIns="0" lIns="0" bIns="0" rIns="0">
            <a:spAutoFit/>
          </a:bodyPr>
          <a:lstStyle/>
          <a:p>
            <a:pPr>
              <a:lnSpc>
                <a:spcPts val="4399"/>
              </a:lnSpc>
            </a:pPr>
            <a:r>
              <a:rPr lang="en-US" sz="3999">
                <a:solidFill>
                  <a:srgbClr val="336BE4"/>
                </a:solidFill>
                <a:latin typeface="HK Grotesk Bold"/>
              </a:rPr>
              <a:t>Top tips for Facebook Netiquette: group forums</a:t>
            </a:r>
          </a:p>
          <a:p>
            <a:pPr>
              <a:lnSpc>
                <a:spcPts val="4399"/>
              </a:lnSpc>
            </a:pP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TextBox 3" id="3"/>
          <p:cNvSpPr txBox="true"/>
          <p:nvPr/>
        </p:nvSpPr>
        <p:spPr>
          <a:xfrm rot="0">
            <a:off x="1028700" y="2131390"/>
            <a:ext cx="14809352" cy="6850877"/>
          </a:xfrm>
          <a:prstGeom prst="rect">
            <a:avLst/>
          </a:prstGeom>
        </p:spPr>
        <p:txBody>
          <a:bodyPr anchor="t" rtlCol="false" tIns="0" lIns="0" bIns="0" rIns="0">
            <a:spAutoFit/>
          </a:bodyPr>
          <a:lstStyle/>
          <a:p>
            <a:pPr marL="606861" indent="-303430" lvl="1">
              <a:lnSpc>
                <a:spcPts val="3654"/>
              </a:lnSpc>
              <a:buFont typeface="Arial"/>
              <a:buChar char="•"/>
            </a:pPr>
            <a:r>
              <a:rPr lang="en-US" sz="2810" spc="56">
                <a:solidFill>
                  <a:srgbClr val="050217"/>
                </a:solidFill>
                <a:latin typeface="HK Grotesk"/>
              </a:rPr>
              <a:t>Clickbait: any text, headline, video title, etc. that’s deliberately written to pique someone’s interest and get them to click. It is written by organisations that want to get people to their website so they can show ads and earn revenue. It’s also used by malicious website owners who to infect devices with viruses. </a:t>
            </a:r>
          </a:p>
          <a:p>
            <a:pPr marL="606861" indent="-303430" lvl="1">
              <a:lnSpc>
                <a:spcPts val="3654"/>
              </a:lnSpc>
              <a:buFont typeface="Arial"/>
              <a:buChar char="•"/>
            </a:pPr>
            <a:r>
              <a:rPr lang="en-US" sz="2810" spc="56">
                <a:solidFill>
                  <a:srgbClr val="050217"/>
                </a:solidFill>
                <a:latin typeface="HK Grotesk"/>
              </a:rPr>
              <a:t>Fake News: a relatively new phenomenon. It refers to any media publishing severely biased or intentionally false information on the internet. It may look like a trustworthy site, however the internet has many capabilities. An internet search is your best friend! Biased content can often include politics/political groups. Sometimes, even fake quotes are made up in order to gain attention and money. </a:t>
            </a:r>
          </a:p>
          <a:p>
            <a:pPr>
              <a:lnSpc>
                <a:spcPts val="3654"/>
              </a:lnSpc>
            </a:pPr>
          </a:p>
          <a:p>
            <a:pPr>
              <a:lnSpc>
                <a:spcPts val="3654"/>
              </a:lnSpc>
            </a:pPr>
            <a:r>
              <a:rPr lang="en-US" sz="2810" spc="56">
                <a:solidFill>
                  <a:srgbClr val="050217"/>
                </a:solidFill>
                <a:latin typeface="HK Grotesk"/>
              </a:rPr>
              <a:t>Source: https://www.aeseducation.com/computer-applications/what-is-internet-safety</a:t>
            </a:r>
          </a:p>
          <a:p>
            <a:pPr>
              <a:lnSpc>
                <a:spcPts val="3654"/>
              </a:lnSpc>
            </a:pPr>
          </a:p>
          <a:p>
            <a:pPr>
              <a:lnSpc>
                <a:spcPts val="3654"/>
              </a:lnSpc>
            </a:pPr>
          </a:p>
          <a:p>
            <a:pPr>
              <a:lnSpc>
                <a:spcPts val="3654"/>
              </a:lnSpc>
            </a:pPr>
          </a:p>
          <a:p>
            <a:pPr>
              <a:lnSpc>
                <a:spcPts val="3654"/>
              </a:lnSpc>
            </a:pPr>
          </a:p>
        </p:txBody>
      </p:sp>
      <p:sp>
        <p:nvSpPr>
          <p:cNvPr name="Freeform 4" id="4"/>
          <p:cNvSpPr/>
          <p:nvPr/>
        </p:nvSpPr>
        <p:spPr>
          <a:xfrm flipH="false" flipV="false" rot="0">
            <a:off x="16282790" y="7907277"/>
            <a:ext cx="796404" cy="1592808"/>
          </a:xfrm>
          <a:custGeom>
            <a:avLst/>
            <a:gdLst/>
            <a:ahLst/>
            <a:cxnLst/>
            <a:rect r="r" b="b" t="t" l="l"/>
            <a:pathLst>
              <a:path h="1592808" w="796404">
                <a:moveTo>
                  <a:pt x="0" y="0"/>
                </a:moveTo>
                <a:lnTo>
                  <a:pt x="796404" y="0"/>
                </a:lnTo>
                <a:lnTo>
                  <a:pt x="796404" y="1592808"/>
                </a:lnTo>
                <a:lnTo>
                  <a:pt x="0" y="159280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1028700" y="1066800"/>
            <a:ext cx="14437399" cy="565150"/>
          </a:xfrm>
          <a:prstGeom prst="rect">
            <a:avLst/>
          </a:prstGeom>
        </p:spPr>
        <p:txBody>
          <a:bodyPr anchor="t" rtlCol="false" tIns="0" lIns="0" bIns="0" rIns="0">
            <a:spAutoFit/>
          </a:bodyPr>
          <a:lstStyle/>
          <a:p>
            <a:pPr>
              <a:lnSpc>
                <a:spcPts val="4399"/>
              </a:lnSpc>
            </a:pPr>
            <a:r>
              <a:rPr lang="en-US" sz="3999">
                <a:solidFill>
                  <a:srgbClr val="336BE4"/>
                </a:solidFill>
                <a:latin typeface="HK Grotesk Bold"/>
              </a:rPr>
              <a:t>Top tips for Facebook Netiquette: Internet Literacy</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Freeform 3" id="3"/>
          <p:cNvSpPr/>
          <p:nvPr/>
        </p:nvSpPr>
        <p:spPr>
          <a:xfrm flipH="false" flipV="false" rot="0">
            <a:off x="9398028" y="2556381"/>
            <a:ext cx="5714748" cy="5714748"/>
          </a:xfrm>
          <a:custGeom>
            <a:avLst/>
            <a:gdLst/>
            <a:ahLst/>
            <a:cxnLst/>
            <a:rect r="r" b="b" t="t" l="l"/>
            <a:pathLst>
              <a:path h="5714748" w="5714748">
                <a:moveTo>
                  <a:pt x="0" y="0"/>
                </a:moveTo>
                <a:lnTo>
                  <a:pt x="5714748" y="0"/>
                </a:lnTo>
                <a:lnTo>
                  <a:pt x="5714748" y="5714748"/>
                </a:lnTo>
                <a:lnTo>
                  <a:pt x="0" y="571474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028700" y="2117751"/>
            <a:ext cx="6797759" cy="11796257"/>
          </a:xfrm>
          <a:prstGeom prst="rect">
            <a:avLst/>
          </a:prstGeom>
        </p:spPr>
        <p:txBody>
          <a:bodyPr anchor="t" rtlCol="false" tIns="0" lIns="0" bIns="0" rIns="0">
            <a:spAutoFit/>
          </a:bodyPr>
          <a:lstStyle/>
          <a:p>
            <a:pPr marL="650040" indent="-325020" lvl="1">
              <a:lnSpc>
                <a:spcPts val="3914"/>
              </a:lnSpc>
              <a:buFont typeface="Arial"/>
              <a:buChar char="•"/>
            </a:pPr>
            <a:r>
              <a:rPr lang="en-US" sz="3010" spc="60">
                <a:solidFill>
                  <a:srgbClr val="050217"/>
                </a:solidFill>
                <a:latin typeface="HK Grotesk"/>
              </a:rPr>
              <a:t>The term "spam" applies to the receipt of any unwanted message. As ,mentioned, this can be frequent posting, multiple comments at a time, or tens of messages throughout the day without generating a response. Be patient with people and the internet. </a:t>
            </a:r>
          </a:p>
          <a:p>
            <a:pPr marL="650040" indent="-325020" lvl="1">
              <a:lnSpc>
                <a:spcPts val="3914"/>
              </a:lnSpc>
              <a:buFont typeface="Arial"/>
              <a:buChar char="•"/>
            </a:pPr>
            <a:r>
              <a:rPr lang="en-US" sz="3010" spc="60">
                <a:solidFill>
                  <a:srgbClr val="050217"/>
                </a:solidFill>
                <a:latin typeface="HK Grotesk"/>
              </a:rPr>
              <a:t>Also, Don't Send Friend Requests to people who you do not know – they may have access to your private details and posts </a:t>
            </a:r>
          </a:p>
          <a:p>
            <a:pPr>
              <a:lnSpc>
                <a:spcPts val="3914"/>
              </a:lnSpc>
            </a:pPr>
          </a:p>
          <a:p>
            <a:pPr>
              <a:lnSpc>
                <a:spcPts val="3784"/>
              </a:lnSpc>
            </a:pPr>
          </a:p>
          <a:p>
            <a:pPr>
              <a:lnSpc>
                <a:spcPts val="4954"/>
              </a:lnSpc>
            </a:pPr>
          </a:p>
          <a:p>
            <a:pPr>
              <a:lnSpc>
                <a:spcPts val="4954"/>
              </a:lnSpc>
            </a:pPr>
          </a:p>
          <a:p>
            <a:pPr>
              <a:lnSpc>
                <a:spcPts val="4954"/>
              </a:lnSpc>
            </a:pPr>
          </a:p>
          <a:p>
            <a:pPr>
              <a:lnSpc>
                <a:spcPts val="4954"/>
              </a:lnSpc>
            </a:pPr>
          </a:p>
          <a:p>
            <a:pPr>
              <a:lnSpc>
                <a:spcPts val="4954"/>
              </a:lnSpc>
            </a:pPr>
          </a:p>
          <a:p>
            <a:pPr>
              <a:lnSpc>
                <a:spcPts val="4954"/>
              </a:lnSpc>
            </a:pPr>
          </a:p>
          <a:p>
            <a:pPr>
              <a:lnSpc>
                <a:spcPts val="4954"/>
              </a:lnSpc>
            </a:pPr>
          </a:p>
        </p:txBody>
      </p:sp>
      <p:sp>
        <p:nvSpPr>
          <p:cNvPr name="TextBox 5" id="5"/>
          <p:cNvSpPr txBox="true"/>
          <p:nvPr/>
        </p:nvSpPr>
        <p:spPr>
          <a:xfrm rot="0">
            <a:off x="1028700" y="1066800"/>
            <a:ext cx="14437399" cy="565150"/>
          </a:xfrm>
          <a:prstGeom prst="rect">
            <a:avLst/>
          </a:prstGeom>
        </p:spPr>
        <p:txBody>
          <a:bodyPr anchor="t" rtlCol="false" tIns="0" lIns="0" bIns="0" rIns="0">
            <a:spAutoFit/>
          </a:bodyPr>
          <a:lstStyle/>
          <a:p>
            <a:pPr>
              <a:lnSpc>
                <a:spcPts val="4399"/>
              </a:lnSpc>
            </a:pPr>
            <a:r>
              <a:rPr lang="en-US" sz="3999">
                <a:solidFill>
                  <a:srgbClr val="336BE4"/>
                </a:solidFill>
                <a:latin typeface="HK Grotesk Bold"/>
              </a:rPr>
              <a:t>Top tips for Facebook Netiquette: Other tips</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DC239B"/>
        </a:solidFill>
      </p:bgPr>
    </p:bg>
    <p:spTree>
      <p:nvGrpSpPr>
        <p:cNvPr id="1" name=""/>
        <p:cNvGrpSpPr/>
        <p:nvPr/>
      </p:nvGrpSpPr>
      <p:grpSpPr>
        <a:xfrm>
          <a:off x="0" y="0"/>
          <a:ext cx="0" cy="0"/>
          <a:chOff x="0" y="0"/>
          <a:chExt cx="0" cy="0"/>
        </a:xfrm>
      </p:grpSpPr>
      <p:grpSp>
        <p:nvGrpSpPr>
          <p:cNvPr name="Group 2" id="2"/>
          <p:cNvGrpSpPr/>
          <p:nvPr/>
        </p:nvGrpSpPr>
        <p:grpSpPr>
          <a:xfrm rot="0">
            <a:off x="8963524" y="1086322"/>
            <a:ext cx="8782274" cy="7118731"/>
            <a:chOff x="0" y="0"/>
            <a:chExt cx="11709699" cy="9491641"/>
          </a:xfrm>
        </p:grpSpPr>
        <p:sp>
          <p:nvSpPr>
            <p:cNvPr name="TextBox 3" id="3"/>
            <p:cNvSpPr txBox="true"/>
            <p:nvPr/>
          </p:nvSpPr>
          <p:spPr>
            <a:xfrm rot="0">
              <a:off x="0" y="1922806"/>
              <a:ext cx="11709699" cy="7571325"/>
            </a:xfrm>
            <a:prstGeom prst="rect">
              <a:avLst/>
            </a:prstGeom>
          </p:spPr>
          <p:txBody>
            <a:bodyPr anchor="t" rtlCol="false" tIns="0" lIns="0" bIns="0" rIns="0">
              <a:spAutoFit/>
            </a:bodyPr>
            <a:lstStyle/>
            <a:p>
              <a:pPr>
                <a:lnSpc>
                  <a:spcPts val="7150"/>
                </a:lnSpc>
              </a:pPr>
              <a:r>
                <a:rPr lang="en-US" sz="6500">
                  <a:solidFill>
                    <a:srgbClr val="FFFFFF"/>
                  </a:solidFill>
                  <a:latin typeface="HK Grotesk Bold"/>
                </a:rPr>
                <a:t>Thank you for your attention.</a:t>
              </a:r>
            </a:p>
            <a:p>
              <a:pPr algn="just">
                <a:lnSpc>
                  <a:spcPts val="7150"/>
                </a:lnSpc>
              </a:pPr>
            </a:p>
            <a:p>
              <a:pPr algn="just">
                <a:lnSpc>
                  <a:spcPts val="2969"/>
                </a:lnSpc>
              </a:pPr>
              <a:r>
                <a:rPr lang="en-US" sz="2699">
                  <a:solidFill>
                    <a:srgbClr val="FFFFFF"/>
                  </a:solidFill>
                  <a:latin typeface="HK Grotesk Bold"/>
                </a:rPr>
                <a:t>More information about the project on the website:</a:t>
              </a:r>
            </a:p>
            <a:p>
              <a:pPr algn="just">
                <a:lnSpc>
                  <a:spcPts val="2969"/>
                </a:lnSpc>
              </a:pPr>
            </a:p>
            <a:p>
              <a:pPr algn="just">
                <a:lnSpc>
                  <a:spcPts val="2969"/>
                </a:lnSpc>
              </a:pPr>
              <a:r>
                <a:rPr lang="en-US" sz="2699">
                  <a:solidFill>
                    <a:srgbClr val="FFFFFF"/>
                  </a:solidFill>
                  <a:latin typeface="HK Grotesk Bold"/>
                </a:rPr>
                <a:t>https://kreatywnidlabiznesu.pl/develop-your-creativity/</a:t>
              </a:r>
            </a:p>
            <a:p>
              <a:pPr algn="just">
                <a:lnSpc>
                  <a:spcPts val="7150"/>
                </a:lnSpc>
              </a:pPr>
            </a:p>
            <a:p>
              <a:pPr algn="just">
                <a:lnSpc>
                  <a:spcPts val="7150"/>
                </a:lnSpc>
              </a:pPr>
            </a:p>
          </p:txBody>
        </p:sp>
        <p:sp>
          <p:nvSpPr>
            <p:cNvPr name="TextBox 4" id="4"/>
            <p:cNvSpPr txBox="true"/>
            <p:nvPr/>
          </p:nvSpPr>
          <p:spPr>
            <a:xfrm rot="0">
              <a:off x="0" y="36420"/>
              <a:ext cx="11709699" cy="1068089"/>
            </a:xfrm>
            <a:prstGeom prst="rect">
              <a:avLst/>
            </a:prstGeom>
          </p:spPr>
          <p:txBody>
            <a:bodyPr anchor="t" rtlCol="false" tIns="0" lIns="0" bIns="0" rIns="0">
              <a:spAutoFit/>
            </a:bodyPr>
            <a:lstStyle/>
            <a:p>
              <a:pPr algn="just">
                <a:lnSpc>
                  <a:spcPts val="6159"/>
                </a:lnSpc>
              </a:pPr>
            </a:p>
          </p:txBody>
        </p:sp>
      </p:grpSp>
      <p:grpSp>
        <p:nvGrpSpPr>
          <p:cNvPr name="Group 5" id="5"/>
          <p:cNvGrpSpPr>
            <a:grpSpLocks noChangeAspect="true"/>
          </p:cNvGrpSpPr>
          <p:nvPr/>
        </p:nvGrpSpPr>
        <p:grpSpPr>
          <a:xfrm rot="0">
            <a:off x="1028700" y="1028700"/>
            <a:ext cx="8213147" cy="8229600"/>
            <a:chOff x="0" y="0"/>
            <a:chExt cx="10143490" cy="10163810"/>
          </a:xfrm>
        </p:grpSpPr>
        <p:sp>
          <p:nvSpPr>
            <p:cNvPr name="Freeform 6" id="6"/>
            <p:cNvSpPr/>
            <p:nvPr/>
          </p:nvSpPr>
          <p:spPr>
            <a:xfrm flipH="false" flipV="false" rot="0">
              <a:off x="0" y="0"/>
              <a:ext cx="10143351" cy="10163632"/>
            </a:xfrm>
            <a:custGeom>
              <a:avLst/>
              <a:gdLst/>
              <a:ahLst/>
              <a:cxnLst/>
              <a:rect r="r" b="b" t="t" l="l"/>
              <a:pathLst>
                <a:path h="10163632" w="10143351">
                  <a:moveTo>
                    <a:pt x="0" y="0"/>
                  </a:moveTo>
                  <a:lnTo>
                    <a:pt x="10143351" y="0"/>
                  </a:lnTo>
                  <a:lnTo>
                    <a:pt x="10143351" y="10163632"/>
                  </a:lnTo>
                  <a:lnTo>
                    <a:pt x="0" y="10163632"/>
                  </a:lnTo>
                  <a:close/>
                </a:path>
              </a:pathLst>
            </a:custGeom>
            <a:blipFill>
              <a:blip r:embed="rId2"/>
              <a:stretch>
                <a:fillRect l="0" t="-25" r="0" b="-25"/>
              </a:stretch>
            </a:blipFill>
          </p:spPr>
        </p:sp>
        <p:sp>
          <p:nvSpPr>
            <p:cNvPr name="Freeform 7" id="7"/>
            <p:cNvSpPr/>
            <p:nvPr/>
          </p:nvSpPr>
          <p:spPr>
            <a:xfrm flipH="false" flipV="false" rot="0">
              <a:off x="3149600" y="2368550"/>
              <a:ext cx="5156200" cy="6858000"/>
            </a:xfrm>
            <a:custGeom>
              <a:avLst/>
              <a:gdLst/>
              <a:ahLst/>
              <a:cxnLst/>
              <a:rect r="r" b="b" t="t" l="l"/>
              <a:pathLst>
                <a:path h="6858000" w="5156200">
                  <a:moveTo>
                    <a:pt x="0" y="0"/>
                  </a:moveTo>
                  <a:lnTo>
                    <a:pt x="5156200" y="0"/>
                  </a:lnTo>
                  <a:lnTo>
                    <a:pt x="5156200" y="6858000"/>
                  </a:lnTo>
                  <a:lnTo>
                    <a:pt x="0" y="6858000"/>
                  </a:lnTo>
                  <a:close/>
                </a:path>
              </a:pathLst>
            </a:custGeom>
            <a:blipFill>
              <a:blip r:embed="rId3"/>
              <a:stretch>
                <a:fillRect l="-130842" t="0" r="0" b="-41450"/>
              </a:stretch>
            </a:blipFill>
          </p:spPr>
        </p:sp>
        <p:sp>
          <p:nvSpPr>
            <p:cNvPr name="Freeform 8" id="8"/>
            <p:cNvSpPr/>
            <p:nvPr/>
          </p:nvSpPr>
          <p:spPr>
            <a:xfrm flipH="false" flipV="false" rot="0">
              <a:off x="374650" y="673100"/>
              <a:ext cx="6318250" cy="8427288"/>
            </a:xfrm>
            <a:custGeom>
              <a:avLst/>
              <a:gdLst/>
              <a:ahLst/>
              <a:cxnLst/>
              <a:rect r="r" b="b" t="t" l="l"/>
              <a:pathLst>
                <a:path h="8427288" w="6318250">
                  <a:moveTo>
                    <a:pt x="2560460" y="1417091"/>
                  </a:moveTo>
                  <a:lnTo>
                    <a:pt x="2559050" y="8427288"/>
                  </a:lnTo>
                  <a:lnTo>
                    <a:pt x="0" y="8427288"/>
                  </a:lnTo>
                  <a:lnTo>
                    <a:pt x="0" y="0"/>
                  </a:lnTo>
                  <a:lnTo>
                    <a:pt x="6318250" y="0"/>
                  </a:lnTo>
                  <a:lnTo>
                    <a:pt x="6318250" y="1098550"/>
                  </a:lnTo>
                  <a:lnTo>
                    <a:pt x="2878087" y="1099439"/>
                  </a:lnTo>
                  <a:cubicBezTo>
                    <a:pt x="2702674" y="1099490"/>
                    <a:pt x="2560498" y="1241679"/>
                    <a:pt x="2560460" y="1417091"/>
                  </a:cubicBezTo>
                  <a:close/>
                </a:path>
              </a:pathLst>
            </a:custGeom>
            <a:blipFill>
              <a:blip r:embed="rId4"/>
              <a:stretch>
                <a:fillRect l="-14610" t="0" r="-85584" b="0"/>
              </a:stretch>
            </a:blipFill>
          </p:spPr>
        </p:sp>
      </p:grpSp>
      <p:sp>
        <p:nvSpPr>
          <p:cNvPr name="Freeform 9" id="9"/>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5"/>
            <a:stretch>
              <a:fillRect l="0" t="0" r="0" b="0"/>
            </a:stretch>
          </a:blipFill>
        </p:spPr>
      </p:sp>
      <p:grpSp>
        <p:nvGrpSpPr>
          <p:cNvPr name="Group 10" id="10"/>
          <p:cNvGrpSpPr/>
          <p:nvPr/>
        </p:nvGrpSpPr>
        <p:grpSpPr>
          <a:xfrm rot="0">
            <a:off x="0" y="9066937"/>
            <a:ext cx="19466958" cy="2706722"/>
            <a:chOff x="0" y="0"/>
            <a:chExt cx="5127100" cy="712882"/>
          </a:xfrm>
        </p:grpSpPr>
        <p:sp>
          <p:nvSpPr>
            <p:cNvPr name="Freeform 11" id="11"/>
            <p:cNvSpPr/>
            <p:nvPr/>
          </p:nvSpPr>
          <p:spPr>
            <a:xfrm flipH="false" flipV="false" rot="0">
              <a:off x="0" y="0"/>
              <a:ext cx="5127100" cy="712882"/>
            </a:xfrm>
            <a:custGeom>
              <a:avLst/>
              <a:gdLst/>
              <a:ahLst/>
              <a:cxnLst/>
              <a:rect r="r" b="b" t="t" l="l"/>
              <a:pathLst>
                <a:path h="712882" w="5127100">
                  <a:moveTo>
                    <a:pt x="0" y="0"/>
                  </a:moveTo>
                  <a:lnTo>
                    <a:pt x="5127100" y="0"/>
                  </a:lnTo>
                  <a:lnTo>
                    <a:pt x="5127100" y="712882"/>
                  </a:lnTo>
                  <a:lnTo>
                    <a:pt x="0" y="712882"/>
                  </a:lnTo>
                  <a:close/>
                </a:path>
              </a:pathLst>
            </a:custGeom>
            <a:solidFill>
              <a:srgbClr val="FFFFFF"/>
            </a:solidFill>
          </p:spPr>
        </p:sp>
        <p:sp>
          <p:nvSpPr>
            <p:cNvPr name="TextBox 12" id="12"/>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13" id="13"/>
          <p:cNvSpPr/>
          <p:nvPr/>
        </p:nvSpPr>
        <p:spPr>
          <a:xfrm flipH="false" flipV="false" rot="0">
            <a:off x="5704135" y="9269821"/>
            <a:ext cx="811075" cy="811075"/>
          </a:xfrm>
          <a:custGeom>
            <a:avLst/>
            <a:gdLst/>
            <a:ahLst/>
            <a:cxnLst/>
            <a:rect r="r" b="b" t="t" l="l"/>
            <a:pathLst>
              <a:path h="811075" w="811075">
                <a:moveTo>
                  <a:pt x="0" y="0"/>
                </a:moveTo>
                <a:lnTo>
                  <a:pt x="811075" y="0"/>
                </a:lnTo>
                <a:lnTo>
                  <a:pt x="811075" y="811075"/>
                </a:lnTo>
                <a:lnTo>
                  <a:pt x="0" y="811075"/>
                </a:lnTo>
                <a:lnTo>
                  <a:pt x="0" y="0"/>
                </a:lnTo>
                <a:close/>
              </a:path>
            </a:pathLst>
          </a:custGeom>
          <a:blipFill>
            <a:blip r:embed="rId6"/>
            <a:stretch>
              <a:fillRect l="0" t="0" r="0" b="0"/>
            </a:stretch>
          </a:blipFill>
        </p:spPr>
      </p:sp>
      <p:sp>
        <p:nvSpPr>
          <p:cNvPr name="Freeform 14" id="14"/>
          <p:cNvSpPr/>
          <p:nvPr/>
        </p:nvSpPr>
        <p:spPr>
          <a:xfrm flipH="false" flipV="false" rot="0">
            <a:off x="6772385" y="9258300"/>
            <a:ext cx="1059197" cy="834118"/>
          </a:xfrm>
          <a:custGeom>
            <a:avLst/>
            <a:gdLst/>
            <a:ahLst/>
            <a:cxnLst/>
            <a:rect r="r" b="b" t="t" l="l"/>
            <a:pathLst>
              <a:path h="834118" w="1059197">
                <a:moveTo>
                  <a:pt x="0" y="0"/>
                </a:moveTo>
                <a:lnTo>
                  <a:pt x="1059197" y="0"/>
                </a:lnTo>
                <a:lnTo>
                  <a:pt x="1059197" y="834118"/>
                </a:lnTo>
                <a:lnTo>
                  <a:pt x="0" y="834118"/>
                </a:lnTo>
                <a:lnTo>
                  <a:pt x="0" y="0"/>
                </a:lnTo>
                <a:close/>
              </a:path>
            </a:pathLst>
          </a:custGeom>
          <a:blipFill>
            <a:blip r:embed="rId7"/>
            <a:stretch>
              <a:fillRect l="0" t="0" r="0" b="0"/>
            </a:stretch>
          </a:blipFill>
        </p:spPr>
      </p:sp>
      <p:sp>
        <p:nvSpPr>
          <p:cNvPr name="Freeform 15" id="15"/>
          <p:cNvSpPr/>
          <p:nvPr/>
        </p:nvSpPr>
        <p:spPr>
          <a:xfrm flipH="false" flipV="false" rot="0">
            <a:off x="4441451" y="9226332"/>
            <a:ext cx="928453" cy="854564"/>
          </a:xfrm>
          <a:custGeom>
            <a:avLst/>
            <a:gdLst/>
            <a:ahLst/>
            <a:cxnLst/>
            <a:rect r="r" b="b" t="t" l="l"/>
            <a:pathLst>
              <a:path h="854564" w="928453">
                <a:moveTo>
                  <a:pt x="0" y="0"/>
                </a:moveTo>
                <a:lnTo>
                  <a:pt x="928454" y="0"/>
                </a:lnTo>
                <a:lnTo>
                  <a:pt x="928454" y="854564"/>
                </a:lnTo>
                <a:lnTo>
                  <a:pt x="0" y="854564"/>
                </a:lnTo>
                <a:lnTo>
                  <a:pt x="0" y="0"/>
                </a:lnTo>
                <a:close/>
              </a:path>
            </a:pathLst>
          </a:custGeom>
          <a:blipFill>
            <a:blip r:embed="rId8"/>
            <a:stretch>
              <a:fillRect l="0" t="0" r="0" b="0"/>
            </a:stretch>
          </a:blipFill>
        </p:spPr>
      </p:sp>
      <p:sp>
        <p:nvSpPr>
          <p:cNvPr name="Freeform 16" id="16"/>
          <p:cNvSpPr/>
          <p:nvPr/>
        </p:nvSpPr>
        <p:spPr>
          <a:xfrm flipH="false" flipV="false" rot="0">
            <a:off x="8086734" y="9381709"/>
            <a:ext cx="1646745" cy="652111"/>
          </a:xfrm>
          <a:custGeom>
            <a:avLst/>
            <a:gdLst/>
            <a:ahLst/>
            <a:cxnLst/>
            <a:rect r="r" b="b" t="t" l="l"/>
            <a:pathLst>
              <a:path h="652111" w="1646745">
                <a:moveTo>
                  <a:pt x="0" y="0"/>
                </a:moveTo>
                <a:lnTo>
                  <a:pt x="1646745" y="0"/>
                </a:lnTo>
                <a:lnTo>
                  <a:pt x="1646745" y="652111"/>
                </a:lnTo>
                <a:lnTo>
                  <a:pt x="0" y="652111"/>
                </a:lnTo>
                <a:lnTo>
                  <a:pt x="0" y="0"/>
                </a:lnTo>
                <a:close/>
              </a:path>
            </a:pathLst>
          </a:custGeom>
          <a:blipFill>
            <a:blip r:embed="rId9"/>
            <a:stretch>
              <a:fillRect l="0" t="0" r="0" b="0"/>
            </a:stretch>
          </a:blipFill>
        </p:spPr>
      </p:sp>
      <p:sp>
        <p:nvSpPr>
          <p:cNvPr name="TextBox 17" id="17"/>
          <p:cNvSpPr txBox="true"/>
          <p:nvPr/>
        </p:nvSpPr>
        <p:spPr>
          <a:xfrm rot="-5400000">
            <a:off x="5121381" y="9580570"/>
            <a:ext cx="863894" cy="136758"/>
          </a:xfrm>
          <a:prstGeom prst="rect">
            <a:avLst/>
          </a:prstGeom>
        </p:spPr>
        <p:txBody>
          <a:bodyPr anchor="t" rtlCol="false" tIns="0" lIns="0" bIns="0" rIns="0">
            <a:spAutoFit/>
          </a:bodyPr>
          <a:lstStyle/>
          <a:p>
            <a:pPr algn="ctr">
              <a:lnSpc>
                <a:spcPts val="1144"/>
              </a:lnSpc>
            </a:pPr>
            <a:r>
              <a:rPr lang="en-US" sz="817" spc="155">
                <a:solidFill>
                  <a:srgbClr val="1986C8"/>
                </a:solidFill>
                <a:latin typeface="Now Bold"/>
              </a:rPr>
              <a:t>PARTNERS:</a:t>
            </a:r>
          </a:p>
        </p:txBody>
      </p:sp>
      <p:sp>
        <p:nvSpPr>
          <p:cNvPr name="TextBox 18" id="18"/>
          <p:cNvSpPr txBox="true"/>
          <p:nvPr/>
        </p:nvSpPr>
        <p:spPr>
          <a:xfrm rot="-5400000">
            <a:off x="3670780" y="9634882"/>
            <a:ext cx="863894" cy="163099"/>
          </a:xfrm>
          <a:prstGeom prst="rect">
            <a:avLst/>
          </a:prstGeom>
        </p:spPr>
        <p:txBody>
          <a:bodyPr anchor="t" rtlCol="false" tIns="0" lIns="0" bIns="0" rIns="0">
            <a:spAutoFit/>
          </a:bodyPr>
          <a:lstStyle/>
          <a:p>
            <a:pPr algn="r">
              <a:lnSpc>
                <a:spcPts val="1308"/>
              </a:lnSpc>
            </a:pPr>
            <a:r>
              <a:rPr lang="en-US" sz="934" spc="177">
                <a:solidFill>
                  <a:srgbClr val="1986C8"/>
                </a:solidFill>
                <a:latin typeface="Now Bold"/>
              </a:rPr>
              <a:t>LEADER:</a:t>
            </a:r>
          </a:p>
        </p:txBody>
      </p:sp>
      <p:sp>
        <p:nvSpPr>
          <p:cNvPr name="Freeform 19" id="19"/>
          <p:cNvSpPr/>
          <p:nvPr/>
        </p:nvSpPr>
        <p:spPr>
          <a:xfrm flipH="false" flipV="false" rot="0">
            <a:off x="411090" y="9303598"/>
            <a:ext cx="3552937" cy="743522"/>
          </a:xfrm>
          <a:custGeom>
            <a:avLst/>
            <a:gdLst/>
            <a:ahLst/>
            <a:cxnLst/>
            <a:rect r="r" b="b" t="t" l="l"/>
            <a:pathLst>
              <a:path h="743522" w="3552937">
                <a:moveTo>
                  <a:pt x="0" y="0"/>
                </a:moveTo>
                <a:lnTo>
                  <a:pt x="3552938" y="0"/>
                </a:lnTo>
                <a:lnTo>
                  <a:pt x="3552938" y="743522"/>
                </a:lnTo>
                <a:lnTo>
                  <a:pt x="0" y="743522"/>
                </a:lnTo>
                <a:lnTo>
                  <a:pt x="0" y="0"/>
                </a:lnTo>
                <a:close/>
              </a:path>
            </a:pathLst>
          </a:custGeom>
          <a:blipFill>
            <a:blip r:embed="rId10"/>
            <a:stretch>
              <a:fillRect l="0" t="0" r="0" b="0"/>
            </a:stretch>
          </a:blipFill>
        </p:spPr>
      </p:sp>
      <p:sp>
        <p:nvSpPr>
          <p:cNvPr name="TextBox 20" id="20"/>
          <p:cNvSpPr txBox="true"/>
          <p:nvPr/>
        </p:nvSpPr>
        <p:spPr>
          <a:xfrm rot="0">
            <a:off x="9528949" y="7743649"/>
            <a:ext cx="7962951" cy="915563"/>
          </a:xfrm>
          <a:prstGeom prst="rect">
            <a:avLst/>
          </a:prstGeom>
        </p:spPr>
        <p:txBody>
          <a:bodyPr anchor="t" rtlCol="false" tIns="0" lIns="0" bIns="0" rIns="0">
            <a:spAutoFit/>
          </a:bodyPr>
          <a:lstStyle/>
          <a:p>
            <a:pPr algn="just">
              <a:lnSpc>
                <a:spcPts val="1830"/>
              </a:lnSpc>
              <a:spcBef>
                <a:spcPct val="0"/>
              </a:spcBef>
            </a:pPr>
            <a:r>
              <a:rPr lang="en-US" sz="1408" spc="28">
                <a:solidFill>
                  <a:srgbClr val="000000"/>
                </a:solidFill>
                <a:latin typeface="HK Grotesk Medium"/>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C239B"/>
        </a:solidFill>
      </p:bgPr>
    </p:bg>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grpSp>
        <p:nvGrpSpPr>
          <p:cNvPr name="Group 3" id="3"/>
          <p:cNvGrpSpPr/>
          <p:nvPr/>
        </p:nvGrpSpPr>
        <p:grpSpPr>
          <a:xfrm rot="0">
            <a:off x="1199809" y="0"/>
            <a:ext cx="13062533" cy="2579630"/>
            <a:chOff x="0" y="0"/>
            <a:chExt cx="17416711" cy="3439507"/>
          </a:xfrm>
        </p:grpSpPr>
        <p:sp>
          <p:nvSpPr>
            <p:cNvPr name="TextBox 4" id="4"/>
            <p:cNvSpPr txBox="true"/>
            <p:nvPr/>
          </p:nvSpPr>
          <p:spPr>
            <a:xfrm rot="0">
              <a:off x="0" y="1523802"/>
              <a:ext cx="17416711" cy="1917661"/>
            </a:xfrm>
            <a:prstGeom prst="rect">
              <a:avLst/>
            </a:prstGeom>
          </p:spPr>
          <p:txBody>
            <a:bodyPr anchor="t" rtlCol="false" tIns="0" lIns="0" bIns="0" rIns="0">
              <a:spAutoFit/>
            </a:bodyPr>
            <a:lstStyle/>
            <a:p>
              <a:pPr algn="just">
                <a:lnSpc>
                  <a:spcPts val="5566"/>
                </a:lnSpc>
              </a:pPr>
              <a:r>
                <a:rPr lang="en-US" sz="5060">
                  <a:solidFill>
                    <a:srgbClr val="FFFFFF"/>
                  </a:solidFill>
                  <a:latin typeface="HK Grotesk Bold"/>
                </a:rPr>
                <a:t>Where would Netiquette be important?</a:t>
              </a:r>
            </a:p>
            <a:p>
              <a:pPr algn="just">
                <a:lnSpc>
                  <a:spcPts val="5566"/>
                </a:lnSpc>
              </a:pPr>
            </a:p>
          </p:txBody>
        </p:sp>
        <p:sp>
          <p:nvSpPr>
            <p:cNvPr name="TextBox 5" id="5"/>
            <p:cNvSpPr txBox="true"/>
            <p:nvPr/>
          </p:nvSpPr>
          <p:spPr>
            <a:xfrm rot="0">
              <a:off x="0" y="29301"/>
              <a:ext cx="17416711" cy="849165"/>
            </a:xfrm>
            <a:prstGeom prst="rect">
              <a:avLst/>
            </a:prstGeom>
          </p:spPr>
          <p:txBody>
            <a:bodyPr anchor="t" rtlCol="false" tIns="0" lIns="0" bIns="0" rIns="0">
              <a:spAutoFit/>
            </a:bodyPr>
            <a:lstStyle/>
            <a:p>
              <a:pPr algn="r">
                <a:lnSpc>
                  <a:spcPts val="4837"/>
                </a:lnSpc>
              </a:pPr>
            </a:p>
          </p:txBody>
        </p:sp>
      </p:grpSp>
      <p:grpSp>
        <p:nvGrpSpPr>
          <p:cNvPr name="Group 6" id="6"/>
          <p:cNvGrpSpPr/>
          <p:nvPr/>
        </p:nvGrpSpPr>
        <p:grpSpPr>
          <a:xfrm rot="0">
            <a:off x="1189285" y="1917524"/>
            <a:ext cx="15312344" cy="7856148"/>
            <a:chOff x="0" y="0"/>
            <a:chExt cx="20416458" cy="10474864"/>
          </a:xfrm>
        </p:grpSpPr>
        <p:sp>
          <p:nvSpPr>
            <p:cNvPr name="TextBox 7" id="7"/>
            <p:cNvSpPr txBox="true"/>
            <p:nvPr/>
          </p:nvSpPr>
          <p:spPr>
            <a:xfrm rot="0">
              <a:off x="0" y="268792"/>
              <a:ext cx="20416458" cy="27225"/>
            </a:xfrm>
            <a:prstGeom prst="rect">
              <a:avLst/>
            </a:prstGeom>
          </p:spPr>
          <p:txBody>
            <a:bodyPr anchor="t" rtlCol="false" tIns="0" lIns="0" bIns="0" rIns="0">
              <a:spAutoFit/>
            </a:bodyPr>
            <a:lstStyle/>
            <a:p>
              <a:pPr>
                <a:lnSpc>
                  <a:spcPts val="149"/>
                </a:lnSpc>
              </a:pPr>
            </a:p>
          </p:txBody>
        </p:sp>
        <p:sp>
          <p:nvSpPr>
            <p:cNvPr name="TextBox 8" id="8"/>
            <p:cNvSpPr txBox="true"/>
            <p:nvPr/>
          </p:nvSpPr>
          <p:spPr>
            <a:xfrm rot="0">
              <a:off x="0" y="1031593"/>
              <a:ext cx="20416458" cy="9443271"/>
            </a:xfrm>
            <a:prstGeom prst="rect">
              <a:avLst/>
            </a:prstGeom>
          </p:spPr>
          <p:txBody>
            <a:bodyPr anchor="t" rtlCol="false" tIns="0" lIns="0" bIns="0" rIns="0">
              <a:spAutoFit/>
            </a:bodyPr>
            <a:lstStyle/>
            <a:p>
              <a:pPr algn="just">
                <a:lnSpc>
                  <a:spcPts val="4472"/>
                </a:lnSpc>
              </a:pPr>
              <a:r>
                <a:rPr lang="en-US" sz="3440" spc="68">
                  <a:solidFill>
                    <a:srgbClr val="000000"/>
                  </a:solidFill>
                  <a:latin typeface="HK Grotesk Medium"/>
                </a:rPr>
                <a:t>Netiquette is important in every aspect of Internet communication: just like etiquette is important in social interactions. Netiquette allows for the portrayal of respectful and polite behaviour on the web. The truth is, sometimes we may mean to be kind but due to the ways of the web the interpretation by the end user can lead to a distorted message. </a:t>
              </a:r>
            </a:p>
            <a:p>
              <a:pPr algn="just">
                <a:lnSpc>
                  <a:spcPts val="4472"/>
                </a:lnSpc>
              </a:pPr>
              <a:r>
                <a:rPr lang="en-US" sz="3440" spc="68">
                  <a:solidFill>
                    <a:srgbClr val="000000"/>
                  </a:solidFill>
                  <a:latin typeface="HK Grotesk Medium"/>
                </a:rPr>
                <a:t>Places such as social media platforms (Facebook, Twitter), webpages, email, chat rooms, group chats, chatting apps (WhatsApp, Viber, Messenger), YouTube comments… </a:t>
              </a:r>
            </a:p>
            <a:p>
              <a:pPr algn="just">
                <a:lnSpc>
                  <a:spcPts val="4472"/>
                </a:lnSpc>
              </a:pPr>
              <a:r>
                <a:rPr lang="en-US" sz="3440" spc="68">
                  <a:solidFill>
                    <a:srgbClr val="000000"/>
                  </a:solidFill>
                  <a:latin typeface="HK Grotesk Medium"/>
                </a:rPr>
                <a:t>ALL require good knowledge of Netiquette. </a:t>
              </a:r>
            </a:p>
            <a:p>
              <a:pPr algn="just">
                <a:lnSpc>
                  <a:spcPts val="4472"/>
                </a:lnSpc>
              </a:pPr>
            </a:p>
            <a:p>
              <a:pPr algn="just">
                <a:lnSpc>
                  <a:spcPts val="4472"/>
                </a:lnSpc>
              </a:pPr>
            </a:p>
            <a:p>
              <a:pPr algn="just">
                <a:lnSpc>
                  <a:spcPts val="4472"/>
                </a:lnSpc>
              </a:pPr>
            </a:p>
            <a:p>
              <a:pPr algn="just">
                <a:lnSpc>
                  <a:spcPts val="2918"/>
                </a:lnSpc>
              </a:pPr>
            </a:p>
          </p:txBody>
        </p:sp>
      </p:grpSp>
      <p:sp>
        <p:nvSpPr>
          <p:cNvPr name="Freeform 9" id="9"/>
          <p:cNvSpPr/>
          <p:nvPr/>
        </p:nvSpPr>
        <p:spPr>
          <a:xfrm flipH="false" flipV="false" rot="0">
            <a:off x="15156546" y="7956231"/>
            <a:ext cx="1345083" cy="1543854"/>
          </a:xfrm>
          <a:custGeom>
            <a:avLst/>
            <a:gdLst/>
            <a:ahLst/>
            <a:cxnLst/>
            <a:rect r="r" b="b" t="t" l="l"/>
            <a:pathLst>
              <a:path h="1543854" w="1345083">
                <a:moveTo>
                  <a:pt x="0" y="0"/>
                </a:moveTo>
                <a:lnTo>
                  <a:pt x="1345083" y="0"/>
                </a:lnTo>
                <a:lnTo>
                  <a:pt x="1345083" y="1543854"/>
                </a:lnTo>
                <a:lnTo>
                  <a:pt x="0" y="15438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1095375"/>
            <a:ext cx="15353591" cy="1014771"/>
          </a:xfrm>
          <a:prstGeom prst="rect">
            <a:avLst/>
          </a:prstGeom>
        </p:spPr>
        <p:txBody>
          <a:bodyPr anchor="t" rtlCol="false" tIns="0" lIns="0" bIns="0" rIns="0">
            <a:spAutoFit/>
          </a:bodyPr>
          <a:lstStyle/>
          <a:p>
            <a:pPr>
              <a:lnSpc>
                <a:spcPts val="7868"/>
              </a:lnSpc>
            </a:pPr>
            <a:r>
              <a:rPr lang="en-US" sz="7153">
                <a:solidFill>
                  <a:srgbClr val="336BE4"/>
                </a:solidFill>
                <a:latin typeface="HK Grotesk Bold"/>
              </a:rPr>
              <a:t>Your digital citizenship</a:t>
            </a:r>
          </a:p>
        </p:txBody>
      </p:sp>
      <p:sp>
        <p:nvSpPr>
          <p:cNvPr name="Freeform 3" id="3"/>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Freeform 4" id="4"/>
          <p:cNvSpPr/>
          <p:nvPr/>
        </p:nvSpPr>
        <p:spPr>
          <a:xfrm flipH="false" flipV="false" rot="0">
            <a:off x="3370261" y="7855146"/>
            <a:ext cx="10670470" cy="5432654"/>
          </a:xfrm>
          <a:custGeom>
            <a:avLst/>
            <a:gdLst/>
            <a:ahLst/>
            <a:cxnLst/>
            <a:rect r="r" b="b" t="t" l="l"/>
            <a:pathLst>
              <a:path h="5432654" w="10670470">
                <a:moveTo>
                  <a:pt x="0" y="0"/>
                </a:moveTo>
                <a:lnTo>
                  <a:pt x="10670470" y="0"/>
                </a:lnTo>
                <a:lnTo>
                  <a:pt x="10670470" y="5432653"/>
                </a:lnTo>
                <a:lnTo>
                  <a:pt x="0" y="5432653"/>
                </a:lnTo>
                <a:lnTo>
                  <a:pt x="0" y="0"/>
                </a:lnTo>
                <a:close/>
              </a:path>
            </a:pathLst>
          </a:custGeom>
          <a:blipFill>
            <a:blip r:embed="rId3"/>
            <a:stretch>
              <a:fillRect l="0" t="-51483" r="0" b="0"/>
            </a:stretch>
          </a:blipFill>
        </p:spPr>
      </p:sp>
      <p:sp>
        <p:nvSpPr>
          <p:cNvPr name="TextBox 5" id="5"/>
          <p:cNvSpPr txBox="true"/>
          <p:nvPr/>
        </p:nvSpPr>
        <p:spPr>
          <a:xfrm rot="0">
            <a:off x="8939992" y="9949024"/>
            <a:ext cx="4967615" cy="337976"/>
          </a:xfrm>
          <a:prstGeom prst="rect">
            <a:avLst/>
          </a:prstGeom>
        </p:spPr>
        <p:txBody>
          <a:bodyPr anchor="t" rtlCol="false" tIns="0" lIns="0" bIns="0" rIns="0">
            <a:spAutoFit/>
          </a:bodyPr>
          <a:lstStyle/>
          <a:p>
            <a:pPr>
              <a:lnSpc>
                <a:spcPts val="2737"/>
              </a:lnSpc>
            </a:pPr>
          </a:p>
        </p:txBody>
      </p:sp>
      <p:sp>
        <p:nvSpPr>
          <p:cNvPr name="TextBox 6" id="6"/>
          <p:cNvSpPr txBox="true"/>
          <p:nvPr/>
        </p:nvSpPr>
        <p:spPr>
          <a:xfrm rot="0">
            <a:off x="1028700" y="2420175"/>
            <a:ext cx="15175427" cy="4408805"/>
          </a:xfrm>
          <a:prstGeom prst="rect">
            <a:avLst/>
          </a:prstGeom>
        </p:spPr>
        <p:txBody>
          <a:bodyPr anchor="t" rtlCol="false" tIns="0" lIns="0" bIns="0" rIns="0">
            <a:spAutoFit/>
          </a:bodyPr>
          <a:lstStyle/>
          <a:p>
            <a:pPr algn="just">
              <a:lnSpc>
                <a:spcPts val="3190"/>
              </a:lnSpc>
            </a:pPr>
            <a:r>
              <a:rPr lang="en-US" sz="2900">
                <a:solidFill>
                  <a:srgbClr val="000000"/>
                </a:solidFill>
                <a:latin typeface="HK Grotesk"/>
              </a:rPr>
              <a:t>To fully understand Netiquette, an important aspect must first be defined: your digital citizenship. Your digital citizenship refers to how you present yourself online. </a:t>
            </a:r>
          </a:p>
          <a:p>
            <a:pPr algn="just">
              <a:lnSpc>
                <a:spcPts val="3190"/>
              </a:lnSpc>
            </a:pPr>
            <a:r>
              <a:rPr lang="en-US" sz="2900">
                <a:solidFill>
                  <a:srgbClr val="000000"/>
                </a:solidFill>
                <a:latin typeface="HK Grotesk"/>
              </a:rPr>
              <a:t>The web is vast, and each user you interact with will form an opinion about you. This includes your employees, potential employers, or friends you have not talked to in real life for many years now. It is important to use technology in a responsible way and treat people on the web the same way you would in real life. </a:t>
            </a:r>
          </a:p>
          <a:p>
            <a:pPr algn="just">
              <a:lnSpc>
                <a:spcPts val="3190"/>
              </a:lnSpc>
            </a:pPr>
            <a:r>
              <a:rPr lang="en-US" sz="2900">
                <a:solidFill>
                  <a:srgbClr val="000000"/>
                </a:solidFill>
                <a:latin typeface="HK Grotesk"/>
              </a:rPr>
              <a:t>Bad digital citizenship includes aspects such as cyberbullying, irresponsible social media usage, and a general lack of knowledge about how to safely use the Internet.</a:t>
            </a:r>
          </a:p>
          <a:p>
            <a:pPr algn="just">
              <a:lnSpc>
                <a:spcPts val="3190"/>
              </a:lnSpc>
            </a:pPr>
            <a:r>
              <a:rPr lang="en-US" sz="2900">
                <a:solidFill>
                  <a:srgbClr val="000000"/>
                </a:solidFill>
                <a:latin typeface="HK Grotesk"/>
              </a:rPr>
              <a:t>Source: https://www.aeseducation.com/blog/what-is-digital-citizenship</a:t>
            </a:r>
          </a:p>
          <a:p>
            <a:pPr algn="just">
              <a:lnSpc>
                <a:spcPts val="3190"/>
              </a:lnSpc>
            </a:pPr>
          </a:p>
          <a:p>
            <a:pPr algn="just">
              <a:lnSpc>
                <a:spcPts val="3190"/>
              </a:lnSpc>
              <a:spcBef>
                <a:spcPct val="0"/>
              </a:spcBef>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336BE4"/>
        </a:solidFill>
      </p:bgPr>
    </p:bg>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TextBox 3" id="3"/>
          <p:cNvSpPr txBox="true"/>
          <p:nvPr/>
        </p:nvSpPr>
        <p:spPr>
          <a:xfrm rot="0">
            <a:off x="1028700" y="2705735"/>
            <a:ext cx="15410514" cy="4595495"/>
          </a:xfrm>
          <a:prstGeom prst="rect">
            <a:avLst/>
          </a:prstGeom>
        </p:spPr>
        <p:txBody>
          <a:bodyPr anchor="t" rtlCol="false" tIns="0" lIns="0" bIns="0" rIns="0">
            <a:spAutoFit/>
          </a:bodyPr>
          <a:lstStyle/>
          <a:p>
            <a:pPr algn="just">
              <a:lnSpc>
                <a:spcPts val="4509"/>
              </a:lnSpc>
            </a:pPr>
            <a:r>
              <a:rPr lang="en-US" sz="4099">
                <a:solidFill>
                  <a:srgbClr val="FFFFFF"/>
                </a:solidFill>
                <a:latin typeface="HK Grotesk"/>
              </a:rPr>
              <a:t>When using the internet, present your best side online!</a:t>
            </a:r>
          </a:p>
          <a:p>
            <a:pPr algn="just">
              <a:lnSpc>
                <a:spcPts val="4509"/>
              </a:lnSpc>
            </a:pPr>
            <a:r>
              <a:rPr lang="en-US" sz="4099">
                <a:solidFill>
                  <a:srgbClr val="FFFFFF"/>
                </a:solidFill>
                <a:latin typeface="HK Grotesk"/>
              </a:rPr>
              <a:t>Remain friendly and respectful when you are communicating with people, even if they do not portray the same qualities towards you (this is where becoming acquainted with the tools of the media such as the report or block button are important – let appropriate people deal with bad behaviour, or simply do not engage and ignore). </a:t>
            </a:r>
          </a:p>
          <a:p>
            <a:pPr algn="just">
              <a:lnSpc>
                <a:spcPts val="4509"/>
              </a:lnSpc>
              <a:spcBef>
                <a:spcPct val="0"/>
              </a:spcBef>
            </a:pPr>
            <a:r>
              <a:rPr lang="en-US" sz="4099">
                <a:solidFill>
                  <a:srgbClr val="FFFFFF"/>
                </a:solidFill>
                <a:latin typeface="HK Grotesk"/>
              </a:rPr>
              <a:t>Good netiquette is empathy, respect, politeness and professionalism.</a:t>
            </a:r>
          </a:p>
        </p:txBody>
      </p:sp>
      <p:sp>
        <p:nvSpPr>
          <p:cNvPr name="Freeform 4" id="4"/>
          <p:cNvSpPr/>
          <p:nvPr/>
        </p:nvSpPr>
        <p:spPr>
          <a:xfrm flipH="false" flipV="false" rot="0">
            <a:off x="7706589" y="6966540"/>
            <a:ext cx="2874821" cy="2918600"/>
          </a:xfrm>
          <a:custGeom>
            <a:avLst/>
            <a:gdLst/>
            <a:ahLst/>
            <a:cxnLst/>
            <a:rect r="r" b="b" t="t" l="l"/>
            <a:pathLst>
              <a:path h="2918600" w="2874821">
                <a:moveTo>
                  <a:pt x="0" y="0"/>
                </a:moveTo>
                <a:lnTo>
                  <a:pt x="2874822" y="0"/>
                </a:lnTo>
                <a:lnTo>
                  <a:pt x="2874822" y="2918600"/>
                </a:lnTo>
                <a:lnTo>
                  <a:pt x="0" y="29186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1028700" y="1095375"/>
            <a:ext cx="12356055" cy="1054195"/>
          </a:xfrm>
          <a:prstGeom prst="rect">
            <a:avLst/>
          </a:prstGeom>
        </p:spPr>
        <p:txBody>
          <a:bodyPr anchor="t" rtlCol="false" tIns="0" lIns="0" bIns="0" rIns="0">
            <a:spAutoFit/>
          </a:bodyPr>
          <a:lstStyle/>
          <a:p>
            <a:pPr>
              <a:lnSpc>
                <a:spcPts val="8120"/>
              </a:lnSpc>
            </a:pPr>
            <a:r>
              <a:rPr lang="en-US" sz="7382">
                <a:solidFill>
                  <a:srgbClr val="FFFFFF"/>
                </a:solidFill>
                <a:latin typeface="HK Grotesk Bold"/>
              </a:rPr>
              <a:t>Your digital citizenship</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Freeform 3" id="3"/>
          <p:cNvSpPr/>
          <p:nvPr/>
        </p:nvSpPr>
        <p:spPr>
          <a:xfrm flipH="false" flipV="false" rot="0">
            <a:off x="458424" y="2493557"/>
            <a:ext cx="8065555" cy="5010726"/>
          </a:xfrm>
          <a:custGeom>
            <a:avLst/>
            <a:gdLst/>
            <a:ahLst/>
            <a:cxnLst/>
            <a:rect r="r" b="b" t="t" l="l"/>
            <a:pathLst>
              <a:path h="5010726" w="8065555">
                <a:moveTo>
                  <a:pt x="0" y="0"/>
                </a:moveTo>
                <a:lnTo>
                  <a:pt x="8065555" y="0"/>
                </a:lnTo>
                <a:lnTo>
                  <a:pt x="8065555" y="5010726"/>
                </a:lnTo>
                <a:lnTo>
                  <a:pt x="0" y="5010726"/>
                </a:lnTo>
                <a:lnTo>
                  <a:pt x="0" y="0"/>
                </a:lnTo>
                <a:close/>
              </a:path>
            </a:pathLst>
          </a:custGeom>
          <a:blipFill>
            <a:blip r:embed="rId3"/>
            <a:stretch>
              <a:fillRect l="0" t="0" r="0" b="0"/>
            </a:stretch>
          </a:blipFill>
        </p:spPr>
      </p:sp>
      <p:grpSp>
        <p:nvGrpSpPr>
          <p:cNvPr name="Group 4" id="4"/>
          <p:cNvGrpSpPr/>
          <p:nvPr/>
        </p:nvGrpSpPr>
        <p:grpSpPr>
          <a:xfrm rot="0">
            <a:off x="9343627" y="1028700"/>
            <a:ext cx="6784962" cy="8881831"/>
            <a:chOff x="0" y="0"/>
            <a:chExt cx="9046616" cy="11842441"/>
          </a:xfrm>
        </p:grpSpPr>
        <p:sp>
          <p:nvSpPr>
            <p:cNvPr name="TextBox 5" id="5"/>
            <p:cNvSpPr txBox="true"/>
            <p:nvPr/>
          </p:nvSpPr>
          <p:spPr>
            <a:xfrm rot="0">
              <a:off x="0" y="28575"/>
              <a:ext cx="9046616" cy="667276"/>
            </a:xfrm>
            <a:prstGeom prst="rect">
              <a:avLst/>
            </a:prstGeom>
          </p:spPr>
          <p:txBody>
            <a:bodyPr anchor="t" rtlCol="false" tIns="0" lIns="0" bIns="0" rIns="0">
              <a:spAutoFit/>
            </a:bodyPr>
            <a:lstStyle/>
            <a:p>
              <a:pPr>
                <a:lnSpc>
                  <a:spcPts val="3773"/>
                </a:lnSpc>
              </a:pPr>
              <a:r>
                <a:rPr lang="en-US" sz="3430">
                  <a:solidFill>
                    <a:srgbClr val="DC239B"/>
                  </a:solidFill>
                  <a:latin typeface="HK Grotesk Bold"/>
                </a:rPr>
                <a:t>Internet safety </a:t>
              </a:r>
            </a:p>
          </p:txBody>
        </p:sp>
        <p:sp>
          <p:nvSpPr>
            <p:cNvPr name="TextBox 6" id="6"/>
            <p:cNvSpPr txBox="true"/>
            <p:nvPr/>
          </p:nvSpPr>
          <p:spPr>
            <a:xfrm rot="0">
              <a:off x="0" y="1342897"/>
              <a:ext cx="9046616" cy="10499544"/>
            </a:xfrm>
            <a:prstGeom prst="rect">
              <a:avLst/>
            </a:prstGeom>
          </p:spPr>
          <p:txBody>
            <a:bodyPr anchor="t" rtlCol="false" tIns="0" lIns="0" bIns="0" rIns="0">
              <a:spAutoFit/>
            </a:bodyPr>
            <a:lstStyle/>
            <a:p>
              <a:pPr marL="474976" indent="-237488" lvl="1">
                <a:lnSpc>
                  <a:spcPts val="2859"/>
                </a:lnSpc>
                <a:buFont typeface="Arial"/>
                <a:buChar char="•"/>
              </a:pPr>
              <a:r>
                <a:rPr lang="en-US" sz="2199" spc="43">
                  <a:solidFill>
                    <a:srgbClr val="050217"/>
                  </a:solidFill>
                  <a:latin typeface="HK Grotesk"/>
                </a:rPr>
                <a:t>A “digital footprint” is the mark that someone’s web browser leaves on the Internet.</a:t>
              </a:r>
            </a:p>
            <a:p>
              <a:pPr marL="474976" indent="-237488" lvl="1">
                <a:lnSpc>
                  <a:spcPts val="2859"/>
                </a:lnSpc>
                <a:buFont typeface="Arial"/>
                <a:buChar char="•"/>
              </a:pPr>
              <a:r>
                <a:rPr lang="en-US" sz="2199" spc="43">
                  <a:solidFill>
                    <a:srgbClr val="050217"/>
                  </a:solidFill>
                  <a:latin typeface="HK Grotesk"/>
                </a:rPr>
                <a:t>Whenever you go to any website, you’re tracked by some software that sees your “footprint.” It may be as mild as just seeing how many times you’ve visited their website, and what you’ve done while visiting.</a:t>
              </a:r>
            </a:p>
            <a:p>
              <a:pPr marL="474976" indent="-237488" lvl="1">
                <a:lnSpc>
                  <a:spcPts val="2859"/>
                </a:lnSpc>
                <a:buFont typeface="Arial"/>
                <a:buChar char="•"/>
              </a:pPr>
              <a:r>
                <a:rPr lang="en-US" sz="2199" spc="43">
                  <a:solidFill>
                    <a:srgbClr val="050217"/>
                  </a:solidFill>
                  <a:latin typeface="HK Grotesk"/>
                </a:rPr>
                <a:t>Some organisations may even track your Internet behaviour outside of their websites. This is included in their data usage policies. Even websites which you only visit once, but agree to its Terms and Conditions or Cookie use may track aspects like your geographical location, other websites you have visited, ads you have clicked on in the past. </a:t>
              </a:r>
            </a:p>
            <a:p>
              <a:pPr>
                <a:lnSpc>
                  <a:spcPts val="2859"/>
                </a:lnSpc>
              </a:pPr>
              <a:r>
                <a:rPr lang="en-US" sz="2199" spc="43">
                  <a:solidFill>
                    <a:srgbClr val="050217"/>
                  </a:solidFill>
                  <a:latin typeface="HK Grotesk"/>
                </a:rPr>
                <a:t>Source: https://www.aeseducation.com/blog/what-is-digital-citizenship</a:t>
              </a:r>
            </a:p>
            <a:p>
              <a:pPr>
                <a:lnSpc>
                  <a:spcPts val="2469"/>
                </a:lnSpc>
              </a:pPr>
            </a:p>
            <a:p>
              <a:pPr>
                <a:lnSpc>
                  <a:spcPts val="2586"/>
                </a:lnSpc>
              </a:pPr>
            </a:p>
            <a:p>
              <a:pPr>
                <a:lnSpc>
                  <a:spcPts val="2586"/>
                </a:lnSpc>
              </a:pPr>
            </a:p>
            <a:p>
              <a:pPr>
                <a:lnSpc>
                  <a:spcPts val="2042"/>
                </a:lnSpc>
              </a:pPr>
            </a:p>
            <a:p>
              <a:pPr>
                <a:lnSpc>
                  <a:spcPts val="2042"/>
                </a:lnSpc>
              </a:pPr>
            </a:p>
            <a:p>
              <a:pPr>
                <a:lnSpc>
                  <a:spcPts val="2042"/>
                </a:lnSpc>
              </a:pP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DC239B"/>
        </a:solidFill>
      </p:bgPr>
    </p:bg>
    <p:spTree>
      <p:nvGrpSpPr>
        <p:cNvPr id="1" name=""/>
        <p:cNvGrpSpPr/>
        <p:nvPr/>
      </p:nvGrpSpPr>
      <p:grpSpPr>
        <a:xfrm>
          <a:off x="0" y="0"/>
          <a:ext cx="0" cy="0"/>
          <a:chOff x="0" y="0"/>
          <a:chExt cx="0" cy="0"/>
        </a:xfrm>
      </p:grpSpPr>
      <p:grpSp>
        <p:nvGrpSpPr>
          <p:cNvPr name="Group 2" id="2"/>
          <p:cNvGrpSpPr/>
          <p:nvPr/>
        </p:nvGrpSpPr>
        <p:grpSpPr>
          <a:xfrm rot="0">
            <a:off x="770345" y="282728"/>
            <a:ext cx="8373655" cy="9849499"/>
            <a:chOff x="0" y="0"/>
            <a:chExt cx="11164873" cy="13132665"/>
          </a:xfrm>
        </p:grpSpPr>
        <p:sp>
          <p:nvSpPr>
            <p:cNvPr name="TextBox 3" id="3"/>
            <p:cNvSpPr txBox="true"/>
            <p:nvPr/>
          </p:nvSpPr>
          <p:spPr>
            <a:xfrm rot="0">
              <a:off x="0" y="866430"/>
              <a:ext cx="11164873" cy="940970"/>
            </a:xfrm>
            <a:prstGeom prst="rect">
              <a:avLst/>
            </a:prstGeom>
          </p:spPr>
          <p:txBody>
            <a:bodyPr anchor="t" rtlCol="false" tIns="0" lIns="0" bIns="0" rIns="0">
              <a:spAutoFit/>
            </a:bodyPr>
            <a:lstStyle/>
            <a:p>
              <a:pPr>
                <a:lnSpc>
                  <a:spcPts val="5371"/>
                </a:lnSpc>
              </a:pPr>
              <a:r>
                <a:rPr lang="en-US" sz="4882">
                  <a:solidFill>
                    <a:srgbClr val="FFFFFF"/>
                  </a:solidFill>
                  <a:latin typeface="HK Grotesk Bold"/>
                </a:rPr>
                <a:t>Internet safety</a:t>
              </a:r>
            </a:p>
          </p:txBody>
        </p:sp>
        <p:sp>
          <p:nvSpPr>
            <p:cNvPr name="TextBox 4" id="4"/>
            <p:cNvSpPr txBox="true"/>
            <p:nvPr/>
          </p:nvSpPr>
          <p:spPr>
            <a:xfrm rot="0">
              <a:off x="0" y="2503874"/>
              <a:ext cx="11164873" cy="10628792"/>
            </a:xfrm>
            <a:prstGeom prst="rect">
              <a:avLst/>
            </a:prstGeom>
          </p:spPr>
          <p:txBody>
            <a:bodyPr anchor="t" rtlCol="false" tIns="0" lIns="0" bIns="0" rIns="0">
              <a:spAutoFit/>
            </a:bodyPr>
            <a:lstStyle/>
            <a:p>
              <a:pPr marL="594360" indent="-297180" lvl="1">
                <a:lnSpc>
                  <a:spcPts val="3578"/>
                </a:lnSpc>
                <a:buFont typeface="Arial"/>
                <a:buChar char="•"/>
              </a:pPr>
              <a:r>
                <a:rPr lang="en-US" sz="2752" spc="55">
                  <a:solidFill>
                    <a:srgbClr val="FFFFFF"/>
                  </a:solidFill>
                  <a:latin typeface="HK Grotesk Bold"/>
                </a:rPr>
                <a:t>Websites generally use your information for marketing purposes, such as displaying advertisements that may particularly appeal to you to make you more likely to buy something. However, this is not always the case and some websites may use your data maliciously. </a:t>
              </a:r>
            </a:p>
            <a:p>
              <a:pPr marL="594360" indent="-297180" lvl="1">
                <a:lnSpc>
                  <a:spcPts val="3578"/>
                </a:lnSpc>
                <a:buFont typeface="Arial"/>
                <a:buChar char="•"/>
              </a:pPr>
              <a:r>
                <a:rPr lang="en-US" sz="2752" spc="55">
                  <a:solidFill>
                    <a:srgbClr val="FFFFFF"/>
                  </a:solidFill>
                  <a:latin typeface="HK Grotesk Bold"/>
                </a:rPr>
                <a:t>This is why protecting your personal data is important. Antivirus software is important when using computers to protect your information from being stolen or used. </a:t>
              </a:r>
            </a:p>
            <a:p>
              <a:pPr marL="594360" indent="-297180" lvl="1">
                <a:lnSpc>
                  <a:spcPts val="3578"/>
                </a:lnSpc>
                <a:buFont typeface="Arial"/>
                <a:buChar char="•"/>
              </a:pPr>
              <a:r>
                <a:rPr lang="en-US" sz="2752" spc="55">
                  <a:solidFill>
                    <a:srgbClr val="FFFFFF"/>
                  </a:solidFill>
                  <a:latin typeface="HK Grotesk Bold"/>
                </a:rPr>
                <a:t>It is also important than when accessing Free or Public Wi-Fi domains you have this installed. If you are using home wi-fi or mobile data, this is not likely to happen. It is only when you are using internet which is not password protected for the general public to use.</a:t>
              </a:r>
            </a:p>
            <a:p>
              <a:pPr>
                <a:lnSpc>
                  <a:spcPts val="3578"/>
                </a:lnSpc>
              </a:pPr>
            </a:p>
            <a:p>
              <a:pPr>
                <a:lnSpc>
                  <a:spcPts val="2928"/>
                </a:lnSpc>
              </a:pPr>
            </a:p>
          </p:txBody>
        </p:sp>
      </p:grpSp>
      <p:sp>
        <p:nvSpPr>
          <p:cNvPr name="Freeform 5" id="5"/>
          <p:cNvSpPr/>
          <p:nvPr/>
        </p:nvSpPr>
        <p:spPr>
          <a:xfrm flipH="false" flipV="false" rot="0">
            <a:off x="9723315" y="-164947"/>
            <a:ext cx="8702015" cy="10604347"/>
          </a:xfrm>
          <a:custGeom>
            <a:avLst/>
            <a:gdLst/>
            <a:ahLst/>
            <a:cxnLst/>
            <a:rect r="r" b="b" t="t" l="l"/>
            <a:pathLst>
              <a:path h="10604347" w="8702015">
                <a:moveTo>
                  <a:pt x="0" y="0"/>
                </a:moveTo>
                <a:lnTo>
                  <a:pt x="8702015" y="0"/>
                </a:lnTo>
                <a:lnTo>
                  <a:pt x="8702015" y="10604347"/>
                </a:lnTo>
                <a:lnTo>
                  <a:pt x="0" y="10604347"/>
                </a:lnTo>
                <a:lnTo>
                  <a:pt x="0" y="0"/>
                </a:lnTo>
                <a:close/>
              </a:path>
            </a:pathLst>
          </a:custGeom>
          <a:blipFill>
            <a:blip r:embed="rId2"/>
            <a:stretch>
              <a:fillRect l="-41452" t="0" r="-41452" b="0"/>
            </a:stretch>
          </a:blipFill>
        </p:spPr>
      </p:sp>
      <p:sp>
        <p:nvSpPr>
          <p:cNvPr name="Freeform 6" id="6"/>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3"/>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grpSp>
        <p:nvGrpSpPr>
          <p:cNvPr name="Group 3" id="3"/>
          <p:cNvGrpSpPr/>
          <p:nvPr/>
        </p:nvGrpSpPr>
        <p:grpSpPr>
          <a:xfrm rot="0">
            <a:off x="1028700" y="1004946"/>
            <a:ext cx="16189380" cy="6859918"/>
            <a:chOff x="0" y="0"/>
            <a:chExt cx="21585840" cy="9146557"/>
          </a:xfrm>
        </p:grpSpPr>
        <p:sp>
          <p:nvSpPr>
            <p:cNvPr name="TextBox 4" id="4"/>
            <p:cNvSpPr txBox="true"/>
            <p:nvPr/>
          </p:nvSpPr>
          <p:spPr>
            <a:xfrm rot="0">
              <a:off x="0" y="379959"/>
              <a:ext cx="21585840" cy="900855"/>
            </a:xfrm>
            <a:prstGeom prst="rect">
              <a:avLst/>
            </a:prstGeom>
          </p:spPr>
          <p:txBody>
            <a:bodyPr anchor="t" rtlCol="false" tIns="0" lIns="0" bIns="0" rIns="0">
              <a:spAutoFit/>
            </a:bodyPr>
            <a:lstStyle/>
            <a:p>
              <a:pPr>
                <a:lnSpc>
                  <a:spcPts val="5173"/>
                </a:lnSpc>
              </a:pPr>
              <a:r>
                <a:rPr lang="en-US" sz="4702">
                  <a:solidFill>
                    <a:srgbClr val="336BE4"/>
                  </a:solidFill>
                  <a:latin typeface="HK Grotesk Bold"/>
                </a:rPr>
                <a:t>General Netiquette Rules</a:t>
              </a:r>
            </a:p>
          </p:txBody>
        </p:sp>
        <p:sp>
          <p:nvSpPr>
            <p:cNvPr name="TextBox 5" id="5"/>
            <p:cNvSpPr txBox="true"/>
            <p:nvPr/>
          </p:nvSpPr>
          <p:spPr>
            <a:xfrm rot="0">
              <a:off x="0" y="1979553"/>
              <a:ext cx="21585840" cy="7167004"/>
            </a:xfrm>
            <a:prstGeom prst="rect">
              <a:avLst/>
            </a:prstGeom>
          </p:spPr>
          <p:txBody>
            <a:bodyPr anchor="t" rtlCol="false" tIns="0" lIns="0" bIns="0" rIns="0">
              <a:spAutoFit/>
            </a:bodyPr>
            <a:lstStyle/>
            <a:p>
              <a:pPr algn="just" marL="637279" indent="-318639" lvl="1">
                <a:lnSpc>
                  <a:spcPts val="3837"/>
                </a:lnSpc>
                <a:buFont typeface="Arial"/>
                <a:buChar char="•"/>
              </a:pPr>
              <a:r>
                <a:rPr lang="en-US" sz="2951" spc="59">
                  <a:solidFill>
                    <a:srgbClr val="050217"/>
                  </a:solidFill>
                  <a:latin typeface="HK Grotesk Medium"/>
                </a:rPr>
                <a:t>Stick to the unwritten rules you follow in real life. When communicating online refrain from insulting or threatening others. Respect the opinions of the people whom you converse with and remember that you can easily ignore, report or block people who do not adhere to these standards. </a:t>
              </a:r>
            </a:p>
            <a:p>
              <a:pPr algn="just" marL="680457" indent="-340229" lvl="1">
                <a:lnSpc>
                  <a:spcPts val="4097"/>
                </a:lnSpc>
                <a:buFont typeface="Arial"/>
                <a:buChar char="•"/>
              </a:pPr>
              <a:r>
                <a:rPr lang="en-US" sz="3151" spc="63">
                  <a:solidFill>
                    <a:srgbClr val="050217"/>
                  </a:solidFill>
                  <a:latin typeface="HK Grotesk Medium"/>
                </a:rPr>
                <a:t>Check your messages, emails and comments for correct punctuation, spelling, and grammar. This is particularly important when communicating professionally – with friends, you can use shortened expressions or forget the occasional full stop. However to make it easy for the reader of your message, correct SPAG can do wonders when it comes to quick and coherent replies back!</a:t>
              </a:r>
            </a:p>
            <a:p>
              <a:pPr algn="just">
                <a:lnSpc>
                  <a:spcPts val="4097"/>
                </a:lnSpc>
              </a:pPr>
            </a:p>
            <a:p>
              <a:pPr algn="just">
                <a:lnSpc>
                  <a:spcPts val="1367"/>
                </a:lnSpc>
              </a:pPr>
            </a:p>
            <a:p>
              <a:pPr algn="just">
                <a:lnSpc>
                  <a:spcPts val="1367"/>
                </a:lnSpc>
              </a:pPr>
            </a:p>
          </p:txBody>
        </p:sp>
      </p:grpSp>
      <p:sp>
        <p:nvSpPr>
          <p:cNvPr name="Freeform 6" id="6"/>
          <p:cNvSpPr/>
          <p:nvPr/>
        </p:nvSpPr>
        <p:spPr>
          <a:xfrm flipH="false" flipV="false" rot="0">
            <a:off x="15466099" y="7864864"/>
            <a:ext cx="2204091" cy="2204091"/>
          </a:xfrm>
          <a:custGeom>
            <a:avLst/>
            <a:gdLst/>
            <a:ahLst/>
            <a:cxnLst/>
            <a:rect r="r" b="b" t="t" l="l"/>
            <a:pathLst>
              <a:path h="2204091" w="2204091">
                <a:moveTo>
                  <a:pt x="0" y="0"/>
                </a:moveTo>
                <a:lnTo>
                  <a:pt x="2204092" y="0"/>
                </a:lnTo>
                <a:lnTo>
                  <a:pt x="2204092" y="2204091"/>
                </a:lnTo>
                <a:lnTo>
                  <a:pt x="0" y="22040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6099" y="-407582"/>
            <a:ext cx="3226188" cy="3226188"/>
          </a:xfrm>
          <a:custGeom>
            <a:avLst/>
            <a:gdLst/>
            <a:ahLst/>
            <a:cxnLst/>
            <a:rect r="r" b="b" t="t" l="l"/>
            <a:pathLst>
              <a:path h="3226188" w="3226188">
                <a:moveTo>
                  <a:pt x="0" y="0"/>
                </a:moveTo>
                <a:lnTo>
                  <a:pt x="3226189" y="0"/>
                </a:lnTo>
                <a:lnTo>
                  <a:pt x="3226189" y="3226189"/>
                </a:lnTo>
                <a:lnTo>
                  <a:pt x="0" y="3226189"/>
                </a:lnTo>
                <a:lnTo>
                  <a:pt x="0" y="0"/>
                </a:lnTo>
                <a:close/>
              </a:path>
            </a:pathLst>
          </a:custGeom>
          <a:blipFill>
            <a:blip r:embed="rId2"/>
            <a:stretch>
              <a:fillRect l="0" t="0" r="0" b="0"/>
            </a:stretch>
          </a:blipFill>
        </p:spPr>
      </p:sp>
      <p:sp>
        <p:nvSpPr>
          <p:cNvPr name="Freeform 3" id="3"/>
          <p:cNvSpPr/>
          <p:nvPr/>
        </p:nvSpPr>
        <p:spPr>
          <a:xfrm flipH="false" flipV="false" rot="0">
            <a:off x="12947606" y="7128036"/>
            <a:ext cx="5744682" cy="3827394"/>
          </a:xfrm>
          <a:custGeom>
            <a:avLst/>
            <a:gdLst/>
            <a:ahLst/>
            <a:cxnLst/>
            <a:rect r="r" b="b" t="t" l="l"/>
            <a:pathLst>
              <a:path h="3827394" w="5744682">
                <a:moveTo>
                  <a:pt x="0" y="0"/>
                </a:moveTo>
                <a:lnTo>
                  <a:pt x="5744682" y="0"/>
                </a:lnTo>
                <a:lnTo>
                  <a:pt x="5744682" y="3827394"/>
                </a:lnTo>
                <a:lnTo>
                  <a:pt x="0" y="3827394"/>
                </a:lnTo>
                <a:lnTo>
                  <a:pt x="0" y="0"/>
                </a:lnTo>
                <a:close/>
              </a:path>
            </a:pathLst>
          </a:custGeom>
          <a:blipFill>
            <a:blip r:embed="rId3"/>
            <a:stretch>
              <a:fillRect l="0" t="0" r="0" b="0"/>
            </a:stretch>
          </a:blipFill>
        </p:spPr>
      </p:sp>
      <p:sp>
        <p:nvSpPr>
          <p:cNvPr name="TextBox 4" id="4"/>
          <p:cNvSpPr txBox="true"/>
          <p:nvPr/>
        </p:nvSpPr>
        <p:spPr>
          <a:xfrm rot="0">
            <a:off x="1028700" y="2584046"/>
            <a:ext cx="16050494" cy="3964940"/>
          </a:xfrm>
          <a:prstGeom prst="rect">
            <a:avLst/>
          </a:prstGeom>
        </p:spPr>
        <p:txBody>
          <a:bodyPr anchor="t" rtlCol="false" tIns="0" lIns="0" bIns="0" rIns="0">
            <a:spAutoFit/>
          </a:bodyPr>
          <a:lstStyle/>
          <a:p>
            <a:pPr algn="just" marL="690882" indent="-345441" lvl="1">
              <a:lnSpc>
                <a:spcPts val="3520"/>
              </a:lnSpc>
              <a:spcBef>
                <a:spcPct val="0"/>
              </a:spcBef>
              <a:buFont typeface="Arial"/>
              <a:buChar char="•"/>
            </a:pPr>
            <a:r>
              <a:rPr lang="en-US" sz="3200">
                <a:solidFill>
                  <a:srgbClr val="336BE4"/>
                </a:solidFill>
                <a:latin typeface="HK Grotesk"/>
              </a:rPr>
              <a:t>An e</a:t>
            </a:r>
            <a:r>
              <a:rPr lang="en-US" sz="3200">
                <a:solidFill>
                  <a:srgbClr val="336BE4"/>
                </a:solidFill>
                <a:latin typeface="HK Grotesk"/>
              </a:rPr>
              <a:t>mail should contain a subject heading which is relevant to the theme and content of the message or text. </a:t>
            </a:r>
          </a:p>
          <a:p>
            <a:pPr algn="just" marL="690882" indent="-345441" lvl="1">
              <a:lnSpc>
                <a:spcPts val="3520"/>
              </a:lnSpc>
              <a:spcBef>
                <a:spcPct val="0"/>
              </a:spcBef>
              <a:buFont typeface="Arial"/>
              <a:buChar char="•"/>
            </a:pPr>
            <a:r>
              <a:rPr lang="en-US" sz="3200">
                <a:solidFill>
                  <a:srgbClr val="336BE4"/>
                </a:solidFill>
                <a:latin typeface="HK Grotesk"/>
              </a:rPr>
              <a:t>Make it short and snappy using the most important words about what you are trying to convey. </a:t>
            </a:r>
          </a:p>
          <a:p>
            <a:pPr algn="just" marL="690882" indent="-345441" lvl="1">
              <a:lnSpc>
                <a:spcPts val="3520"/>
              </a:lnSpc>
              <a:spcBef>
                <a:spcPct val="0"/>
              </a:spcBef>
              <a:buFont typeface="Arial"/>
              <a:buChar char="•"/>
            </a:pPr>
            <a:r>
              <a:rPr lang="en-US" sz="3200">
                <a:solidFill>
                  <a:srgbClr val="336BE4"/>
                </a:solidFill>
                <a:latin typeface="HK Grotesk"/>
              </a:rPr>
              <a:t>The subject title must be relevant to your message so that the responder will understand what your message will be about before reading. </a:t>
            </a:r>
          </a:p>
          <a:p>
            <a:pPr algn="just" marL="690882" indent="-345441" lvl="1">
              <a:lnSpc>
                <a:spcPts val="3520"/>
              </a:lnSpc>
              <a:spcBef>
                <a:spcPct val="0"/>
              </a:spcBef>
              <a:buFont typeface="Arial"/>
              <a:buChar char="•"/>
            </a:pPr>
            <a:r>
              <a:rPr lang="en-US" sz="3200">
                <a:solidFill>
                  <a:srgbClr val="336BE4"/>
                </a:solidFill>
                <a:latin typeface="HK Grotesk"/>
              </a:rPr>
              <a:t>This is important as it allows the recipient to check their mail box for spam or junk emails. </a:t>
            </a:r>
          </a:p>
          <a:p>
            <a:pPr algn="just">
              <a:lnSpc>
                <a:spcPts val="3520"/>
              </a:lnSpc>
              <a:spcBef>
                <a:spcPct val="0"/>
              </a:spcBef>
            </a:pPr>
          </a:p>
        </p:txBody>
      </p:sp>
      <p:sp>
        <p:nvSpPr>
          <p:cNvPr name="Freeform 5" id="5"/>
          <p:cNvSpPr/>
          <p:nvPr/>
        </p:nvSpPr>
        <p:spPr>
          <a:xfrm flipH="false" flipV="false" rot="0">
            <a:off x="2114378" y="6548986"/>
            <a:ext cx="10833228" cy="2741135"/>
          </a:xfrm>
          <a:custGeom>
            <a:avLst/>
            <a:gdLst/>
            <a:ahLst/>
            <a:cxnLst/>
            <a:rect r="r" b="b" t="t" l="l"/>
            <a:pathLst>
              <a:path h="2741135" w="10833228">
                <a:moveTo>
                  <a:pt x="0" y="0"/>
                </a:moveTo>
                <a:lnTo>
                  <a:pt x="10833228" y="0"/>
                </a:lnTo>
                <a:lnTo>
                  <a:pt x="10833228" y="2741135"/>
                </a:lnTo>
                <a:lnTo>
                  <a:pt x="0" y="2741135"/>
                </a:lnTo>
                <a:lnTo>
                  <a:pt x="0" y="0"/>
                </a:lnTo>
                <a:close/>
              </a:path>
            </a:pathLst>
          </a:custGeom>
          <a:blipFill>
            <a:blip r:embed="rId4"/>
            <a:stretch>
              <a:fillRect l="0" t="0" r="0" b="0"/>
            </a:stretch>
          </a:blipFill>
        </p:spPr>
      </p:sp>
      <p:sp>
        <p:nvSpPr>
          <p:cNvPr name="TextBox 6" id="6"/>
          <p:cNvSpPr txBox="true"/>
          <p:nvPr/>
        </p:nvSpPr>
        <p:spPr>
          <a:xfrm rot="0">
            <a:off x="1028700" y="1085850"/>
            <a:ext cx="13434581" cy="1479146"/>
          </a:xfrm>
          <a:prstGeom prst="rect">
            <a:avLst/>
          </a:prstGeom>
        </p:spPr>
        <p:txBody>
          <a:bodyPr anchor="t" rtlCol="false" tIns="0" lIns="0" bIns="0" rIns="0">
            <a:spAutoFit/>
          </a:bodyPr>
          <a:lstStyle/>
          <a:p>
            <a:pPr>
              <a:lnSpc>
                <a:spcPts val="4695"/>
              </a:lnSpc>
            </a:pPr>
            <a:r>
              <a:rPr lang="en-US" sz="4268">
                <a:solidFill>
                  <a:srgbClr val="336BE4"/>
                </a:solidFill>
                <a:latin typeface="HK Grotesk Bold"/>
              </a:rPr>
              <a:t>Top tips for email Netiquette: What is an appropriate email subject?</a:t>
            </a:r>
          </a:p>
          <a:p>
            <a:pPr algn="ctr">
              <a:lnSpc>
                <a:spcPts val="2385"/>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DAFonio4M5k</dc:identifier>
  <dcterms:modified xsi:type="dcterms:W3CDTF">2011-08-01T06:04:30Z</dcterms:modified>
  <cp:revision>1</cp:revision>
  <dc:title>O5-Netiquette-PRESENTATION I</dc:title>
</cp:coreProperties>
</file>