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Now" charset="1" panose="00000500000000000000"/>
      <p:regular r:id="rId12"/>
    </p:embeddedFont>
    <p:embeddedFont>
      <p:font typeface="Now Bold" charset="1" panose="00000800000000000000"/>
      <p:regular r:id="rId13"/>
    </p:embeddedFont>
    <p:embeddedFont>
      <p:font typeface="Now Thin" charset="1" panose="00000300000000000000"/>
      <p:regular r:id="rId14"/>
    </p:embeddedFont>
    <p:embeddedFont>
      <p:font typeface="Now Light" charset="1" panose="00000400000000000000"/>
      <p:regular r:id="rId15"/>
    </p:embeddedFont>
    <p:embeddedFont>
      <p:font typeface="Now Medium" charset="1" panose="00000600000000000000"/>
      <p:regular r:id="rId16"/>
    </p:embeddedFont>
    <p:embeddedFont>
      <p:font typeface="Now Heavy" charset="1" panose="00000A00000000000000"/>
      <p:regular r:id="rId17"/>
    </p:embeddedFont>
    <p:embeddedFont>
      <p:font typeface="HK Grotesk" charset="1" panose="00000500000000000000"/>
      <p:regular r:id="rId18"/>
    </p:embeddedFont>
    <p:embeddedFont>
      <p:font typeface="HK Grotesk Bold" charset="1" panose="00000800000000000000"/>
      <p:regular r:id="rId19"/>
    </p:embeddedFont>
    <p:embeddedFont>
      <p:font typeface="HK Grotesk Italics" charset="1" panose="00000500000000000000"/>
      <p:regular r:id="rId20"/>
    </p:embeddedFont>
    <p:embeddedFont>
      <p:font typeface="HK Grotesk Bold Italics" charset="1" panose="00000800000000000000"/>
      <p:regular r:id="rId21"/>
    </p:embeddedFont>
    <p:embeddedFont>
      <p:font typeface="HK Grotesk Light" charset="1" panose="00000400000000000000"/>
      <p:regular r:id="rId22"/>
    </p:embeddedFont>
    <p:embeddedFont>
      <p:font typeface="HK Grotesk Light Italics" charset="1" panose="00000400000000000000"/>
      <p:regular r:id="rId23"/>
    </p:embeddedFont>
    <p:embeddedFont>
      <p:font typeface="HK Grotesk Medium" charset="1" panose="00000600000000000000"/>
      <p:regular r:id="rId24"/>
    </p:embeddedFont>
    <p:embeddedFont>
      <p:font typeface="HK Grotesk Medium Italics" charset="1" panose="00000600000000000000"/>
      <p:regular r:id="rId25"/>
    </p:embeddedFont>
    <p:embeddedFont>
      <p:font typeface="HK Grotesk Semi-Bold" charset="1" panose="00000700000000000000"/>
      <p:regular r:id="rId26"/>
    </p:embeddedFont>
    <p:embeddedFont>
      <p:font typeface="HK Grotesk Semi-Bold Italics" charset="1" panose="000007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0.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1.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2.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9.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https://www.verywellmind.com/ten-rules-of-netiquette-22285" TargetMode="External" Type="http://schemas.openxmlformats.org/officeDocument/2006/relationships/hyperlink"/></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39.pn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6.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5.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2.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5.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6.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5572" r="0" b="0"/>
          <a:stretch>
            <a:fillRect/>
          </a:stretch>
        </p:blipFill>
        <p:spPr>
          <a:xfrm flipH="false" flipV="false">
            <a:off x="0" y="0"/>
            <a:ext cx="18288000" cy="10287000"/>
          </a:xfrm>
          <a:prstGeom prst="rect">
            <a:avLst/>
          </a:prstGeom>
        </p:spPr>
      </p:pic>
      <p:grpSp>
        <p:nvGrpSpPr>
          <p:cNvPr name="Group 3" id="3"/>
          <p:cNvGrpSpPr/>
          <p:nvPr/>
        </p:nvGrpSpPr>
        <p:grpSpPr>
          <a:xfrm rot="0">
            <a:off x="0" y="8743950"/>
            <a:ext cx="19466958" cy="3086100"/>
            <a:chOff x="0" y="0"/>
            <a:chExt cx="5127100" cy="812800"/>
          </a:xfrm>
        </p:grpSpPr>
        <p:sp>
          <p:nvSpPr>
            <p:cNvPr name="Freeform 4" id="4"/>
            <p:cNvSpPr/>
            <p:nvPr/>
          </p:nvSpPr>
          <p:spPr>
            <a:xfrm flipH="false" flipV="false" rot="0">
              <a:off x="0" y="0"/>
              <a:ext cx="5127100" cy="812800"/>
            </a:xfrm>
            <a:custGeom>
              <a:avLst/>
              <a:gdLst/>
              <a:ahLst/>
              <a:cxnLst/>
              <a:rect r="r" b="b" t="t" l="l"/>
              <a:pathLst>
                <a:path h="812800" w="5127100">
                  <a:moveTo>
                    <a:pt x="0" y="0"/>
                  </a:moveTo>
                  <a:lnTo>
                    <a:pt x="5127100" y="0"/>
                  </a:lnTo>
                  <a:lnTo>
                    <a:pt x="5127100" y="812800"/>
                  </a:lnTo>
                  <a:lnTo>
                    <a:pt x="0" y="812800"/>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6084304" y="9179256"/>
            <a:ext cx="811075" cy="811075"/>
          </a:xfrm>
          <a:custGeom>
            <a:avLst/>
            <a:gdLst/>
            <a:ahLst/>
            <a:cxnLst/>
            <a:rect r="r" b="b" t="t" l="l"/>
            <a:pathLst>
              <a:path h="811075" w="811075">
                <a:moveTo>
                  <a:pt x="0" y="0"/>
                </a:moveTo>
                <a:lnTo>
                  <a:pt x="811074" y="0"/>
                </a:lnTo>
                <a:lnTo>
                  <a:pt x="811074" y="811075"/>
                </a:lnTo>
                <a:lnTo>
                  <a:pt x="0" y="811075"/>
                </a:lnTo>
                <a:lnTo>
                  <a:pt x="0" y="0"/>
                </a:lnTo>
                <a:close/>
              </a:path>
            </a:pathLst>
          </a:custGeom>
          <a:blipFill>
            <a:blip r:embed="rId3"/>
            <a:stretch>
              <a:fillRect l="0" t="0" r="0" b="0"/>
            </a:stretch>
          </a:blipFill>
        </p:spPr>
      </p:sp>
      <p:sp>
        <p:nvSpPr>
          <p:cNvPr name="Freeform 7" id="7"/>
          <p:cNvSpPr/>
          <p:nvPr/>
        </p:nvSpPr>
        <p:spPr>
          <a:xfrm flipH="false" flipV="false" rot="0">
            <a:off x="7076353" y="9118408"/>
            <a:ext cx="1059197" cy="834118"/>
          </a:xfrm>
          <a:custGeom>
            <a:avLst/>
            <a:gdLst/>
            <a:ahLst/>
            <a:cxnLst/>
            <a:rect r="r" b="b" t="t" l="l"/>
            <a:pathLst>
              <a:path h="834118" w="1059197">
                <a:moveTo>
                  <a:pt x="0" y="0"/>
                </a:moveTo>
                <a:lnTo>
                  <a:pt x="1059198" y="0"/>
                </a:lnTo>
                <a:lnTo>
                  <a:pt x="1059198" y="834117"/>
                </a:lnTo>
                <a:lnTo>
                  <a:pt x="0" y="834117"/>
                </a:lnTo>
                <a:lnTo>
                  <a:pt x="0" y="0"/>
                </a:lnTo>
                <a:close/>
              </a:path>
            </a:pathLst>
          </a:custGeom>
          <a:blipFill>
            <a:blip r:embed="rId4"/>
            <a:stretch>
              <a:fillRect l="0" t="0" r="0" b="0"/>
            </a:stretch>
          </a:blipFill>
        </p:spPr>
      </p:sp>
      <p:sp>
        <p:nvSpPr>
          <p:cNvPr name="Freeform 8" id="8"/>
          <p:cNvSpPr/>
          <p:nvPr/>
        </p:nvSpPr>
        <p:spPr>
          <a:xfrm flipH="false" flipV="false" rot="0">
            <a:off x="4409696" y="9135767"/>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5"/>
            <a:stretch>
              <a:fillRect l="0" t="0" r="0" b="0"/>
            </a:stretch>
          </a:blipFill>
        </p:spPr>
      </p:sp>
      <p:sp>
        <p:nvSpPr>
          <p:cNvPr name="Freeform 9" id="9"/>
          <p:cNvSpPr/>
          <p:nvPr/>
        </p:nvSpPr>
        <p:spPr>
          <a:xfrm flipH="false" flipV="false" rot="0">
            <a:off x="8320628" y="9209411"/>
            <a:ext cx="1646745" cy="652111"/>
          </a:xfrm>
          <a:custGeom>
            <a:avLst/>
            <a:gdLst/>
            <a:ahLst/>
            <a:cxnLst/>
            <a:rect r="r" b="b" t="t" l="l"/>
            <a:pathLst>
              <a:path h="652111" w="1646745">
                <a:moveTo>
                  <a:pt x="0" y="0"/>
                </a:moveTo>
                <a:lnTo>
                  <a:pt x="1646744" y="0"/>
                </a:lnTo>
                <a:lnTo>
                  <a:pt x="1646744" y="652111"/>
                </a:lnTo>
                <a:lnTo>
                  <a:pt x="0" y="652111"/>
                </a:lnTo>
                <a:lnTo>
                  <a:pt x="0" y="0"/>
                </a:lnTo>
                <a:close/>
              </a:path>
            </a:pathLst>
          </a:custGeom>
          <a:blipFill>
            <a:blip r:embed="rId6"/>
            <a:stretch>
              <a:fillRect l="0" t="0" r="0" b="0"/>
            </a:stretch>
          </a:blipFill>
        </p:spPr>
      </p:sp>
      <p:sp>
        <p:nvSpPr>
          <p:cNvPr name="Freeform 10" id="10"/>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7"/>
            <a:stretch>
              <a:fillRect l="0" t="0" r="0" b="0"/>
            </a:stretch>
          </a:blipFill>
        </p:spPr>
      </p:sp>
      <p:sp>
        <p:nvSpPr>
          <p:cNvPr name="TextBox 11" id="11"/>
          <p:cNvSpPr txBox="true"/>
          <p:nvPr/>
        </p:nvSpPr>
        <p:spPr>
          <a:xfrm rot="0">
            <a:off x="817638" y="4888078"/>
            <a:ext cx="16261556" cy="3664181"/>
          </a:xfrm>
          <a:prstGeom prst="rect">
            <a:avLst/>
          </a:prstGeom>
        </p:spPr>
        <p:txBody>
          <a:bodyPr anchor="t" rtlCol="false" tIns="0" lIns="0" bIns="0" rIns="0">
            <a:spAutoFit/>
          </a:bodyPr>
          <a:lstStyle/>
          <a:p>
            <a:pPr>
              <a:lnSpc>
                <a:spcPts val="14299"/>
              </a:lnSpc>
            </a:pPr>
            <a:r>
              <a:rPr lang="en-US" sz="12999">
                <a:solidFill>
                  <a:srgbClr val="FFFFFF"/>
                </a:solidFill>
                <a:latin typeface="HK Grotesk Bold"/>
              </a:rPr>
              <a:t>Netykieta</a:t>
            </a:r>
          </a:p>
          <a:p>
            <a:pPr>
              <a:lnSpc>
                <a:spcPts val="14299"/>
              </a:lnSpc>
            </a:pPr>
            <a:r>
              <a:rPr lang="en-US" sz="12999">
                <a:solidFill>
                  <a:srgbClr val="FFFFFF"/>
                </a:solidFill>
                <a:latin typeface="HK Grotesk Bold"/>
              </a:rPr>
              <a:t>Etykieta w technologii</a:t>
            </a:r>
          </a:p>
        </p:txBody>
      </p:sp>
      <p:sp>
        <p:nvSpPr>
          <p:cNvPr name="TextBox 12" id="12"/>
          <p:cNvSpPr txBox="true"/>
          <p:nvPr/>
        </p:nvSpPr>
        <p:spPr>
          <a:xfrm rot="-5400000">
            <a:off x="5299592" y="9516415"/>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PARTNERZY:</a:t>
            </a:r>
          </a:p>
        </p:txBody>
      </p:sp>
      <p:sp>
        <p:nvSpPr>
          <p:cNvPr name="TextBox 13" id="13"/>
          <p:cNvSpPr txBox="true"/>
          <p:nvPr/>
        </p:nvSpPr>
        <p:spPr>
          <a:xfrm rot="-5400000">
            <a:off x="3711268" y="9525698"/>
            <a:ext cx="863894" cy="171012"/>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LIDER:</a:t>
            </a:r>
          </a:p>
        </p:txBody>
      </p:sp>
      <p:sp>
        <p:nvSpPr>
          <p:cNvPr name="Freeform 14" id="14"/>
          <p:cNvSpPr/>
          <p:nvPr/>
        </p:nvSpPr>
        <p:spPr>
          <a:xfrm flipH="false" flipV="false" rot="0">
            <a:off x="237559" y="9209411"/>
            <a:ext cx="3919944" cy="700690"/>
          </a:xfrm>
          <a:custGeom>
            <a:avLst/>
            <a:gdLst/>
            <a:ahLst/>
            <a:cxnLst/>
            <a:rect r="r" b="b" t="t" l="l"/>
            <a:pathLst>
              <a:path h="700690" w="3919944">
                <a:moveTo>
                  <a:pt x="0" y="0"/>
                </a:moveTo>
                <a:lnTo>
                  <a:pt x="3919944" y="0"/>
                </a:lnTo>
                <a:lnTo>
                  <a:pt x="3919944" y="700690"/>
                </a:lnTo>
                <a:lnTo>
                  <a:pt x="0" y="700690"/>
                </a:lnTo>
                <a:lnTo>
                  <a:pt x="0" y="0"/>
                </a:lnTo>
                <a:close/>
              </a:path>
            </a:pathLst>
          </a:custGeom>
          <a:blipFill>
            <a:blip r:embed="rId8"/>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1085850"/>
            <a:ext cx="13434581" cy="1479146"/>
          </a:xfrm>
          <a:prstGeom prst="rect">
            <a:avLst/>
          </a:prstGeom>
        </p:spPr>
        <p:txBody>
          <a:bodyPr anchor="t" rtlCol="false" tIns="0" lIns="0" bIns="0" rIns="0">
            <a:spAutoFit/>
          </a:bodyPr>
          <a:lstStyle/>
          <a:p>
            <a:pPr>
              <a:lnSpc>
                <a:spcPts val="4695"/>
              </a:lnSpc>
            </a:pPr>
            <a:r>
              <a:rPr lang="en-US" sz="4268">
                <a:solidFill>
                  <a:srgbClr val="336BE4"/>
                </a:solidFill>
                <a:latin typeface="HK Grotesk Bold"/>
              </a:rPr>
              <a:t>Najważniejsze wskazówki dotyczące e-maili Netykieta: Jak rozpocząć e-mail</a:t>
            </a:r>
          </a:p>
          <a:p>
            <a:pPr algn="ctr">
              <a:lnSpc>
                <a:spcPts val="2385"/>
              </a:lnSpc>
            </a:pPr>
          </a:p>
        </p:txBody>
      </p:sp>
      <p:sp>
        <p:nvSpPr>
          <p:cNvPr name="TextBox 4" id="4"/>
          <p:cNvSpPr txBox="true"/>
          <p:nvPr/>
        </p:nvSpPr>
        <p:spPr>
          <a:xfrm rot="0">
            <a:off x="1028700" y="2584046"/>
            <a:ext cx="16230600" cy="6593840"/>
          </a:xfrm>
          <a:prstGeom prst="rect">
            <a:avLst/>
          </a:prstGeom>
        </p:spPr>
        <p:txBody>
          <a:bodyPr anchor="t" rtlCol="false" tIns="0" lIns="0" bIns="0" rIns="0">
            <a:spAutoFit/>
          </a:bodyPr>
          <a:lstStyle/>
          <a:p>
            <a:pPr algn="just">
              <a:lnSpc>
                <a:spcPts val="3520"/>
              </a:lnSpc>
              <a:spcBef>
                <a:spcPct val="0"/>
              </a:spcBef>
            </a:pPr>
            <a:r>
              <a:rPr lang="en-US" sz="3200">
                <a:solidFill>
                  <a:srgbClr val="336BE4"/>
                </a:solidFill>
                <a:latin typeface="HK Grotesk"/>
              </a:rPr>
              <a:t>P</a:t>
            </a:r>
            <a:r>
              <a:rPr lang="en-US" sz="3200">
                <a:solidFill>
                  <a:srgbClr val="336BE4"/>
                </a:solidFill>
                <a:latin typeface="HK Grotesk"/>
              </a:rPr>
              <a:t>owinieneś najpierw się przedstawić i używać poprawnych tytułów osoby, do której piszesz.</a:t>
            </a:r>
          </a:p>
          <a:p>
            <a:pPr algn="just">
              <a:lnSpc>
                <a:spcPts val="3520"/>
              </a:lnSpc>
              <a:spcBef>
                <a:spcPct val="0"/>
              </a:spcBef>
            </a:pPr>
            <a:r>
              <a:rPr lang="en-US" sz="3200">
                <a:solidFill>
                  <a:srgbClr val="336BE4"/>
                </a:solidFill>
                <a:latin typeface="HK Grotesk"/>
              </a:rPr>
              <a:t>W oficjalnym pisaniu e-maili nie należy używać oszczerstw, nadużyć ani sarkastycznych uwag.</a:t>
            </a:r>
          </a:p>
          <a:p>
            <a:pPr algn="just">
              <a:lnSpc>
                <a:spcPts val="3520"/>
              </a:lnSpc>
              <a:spcBef>
                <a:spcPct val="0"/>
              </a:spcBef>
            </a:pPr>
            <a:r>
              <a:rPr lang="en-US" sz="3200">
                <a:solidFill>
                  <a:srgbClr val="336BE4"/>
                </a:solidFill>
                <a:latin typeface="HK Grotesk"/>
              </a:rPr>
              <a:t>Ogólnie akceptowalny format pisania wiadomości e-mail składa się z 3 kroków:</a:t>
            </a:r>
          </a:p>
          <a:p>
            <a:pPr algn="just" marL="690882" indent="-345441" lvl="1">
              <a:lnSpc>
                <a:spcPts val="3520"/>
              </a:lnSpc>
              <a:spcBef>
                <a:spcPct val="0"/>
              </a:spcBef>
              <a:buFont typeface="Arial"/>
              <a:buChar char="•"/>
            </a:pPr>
            <a:r>
              <a:rPr lang="en-US" sz="3200">
                <a:solidFill>
                  <a:srgbClr val="336BE4"/>
                </a:solidFill>
                <a:latin typeface="HK Grotesk"/>
              </a:rPr>
              <a:t>Rozpocznij od wiersza „Cześć”: odnosi się do osoby, do której piszesz. Zawiera zwrot „Szanowny/Cześć/Dzień dobry…”, po którym następuje imię i nazwisko odbiorcy, nazwa organizacji lub jeśli jeszcze nie wiesz, do kogo się zwracasz, użyj „Szanowny Panie/Szanowna Pani” lub „Do osoby decyzyjnej”. Następnie odpowiadając, użyj już imienia i nazwiska, którym odbiorca podpisał się w e-mailu zwrotnym.</a:t>
            </a:r>
          </a:p>
          <a:p>
            <a:pPr algn="just" marL="690882" indent="-345441" lvl="1">
              <a:lnSpc>
                <a:spcPts val="3520"/>
              </a:lnSpc>
              <a:spcBef>
                <a:spcPct val="0"/>
              </a:spcBef>
              <a:buFont typeface="Arial"/>
              <a:buChar char="•"/>
            </a:pPr>
            <a:r>
              <a:rPr lang="en-US" sz="3200">
                <a:solidFill>
                  <a:srgbClr val="336BE4"/>
                </a:solidFill>
                <a:latin typeface="HK Grotesk"/>
              </a:rPr>
              <a:t>Przedstaw się w następnym wierszu e-maila. „Jestem…”, „Nazywam się…”</a:t>
            </a:r>
          </a:p>
          <a:p>
            <a:pPr algn="just" marL="690882" indent="-345441" lvl="1">
              <a:lnSpc>
                <a:spcPts val="3520"/>
              </a:lnSpc>
              <a:spcBef>
                <a:spcPct val="0"/>
              </a:spcBef>
              <a:buFont typeface="Arial"/>
              <a:buChar char="•"/>
            </a:pPr>
            <a:r>
              <a:rPr lang="en-US" sz="3200">
                <a:solidFill>
                  <a:srgbClr val="336BE4"/>
                </a:solidFill>
                <a:latin typeface="HK Grotesk"/>
              </a:rPr>
              <a:t>Wyjaśnij w nie więcej niż jednym prostym zdaniu, dlaczego piszesz e-mail. Powinno to odnosić się do tematu Twojego e-maila i przekazywać to, o czym będziesz pisać w głównej części lub w każdym wysyłanym załączniku.</a:t>
            </a:r>
          </a:p>
          <a:p>
            <a:pPr algn="just">
              <a:lnSpc>
                <a:spcPts val="3520"/>
              </a:lnSpc>
              <a:spcBef>
                <a:spcPct val="0"/>
              </a:spcBef>
            </a:pPr>
            <a:r>
              <a:rPr lang="en-US" sz="3200">
                <a:solidFill>
                  <a:srgbClr val="336BE4"/>
                </a:solidFill>
                <a:latin typeface="HK Grotesk"/>
              </a:rPr>
              <a:t>To tak jak pisanie listu: napisz do kogo piszesz, kim jesteś i czego potrzebujesz!</a:t>
            </a:r>
          </a:p>
          <a:p>
            <a:pPr algn="just">
              <a:lnSpc>
                <a:spcPts val="3520"/>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584046"/>
            <a:ext cx="16230600" cy="6155690"/>
          </a:xfrm>
          <a:prstGeom prst="rect">
            <a:avLst/>
          </a:prstGeom>
        </p:spPr>
        <p:txBody>
          <a:bodyPr anchor="t" rtlCol="false" tIns="0" lIns="0" bIns="0" rIns="0">
            <a:spAutoFit/>
          </a:bodyPr>
          <a:lstStyle/>
          <a:p>
            <a:pPr algn="just">
              <a:lnSpc>
                <a:spcPts val="3520"/>
              </a:lnSpc>
              <a:spcBef>
                <a:spcPct val="0"/>
              </a:spcBef>
            </a:pPr>
            <a:r>
              <a:rPr lang="en-US" sz="3200">
                <a:solidFill>
                  <a:srgbClr val="000000"/>
                </a:solidFill>
                <a:latin typeface="HK Grotesk"/>
              </a:rPr>
              <a:t>Redag</a:t>
            </a:r>
            <a:r>
              <a:rPr lang="en-US" sz="3200">
                <a:solidFill>
                  <a:srgbClr val="000000"/>
                </a:solidFill>
                <a:latin typeface="HK Grotesk"/>
              </a:rPr>
              <a:t>owanie wiadomości e-mail jest niezwykle ważne, ponieważ umożliwia łatwe czytanie. Czytanie długiego e-maila bez znaków interpunkcyjnych, który wydaje się ciągnąć w nieskończoność i nie przechodzić do sedna, może być trudne i stresujące dla odbiorcy. Dzieje się tak ponieważ tego typu zapis utrudnia zrozumienie treści. Aby zachować odpowiedni format wiadomości e-mail należy pamiętać o kilku krokach: </a:t>
            </a:r>
          </a:p>
          <a:p>
            <a:pPr algn="just" marL="690882" indent="-345441" lvl="1">
              <a:lnSpc>
                <a:spcPts val="3520"/>
              </a:lnSpc>
              <a:spcBef>
                <a:spcPct val="0"/>
              </a:spcBef>
              <a:buFont typeface="Arial"/>
              <a:buChar char="•"/>
            </a:pPr>
            <a:r>
              <a:rPr lang="en-US" sz="3200">
                <a:solidFill>
                  <a:srgbClr val="000000"/>
                </a:solidFill>
                <a:latin typeface="HK Grotesk"/>
              </a:rPr>
              <a:t>Podziel całą wiadomość na krótkie akapity z równymi odstępami między nimi. Tak jak widać na tej stronie. Za każdym razem, gdy przechodzisz do nowego tematu, umieść przycisk Enter, aby rozpocząć nowy wiersz.</a:t>
            </a:r>
          </a:p>
          <a:p>
            <a:pPr algn="just" marL="690882" indent="-345441" lvl="1">
              <a:lnSpc>
                <a:spcPts val="3520"/>
              </a:lnSpc>
              <a:spcBef>
                <a:spcPct val="0"/>
              </a:spcBef>
              <a:buFont typeface="Arial"/>
              <a:buChar char="•"/>
            </a:pPr>
            <a:r>
              <a:rPr lang="en-US" sz="3200">
                <a:solidFill>
                  <a:srgbClr val="000000"/>
                </a:solidFill>
                <a:latin typeface="HK Grotesk"/>
              </a:rPr>
              <a:t>Używaj punktorów wszędzie tam, gdzie jest to wymagane, szczególnie w listach.</a:t>
            </a:r>
          </a:p>
          <a:p>
            <a:pPr algn="just" marL="690882" indent="-345441" lvl="1">
              <a:lnSpc>
                <a:spcPts val="3520"/>
              </a:lnSpc>
              <a:spcBef>
                <a:spcPct val="0"/>
              </a:spcBef>
              <a:buFont typeface="Arial"/>
              <a:buChar char="•"/>
            </a:pPr>
            <a:r>
              <a:rPr lang="en-US" sz="3200">
                <a:solidFill>
                  <a:srgbClr val="000000"/>
                </a:solidFill>
                <a:latin typeface="HK Grotesk"/>
              </a:rPr>
              <a:t>N</a:t>
            </a:r>
            <a:r>
              <a:rPr lang="en-US" sz="3200">
                <a:solidFill>
                  <a:srgbClr val="000000"/>
                </a:solidFill>
                <a:latin typeface="HK Grotesk"/>
              </a:rPr>
              <a:t>ajważniejsze stwierdzenia powinny znaleźć się w pierwszym akapicie.</a:t>
            </a:r>
          </a:p>
          <a:p>
            <a:pPr algn="just" marL="690882" indent="-345441" lvl="1">
              <a:lnSpc>
                <a:spcPts val="3520"/>
              </a:lnSpc>
              <a:spcBef>
                <a:spcPct val="0"/>
              </a:spcBef>
              <a:buFont typeface="Arial"/>
              <a:buChar char="•"/>
            </a:pPr>
            <a:r>
              <a:rPr lang="en-US" sz="3200">
                <a:solidFill>
                  <a:srgbClr val="000000"/>
                </a:solidFill>
                <a:latin typeface="HK Grotesk"/>
              </a:rPr>
              <a:t>Dodatkowe informacje powinny znaleźć się w następnych akapitach</a:t>
            </a:r>
          </a:p>
          <a:p>
            <a:pPr algn="just">
              <a:lnSpc>
                <a:spcPts val="3520"/>
              </a:lnSpc>
              <a:spcBef>
                <a:spcPct val="0"/>
              </a:spcBef>
            </a:pPr>
          </a:p>
          <a:p>
            <a:pPr algn="just">
              <a:lnSpc>
                <a:spcPts val="3520"/>
              </a:lnSpc>
              <a:spcBef>
                <a:spcPct val="0"/>
              </a:spcBef>
            </a:pPr>
          </a:p>
          <a:p>
            <a:pPr algn="just">
              <a:lnSpc>
                <a:spcPts val="3520"/>
              </a:lnSpc>
              <a:spcBef>
                <a:spcPct val="0"/>
              </a:spcBef>
            </a:pPr>
          </a:p>
        </p:txBody>
      </p:sp>
      <p:sp>
        <p:nvSpPr>
          <p:cNvPr name="Freeform 4" id="4"/>
          <p:cNvSpPr/>
          <p:nvPr/>
        </p:nvSpPr>
        <p:spPr>
          <a:xfrm flipH="false" flipV="false" rot="0">
            <a:off x="2626008" y="7807740"/>
            <a:ext cx="11188082" cy="5282456"/>
          </a:xfrm>
          <a:custGeom>
            <a:avLst/>
            <a:gdLst/>
            <a:ahLst/>
            <a:cxnLst/>
            <a:rect r="r" b="b" t="t" l="l"/>
            <a:pathLst>
              <a:path h="5282456" w="11188082">
                <a:moveTo>
                  <a:pt x="0" y="0"/>
                </a:moveTo>
                <a:lnTo>
                  <a:pt x="11188082" y="0"/>
                </a:lnTo>
                <a:lnTo>
                  <a:pt x="11188082" y="5282456"/>
                </a:lnTo>
                <a:lnTo>
                  <a:pt x="0" y="5282456"/>
                </a:lnTo>
                <a:lnTo>
                  <a:pt x="0" y="0"/>
                </a:lnTo>
                <a:close/>
              </a:path>
            </a:pathLst>
          </a:custGeom>
          <a:blipFill>
            <a:blip r:embed="rId3"/>
            <a:stretch>
              <a:fillRect l="0" t="-23471" r="0" b="-17638"/>
            </a:stretch>
          </a:blipFill>
        </p:spPr>
      </p:sp>
      <p:sp>
        <p:nvSpPr>
          <p:cNvPr name="TextBox 5" id="5"/>
          <p:cNvSpPr txBox="true"/>
          <p:nvPr/>
        </p:nvSpPr>
        <p:spPr>
          <a:xfrm rot="0">
            <a:off x="1028700" y="1085850"/>
            <a:ext cx="13434581" cy="1479146"/>
          </a:xfrm>
          <a:prstGeom prst="rect">
            <a:avLst/>
          </a:prstGeom>
        </p:spPr>
        <p:txBody>
          <a:bodyPr anchor="t" rtlCol="false" tIns="0" lIns="0" bIns="0" rIns="0">
            <a:spAutoFit/>
          </a:bodyPr>
          <a:lstStyle/>
          <a:p>
            <a:pPr>
              <a:lnSpc>
                <a:spcPts val="4695"/>
              </a:lnSpc>
            </a:pPr>
            <a:r>
              <a:rPr lang="en-US" sz="4268">
                <a:solidFill>
                  <a:srgbClr val="336BE4"/>
                </a:solidFill>
                <a:latin typeface="HK Grotesk Bold"/>
              </a:rPr>
              <a:t>Najważniejsze wskazówki dotyczące poczty e-mail </a:t>
            </a:r>
          </a:p>
          <a:p>
            <a:pPr>
              <a:lnSpc>
                <a:spcPts val="4695"/>
              </a:lnSpc>
            </a:pPr>
            <a:r>
              <a:rPr lang="en-US" sz="4268">
                <a:solidFill>
                  <a:srgbClr val="336BE4"/>
                </a:solidFill>
                <a:latin typeface="HK Grotesk Bold"/>
              </a:rPr>
              <a:t>Netykieta: treść wiadomości e-mail</a:t>
            </a:r>
          </a:p>
          <a:p>
            <a:pPr algn="ctr">
              <a:lnSpc>
                <a:spcPts val="2385"/>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5308097" y="6604533"/>
            <a:ext cx="7671806" cy="3682467"/>
          </a:xfrm>
          <a:custGeom>
            <a:avLst/>
            <a:gdLst/>
            <a:ahLst/>
            <a:cxnLst/>
            <a:rect r="r" b="b" t="t" l="l"/>
            <a:pathLst>
              <a:path h="3682467" w="7671806">
                <a:moveTo>
                  <a:pt x="0" y="0"/>
                </a:moveTo>
                <a:lnTo>
                  <a:pt x="7671806" y="0"/>
                </a:lnTo>
                <a:lnTo>
                  <a:pt x="7671806" y="3682467"/>
                </a:lnTo>
                <a:lnTo>
                  <a:pt x="0" y="3682467"/>
                </a:lnTo>
                <a:lnTo>
                  <a:pt x="0" y="0"/>
                </a:lnTo>
                <a:close/>
              </a:path>
            </a:pathLst>
          </a:custGeom>
          <a:blipFill>
            <a:blip r:embed="rId3"/>
            <a:stretch>
              <a:fillRect l="0" t="0" r="0" b="0"/>
            </a:stretch>
          </a:blipFill>
        </p:spPr>
      </p:sp>
      <p:sp>
        <p:nvSpPr>
          <p:cNvPr name="TextBox 4" id="4"/>
          <p:cNvSpPr txBox="true"/>
          <p:nvPr/>
        </p:nvSpPr>
        <p:spPr>
          <a:xfrm rot="0">
            <a:off x="1028700" y="2584046"/>
            <a:ext cx="16230600" cy="4841240"/>
          </a:xfrm>
          <a:prstGeom prst="rect">
            <a:avLst/>
          </a:prstGeom>
        </p:spPr>
        <p:txBody>
          <a:bodyPr anchor="t" rtlCol="false" tIns="0" lIns="0" bIns="0" rIns="0">
            <a:spAutoFit/>
          </a:bodyPr>
          <a:lstStyle/>
          <a:p>
            <a:pPr algn="just" marL="690882" indent="-345441" lvl="1">
              <a:lnSpc>
                <a:spcPts val="3520"/>
              </a:lnSpc>
              <a:spcBef>
                <a:spcPct val="0"/>
              </a:spcBef>
              <a:buFont typeface="Arial"/>
              <a:buChar char="•"/>
            </a:pPr>
            <a:r>
              <a:rPr lang="en-US" sz="3200">
                <a:solidFill>
                  <a:srgbClr val="000000"/>
                </a:solidFill>
                <a:latin typeface="HK Grotesk"/>
              </a:rPr>
              <a:t>Zap</a:t>
            </a:r>
            <a:r>
              <a:rPr lang="en-US" sz="3200">
                <a:solidFill>
                  <a:srgbClr val="000000"/>
                </a:solidFill>
                <a:latin typeface="HK Grotesk"/>
              </a:rPr>
              <a:t>isuj informacje w łatwo rozpoznawalnym formacie.</a:t>
            </a:r>
          </a:p>
          <a:p>
            <a:pPr algn="just" marL="690882" indent="-345441" lvl="1">
              <a:lnSpc>
                <a:spcPts val="3520"/>
              </a:lnSpc>
              <a:spcBef>
                <a:spcPct val="0"/>
              </a:spcBef>
              <a:buFont typeface="Arial"/>
              <a:buChar char="•"/>
            </a:pPr>
            <a:r>
              <a:rPr lang="en-US" sz="3200">
                <a:solidFill>
                  <a:srgbClr val="000000"/>
                </a:solidFill>
                <a:latin typeface="HK Grotesk"/>
              </a:rPr>
              <a:t>Szanuj czas innych osób - czasem zbyt wiele szczegółów może zaszkodzić. Kiedy czytanie e-maila jest zbyt długie, odbiorca może się zgubić w treści.</a:t>
            </a:r>
          </a:p>
          <a:p>
            <a:pPr algn="just" marL="690882" indent="-345441" lvl="1">
              <a:lnSpc>
                <a:spcPts val="3520"/>
              </a:lnSpc>
              <a:spcBef>
                <a:spcPct val="0"/>
              </a:spcBef>
              <a:buFont typeface="Arial"/>
              <a:buChar char="•"/>
            </a:pPr>
            <a:r>
              <a:rPr lang="en-US" sz="3200">
                <a:solidFill>
                  <a:srgbClr val="000000"/>
                </a:solidFill>
                <a:latin typeface="HK Grotesk"/>
              </a:rPr>
              <a:t>Możesz używać emotikonów, kiedy uznasz to za stosowne: po pozytywnym spotkaniu z kimś, gdy chwalisz kogoś lub wysyłasz wiadomość do znajomych. :)</a:t>
            </a:r>
          </a:p>
          <a:p>
            <a:pPr algn="just" marL="690882" indent="-345441" lvl="1">
              <a:lnSpc>
                <a:spcPts val="3520"/>
              </a:lnSpc>
              <a:spcBef>
                <a:spcPct val="0"/>
              </a:spcBef>
              <a:buFont typeface="Arial"/>
              <a:buChar char="•"/>
            </a:pPr>
            <a:r>
              <a:rPr lang="en-US" sz="3200">
                <a:solidFill>
                  <a:srgbClr val="000000"/>
                </a:solidFill>
                <a:latin typeface="HK Grotesk"/>
              </a:rPr>
              <a:t>Odnosząc się do poprzedniego e-maila/rozmowy telefonicznej/dyskusji, zacytuj tylko kilka linijek zamiast parafrazować.</a:t>
            </a:r>
          </a:p>
          <a:p>
            <a:pPr algn="just">
              <a:lnSpc>
                <a:spcPts val="3520"/>
              </a:lnSpc>
              <a:spcBef>
                <a:spcPct val="0"/>
              </a:spcBef>
            </a:pPr>
          </a:p>
          <a:p>
            <a:pPr algn="just">
              <a:lnSpc>
                <a:spcPts val="3520"/>
              </a:lnSpc>
              <a:spcBef>
                <a:spcPct val="0"/>
              </a:spcBef>
            </a:pPr>
          </a:p>
          <a:p>
            <a:pPr algn="just">
              <a:lnSpc>
                <a:spcPts val="3520"/>
              </a:lnSpc>
              <a:spcBef>
                <a:spcPct val="0"/>
              </a:spcBef>
            </a:pPr>
          </a:p>
          <a:p>
            <a:pPr algn="just">
              <a:lnSpc>
                <a:spcPts val="3520"/>
              </a:lnSpc>
              <a:spcBef>
                <a:spcPct val="0"/>
              </a:spcBef>
            </a:pPr>
          </a:p>
        </p:txBody>
      </p:sp>
      <p:sp>
        <p:nvSpPr>
          <p:cNvPr name="TextBox 5" id="5"/>
          <p:cNvSpPr txBox="true"/>
          <p:nvPr/>
        </p:nvSpPr>
        <p:spPr>
          <a:xfrm rot="0">
            <a:off x="1028700" y="1085850"/>
            <a:ext cx="13434581" cy="1479146"/>
          </a:xfrm>
          <a:prstGeom prst="rect">
            <a:avLst/>
          </a:prstGeom>
        </p:spPr>
        <p:txBody>
          <a:bodyPr anchor="t" rtlCol="false" tIns="0" lIns="0" bIns="0" rIns="0">
            <a:spAutoFit/>
          </a:bodyPr>
          <a:lstStyle/>
          <a:p>
            <a:pPr>
              <a:lnSpc>
                <a:spcPts val="4695"/>
              </a:lnSpc>
            </a:pPr>
            <a:r>
              <a:rPr lang="en-US" sz="4268">
                <a:solidFill>
                  <a:srgbClr val="336BE4"/>
                </a:solidFill>
                <a:latin typeface="HK Grotesk Bold"/>
              </a:rPr>
              <a:t>Najważniejsze wskazówki dotyczące poczty e-mail </a:t>
            </a:r>
          </a:p>
          <a:p>
            <a:pPr>
              <a:lnSpc>
                <a:spcPts val="4695"/>
              </a:lnSpc>
            </a:pPr>
            <a:r>
              <a:rPr lang="en-US" sz="4268">
                <a:solidFill>
                  <a:srgbClr val="336BE4"/>
                </a:solidFill>
                <a:latin typeface="HK Grotesk Bold"/>
              </a:rPr>
              <a:t>Netykieta: treść wiadomości e-mail</a:t>
            </a:r>
          </a:p>
          <a:p>
            <a:pPr algn="ctr">
              <a:lnSpc>
                <a:spcPts val="2385"/>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9775127" y="2705768"/>
            <a:ext cx="7304067" cy="4875465"/>
          </a:xfrm>
          <a:custGeom>
            <a:avLst/>
            <a:gdLst/>
            <a:ahLst/>
            <a:cxnLst/>
            <a:rect r="r" b="b" t="t" l="l"/>
            <a:pathLst>
              <a:path h="4875465" w="7304067">
                <a:moveTo>
                  <a:pt x="0" y="0"/>
                </a:moveTo>
                <a:lnTo>
                  <a:pt x="7304067" y="0"/>
                </a:lnTo>
                <a:lnTo>
                  <a:pt x="7304067" y="4875464"/>
                </a:lnTo>
                <a:lnTo>
                  <a:pt x="0" y="4875464"/>
                </a:lnTo>
                <a:lnTo>
                  <a:pt x="0" y="0"/>
                </a:lnTo>
                <a:close/>
              </a:path>
            </a:pathLst>
          </a:custGeom>
          <a:blipFill>
            <a:blip r:embed="rId3"/>
            <a:stretch>
              <a:fillRect l="0" t="0" r="0" b="0"/>
            </a:stretch>
          </a:blipFill>
        </p:spPr>
      </p:sp>
      <p:sp>
        <p:nvSpPr>
          <p:cNvPr name="TextBox 4" id="4"/>
          <p:cNvSpPr txBox="true"/>
          <p:nvPr/>
        </p:nvSpPr>
        <p:spPr>
          <a:xfrm rot="0">
            <a:off x="1028700" y="2584046"/>
            <a:ext cx="8266413" cy="8346440"/>
          </a:xfrm>
          <a:prstGeom prst="rect">
            <a:avLst/>
          </a:prstGeom>
        </p:spPr>
        <p:txBody>
          <a:bodyPr anchor="t" rtlCol="false" tIns="0" lIns="0" bIns="0" rIns="0">
            <a:spAutoFit/>
          </a:bodyPr>
          <a:lstStyle/>
          <a:p>
            <a:pPr algn="just" marL="690882" indent="-345441" lvl="1">
              <a:lnSpc>
                <a:spcPts val="3520"/>
              </a:lnSpc>
              <a:buFont typeface="Arial"/>
              <a:buChar char="•"/>
            </a:pPr>
            <a:r>
              <a:rPr lang="en-US" sz="3200">
                <a:solidFill>
                  <a:srgbClr val="050217"/>
                </a:solidFill>
                <a:latin typeface="HK Grotesk"/>
              </a:rPr>
              <a:t>Używaj podtytułów dla każdego nowego tematu, który zaczynasz. Nie jest to konieczne, ale w e-mailu profesjonalnym lub zawierającym wiele informacji może się okazać przydatne.</a:t>
            </a:r>
          </a:p>
          <a:p>
            <a:pPr algn="just" marL="690882" indent="-345441" lvl="1">
              <a:lnSpc>
                <a:spcPts val="3520"/>
              </a:lnSpc>
              <a:buFont typeface="Arial"/>
              <a:buChar char="•"/>
            </a:pPr>
            <a:r>
              <a:rPr lang="en-US" sz="3200">
                <a:solidFill>
                  <a:srgbClr val="050217"/>
                </a:solidFill>
                <a:latin typeface="HK Grotesk"/>
              </a:rPr>
              <a:t>Unikaj skrótów SMS, takich jak lol (śmiech), thx (dziękuję), np (nie ma problemu), omw (w drodze).</a:t>
            </a:r>
          </a:p>
          <a:p>
            <a:pPr algn="just" marL="690882" indent="-345441" lvl="1">
              <a:lnSpc>
                <a:spcPts val="3520"/>
              </a:lnSpc>
              <a:buFont typeface="Arial"/>
              <a:buChar char="•"/>
            </a:pPr>
            <a:r>
              <a:rPr lang="en-US" sz="3200">
                <a:solidFill>
                  <a:srgbClr val="050217"/>
                </a:solidFill>
                <a:latin typeface="HK Grotesk"/>
              </a:rPr>
              <a:t>Unikaj pisania WIELKIMI LITERAMI – to internetowy odpowiednik krzyku. Zwracaj uwagę na przycisk CAPS LOCK na klawiaturze.</a:t>
            </a:r>
          </a:p>
          <a:p>
            <a:pPr algn="just" marL="690882" indent="-345441" lvl="1">
              <a:lnSpc>
                <a:spcPts val="3520"/>
              </a:lnSpc>
              <a:buFont typeface="Arial"/>
              <a:buChar char="•"/>
            </a:pPr>
            <a:r>
              <a:rPr lang="en-US" sz="3200">
                <a:solidFill>
                  <a:srgbClr val="050217"/>
                </a:solidFill>
                <a:latin typeface="HK Grotesk"/>
              </a:rPr>
              <a:t>Unikaj spamowania (niechcianych i ciągłych wiadomości).</a:t>
            </a:r>
          </a:p>
          <a:p>
            <a:pPr algn="just">
              <a:lnSpc>
                <a:spcPts val="3520"/>
              </a:lnSpc>
              <a:spcBef>
                <a:spcPct val="0"/>
              </a:spcBef>
            </a:pPr>
          </a:p>
          <a:p>
            <a:pPr algn="just">
              <a:lnSpc>
                <a:spcPts val="3520"/>
              </a:lnSpc>
              <a:spcBef>
                <a:spcPct val="0"/>
              </a:spcBef>
            </a:pPr>
          </a:p>
          <a:p>
            <a:pPr algn="just">
              <a:lnSpc>
                <a:spcPts val="3520"/>
              </a:lnSpc>
              <a:spcBef>
                <a:spcPct val="0"/>
              </a:spcBef>
            </a:pPr>
          </a:p>
          <a:p>
            <a:pPr algn="just">
              <a:lnSpc>
                <a:spcPts val="3520"/>
              </a:lnSpc>
              <a:spcBef>
                <a:spcPct val="0"/>
              </a:spcBef>
            </a:pPr>
          </a:p>
          <a:p>
            <a:pPr algn="just">
              <a:lnSpc>
                <a:spcPts val="3520"/>
              </a:lnSpc>
              <a:spcBef>
                <a:spcPct val="0"/>
              </a:spcBef>
            </a:pPr>
          </a:p>
        </p:txBody>
      </p:sp>
      <p:sp>
        <p:nvSpPr>
          <p:cNvPr name="TextBox 5" id="5"/>
          <p:cNvSpPr txBox="true"/>
          <p:nvPr/>
        </p:nvSpPr>
        <p:spPr>
          <a:xfrm rot="0">
            <a:off x="1028700" y="1085850"/>
            <a:ext cx="13434581" cy="1479146"/>
          </a:xfrm>
          <a:prstGeom prst="rect">
            <a:avLst/>
          </a:prstGeom>
        </p:spPr>
        <p:txBody>
          <a:bodyPr anchor="t" rtlCol="false" tIns="0" lIns="0" bIns="0" rIns="0">
            <a:spAutoFit/>
          </a:bodyPr>
          <a:lstStyle/>
          <a:p>
            <a:pPr>
              <a:lnSpc>
                <a:spcPts val="4695"/>
              </a:lnSpc>
            </a:pPr>
            <a:r>
              <a:rPr lang="en-US" sz="4268">
                <a:solidFill>
                  <a:srgbClr val="336BE4"/>
                </a:solidFill>
                <a:latin typeface="HK Grotesk Bold"/>
              </a:rPr>
              <a:t>Najważniejsze wskazówki dotyczące poczty e-mail </a:t>
            </a:r>
          </a:p>
          <a:p>
            <a:pPr>
              <a:lnSpc>
                <a:spcPts val="4695"/>
              </a:lnSpc>
            </a:pPr>
            <a:r>
              <a:rPr lang="en-US" sz="4268">
                <a:solidFill>
                  <a:srgbClr val="336BE4"/>
                </a:solidFill>
                <a:latin typeface="HK Grotesk Bold"/>
              </a:rPr>
              <a:t>Netykieta: treść wiadomości e-mail</a:t>
            </a:r>
          </a:p>
          <a:p>
            <a:pPr algn="ctr">
              <a:lnSpc>
                <a:spcPts val="2385"/>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568929" y="8739736"/>
            <a:ext cx="1642989" cy="1072424"/>
          </a:xfrm>
          <a:custGeom>
            <a:avLst/>
            <a:gdLst/>
            <a:ahLst/>
            <a:cxnLst/>
            <a:rect r="r" b="b" t="t" l="l"/>
            <a:pathLst>
              <a:path h="1072424" w="1642989">
                <a:moveTo>
                  <a:pt x="0" y="0"/>
                </a:moveTo>
                <a:lnTo>
                  <a:pt x="1642990" y="0"/>
                </a:lnTo>
                <a:lnTo>
                  <a:pt x="1642990" y="1072424"/>
                </a:lnTo>
                <a:lnTo>
                  <a:pt x="0" y="10724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2584046"/>
            <a:ext cx="8266413" cy="8346440"/>
          </a:xfrm>
          <a:prstGeom prst="rect">
            <a:avLst/>
          </a:prstGeom>
        </p:spPr>
        <p:txBody>
          <a:bodyPr anchor="t" rtlCol="false" tIns="0" lIns="0" bIns="0" rIns="0">
            <a:spAutoFit/>
          </a:bodyPr>
          <a:lstStyle/>
          <a:p>
            <a:pPr algn="just">
              <a:lnSpc>
                <a:spcPts val="3520"/>
              </a:lnSpc>
            </a:pPr>
            <a:r>
              <a:rPr lang="en-US" sz="3200">
                <a:solidFill>
                  <a:srgbClr val="000000"/>
                </a:solidFill>
                <a:latin typeface="HK Grotesk"/>
              </a:rPr>
              <a:t>Oto kilka przykładów słów, których należy użyć na zakończenie wiadomości e-mail:</a:t>
            </a:r>
          </a:p>
          <a:p>
            <a:pPr algn="just" marL="690882" indent="-345441" lvl="1">
              <a:lnSpc>
                <a:spcPts val="3520"/>
              </a:lnSpc>
              <a:buFont typeface="Arial"/>
              <a:buChar char="•"/>
            </a:pPr>
            <a:r>
              <a:rPr lang="en-US" sz="3200">
                <a:solidFill>
                  <a:srgbClr val="000000"/>
                </a:solidFill>
                <a:latin typeface="HK Grotesk"/>
              </a:rPr>
              <a:t>Twoje imię</a:t>
            </a:r>
          </a:p>
          <a:p>
            <a:pPr algn="just" marL="690882" indent="-345441" lvl="1">
              <a:lnSpc>
                <a:spcPts val="3520"/>
              </a:lnSpc>
              <a:buFont typeface="Arial"/>
              <a:buChar char="•"/>
            </a:pPr>
            <a:r>
              <a:rPr lang="en-US" sz="3200">
                <a:solidFill>
                  <a:srgbClr val="000000"/>
                </a:solidFill>
                <a:latin typeface="HK Grotesk"/>
              </a:rPr>
              <a:t>Pozdrowienia</a:t>
            </a:r>
          </a:p>
          <a:p>
            <a:pPr algn="just" marL="690882" indent="-345441" lvl="1">
              <a:lnSpc>
                <a:spcPts val="3520"/>
              </a:lnSpc>
              <a:buFont typeface="Arial"/>
              <a:buChar char="•"/>
            </a:pPr>
            <a:r>
              <a:rPr lang="en-US" sz="3200">
                <a:solidFill>
                  <a:srgbClr val="000000"/>
                </a:solidFill>
                <a:latin typeface="HK Grotesk"/>
              </a:rPr>
              <a:t>Z poważaniem</a:t>
            </a:r>
          </a:p>
          <a:p>
            <a:pPr algn="just" marL="690882" indent="-345441" lvl="1">
              <a:lnSpc>
                <a:spcPts val="3520"/>
              </a:lnSpc>
              <a:buFont typeface="Arial"/>
              <a:buChar char="•"/>
            </a:pPr>
            <a:r>
              <a:rPr lang="en-US" sz="3200">
                <a:solidFill>
                  <a:srgbClr val="000000"/>
                </a:solidFill>
                <a:latin typeface="HK Grotesk"/>
              </a:rPr>
              <a:t>Wszystkiego najlepszego</a:t>
            </a:r>
          </a:p>
          <a:p>
            <a:pPr algn="just" marL="690882" indent="-345441" lvl="1">
              <a:lnSpc>
                <a:spcPts val="3520"/>
              </a:lnSpc>
              <a:buFont typeface="Arial"/>
              <a:buChar char="•"/>
            </a:pPr>
            <a:r>
              <a:rPr lang="en-US" sz="3200">
                <a:solidFill>
                  <a:srgbClr val="000000"/>
                </a:solidFill>
                <a:latin typeface="HK Grotesk"/>
              </a:rPr>
              <a:t>Z góry dziękuję</a:t>
            </a:r>
          </a:p>
          <a:p>
            <a:pPr algn="just" marL="690882" indent="-345441" lvl="1">
              <a:lnSpc>
                <a:spcPts val="3520"/>
              </a:lnSpc>
              <a:buFont typeface="Arial"/>
              <a:buChar char="•"/>
            </a:pPr>
            <a:r>
              <a:rPr lang="en-US" sz="3200">
                <a:solidFill>
                  <a:srgbClr val="000000"/>
                </a:solidFill>
                <a:latin typeface="HK Grotesk"/>
              </a:rPr>
              <a:t>Dziękuję Ci! / Dzięki!</a:t>
            </a:r>
          </a:p>
          <a:p>
            <a:pPr algn="just" marL="690882" indent="-345441" lvl="1">
              <a:lnSpc>
                <a:spcPts val="3520"/>
              </a:lnSpc>
              <a:buFont typeface="Arial"/>
              <a:buChar char="•"/>
            </a:pPr>
            <a:r>
              <a:rPr lang="en-US" sz="3200">
                <a:solidFill>
                  <a:srgbClr val="000000"/>
                </a:solidFill>
                <a:latin typeface="HK Grotesk"/>
              </a:rPr>
              <a:t>Doceniam Twoją (pomoc, opinię itp.)</a:t>
            </a:r>
          </a:p>
          <a:p>
            <a:pPr algn="just" marL="690882" indent="-345441" lvl="1">
              <a:lnSpc>
                <a:spcPts val="3520"/>
              </a:lnSpc>
              <a:buFont typeface="Arial"/>
              <a:buChar char="•"/>
            </a:pPr>
            <a:r>
              <a:rPr lang="en-US" sz="3200">
                <a:solidFill>
                  <a:srgbClr val="000000"/>
                </a:solidFill>
                <a:latin typeface="HK Grotesk"/>
              </a:rPr>
              <a:t>Mam nadzieję, że to pomoże</a:t>
            </a:r>
          </a:p>
          <a:p>
            <a:pPr algn="just" marL="690882" indent="-345441" lvl="1">
              <a:lnSpc>
                <a:spcPts val="3520"/>
              </a:lnSpc>
              <a:buFont typeface="Arial"/>
              <a:buChar char="•"/>
            </a:pPr>
            <a:r>
              <a:rPr lang="en-US" sz="3200">
                <a:solidFill>
                  <a:srgbClr val="000000"/>
                </a:solidFill>
                <a:latin typeface="HK Grotesk"/>
              </a:rPr>
              <a:t>Dziękuję za uwagę</a:t>
            </a:r>
          </a:p>
          <a:p>
            <a:pPr algn="just" marL="690882" indent="-345441" lvl="1">
              <a:lnSpc>
                <a:spcPts val="3520"/>
              </a:lnSpc>
              <a:buFont typeface="Arial"/>
              <a:buChar char="•"/>
            </a:pPr>
            <a:r>
              <a:rPr lang="en-US" sz="3200">
                <a:solidFill>
                  <a:srgbClr val="000000"/>
                </a:solidFill>
                <a:latin typeface="HK Grotesk"/>
              </a:rPr>
              <a:t>Czekamy na więcej rozmów na ten temat</a:t>
            </a:r>
          </a:p>
          <a:p>
            <a:pPr algn="just" marL="690882" indent="-345441" lvl="1">
              <a:lnSpc>
                <a:spcPts val="3520"/>
              </a:lnSpc>
              <a:buFont typeface="Arial"/>
              <a:buChar char="•"/>
            </a:pPr>
            <a:r>
              <a:rPr lang="en-US" sz="3200">
                <a:solidFill>
                  <a:srgbClr val="000000"/>
                </a:solidFill>
                <a:latin typeface="HK Grotesk"/>
              </a:rPr>
              <a:t>Nie wahaj się skontaktować, jeśli masz jakiekolwiek pytania.</a:t>
            </a:r>
          </a:p>
          <a:p>
            <a:pPr algn="just">
              <a:lnSpc>
                <a:spcPts val="3520"/>
              </a:lnSpc>
              <a:spcBef>
                <a:spcPct val="0"/>
              </a:spcBef>
            </a:pPr>
          </a:p>
          <a:p>
            <a:pPr algn="just">
              <a:lnSpc>
                <a:spcPts val="3520"/>
              </a:lnSpc>
              <a:spcBef>
                <a:spcPct val="0"/>
              </a:spcBef>
            </a:pPr>
          </a:p>
          <a:p>
            <a:pPr algn="just">
              <a:lnSpc>
                <a:spcPts val="3520"/>
              </a:lnSpc>
              <a:spcBef>
                <a:spcPct val="0"/>
              </a:spcBef>
            </a:pPr>
          </a:p>
          <a:p>
            <a:pPr algn="just">
              <a:lnSpc>
                <a:spcPts val="3520"/>
              </a:lnSpc>
              <a:spcBef>
                <a:spcPct val="0"/>
              </a:spcBef>
            </a:pPr>
          </a:p>
          <a:p>
            <a:pPr algn="just">
              <a:lnSpc>
                <a:spcPts val="3520"/>
              </a:lnSpc>
              <a:spcBef>
                <a:spcPct val="0"/>
              </a:spcBef>
            </a:pPr>
          </a:p>
        </p:txBody>
      </p:sp>
      <p:sp>
        <p:nvSpPr>
          <p:cNvPr name="TextBox 5" id="5"/>
          <p:cNvSpPr txBox="true"/>
          <p:nvPr/>
        </p:nvSpPr>
        <p:spPr>
          <a:xfrm rot="0">
            <a:off x="1028700" y="1085850"/>
            <a:ext cx="13434581" cy="1479146"/>
          </a:xfrm>
          <a:prstGeom prst="rect">
            <a:avLst/>
          </a:prstGeom>
        </p:spPr>
        <p:txBody>
          <a:bodyPr anchor="t" rtlCol="false" tIns="0" lIns="0" bIns="0" rIns="0">
            <a:spAutoFit/>
          </a:bodyPr>
          <a:lstStyle/>
          <a:p>
            <a:pPr>
              <a:lnSpc>
                <a:spcPts val="4695"/>
              </a:lnSpc>
            </a:pPr>
            <a:r>
              <a:rPr lang="en-US" sz="4268">
                <a:solidFill>
                  <a:srgbClr val="336BE4"/>
                </a:solidFill>
                <a:latin typeface="HK Grotesk Bold"/>
              </a:rPr>
              <a:t>Najważniejsze wskazówki dotyczące poczty e-mail </a:t>
            </a:r>
          </a:p>
          <a:p>
            <a:pPr>
              <a:lnSpc>
                <a:spcPts val="4695"/>
              </a:lnSpc>
            </a:pPr>
            <a:r>
              <a:rPr lang="en-US" sz="4268">
                <a:solidFill>
                  <a:srgbClr val="336BE4"/>
                </a:solidFill>
                <a:latin typeface="HK Grotesk Bold"/>
              </a:rPr>
              <a:t>Netykieta: Jak zakończyć wiadomość e-mail</a:t>
            </a:r>
          </a:p>
          <a:p>
            <a:pPr algn="ctr">
              <a:lnSpc>
                <a:spcPts val="2385"/>
              </a:lnSpc>
            </a:pPr>
          </a:p>
        </p:txBody>
      </p:sp>
      <p:sp>
        <p:nvSpPr>
          <p:cNvPr name="TextBox 6" id="6"/>
          <p:cNvSpPr txBox="true"/>
          <p:nvPr/>
        </p:nvSpPr>
        <p:spPr>
          <a:xfrm rot="0">
            <a:off x="10211919" y="2584046"/>
            <a:ext cx="6085743" cy="6155690"/>
          </a:xfrm>
          <a:prstGeom prst="rect">
            <a:avLst/>
          </a:prstGeom>
        </p:spPr>
        <p:txBody>
          <a:bodyPr anchor="t" rtlCol="false" tIns="0" lIns="0" bIns="0" rIns="0">
            <a:spAutoFit/>
          </a:bodyPr>
          <a:lstStyle/>
          <a:p>
            <a:pPr algn="just">
              <a:lnSpc>
                <a:spcPts val="3520"/>
              </a:lnSpc>
            </a:pPr>
            <a:r>
              <a:rPr lang="en-US" sz="3200">
                <a:solidFill>
                  <a:srgbClr val="050217"/>
                </a:solidFill>
                <a:latin typeface="HK Grotesk"/>
              </a:rPr>
              <a:t>Jeśli dołączasz podpis, niech będzie krótki: od 2 do 4 wierszy. </a:t>
            </a:r>
          </a:p>
          <a:p>
            <a:pPr algn="just">
              <a:lnSpc>
                <a:spcPts val="3520"/>
              </a:lnSpc>
            </a:pPr>
          </a:p>
          <a:p>
            <a:pPr algn="just">
              <a:lnSpc>
                <a:spcPts val="3520"/>
              </a:lnSpc>
            </a:pPr>
            <a:r>
              <a:rPr lang="en-US" sz="3200">
                <a:solidFill>
                  <a:srgbClr val="050217"/>
                </a:solidFill>
                <a:latin typeface="HK Grotesk"/>
              </a:rPr>
              <a:t>Pierwszy wiersz powinien zawierać jedno ze słów kluczowych na tym slajdzie, po którym następuje przecinek. Następnie rozpocznij nową linię i podaj swoje imię.</a:t>
            </a:r>
          </a:p>
          <a:p>
            <a:pPr algn="just">
              <a:lnSpc>
                <a:spcPts val="3520"/>
              </a:lnSpc>
            </a:pPr>
          </a:p>
          <a:p>
            <a:pPr algn="just">
              <a:lnSpc>
                <a:spcPts val="3520"/>
              </a:lnSpc>
            </a:pPr>
            <a:r>
              <a:rPr lang="en-US" sz="3200">
                <a:solidFill>
                  <a:srgbClr val="050217"/>
                </a:solidFill>
                <a:latin typeface="HK Grotesk"/>
              </a:rPr>
              <a:t>Możesz również podać swój numer telefonu, firmę/organizację, którą reprezentujesz lub tytuł naukowy.</a:t>
            </a:r>
          </a:p>
          <a:p>
            <a:pPr algn="just">
              <a:lnSpc>
                <a:spcPts val="3520"/>
              </a:lnSpc>
              <a:spcBef>
                <a:spcPct val="0"/>
              </a:spcBef>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146300"/>
            <a:ext cx="15259707" cy="5052557"/>
          </a:xfrm>
          <a:prstGeom prst="rect">
            <a:avLst/>
          </a:prstGeom>
        </p:spPr>
        <p:txBody>
          <a:bodyPr anchor="t" rtlCol="false" tIns="0" lIns="0" bIns="0" rIns="0">
            <a:spAutoFit/>
          </a:bodyPr>
          <a:lstStyle/>
          <a:p>
            <a:pPr marL="736398" indent="-368199" lvl="1">
              <a:lnSpc>
                <a:spcPts val="4434"/>
              </a:lnSpc>
              <a:buFont typeface="Arial"/>
              <a:buChar char="•"/>
            </a:pPr>
            <a:r>
              <a:rPr lang="en-US" sz="3410" spc="68">
                <a:solidFill>
                  <a:srgbClr val="050217"/>
                </a:solidFill>
                <a:latin typeface="HK Grotesk"/>
              </a:rPr>
              <a:t>Nie otwieraj wiadomości e-mail ani załączników od nieznanych lub podejrzanych nadawców, ponieważ mogą one zawierać wirusy. Mogą również niechcący zapisać Cię na listy spamowe lub takie, które próbują ukraść Twoje dane lub zainstalować wirusy na Twoim urządzeniu.</a:t>
            </a:r>
          </a:p>
          <a:p>
            <a:pPr marL="736398" indent="-368199" lvl="1">
              <a:lnSpc>
                <a:spcPts val="4434"/>
              </a:lnSpc>
              <a:buFont typeface="Arial"/>
              <a:buChar char="•"/>
            </a:pPr>
            <a:r>
              <a:rPr lang="en-US" sz="3410" spc="68">
                <a:solidFill>
                  <a:srgbClr val="050217"/>
                </a:solidFill>
                <a:latin typeface="HK Grotesk"/>
              </a:rPr>
              <a:t>Nie wysyłaj ani nie przesyłaj dalej danych osobowych lub prywatnych bez zgody pierwotnego nadawcy. Informacje, które się tam znajdują, mogą być wrażliwe.</a:t>
            </a:r>
          </a:p>
          <a:p>
            <a:pPr>
              <a:lnSpc>
                <a:spcPts val="4434"/>
              </a:lnSpc>
            </a:pPr>
          </a:p>
          <a:p>
            <a:pPr>
              <a:lnSpc>
                <a:spcPts val="4434"/>
              </a:lnSpc>
            </a:pPr>
          </a:p>
        </p:txBody>
      </p:sp>
      <p:sp>
        <p:nvSpPr>
          <p:cNvPr name="Freeform 4" id="4"/>
          <p:cNvSpPr/>
          <p:nvPr/>
        </p:nvSpPr>
        <p:spPr>
          <a:xfrm flipH="false" flipV="false" rot="0">
            <a:off x="7307938" y="6178897"/>
            <a:ext cx="2701231" cy="3079403"/>
          </a:xfrm>
          <a:custGeom>
            <a:avLst/>
            <a:gdLst/>
            <a:ahLst/>
            <a:cxnLst/>
            <a:rect r="r" b="b" t="t" l="l"/>
            <a:pathLst>
              <a:path h="3079403" w="2701231">
                <a:moveTo>
                  <a:pt x="0" y="0"/>
                </a:moveTo>
                <a:lnTo>
                  <a:pt x="2701231" y="0"/>
                </a:lnTo>
                <a:lnTo>
                  <a:pt x="2701231" y="3079403"/>
                </a:lnTo>
                <a:lnTo>
                  <a:pt x="0" y="30794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5259707"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e-maili Netykieta: Załączniki</a:t>
            </a:r>
          </a:p>
          <a:p>
            <a:pPr>
              <a:lnSpc>
                <a:spcPts val="4399"/>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1957843"/>
            <a:ext cx="15259707" cy="7300457"/>
          </a:xfrm>
          <a:prstGeom prst="rect">
            <a:avLst/>
          </a:prstGeom>
        </p:spPr>
        <p:txBody>
          <a:bodyPr anchor="t" rtlCol="false" tIns="0" lIns="0" bIns="0" rIns="0">
            <a:spAutoFit/>
          </a:bodyPr>
          <a:lstStyle/>
          <a:p>
            <a:pPr>
              <a:lnSpc>
                <a:spcPts val="4434"/>
              </a:lnSpc>
            </a:pPr>
            <a:r>
              <a:rPr lang="en-US" sz="3410" spc="68">
                <a:solidFill>
                  <a:srgbClr val="050217"/>
                </a:solidFill>
                <a:latin typeface="HK Grotesk"/>
              </a:rPr>
              <a:t>Nie tylko Twoja prywatność musi być chroniona. Jesteś również odpowiedzialny za ochronę prywatności innych osób, z którymi się kontaktujesz.</a:t>
            </a:r>
          </a:p>
          <a:p>
            <a:pPr marL="736398" indent="-368199" lvl="1">
              <a:lnSpc>
                <a:spcPts val="4434"/>
              </a:lnSpc>
              <a:buFont typeface="Arial"/>
              <a:buChar char="•"/>
            </a:pPr>
            <a:r>
              <a:rPr lang="en-US" sz="3410" spc="68">
                <a:solidFill>
                  <a:srgbClr val="050217"/>
                </a:solidFill>
                <a:latin typeface="HK Grotesk"/>
              </a:rPr>
              <a:t>Nie wysyłaj informacji ani zdjęć bez uprzedniego uzyskania pozwolenia od pierwotnego nadawcy.</a:t>
            </a:r>
          </a:p>
          <a:p>
            <a:pPr marL="736398" indent="-368199" lvl="1">
              <a:lnSpc>
                <a:spcPts val="4434"/>
              </a:lnSpc>
              <a:buFont typeface="Arial"/>
              <a:buChar char="•"/>
            </a:pPr>
            <a:r>
              <a:rPr lang="en-US" sz="3410" spc="68">
                <a:solidFill>
                  <a:srgbClr val="050217"/>
                </a:solidFill>
                <a:latin typeface="HK Grotesk"/>
              </a:rPr>
              <a:t>Unikaj podawania adresu e-mail bez zgody jego właściciela.</a:t>
            </a:r>
          </a:p>
          <a:p>
            <a:pPr marL="736398" indent="-368199" lvl="1">
              <a:lnSpc>
                <a:spcPts val="4434"/>
              </a:lnSpc>
              <a:buFont typeface="Arial"/>
              <a:buChar char="•"/>
            </a:pPr>
            <a:r>
              <a:rPr lang="en-US" sz="3410" spc="68">
                <a:solidFill>
                  <a:srgbClr val="050217"/>
                </a:solidFill>
                <a:latin typeface="HK Grotesk"/>
              </a:rPr>
              <a:t>Nie przesyłaj dalej spamu ani nie wysyłaj łańcuszków. Wiadomość “łańcuszek” to “wiadomość, której celem jest przekonanie osoby, do której jest wysyłana, do wysłania jej większej liczbie osób ”.</a:t>
            </a:r>
          </a:p>
          <a:p>
            <a:pPr marL="736398" indent="-368199" lvl="1">
              <a:lnSpc>
                <a:spcPts val="4434"/>
              </a:lnSpc>
              <a:buFont typeface="Arial"/>
              <a:buChar char="•"/>
            </a:pPr>
            <a:r>
              <a:rPr lang="en-US" sz="3410" spc="68">
                <a:solidFill>
                  <a:srgbClr val="050217"/>
                </a:solidFill>
                <a:latin typeface="HK Grotesk"/>
              </a:rPr>
              <a:t>Źródło: https://www.bbc.co.uk/newsround/61311888</a:t>
            </a:r>
          </a:p>
          <a:p>
            <a:pPr>
              <a:lnSpc>
                <a:spcPts val="4434"/>
              </a:lnSpc>
            </a:pPr>
          </a:p>
          <a:p>
            <a:pPr>
              <a:lnSpc>
                <a:spcPts val="4434"/>
              </a:lnSpc>
            </a:pPr>
          </a:p>
          <a:p>
            <a:pPr>
              <a:lnSpc>
                <a:spcPts val="4434"/>
              </a:lnSpc>
            </a:pPr>
          </a:p>
        </p:txBody>
      </p:sp>
      <p:sp>
        <p:nvSpPr>
          <p:cNvPr name="Freeform 4" id="4"/>
          <p:cNvSpPr/>
          <p:nvPr/>
        </p:nvSpPr>
        <p:spPr>
          <a:xfrm flipH="false" flipV="false" rot="0">
            <a:off x="15205630" y="6816452"/>
            <a:ext cx="1873563" cy="2441848"/>
          </a:xfrm>
          <a:custGeom>
            <a:avLst/>
            <a:gdLst/>
            <a:ahLst/>
            <a:cxnLst/>
            <a:rect r="r" b="b" t="t" l="l"/>
            <a:pathLst>
              <a:path h="2441848" w="1873563">
                <a:moveTo>
                  <a:pt x="0" y="0"/>
                </a:moveTo>
                <a:lnTo>
                  <a:pt x="1873564" y="0"/>
                </a:lnTo>
                <a:lnTo>
                  <a:pt x="1873564" y="2441848"/>
                </a:lnTo>
                <a:lnTo>
                  <a:pt x="0" y="244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5259707"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e-maili Netykieta: Prywatność</a:t>
            </a:r>
          </a:p>
          <a:p>
            <a:pPr>
              <a:lnSpc>
                <a:spcPts val="439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485423"/>
            <a:ext cx="14809352" cy="8424407"/>
          </a:xfrm>
          <a:prstGeom prst="rect">
            <a:avLst/>
          </a:prstGeom>
        </p:spPr>
        <p:txBody>
          <a:bodyPr anchor="t" rtlCol="false" tIns="0" lIns="0" bIns="0" rIns="0">
            <a:spAutoFit/>
          </a:bodyPr>
          <a:lstStyle/>
          <a:p>
            <a:pPr marL="736398" indent="-368199" lvl="1">
              <a:lnSpc>
                <a:spcPts val="4434"/>
              </a:lnSpc>
              <a:buFont typeface="Arial"/>
              <a:buChar char="•"/>
            </a:pPr>
            <a:r>
              <a:rPr lang="en-US" sz="3410" spc="68">
                <a:solidFill>
                  <a:srgbClr val="050217"/>
                </a:solidFill>
                <a:latin typeface="HK Grotesk"/>
              </a:rPr>
              <a:t>Gdy ktoś popełni błąd, taki jak błąd ortograficzny lub gramatyczny, bądź wyrozumiały. Nie ma potrzeby ich poprawiania, zwłaszcza jeśli jest to drobny błąd. Najważniejsza jest umiejętność zrozumienia przekazu. Jeśli nie rozumiesz jego treści, skopiuj i wklej aspekt, którego nie rozumiesz i uprzejm</a:t>
            </a:r>
            <a:r>
              <a:rPr lang="en-US" sz="3410" spc="68">
                <a:solidFill>
                  <a:srgbClr val="050217"/>
                </a:solidFill>
                <a:latin typeface="HK Grotesk"/>
              </a:rPr>
              <a:t>ie poproś o więcej informacji/wyjaśnień.</a:t>
            </a:r>
          </a:p>
          <a:p>
            <a:pPr marL="736398" indent="-368199" lvl="1">
              <a:lnSpc>
                <a:spcPts val="4434"/>
              </a:lnSpc>
              <a:buFont typeface="Arial"/>
              <a:buChar char="•"/>
            </a:pPr>
            <a:r>
              <a:rPr lang="en-US" sz="3410" spc="68">
                <a:solidFill>
                  <a:srgbClr val="050217"/>
                </a:solidFill>
                <a:latin typeface="HK Grotesk"/>
              </a:rPr>
              <a:t>W komunikacji internetowej brakuje wskazówek emocjonalnych, takich jak mimika twarzy, postawa, ton głosu lub wskazówki fizyczne. Dlatego czasami wiadomość może zostać źle zrozumiana. Nie ma potrzeby przyjmować najgorszego nastawienia, ponieważ czasami słowa nie oddają ogólnego przesłania nadawcy. Czasami pomocne może być ponowne przeczytanie tego, co napisałeś i dodanie emotikonu lub pozytywnego języka.</a:t>
            </a:r>
          </a:p>
          <a:p>
            <a:pPr>
              <a:lnSpc>
                <a:spcPts val="4434"/>
              </a:lnSpc>
            </a:pPr>
          </a:p>
          <a:p>
            <a:pPr>
              <a:lnSpc>
                <a:spcPts val="4434"/>
              </a:lnSpc>
            </a:pPr>
          </a:p>
          <a:p>
            <a:pPr>
              <a:lnSpc>
                <a:spcPts val="4434"/>
              </a:lnSpc>
            </a:pPr>
          </a:p>
        </p:txBody>
      </p:sp>
      <p:sp>
        <p:nvSpPr>
          <p:cNvPr name="Freeform 4" id="4"/>
          <p:cNvSpPr/>
          <p:nvPr/>
        </p:nvSpPr>
        <p:spPr>
          <a:xfrm flipH="false" flipV="false" rot="0">
            <a:off x="15466099" y="7745377"/>
            <a:ext cx="3016763" cy="2541623"/>
          </a:xfrm>
          <a:custGeom>
            <a:avLst/>
            <a:gdLst/>
            <a:ahLst/>
            <a:cxnLst/>
            <a:rect r="r" b="b" t="t" l="l"/>
            <a:pathLst>
              <a:path h="2541623" w="3016763">
                <a:moveTo>
                  <a:pt x="0" y="0"/>
                </a:moveTo>
                <a:lnTo>
                  <a:pt x="3016763" y="0"/>
                </a:lnTo>
                <a:lnTo>
                  <a:pt x="3016763" y="2541623"/>
                </a:lnTo>
                <a:lnTo>
                  <a:pt x="0" y="2541623"/>
                </a:lnTo>
                <a:lnTo>
                  <a:pt x="0" y="0"/>
                </a:lnTo>
                <a:close/>
              </a:path>
            </a:pathLst>
          </a:custGeom>
          <a:blipFill>
            <a:blip r:embed="rId3"/>
            <a:stretch>
              <a:fillRect l="0" t="0" r="0" b="0"/>
            </a:stretch>
          </a:blipFill>
        </p:spPr>
      </p:sp>
      <p:sp>
        <p:nvSpPr>
          <p:cNvPr name="TextBox 5" id="5"/>
          <p:cNvSpPr txBox="true"/>
          <p:nvPr/>
        </p:nvSpPr>
        <p:spPr>
          <a:xfrm rot="0">
            <a:off x="1028700" y="1066800"/>
            <a:ext cx="15259707" cy="167005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poczty e-mail </a:t>
            </a:r>
          </a:p>
          <a:p>
            <a:pPr>
              <a:lnSpc>
                <a:spcPts val="4399"/>
              </a:lnSpc>
            </a:pPr>
            <a:r>
              <a:rPr lang="en-US" sz="3999">
                <a:solidFill>
                  <a:srgbClr val="336BE4"/>
                </a:solidFill>
                <a:latin typeface="HK Grotesk Bold"/>
              </a:rPr>
              <a:t>Netykieta: inne wskazówki</a:t>
            </a:r>
          </a:p>
          <a:p>
            <a:pPr>
              <a:lnSpc>
                <a:spcPts val="4399"/>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519818"/>
            <a:ext cx="14809352" cy="6738482"/>
          </a:xfrm>
          <a:prstGeom prst="rect">
            <a:avLst/>
          </a:prstGeom>
        </p:spPr>
        <p:txBody>
          <a:bodyPr anchor="t" rtlCol="false" tIns="0" lIns="0" bIns="0" rIns="0">
            <a:spAutoFit/>
          </a:bodyPr>
          <a:lstStyle/>
          <a:p>
            <a:pPr>
              <a:lnSpc>
                <a:spcPts val="4434"/>
              </a:lnSpc>
            </a:pPr>
            <a:r>
              <a:rPr lang="en-US" sz="3410" spc="68">
                <a:solidFill>
                  <a:srgbClr val="050217"/>
                </a:solidFill>
                <a:latin typeface="HK Grotesk"/>
              </a:rPr>
              <a:t>Ponieważ prawie wszystkie narzędzia komunikacji w tej prezentacji są oparte na tekście, bardzo ważne jest, aby zrozumieć, że Ty możesz zinterpretować coś „w niewłaściwy sposób” LUB Twoje słowa mogą być również niewłaściwie zinterpretowane.</a:t>
            </a:r>
          </a:p>
          <a:p>
            <a:pPr>
              <a:lnSpc>
                <a:spcPts val="4434"/>
              </a:lnSpc>
            </a:pPr>
            <a:r>
              <a:rPr lang="en-US" sz="3410" spc="68">
                <a:solidFill>
                  <a:srgbClr val="050217"/>
                </a:solidFill>
                <a:latin typeface="HK Grotesk"/>
              </a:rPr>
              <a:t>Jedną z najważniejszych wskazówek jest zachowanie spokoju podczas komunikacji tekstowej. Wyjaśnij swoje znaczenie racjonalnie i wycofaj się, jeśli sytuacja wydaje się nieprzyjazna – niewarta niczyjego czasu ani wysiłku w netykiecie!</a:t>
            </a:r>
          </a:p>
          <a:p>
            <a:pPr>
              <a:lnSpc>
                <a:spcPts val="4434"/>
              </a:lnSpc>
            </a:pPr>
          </a:p>
          <a:p>
            <a:pPr>
              <a:lnSpc>
                <a:spcPts val="4434"/>
              </a:lnSpc>
            </a:pPr>
          </a:p>
          <a:p>
            <a:pPr>
              <a:lnSpc>
                <a:spcPts val="4434"/>
              </a:lnSpc>
            </a:pPr>
          </a:p>
          <a:p>
            <a:pPr>
              <a:lnSpc>
                <a:spcPts val="4434"/>
              </a:lnSpc>
            </a:pPr>
          </a:p>
        </p:txBody>
      </p:sp>
      <p:sp>
        <p:nvSpPr>
          <p:cNvPr name="Freeform 4" id="4"/>
          <p:cNvSpPr/>
          <p:nvPr/>
        </p:nvSpPr>
        <p:spPr>
          <a:xfrm flipH="false" flipV="false" rot="0">
            <a:off x="6308301" y="6863917"/>
            <a:ext cx="4250149" cy="2821036"/>
          </a:xfrm>
          <a:custGeom>
            <a:avLst/>
            <a:gdLst/>
            <a:ahLst/>
            <a:cxnLst/>
            <a:rect r="r" b="b" t="t" l="l"/>
            <a:pathLst>
              <a:path h="2821036" w="4250149">
                <a:moveTo>
                  <a:pt x="0" y="0"/>
                </a:moveTo>
                <a:lnTo>
                  <a:pt x="4250149" y="0"/>
                </a:lnTo>
                <a:lnTo>
                  <a:pt x="4250149" y="2821036"/>
                </a:lnTo>
                <a:lnTo>
                  <a:pt x="0" y="2821036"/>
                </a:lnTo>
                <a:lnTo>
                  <a:pt x="0" y="0"/>
                </a:lnTo>
                <a:close/>
              </a:path>
            </a:pathLst>
          </a:custGeom>
          <a:blipFill>
            <a:blip r:embed="rId3"/>
            <a:stretch>
              <a:fillRect l="0" t="0" r="0" b="0"/>
            </a:stretch>
          </a:blipFill>
        </p:spPr>
      </p:sp>
      <p:sp>
        <p:nvSpPr>
          <p:cNvPr name="TextBox 5" id="5"/>
          <p:cNvSpPr txBox="true"/>
          <p:nvPr/>
        </p:nvSpPr>
        <p:spPr>
          <a:xfrm rot="0">
            <a:off x="1028700" y="1066800"/>
            <a:ext cx="15259707" cy="167005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poczty e-mail </a:t>
            </a:r>
          </a:p>
          <a:p>
            <a:pPr>
              <a:lnSpc>
                <a:spcPts val="4399"/>
              </a:lnSpc>
            </a:pPr>
            <a:r>
              <a:rPr lang="en-US" sz="3999">
                <a:solidFill>
                  <a:srgbClr val="336BE4"/>
                </a:solidFill>
                <a:latin typeface="HK Grotesk Bold"/>
              </a:rPr>
              <a:t>Netykieta: inne wskazówki</a:t>
            </a:r>
          </a:p>
          <a:p>
            <a:pPr>
              <a:lnSpc>
                <a:spcPts val="4399"/>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460237"/>
            <a:ext cx="14809352" cy="10140177"/>
          </a:xfrm>
          <a:prstGeom prst="rect">
            <a:avLst/>
          </a:prstGeom>
        </p:spPr>
        <p:txBody>
          <a:bodyPr anchor="t" rtlCol="false" tIns="0" lIns="0" bIns="0" rIns="0">
            <a:spAutoFit/>
          </a:bodyPr>
          <a:lstStyle/>
          <a:p>
            <a:pPr marL="693219" indent="-346609" lvl="1">
              <a:lnSpc>
                <a:spcPts val="4174"/>
              </a:lnSpc>
              <a:buFont typeface="Arial"/>
              <a:buChar char="•"/>
            </a:pPr>
            <a:r>
              <a:rPr lang="en-US" sz="3210" spc="64">
                <a:solidFill>
                  <a:srgbClr val="050217"/>
                </a:solidFill>
                <a:latin typeface="HK Grotesk"/>
              </a:rPr>
              <a:t>Podczas ponownego udostępniania treści na Facebooku uważaj na fałszywe wiadomości, czyli tzw. fejknewsy! Być może słyszałeś już to określenie - oznacza ono po prostu wiadomości lub treści, które nie są prawdziwe i zawierają fałszywe informacje, często publikowane przez niezatwierdzone źródło lub szkodliwą organizację.</a:t>
            </a:r>
          </a:p>
          <a:p>
            <a:pPr marL="693219" indent="-346609" lvl="1">
              <a:lnSpc>
                <a:spcPts val="4174"/>
              </a:lnSpc>
              <a:buFont typeface="Arial"/>
              <a:buChar char="•"/>
            </a:pPr>
            <a:r>
              <a:rPr lang="en-US" sz="3210" spc="64">
                <a:solidFill>
                  <a:srgbClr val="050217"/>
                </a:solidFill>
                <a:latin typeface="HK Grotesk"/>
              </a:rPr>
              <a:t>Badania wskazują, że sami użytkownicy Facebooka angażują się w jakąś formę dezinformacji około 70 milionów razy każdego miesiąca. </a:t>
            </a:r>
          </a:p>
          <a:p>
            <a:pPr marL="693219" indent="-346609" lvl="1">
              <a:lnSpc>
                <a:spcPts val="4174"/>
              </a:lnSpc>
              <a:buFont typeface="Arial"/>
              <a:buChar char="•"/>
            </a:pPr>
            <a:r>
              <a:rPr lang="en-US" sz="3210" spc="64">
                <a:solidFill>
                  <a:srgbClr val="050217"/>
                </a:solidFill>
                <a:latin typeface="HK Grotesk"/>
              </a:rPr>
              <a:t>Jeśli nie masz pewności co do faktów w poście, skontaktuj się z kimś, kto je zna, lub dowiedz się, korzystając z szybkiego wyszukiwania w Google. </a:t>
            </a:r>
          </a:p>
          <a:p>
            <a:pPr marL="693219" indent="-346609" lvl="1">
              <a:lnSpc>
                <a:spcPts val="4174"/>
              </a:lnSpc>
              <a:buFont typeface="Arial"/>
              <a:buChar char="•"/>
            </a:pPr>
            <a:r>
              <a:rPr lang="en-US" sz="3210" spc="64">
                <a:solidFill>
                  <a:srgbClr val="050217"/>
                </a:solidFill>
                <a:latin typeface="HK Grotesk"/>
              </a:rPr>
              <a:t>Pomyśl zanim napiszesz. Post, który jest nieodpowiedni, niegrzeczny lub obraźliwy, może zaszkodzić Twojemu cyfrowemu obywatelstwu.</a:t>
            </a:r>
          </a:p>
          <a:p>
            <a:pPr>
              <a:lnSpc>
                <a:spcPts val="4174"/>
              </a:lnSpc>
            </a:pPr>
          </a:p>
          <a:p>
            <a:pPr>
              <a:lnSpc>
                <a:spcPts val="4174"/>
              </a:lnSpc>
            </a:pPr>
            <a:r>
              <a:rPr lang="en-US" sz="3210" spc="64">
                <a:solidFill>
                  <a:srgbClr val="050217"/>
                </a:solidFill>
                <a:latin typeface="HK Grotesk"/>
              </a:rPr>
              <a:t>Źródło: </a:t>
            </a:r>
            <a:r>
              <a:rPr lang="en-US" sz="3210" spc="64" u="sng">
                <a:solidFill>
                  <a:srgbClr val="050217"/>
                </a:solidFill>
                <a:latin typeface="HK Grotesk"/>
                <a:hlinkClick r:id="rId3" tooltip="https://www.verywellmind.com/ten-rules-of-netiquette-22285"/>
              </a:rPr>
              <a:t>https://www.verywellmind.com/ten-rules-of-netiquette-22285</a:t>
            </a:r>
            <a:r>
              <a:rPr lang="en-US" sz="3210" spc="64">
                <a:solidFill>
                  <a:srgbClr val="050217"/>
                </a:solidFill>
                <a:latin typeface="HK Grotesk"/>
              </a:rPr>
              <a:t> </a:t>
            </a:r>
          </a:p>
          <a:p>
            <a:pPr>
              <a:lnSpc>
                <a:spcPts val="4174"/>
              </a:lnSpc>
            </a:pPr>
          </a:p>
          <a:p>
            <a:pPr>
              <a:lnSpc>
                <a:spcPts val="4434"/>
              </a:lnSpc>
            </a:pPr>
          </a:p>
          <a:p>
            <a:pPr>
              <a:lnSpc>
                <a:spcPts val="4434"/>
              </a:lnSpc>
            </a:pPr>
          </a:p>
          <a:p>
            <a:pPr>
              <a:lnSpc>
                <a:spcPts val="4434"/>
              </a:lnSpc>
            </a:pPr>
          </a:p>
          <a:p>
            <a:pPr>
              <a:lnSpc>
                <a:spcPts val="4434"/>
              </a:lnSpc>
            </a:pPr>
          </a:p>
          <a:p>
            <a:pPr>
              <a:lnSpc>
                <a:spcPts val="4434"/>
              </a:lnSpc>
            </a:pPr>
          </a:p>
        </p:txBody>
      </p:sp>
      <p:sp>
        <p:nvSpPr>
          <p:cNvPr name="TextBox 4" id="4"/>
          <p:cNvSpPr txBox="true"/>
          <p:nvPr/>
        </p:nvSpPr>
        <p:spPr>
          <a:xfrm rot="0">
            <a:off x="1028700" y="1066800"/>
            <a:ext cx="15259707"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netykiety na Facebooku: publikowanie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1095375"/>
            <a:ext cx="15437861" cy="1066355"/>
          </a:xfrm>
          <a:prstGeom prst="rect">
            <a:avLst/>
          </a:prstGeom>
        </p:spPr>
        <p:txBody>
          <a:bodyPr anchor="t" rtlCol="false" tIns="0" lIns="0" bIns="0" rIns="0">
            <a:spAutoFit/>
          </a:bodyPr>
          <a:lstStyle/>
          <a:p>
            <a:pPr>
              <a:lnSpc>
                <a:spcPts val="8211"/>
              </a:lnSpc>
            </a:pPr>
            <a:r>
              <a:rPr lang="en-US" sz="7464">
                <a:solidFill>
                  <a:srgbClr val="336BE4"/>
                </a:solidFill>
                <a:latin typeface="HK Grotesk Bold"/>
              </a:rPr>
              <a:t>Co to jest netykieta?</a:t>
            </a:r>
          </a:p>
        </p:txBody>
      </p:sp>
      <p:grpSp>
        <p:nvGrpSpPr>
          <p:cNvPr name="Group 4" id="4"/>
          <p:cNvGrpSpPr/>
          <p:nvPr/>
        </p:nvGrpSpPr>
        <p:grpSpPr>
          <a:xfrm rot="0">
            <a:off x="1134876" y="263634"/>
            <a:ext cx="16124424" cy="10023366"/>
            <a:chOff x="0" y="0"/>
            <a:chExt cx="21499232" cy="13364488"/>
          </a:xfrm>
        </p:grpSpPr>
        <p:sp>
          <p:nvSpPr>
            <p:cNvPr name="TextBox 5" id="5"/>
            <p:cNvSpPr txBox="true"/>
            <p:nvPr/>
          </p:nvSpPr>
          <p:spPr>
            <a:xfrm rot="0">
              <a:off x="0" y="345947"/>
              <a:ext cx="21499232" cy="1582632"/>
            </a:xfrm>
            <a:prstGeom prst="rect">
              <a:avLst/>
            </a:prstGeom>
          </p:spPr>
          <p:txBody>
            <a:bodyPr anchor="t" rtlCol="false" tIns="0" lIns="0" bIns="0" rIns="0">
              <a:spAutoFit/>
            </a:bodyPr>
            <a:lstStyle/>
            <a:p>
              <a:pPr>
                <a:lnSpc>
                  <a:spcPts val="9091"/>
                </a:lnSpc>
              </a:pPr>
            </a:p>
          </p:txBody>
        </p:sp>
        <p:sp>
          <p:nvSpPr>
            <p:cNvPr name="TextBox 6" id="6"/>
            <p:cNvSpPr txBox="true"/>
            <p:nvPr/>
          </p:nvSpPr>
          <p:spPr>
            <a:xfrm rot="0">
              <a:off x="0" y="2666904"/>
              <a:ext cx="21499232" cy="10697584"/>
            </a:xfrm>
            <a:prstGeom prst="rect">
              <a:avLst/>
            </a:prstGeom>
          </p:spPr>
          <p:txBody>
            <a:bodyPr anchor="t" rtlCol="false" tIns="0" lIns="0" bIns="0" rIns="0">
              <a:spAutoFit/>
            </a:bodyPr>
            <a:lstStyle/>
            <a:p>
              <a:pPr algn="just">
                <a:lnSpc>
                  <a:spcPts val="3448"/>
                </a:lnSpc>
              </a:pPr>
              <a:r>
                <a:rPr lang="en-US" sz="2652" spc="53">
                  <a:solidFill>
                    <a:srgbClr val="000000"/>
                  </a:solidFill>
                  <a:latin typeface="HK Grotesk Medium"/>
                </a:rPr>
                <a:t>Netykieta to nieoficjalny zbiór zasad, których przestrzegają użytkownicy internetu i mediów, aby zachować przyjęte normy zachowania. Netykieta zachęca do dobrego zachowania w sieci i jej podmiotach. Słowo pochodzi z połączenia dwóch słów: „Sieć” (“net”) i „Etykieta”.</a:t>
              </a:r>
            </a:p>
            <a:p>
              <a:pPr algn="just">
                <a:lnSpc>
                  <a:spcPts val="3448"/>
                </a:lnSpc>
              </a:pPr>
              <a:r>
                <a:rPr lang="en-US" sz="2652" spc="53">
                  <a:solidFill>
                    <a:srgbClr val="000000"/>
                  </a:solidFill>
                  <a:latin typeface="HK Grotesk Medium"/>
                </a:rPr>
                <a:t>Komunikacja w Internecie z innymi użytkownikami może być trudna, ponieważ brakuje w niej kontaktu twarzą w twarz (mimika, mowa ciała lub intonacja). Oznacza to, że odbiorca wiadomości może źle zrozumieć, co próbujesz przekazać. Z tego powodu internauci z czasem stworzyli nieformalne wytyczne, których przestrzegają w zachowaniu się w sieci i komunikując się z innymi.</a:t>
              </a:r>
            </a:p>
            <a:p>
              <a:pPr algn="just">
                <a:lnSpc>
                  <a:spcPts val="3448"/>
                </a:lnSpc>
              </a:pPr>
              <a:r>
                <a:rPr lang="en-US" sz="2652" spc="53">
                  <a:solidFill>
                    <a:srgbClr val="000000"/>
                  </a:solidFill>
                  <a:latin typeface="HK Grotesk Medium"/>
                </a:rPr>
                <a:t>Zasady netykiety nie są nigdzie oficjalnie spisane. Wiele osób po prostu przyjęło te zasady i zachowują się zgodnie z nimi w sieci.</a:t>
              </a:r>
            </a:p>
            <a:p>
              <a:pPr algn="just">
                <a:lnSpc>
                  <a:spcPts val="3448"/>
                </a:lnSpc>
              </a:pPr>
              <a:r>
                <a:rPr lang="en-US" sz="2652" spc="53">
                  <a:solidFill>
                    <a:srgbClr val="000000"/>
                  </a:solidFill>
                  <a:latin typeface="HK Grotesk Medium"/>
                </a:rPr>
                <a:t>Są one dość proste i bardzo zbliżone do zasad właściwego i dobrego zachowania się w świecie realnym. Starszemu pokoleniu - nowym użytkownikom - może być trudno łatwo zrozumieć „netykietę”, co oznacza, że wymaga ona praktyki i uwagi, aby opanować ją właściwie.</a:t>
              </a:r>
            </a:p>
            <a:p>
              <a:pPr algn="just">
                <a:lnSpc>
                  <a:spcPts val="3318"/>
                </a:lnSpc>
              </a:pPr>
              <a:r>
                <a:rPr lang="en-US" sz="2552" spc="51">
                  <a:solidFill>
                    <a:srgbClr val="000000"/>
                  </a:solidFill>
                  <a:latin typeface="HK Grotesk Medium"/>
                </a:rPr>
                <a:t>Źródło: https://www.britannica.com/topic/netiquette</a:t>
              </a:r>
            </a:p>
            <a:p>
              <a:pPr algn="just">
                <a:lnSpc>
                  <a:spcPts val="5268"/>
                </a:lnSpc>
              </a:pPr>
            </a:p>
            <a:p>
              <a:pPr algn="just">
                <a:lnSpc>
                  <a:spcPts val="5268"/>
                </a:lnSpc>
              </a:pPr>
            </a:p>
            <a:p>
              <a:pPr algn="just">
                <a:lnSpc>
                  <a:spcPts val="5268"/>
                </a:lnSpc>
              </a:pPr>
            </a:p>
            <a:p>
              <a:pPr algn="just">
                <a:lnSpc>
                  <a:spcPts val="3708"/>
                </a:lnSpc>
              </a:pPr>
            </a:p>
          </p:txBody>
        </p:sp>
      </p:grpSp>
      <p:sp>
        <p:nvSpPr>
          <p:cNvPr name="Freeform 7" id="7"/>
          <p:cNvSpPr/>
          <p:nvPr/>
        </p:nvSpPr>
        <p:spPr>
          <a:xfrm flipH="false" flipV="false" rot="0">
            <a:off x="14983389" y="7604378"/>
            <a:ext cx="2275911" cy="2227548"/>
          </a:xfrm>
          <a:custGeom>
            <a:avLst/>
            <a:gdLst/>
            <a:ahLst/>
            <a:cxnLst/>
            <a:rect r="r" b="b" t="t" l="l"/>
            <a:pathLst>
              <a:path h="2227548" w="2275911">
                <a:moveTo>
                  <a:pt x="0" y="0"/>
                </a:moveTo>
                <a:lnTo>
                  <a:pt x="2275911" y="0"/>
                </a:lnTo>
                <a:lnTo>
                  <a:pt x="2275911" y="2227548"/>
                </a:lnTo>
                <a:lnTo>
                  <a:pt x="0" y="22275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442676"/>
            <a:ext cx="14809352" cy="10110332"/>
          </a:xfrm>
          <a:prstGeom prst="rect">
            <a:avLst/>
          </a:prstGeom>
        </p:spPr>
        <p:txBody>
          <a:bodyPr anchor="t" rtlCol="false" tIns="0" lIns="0" bIns="0" rIns="0">
            <a:spAutoFit/>
          </a:bodyPr>
          <a:lstStyle/>
          <a:p>
            <a:pPr marL="736398" indent="-368199" lvl="1">
              <a:lnSpc>
                <a:spcPts val="4434"/>
              </a:lnSpc>
              <a:buFont typeface="Arial"/>
              <a:buChar char="•"/>
            </a:pPr>
            <a:r>
              <a:rPr lang="en-US" sz="3410" spc="68">
                <a:solidFill>
                  <a:srgbClr val="050217"/>
                </a:solidFill>
                <a:latin typeface="HK Grotesk Bold"/>
              </a:rPr>
              <a:t>Zachowaj prywatność swoich informacji i wiadomości. </a:t>
            </a:r>
            <a:r>
              <a:rPr lang="en-US" sz="3410" spc="68">
                <a:solidFill>
                  <a:srgbClr val="050217"/>
                </a:solidFill>
                <a:latin typeface="HK Grotesk"/>
              </a:rPr>
              <a:t>Wysyłając wiadomości bezpośrednio do ludzi unikaj publikowania na czyjejś ścianie/stronie. Wiadomości można wysyłać tylko za pośrednictwem aplikacji komunikatora lub narzędzia/ikony do przesyłania wiadomości - to wiadomości wysyłane na priv (private).</a:t>
            </a:r>
          </a:p>
          <a:p>
            <a:pPr marL="736398" indent="-368199" lvl="1">
              <a:lnSpc>
                <a:spcPts val="4434"/>
              </a:lnSpc>
              <a:buFont typeface="Arial"/>
              <a:buChar char="•"/>
            </a:pPr>
            <a:r>
              <a:rPr lang="en-US" sz="3410" spc="68">
                <a:solidFill>
                  <a:srgbClr val="050217"/>
                </a:solidFill>
                <a:latin typeface="HK Grotesk"/>
              </a:rPr>
              <a:t>Nie przesyłaj zdjęć ani filmów innych osób na swoje konto bez uzyskania ich zgody. Dotyczy to również tagowania. Nie oznaczaj osób, których nie ma na zdjęciu.</a:t>
            </a:r>
          </a:p>
          <a:p>
            <a:pPr marL="736398" indent="-368199" lvl="1">
              <a:lnSpc>
                <a:spcPts val="4434"/>
              </a:lnSpc>
              <a:buFont typeface="Arial"/>
              <a:buChar char="•"/>
            </a:pPr>
            <a:r>
              <a:rPr lang="en-US" sz="3410" spc="68">
                <a:solidFill>
                  <a:srgbClr val="050217"/>
                </a:solidFill>
                <a:latin typeface="HK Grotesk"/>
              </a:rPr>
              <a:t>Zachowaj dyskrecję i uważaj na to, jakie informacje udostępniasz online. Rzeczy takie jak nazwa ulicy, gdzie chodzą Twoje wnuki do szkoły, imię pierwszego zwierzaka itp. wszystko to może zostać wykorzystane przez oszustów do zdobycia twojej tożsamości, kradzieży i innych problemów.</a:t>
            </a:r>
          </a:p>
          <a:p>
            <a:pPr>
              <a:lnSpc>
                <a:spcPts val="4434"/>
              </a:lnSpc>
            </a:pPr>
          </a:p>
          <a:p>
            <a:pPr>
              <a:lnSpc>
                <a:spcPts val="4434"/>
              </a:lnSpc>
            </a:pPr>
          </a:p>
          <a:p>
            <a:pPr>
              <a:lnSpc>
                <a:spcPts val="4434"/>
              </a:lnSpc>
            </a:pPr>
          </a:p>
          <a:p>
            <a:pPr>
              <a:lnSpc>
                <a:spcPts val="4434"/>
              </a:lnSpc>
            </a:pPr>
          </a:p>
          <a:p>
            <a:pPr>
              <a:lnSpc>
                <a:spcPts val="4434"/>
              </a:lnSpc>
            </a:pPr>
          </a:p>
        </p:txBody>
      </p:sp>
      <p:sp>
        <p:nvSpPr>
          <p:cNvPr name="TextBox 4" id="4"/>
          <p:cNvSpPr txBox="true"/>
          <p:nvPr/>
        </p:nvSpPr>
        <p:spPr>
          <a:xfrm rot="0">
            <a:off x="1028700" y="1066800"/>
            <a:ext cx="15259707"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netykiety na Facebooku: publikowanie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581014"/>
            <a:ext cx="14809352" cy="7862432"/>
          </a:xfrm>
          <a:prstGeom prst="rect">
            <a:avLst/>
          </a:prstGeom>
        </p:spPr>
        <p:txBody>
          <a:bodyPr anchor="t" rtlCol="false" tIns="0" lIns="0" bIns="0" rIns="0">
            <a:spAutoFit/>
          </a:bodyPr>
          <a:lstStyle/>
          <a:p>
            <a:pPr marL="736398" indent="-368199" lvl="1">
              <a:lnSpc>
                <a:spcPts val="4434"/>
              </a:lnSpc>
              <a:buFont typeface="Arial"/>
              <a:buChar char="•"/>
            </a:pPr>
            <a:r>
              <a:rPr lang="en-US" sz="3410" spc="68">
                <a:solidFill>
                  <a:srgbClr val="050217"/>
                </a:solidFill>
                <a:latin typeface="HK Grotesk"/>
              </a:rPr>
              <a:t>Podczas komentowania możesz zrobić wiele rzeczy, aby było zabawnie i interesująco. Możesz użyć emotikonów, odpowiedzieć zdjęciem, gifem (krótkim wideo/zdjęciem), naklejką lub miłą wiadomością.</a:t>
            </a:r>
          </a:p>
          <a:p>
            <a:pPr marL="736398" indent="-368199" lvl="1">
              <a:lnSpc>
                <a:spcPts val="4434"/>
              </a:lnSpc>
              <a:buFont typeface="Arial"/>
              <a:buChar char="•"/>
            </a:pPr>
            <a:r>
              <a:rPr lang="en-US" sz="3410" spc="68">
                <a:solidFill>
                  <a:srgbClr val="050217"/>
                </a:solidFill>
                <a:latin typeface="HK Grotesk"/>
              </a:rPr>
              <a:t>Jednak, jak wspomniano wcześniej, bądź ostrożny podczas komentowania. Nie spamuj czyichś postów powtarzającymi się komentarzami emotikonów lub naklejek. Inni użytkownicy mogą uznać to za irytujące zamiast pochlebne. Zalecamy ograniczenie do 1-3 komentarzy na raz.</a:t>
            </a:r>
          </a:p>
          <a:p>
            <a:pPr>
              <a:lnSpc>
                <a:spcPts val="4434"/>
              </a:lnSpc>
            </a:pPr>
          </a:p>
          <a:p>
            <a:pPr>
              <a:lnSpc>
                <a:spcPts val="4434"/>
              </a:lnSpc>
            </a:pPr>
          </a:p>
          <a:p>
            <a:pPr>
              <a:lnSpc>
                <a:spcPts val="4434"/>
              </a:lnSpc>
            </a:pPr>
          </a:p>
          <a:p>
            <a:pPr>
              <a:lnSpc>
                <a:spcPts val="4434"/>
              </a:lnSpc>
            </a:pPr>
          </a:p>
          <a:p>
            <a:pPr>
              <a:lnSpc>
                <a:spcPts val="4434"/>
              </a:lnSpc>
            </a:pPr>
          </a:p>
          <a:p>
            <a:pPr>
              <a:lnSpc>
                <a:spcPts val="4434"/>
              </a:lnSpc>
            </a:pPr>
          </a:p>
        </p:txBody>
      </p:sp>
      <p:sp>
        <p:nvSpPr>
          <p:cNvPr name="Freeform 4" id="4"/>
          <p:cNvSpPr/>
          <p:nvPr/>
        </p:nvSpPr>
        <p:spPr>
          <a:xfrm flipH="false" flipV="false" rot="0">
            <a:off x="7548162" y="6709338"/>
            <a:ext cx="2220783" cy="2548962"/>
          </a:xfrm>
          <a:custGeom>
            <a:avLst/>
            <a:gdLst/>
            <a:ahLst/>
            <a:cxnLst/>
            <a:rect r="r" b="b" t="t" l="l"/>
            <a:pathLst>
              <a:path h="2548962" w="2220783">
                <a:moveTo>
                  <a:pt x="0" y="0"/>
                </a:moveTo>
                <a:lnTo>
                  <a:pt x="2220783" y="0"/>
                </a:lnTo>
                <a:lnTo>
                  <a:pt x="2220783" y="2548962"/>
                </a:lnTo>
                <a:lnTo>
                  <a:pt x="0" y="25489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5259707"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netykiety na Facebooku: komentowanie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301610"/>
            <a:ext cx="14809352" cy="9516607"/>
          </a:xfrm>
          <a:prstGeom prst="rect">
            <a:avLst/>
          </a:prstGeom>
        </p:spPr>
        <p:txBody>
          <a:bodyPr anchor="t" rtlCol="false" tIns="0" lIns="0" bIns="0" rIns="0">
            <a:spAutoFit/>
          </a:bodyPr>
          <a:lstStyle/>
          <a:p>
            <a:pPr marL="628450" indent="-314225" lvl="1">
              <a:lnSpc>
                <a:spcPts val="3784"/>
              </a:lnSpc>
              <a:buFont typeface="Arial"/>
              <a:buChar char="•"/>
            </a:pPr>
            <a:r>
              <a:rPr lang="en-US" sz="2910" spc="58">
                <a:solidFill>
                  <a:srgbClr val="050217"/>
                </a:solidFill>
                <a:latin typeface="HK Grotesk"/>
              </a:rPr>
              <a:t>Jeśli dołączyłeś do grupy na Facebooku, najprawdopodobniej będzie ona zawierać zasady grupy, których musisz przestrzegać, w przeciwnym razie zostaniesz usunięty i zablokowany. Najczęstsze z zasad to unikanie multipostowania (publikowania zbyt wielu rzeczy za jednym razem), postów nie na temat (postowania rzeczy, które nie są związane z nazwą lub tematem grupy), przejmowania wątku dyskusji (bycie niegrzecznym lub obraźliwym, gdy ludzie debatują nad pomysł lub podanie nieprawdziwych informacji).</a:t>
            </a:r>
          </a:p>
          <a:p>
            <a:pPr marL="628450" indent="-314225" lvl="1">
              <a:lnSpc>
                <a:spcPts val="3784"/>
              </a:lnSpc>
              <a:buFont typeface="Arial"/>
              <a:buChar char="•"/>
            </a:pPr>
            <a:r>
              <a:rPr lang="en-US" sz="2910" spc="58">
                <a:solidFill>
                  <a:srgbClr val="050217"/>
                </a:solidFill>
                <a:latin typeface="HK Grotesk"/>
              </a:rPr>
              <a:t>Koniecznie przeczytaj zakładkę FAQ. FAQ oznacza najczęściej zadawane pytania; lista pytań, które są często zadawane wśród nowicjuszy.</a:t>
            </a:r>
          </a:p>
          <a:p>
            <a:pPr marL="628450" indent="-314225" lvl="1">
              <a:lnSpc>
                <a:spcPts val="3784"/>
              </a:lnSpc>
              <a:buFont typeface="Arial"/>
              <a:buChar char="•"/>
            </a:pPr>
            <a:r>
              <a:rPr lang="en-US" sz="2910" spc="58">
                <a:solidFill>
                  <a:srgbClr val="050217"/>
                </a:solidFill>
                <a:latin typeface="HK Grotesk"/>
              </a:rPr>
              <a:t>Czytanie często zadawanych pytań przed opublikowaniem pomaga uniknąć spamowania grupą pytań, na które już udzielono odpowiedzi. Jest to bardzo ważne dla netykiety, ponieważ zadawanie typowych pytań często generuje negatywne odpowiedzi ze strony innych użytkowników, zwłaszcza administratorów forum.</a:t>
            </a:r>
          </a:p>
          <a:p>
            <a:pPr marL="628450" indent="-314225" lvl="1">
              <a:lnSpc>
                <a:spcPts val="3784"/>
              </a:lnSpc>
              <a:buFont typeface="Arial"/>
              <a:buChar char="•"/>
            </a:pPr>
            <a:r>
              <a:rPr lang="en-US" sz="2910" spc="58">
                <a:solidFill>
                  <a:srgbClr val="050217"/>
                </a:solidFill>
                <a:latin typeface="HK Grotesk"/>
              </a:rPr>
              <a:t>Źródło: https://www.britannica.com/topic/netiquette</a:t>
            </a:r>
          </a:p>
          <a:p>
            <a:pPr>
              <a:lnSpc>
                <a:spcPts val="3784"/>
              </a:lnSpc>
            </a:pPr>
          </a:p>
          <a:p>
            <a:pPr>
              <a:lnSpc>
                <a:spcPts val="3784"/>
              </a:lnSpc>
            </a:pPr>
          </a:p>
          <a:p>
            <a:pPr>
              <a:lnSpc>
                <a:spcPts val="3784"/>
              </a:lnSpc>
            </a:pPr>
          </a:p>
          <a:p>
            <a:pPr>
              <a:lnSpc>
                <a:spcPts val="3784"/>
              </a:lnSpc>
            </a:pPr>
          </a:p>
          <a:p>
            <a:pPr>
              <a:lnSpc>
                <a:spcPts val="3784"/>
              </a:lnSpc>
            </a:pPr>
          </a:p>
          <a:p>
            <a:pPr>
              <a:lnSpc>
                <a:spcPts val="3784"/>
              </a:lnSpc>
            </a:pPr>
          </a:p>
        </p:txBody>
      </p:sp>
      <p:sp>
        <p:nvSpPr>
          <p:cNvPr name="Freeform 4" id="4"/>
          <p:cNvSpPr/>
          <p:nvPr/>
        </p:nvSpPr>
        <p:spPr>
          <a:xfrm flipH="false" flipV="false" rot="0">
            <a:off x="15466099" y="7501942"/>
            <a:ext cx="1756358" cy="1756358"/>
          </a:xfrm>
          <a:custGeom>
            <a:avLst/>
            <a:gdLst/>
            <a:ahLst/>
            <a:cxnLst/>
            <a:rect r="r" b="b" t="t" l="l"/>
            <a:pathLst>
              <a:path h="1756358" w="1756358">
                <a:moveTo>
                  <a:pt x="0" y="0"/>
                </a:moveTo>
                <a:lnTo>
                  <a:pt x="1756358" y="0"/>
                </a:lnTo>
                <a:lnTo>
                  <a:pt x="1756358" y="1756358"/>
                </a:lnTo>
                <a:lnTo>
                  <a:pt x="0" y="17563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4437399"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netykiety na Facebooku: fora grupowe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618810"/>
            <a:ext cx="14809352" cy="7066142"/>
          </a:xfrm>
          <a:prstGeom prst="rect">
            <a:avLst/>
          </a:prstGeom>
        </p:spPr>
        <p:txBody>
          <a:bodyPr anchor="t" rtlCol="false" tIns="0" lIns="0" bIns="0" rIns="0">
            <a:spAutoFit/>
          </a:bodyPr>
          <a:lstStyle/>
          <a:p>
            <a:pPr marL="671629" indent="-335815" lvl="1">
              <a:lnSpc>
                <a:spcPts val="4044"/>
              </a:lnSpc>
              <a:buFont typeface="Arial"/>
              <a:buChar char="•"/>
            </a:pPr>
            <a:r>
              <a:rPr lang="en-US" sz="3110" spc="62">
                <a:solidFill>
                  <a:srgbClr val="050217"/>
                </a:solidFill>
                <a:latin typeface="HK Grotesk"/>
              </a:rPr>
              <a:t>Uważaj na swój język. Przemoc słowna może doprowadzić do zablokowania dostępu do forów, a nawet serwisów społecznościowych. Angażuj się tylko w zdrowe dyskusje.</a:t>
            </a:r>
          </a:p>
          <a:p>
            <a:pPr marL="671629" indent="-335815" lvl="1">
              <a:lnSpc>
                <a:spcPts val="4044"/>
              </a:lnSpc>
              <a:buFont typeface="Arial"/>
              <a:buChar char="•"/>
            </a:pPr>
            <a:r>
              <a:rPr lang="en-US" sz="3110" spc="62">
                <a:solidFill>
                  <a:srgbClr val="050217"/>
                </a:solidFill>
                <a:latin typeface="HK Grotesk"/>
              </a:rPr>
              <a:t>Fora grupowe to obszary pełne informacji i zasobów, jednak nie są one wykorzystywane jako pierwsze miejsce do zadawania pytań, które można łatwo znaleźć w Internecie. Zanim zadasz pytanie na forum, wklej je do Internetu, aby sprawdzić, czy można w ten sposób znaleźć odpowiedź. Jeśli nie, możesz śmiało opublikować go na grupie.</a:t>
            </a:r>
          </a:p>
          <a:p>
            <a:pPr>
              <a:lnSpc>
                <a:spcPts val="4044"/>
              </a:lnSpc>
            </a:pPr>
          </a:p>
          <a:p>
            <a:pPr>
              <a:lnSpc>
                <a:spcPts val="4044"/>
              </a:lnSpc>
            </a:pPr>
          </a:p>
          <a:p>
            <a:pPr>
              <a:lnSpc>
                <a:spcPts val="4044"/>
              </a:lnSpc>
            </a:pPr>
          </a:p>
          <a:p>
            <a:pPr>
              <a:lnSpc>
                <a:spcPts val="4044"/>
              </a:lnSpc>
            </a:pPr>
          </a:p>
          <a:p>
            <a:pPr>
              <a:lnSpc>
                <a:spcPts val="4044"/>
              </a:lnSpc>
            </a:pPr>
          </a:p>
          <a:p>
            <a:pPr>
              <a:lnSpc>
                <a:spcPts val="4044"/>
              </a:lnSpc>
            </a:pPr>
          </a:p>
        </p:txBody>
      </p:sp>
      <p:sp>
        <p:nvSpPr>
          <p:cNvPr name="Freeform 4" id="4"/>
          <p:cNvSpPr/>
          <p:nvPr/>
        </p:nvSpPr>
        <p:spPr>
          <a:xfrm flipH="false" flipV="false" rot="0">
            <a:off x="7252860" y="7147628"/>
            <a:ext cx="2361032" cy="2281348"/>
          </a:xfrm>
          <a:custGeom>
            <a:avLst/>
            <a:gdLst/>
            <a:ahLst/>
            <a:cxnLst/>
            <a:rect r="r" b="b" t="t" l="l"/>
            <a:pathLst>
              <a:path h="2281348" w="2361032">
                <a:moveTo>
                  <a:pt x="0" y="0"/>
                </a:moveTo>
                <a:lnTo>
                  <a:pt x="2361032" y="0"/>
                </a:lnTo>
                <a:lnTo>
                  <a:pt x="2361032" y="2281348"/>
                </a:lnTo>
                <a:lnTo>
                  <a:pt x="0" y="22813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4437399"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netykiety na Facebooku: fora grupowe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554617"/>
            <a:ext cx="14809352" cy="9136877"/>
          </a:xfrm>
          <a:prstGeom prst="rect">
            <a:avLst/>
          </a:prstGeom>
        </p:spPr>
        <p:txBody>
          <a:bodyPr anchor="t" rtlCol="false" tIns="0" lIns="0" bIns="0" rIns="0">
            <a:spAutoFit/>
          </a:bodyPr>
          <a:lstStyle/>
          <a:p>
            <a:pPr marL="606861" indent="-303430" lvl="1">
              <a:lnSpc>
                <a:spcPts val="3654"/>
              </a:lnSpc>
              <a:buFont typeface="Arial"/>
              <a:buChar char="•"/>
            </a:pPr>
            <a:r>
              <a:rPr lang="en-US" sz="2810" spc="56">
                <a:solidFill>
                  <a:srgbClr val="050217"/>
                </a:solidFill>
                <a:latin typeface="HK Grotesk"/>
              </a:rPr>
              <a:t>Clickbait: każdy tekst, nagłówek, tytuł filmu itp. celowo napisany w celu wzbudzenia czyjegoś zainteresowania i skłonienia go do kliknięcia. Jest napisany przez organizacje, które chcą przyciągnąć ludzi do swojej witryny, aby mogli wyświetlać reklamy i zarabiać. Jest również używany przez złośliwych właścicieli witryn, którzy infekują urządzenia wirusami. Uważnie czytaj, co klikasz!</a:t>
            </a:r>
          </a:p>
          <a:p>
            <a:pPr marL="606861" indent="-303430" lvl="1">
              <a:lnSpc>
                <a:spcPts val="3654"/>
              </a:lnSpc>
              <a:buFont typeface="Arial"/>
              <a:buChar char="•"/>
            </a:pPr>
            <a:r>
              <a:rPr lang="en-US" sz="2810" spc="56">
                <a:solidFill>
                  <a:srgbClr val="050217"/>
                </a:solidFill>
                <a:latin typeface="HK Grotesk"/>
              </a:rPr>
              <a:t>Fałszywe wiadomości: stosunkowo nowe zjawisko. Odnosi się do wszelkich mediów publikujących w Internecie mocno stronnicze lub celowo fałszywe informacje. Może wyglądać na godną zaufania witrynę, jednak internet ma wiele możliwości . Wyszukiwarka internetowa jest Twoim najlepszym przyjacielem! Stronnicze treści często mogą dotyczyć polityki/grup politycznych. Czasami nawet fałszywe cytaty są wymyślane w celu przyciągnięcia uwagi i pieniędzy. Sprawdzaj pochodzenie/źródło czytanej informacji.</a:t>
            </a:r>
          </a:p>
          <a:p>
            <a:pPr marL="606861" indent="-303430" lvl="1">
              <a:lnSpc>
                <a:spcPts val="3654"/>
              </a:lnSpc>
              <a:buFont typeface="Arial"/>
              <a:buChar char="•"/>
            </a:pPr>
            <a:r>
              <a:rPr lang="en-US" sz="2810" spc="56">
                <a:solidFill>
                  <a:srgbClr val="050217"/>
                </a:solidFill>
                <a:latin typeface="HK Grotesk"/>
              </a:rPr>
              <a:t>Źródło: https://www.aeseducation.com/computer-applications/what-is-internet-safety</a:t>
            </a:r>
          </a:p>
          <a:p>
            <a:pPr>
              <a:lnSpc>
                <a:spcPts val="3654"/>
              </a:lnSpc>
            </a:pPr>
          </a:p>
          <a:p>
            <a:pPr>
              <a:lnSpc>
                <a:spcPts val="3654"/>
              </a:lnSpc>
            </a:pPr>
          </a:p>
          <a:p>
            <a:pPr>
              <a:lnSpc>
                <a:spcPts val="3654"/>
              </a:lnSpc>
            </a:pPr>
          </a:p>
          <a:p>
            <a:pPr>
              <a:lnSpc>
                <a:spcPts val="3654"/>
              </a:lnSpc>
            </a:pPr>
          </a:p>
          <a:p>
            <a:pPr>
              <a:lnSpc>
                <a:spcPts val="3654"/>
              </a:lnSpc>
            </a:pPr>
          </a:p>
          <a:p>
            <a:pPr>
              <a:lnSpc>
                <a:spcPts val="3654"/>
              </a:lnSpc>
            </a:pPr>
          </a:p>
          <a:p>
            <a:pPr>
              <a:lnSpc>
                <a:spcPts val="3654"/>
              </a:lnSpc>
            </a:pPr>
          </a:p>
        </p:txBody>
      </p:sp>
      <p:sp>
        <p:nvSpPr>
          <p:cNvPr name="Freeform 4" id="4"/>
          <p:cNvSpPr/>
          <p:nvPr/>
        </p:nvSpPr>
        <p:spPr>
          <a:xfrm flipH="false" flipV="false" rot="0">
            <a:off x="16282790" y="7907277"/>
            <a:ext cx="796404" cy="1592808"/>
          </a:xfrm>
          <a:custGeom>
            <a:avLst/>
            <a:gdLst/>
            <a:ahLst/>
            <a:cxnLst/>
            <a:rect r="r" b="b" t="t" l="l"/>
            <a:pathLst>
              <a:path h="1592808" w="796404">
                <a:moveTo>
                  <a:pt x="0" y="0"/>
                </a:moveTo>
                <a:lnTo>
                  <a:pt x="796404" y="0"/>
                </a:lnTo>
                <a:lnTo>
                  <a:pt x="796404" y="1592808"/>
                </a:lnTo>
                <a:lnTo>
                  <a:pt x="0" y="15928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4437399"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netykiety na Facebooku: umiejętność korzystania </a:t>
            </a:r>
            <a:r>
              <a:rPr lang="en-US" sz="3999">
                <a:solidFill>
                  <a:srgbClr val="336BE4"/>
                </a:solidFill>
                <a:latin typeface="HK Grotesk Bold"/>
              </a:rPr>
              <a:t>z Internetu</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9455065" y="3126745"/>
            <a:ext cx="5714748" cy="5714748"/>
          </a:xfrm>
          <a:custGeom>
            <a:avLst/>
            <a:gdLst/>
            <a:ahLst/>
            <a:cxnLst/>
            <a:rect r="r" b="b" t="t" l="l"/>
            <a:pathLst>
              <a:path h="5714748" w="5714748">
                <a:moveTo>
                  <a:pt x="0" y="0"/>
                </a:moveTo>
                <a:lnTo>
                  <a:pt x="5714748" y="0"/>
                </a:lnTo>
                <a:lnTo>
                  <a:pt x="5714748" y="5714748"/>
                </a:lnTo>
                <a:lnTo>
                  <a:pt x="0" y="57147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2431451"/>
            <a:ext cx="6797759" cy="11796257"/>
          </a:xfrm>
          <a:prstGeom prst="rect">
            <a:avLst/>
          </a:prstGeom>
        </p:spPr>
        <p:txBody>
          <a:bodyPr anchor="t" rtlCol="false" tIns="0" lIns="0" bIns="0" rIns="0">
            <a:spAutoFit/>
          </a:bodyPr>
          <a:lstStyle/>
          <a:p>
            <a:pPr marL="650040" indent="-325020" lvl="1">
              <a:lnSpc>
                <a:spcPts val="3914"/>
              </a:lnSpc>
              <a:buFont typeface="Arial"/>
              <a:buChar char="•"/>
            </a:pPr>
            <a:r>
              <a:rPr lang="en-US" sz="3010" spc="60">
                <a:solidFill>
                  <a:srgbClr val="050217"/>
                </a:solidFill>
                <a:latin typeface="HK Grotesk"/>
              </a:rPr>
              <a:t>Termin „spam” odnosi się do otrzymania niechcianej wiadomości. Jak wspomniano, może to być częste publikowanie, wiele komentarzy na raz lub dziesiątki wiadomości w ciągu dnia bez generowania odpowiedzi. Miej cierpliwość do ludzi i internetu.</a:t>
            </a:r>
          </a:p>
          <a:p>
            <a:pPr marL="650040" indent="-325020" lvl="1">
              <a:lnSpc>
                <a:spcPts val="3914"/>
              </a:lnSpc>
              <a:buFont typeface="Arial"/>
              <a:buChar char="•"/>
            </a:pPr>
            <a:r>
              <a:rPr lang="en-US" sz="3010" spc="60">
                <a:solidFill>
                  <a:srgbClr val="050217"/>
                </a:solidFill>
                <a:latin typeface="HK Grotesk"/>
              </a:rPr>
              <a:t>Nie wysyłaj też zaproszeń do znajomych osobom, których nie znasz – mogą one mieć dostęp do Twoich prywatnych danych i postów. Takie zachowanie uznawane jest za niebezpieczne.</a:t>
            </a:r>
          </a:p>
          <a:p>
            <a:pPr>
              <a:lnSpc>
                <a:spcPts val="3784"/>
              </a:lnSpc>
            </a:pPr>
          </a:p>
          <a:p>
            <a:pPr>
              <a:lnSpc>
                <a:spcPts val="4954"/>
              </a:lnSpc>
            </a:pPr>
          </a:p>
          <a:p>
            <a:pPr>
              <a:lnSpc>
                <a:spcPts val="4954"/>
              </a:lnSpc>
            </a:pPr>
          </a:p>
          <a:p>
            <a:pPr>
              <a:lnSpc>
                <a:spcPts val="4954"/>
              </a:lnSpc>
            </a:pPr>
          </a:p>
          <a:p>
            <a:pPr>
              <a:lnSpc>
                <a:spcPts val="4954"/>
              </a:lnSpc>
            </a:pPr>
          </a:p>
          <a:p>
            <a:pPr>
              <a:lnSpc>
                <a:spcPts val="4954"/>
              </a:lnSpc>
            </a:pPr>
          </a:p>
          <a:p>
            <a:pPr>
              <a:lnSpc>
                <a:spcPts val="4954"/>
              </a:lnSpc>
            </a:pPr>
          </a:p>
          <a:p>
            <a:pPr>
              <a:lnSpc>
                <a:spcPts val="4954"/>
              </a:lnSpc>
            </a:pPr>
          </a:p>
        </p:txBody>
      </p:sp>
      <p:sp>
        <p:nvSpPr>
          <p:cNvPr name="TextBox 5" id="5"/>
          <p:cNvSpPr txBox="true"/>
          <p:nvPr/>
        </p:nvSpPr>
        <p:spPr>
          <a:xfrm rot="0">
            <a:off x="1028700" y="1066800"/>
            <a:ext cx="14437399" cy="1117600"/>
          </a:xfrm>
          <a:prstGeom prst="rect">
            <a:avLst/>
          </a:prstGeom>
        </p:spPr>
        <p:txBody>
          <a:bodyPr anchor="t" rtlCol="false" tIns="0" lIns="0" bIns="0" rIns="0">
            <a:spAutoFit/>
          </a:bodyPr>
          <a:lstStyle/>
          <a:p>
            <a:pPr>
              <a:lnSpc>
                <a:spcPts val="4399"/>
              </a:lnSpc>
            </a:pPr>
            <a:r>
              <a:rPr lang="en-US" sz="3999">
                <a:solidFill>
                  <a:srgbClr val="336BE4"/>
                </a:solidFill>
                <a:latin typeface="HK Grotesk Bold"/>
              </a:rPr>
              <a:t>Najważniejsze wskazówki dotyczące netykiety na Facebooku: inne wskazówki</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8537196" y="1576525"/>
            <a:ext cx="9425171" cy="5921756"/>
            <a:chOff x="0" y="0"/>
            <a:chExt cx="12566894" cy="7895674"/>
          </a:xfrm>
        </p:grpSpPr>
        <p:sp>
          <p:nvSpPr>
            <p:cNvPr name="TextBox 3" id="3"/>
            <p:cNvSpPr txBox="true"/>
            <p:nvPr/>
          </p:nvSpPr>
          <p:spPr>
            <a:xfrm rot="0">
              <a:off x="0" y="1913281"/>
              <a:ext cx="12566894" cy="5984883"/>
            </a:xfrm>
            <a:prstGeom prst="rect">
              <a:avLst/>
            </a:prstGeom>
          </p:spPr>
          <p:txBody>
            <a:bodyPr anchor="t" rtlCol="false" tIns="0" lIns="0" bIns="0" rIns="0">
              <a:spAutoFit/>
            </a:bodyPr>
            <a:lstStyle/>
            <a:p>
              <a:pPr algn="just">
                <a:lnSpc>
                  <a:spcPts val="6050"/>
                </a:lnSpc>
              </a:pPr>
              <a:r>
                <a:rPr lang="en-US" sz="5500">
                  <a:solidFill>
                    <a:srgbClr val="FFFFFF"/>
                  </a:solidFill>
                  <a:latin typeface="HK Grotesk Bold"/>
                </a:rPr>
                <a:t>Dziękujemy za uwagę.</a:t>
              </a:r>
            </a:p>
            <a:p>
              <a:pPr algn="just">
                <a:lnSpc>
                  <a:spcPts val="6050"/>
                </a:lnSpc>
              </a:pPr>
            </a:p>
            <a:p>
              <a:pPr algn="just">
                <a:lnSpc>
                  <a:spcPts val="2969"/>
                </a:lnSpc>
              </a:pPr>
              <a:r>
                <a:rPr lang="en-US" sz="2699">
                  <a:solidFill>
                    <a:srgbClr val="FFFFFF"/>
                  </a:solidFill>
                  <a:latin typeface="HK Grotesk Bold"/>
                </a:rPr>
                <a:t>Więcej informacji na temat projektu na stronie:</a:t>
              </a:r>
            </a:p>
            <a:p>
              <a:pPr algn="just">
                <a:lnSpc>
                  <a:spcPts val="2969"/>
                </a:lnSpc>
              </a:pPr>
            </a:p>
            <a:p>
              <a:pPr algn="just">
                <a:lnSpc>
                  <a:spcPts val="2969"/>
                </a:lnSpc>
              </a:pPr>
              <a:r>
                <a:rPr lang="en-US" sz="2699">
                  <a:solidFill>
                    <a:srgbClr val="FFFFFF"/>
                  </a:solidFill>
                  <a:latin typeface="HK Grotesk Bold"/>
                </a:rPr>
                <a:t>https://kreatywnidlabiznesu.pl/develop-your-creativity/</a:t>
              </a:r>
            </a:p>
            <a:p>
              <a:pPr algn="just">
                <a:lnSpc>
                  <a:spcPts val="7150"/>
                </a:lnSpc>
              </a:pPr>
            </a:p>
            <a:p>
              <a:pPr algn="just">
                <a:lnSpc>
                  <a:spcPts val="7150"/>
                </a:lnSpc>
              </a:pPr>
            </a:p>
          </p:txBody>
        </p:sp>
        <p:sp>
          <p:nvSpPr>
            <p:cNvPr name="TextBox 4" id="4"/>
            <p:cNvSpPr txBox="true"/>
            <p:nvPr/>
          </p:nvSpPr>
          <p:spPr>
            <a:xfrm rot="0">
              <a:off x="0" y="36420"/>
              <a:ext cx="12566894" cy="1068089"/>
            </a:xfrm>
            <a:prstGeom prst="rect">
              <a:avLst/>
            </a:prstGeom>
          </p:spPr>
          <p:txBody>
            <a:bodyPr anchor="t" rtlCol="false" tIns="0" lIns="0" bIns="0" rIns="0">
              <a:spAutoFit/>
            </a:bodyPr>
            <a:lstStyle/>
            <a:p>
              <a:pPr algn="just">
                <a:lnSpc>
                  <a:spcPts val="6159"/>
                </a:lnSpc>
              </a:pPr>
            </a:p>
          </p:txBody>
        </p:sp>
      </p:grpSp>
      <p:grpSp>
        <p:nvGrpSpPr>
          <p:cNvPr name="Group 5" id="5"/>
          <p:cNvGrpSpPr>
            <a:grpSpLocks noChangeAspect="true"/>
          </p:cNvGrpSpPr>
          <p:nvPr/>
        </p:nvGrpSpPr>
        <p:grpSpPr>
          <a:xfrm rot="0">
            <a:off x="1028700" y="1028700"/>
            <a:ext cx="8213147" cy="8229600"/>
            <a:chOff x="0" y="0"/>
            <a:chExt cx="10143490" cy="10163810"/>
          </a:xfrm>
        </p:grpSpPr>
        <p:sp>
          <p:nvSpPr>
            <p:cNvPr name="Freeform 6" id="6"/>
            <p:cNvSpPr/>
            <p:nvPr/>
          </p:nvSpPr>
          <p:spPr>
            <a:xfrm flipH="false" flipV="false" rot="0">
              <a:off x="0" y="0"/>
              <a:ext cx="10143351" cy="10163632"/>
            </a:xfrm>
            <a:custGeom>
              <a:avLst/>
              <a:gdLst/>
              <a:ahLst/>
              <a:cxnLst/>
              <a:rect r="r" b="b" t="t" l="l"/>
              <a:pathLst>
                <a:path h="10163632" w="10143351">
                  <a:moveTo>
                    <a:pt x="0" y="0"/>
                  </a:moveTo>
                  <a:lnTo>
                    <a:pt x="10143351" y="0"/>
                  </a:lnTo>
                  <a:lnTo>
                    <a:pt x="10143351" y="10163632"/>
                  </a:lnTo>
                  <a:lnTo>
                    <a:pt x="0" y="10163632"/>
                  </a:lnTo>
                  <a:close/>
                </a:path>
              </a:pathLst>
            </a:custGeom>
            <a:blipFill>
              <a:blip r:embed="rId2"/>
              <a:stretch>
                <a:fillRect l="0" t="-25" r="0" b="-25"/>
              </a:stretch>
            </a:blipFill>
          </p:spPr>
        </p:sp>
        <p:sp>
          <p:nvSpPr>
            <p:cNvPr name="Freeform 7" id="7"/>
            <p:cNvSpPr/>
            <p:nvPr/>
          </p:nvSpPr>
          <p:spPr>
            <a:xfrm flipH="false" flipV="false" rot="0">
              <a:off x="3149600" y="2368550"/>
              <a:ext cx="5156200" cy="6858000"/>
            </a:xfrm>
            <a:custGeom>
              <a:avLst/>
              <a:gdLst/>
              <a:ahLst/>
              <a:cxnLst/>
              <a:rect r="r" b="b" t="t" l="l"/>
              <a:pathLst>
                <a:path h="6858000" w="5156200">
                  <a:moveTo>
                    <a:pt x="0" y="0"/>
                  </a:moveTo>
                  <a:lnTo>
                    <a:pt x="5156200" y="0"/>
                  </a:lnTo>
                  <a:lnTo>
                    <a:pt x="5156200" y="6858000"/>
                  </a:lnTo>
                  <a:lnTo>
                    <a:pt x="0" y="6858000"/>
                  </a:lnTo>
                  <a:close/>
                </a:path>
              </a:pathLst>
            </a:custGeom>
            <a:blipFill>
              <a:blip r:embed="rId3"/>
              <a:stretch>
                <a:fillRect l="-50003" t="0" r="-50003" b="0"/>
              </a:stretch>
            </a:blipFill>
          </p:spPr>
        </p:sp>
        <p:sp>
          <p:nvSpPr>
            <p:cNvPr name="Freeform 8" id="8"/>
            <p:cNvSpPr/>
            <p:nvPr/>
          </p:nvSpPr>
          <p:spPr>
            <a:xfrm flipH="false" flipV="false" rot="0">
              <a:off x="374650" y="673100"/>
              <a:ext cx="6318250" cy="8427288"/>
            </a:xfrm>
            <a:custGeom>
              <a:avLst/>
              <a:gdLst/>
              <a:ahLst/>
              <a:cxnLst/>
              <a:rect r="r" b="b" t="t" l="l"/>
              <a:pathLst>
                <a:path h="8427288" w="631825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4"/>
              <a:stretch>
                <a:fillRect l="-50097" t="0" r="-50097" b="0"/>
              </a:stretch>
            </a:blipFill>
          </p:spPr>
        </p:sp>
      </p:grpSp>
      <p:sp>
        <p:nvSpPr>
          <p:cNvPr name="Freeform 9" id="9"/>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5"/>
            <a:stretch>
              <a:fillRect l="0" t="0" r="0" b="0"/>
            </a:stretch>
          </a:blipFill>
        </p:spPr>
      </p:sp>
      <p:grpSp>
        <p:nvGrpSpPr>
          <p:cNvPr name="Group 10" id="10"/>
          <p:cNvGrpSpPr/>
          <p:nvPr/>
        </p:nvGrpSpPr>
        <p:grpSpPr>
          <a:xfrm rot="0">
            <a:off x="-181678" y="9123328"/>
            <a:ext cx="19466958" cy="2706722"/>
            <a:chOff x="0" y="0"/>
            <a:chExt cx="5127100" cy="712882"/>
          </a:xfrm>
        </p:grpSpPr>
        <p:sp>
          <p:nvSpPr>
            <p:cNvPr name="Freeform 11" id="11"/>
            <p:cNvSpPr/>
            <p:nvPr/>
          </p:nvSpPr>
          <p:spPr>
            <a:xfrm flipH="false" flipV="false" rot="0">
              <a:off x="0" y="0"/>
              <a:ext cx="5127100" cy="712882"/>
            </a:xfrm>
            <a:custGeom>
              <a:avLst/>
              <a:gdLst/>
              <a:ahLst/>
              <a:cxnLst/>
              <a:rect r="r" b="b" t="t" l="l"/>
              <a:pathLst>
                <a:path h="712882" w="5127100">
                  <a:moveTo>
                    <a:pt x="0" y="0"/>
                  </a:moveTo>
                  <a:lnTo>
                    <a:pt x="5127100" y="0"/>
                  </a:lnTo>
                  <a:lnTo>
                    <a:pt x="5127100" y="712882"/>
                  </a:lnTo>
                  <a:lnTo>
                    <a:pt x="0" y="712882"/>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6665173" y="9336131"/>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6"/>
            <a:stretch>
              <a:fillRect l="0" t="0" r="0" b="0"/>
            </a:stretch>
          </a:blipFill>
        </p:spPr>
      </p:sp>
      <p:sp>
        <p:nvSpPr>
          <p:cNvPr name="Freeform 14" id="14"/>
          <p:cNvSpPr/>
          <p:nvPr/>
        </p:nvSpPr>
        <p:spPr>
          <a:xfrm flipH="false" flipV="false" rot="0">
            <a:off x="7659066" y="9313088"/>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7"/>
            <a:stretch>
              <a:fillRect l="0" t="0" r="0" b="0"/>
            </a:stretch>
          </a:blipFill>
        </p:spPr>
      </p:sp>
      <p:sp>
        <p:nvSpPr>
          <p:cNvPr name="Freeform 15" id="15"/>
          <p:cNvSpPr/>
          <p:nvPr/>
        </p:nvSpPr>
        <p:spPr>
          <a:xfrm flipH="false" flipV="false" rot="0">
            <a:off x="5257061" y="9302865"/>
            <a:ext cx="928453" cy="854564"/>
          </a:xfrm>
          <a:custGeom>
            <a:avLst/>
            <a:gdLst/>
            <a:ahLst/>
            <a:cxnLst/>
            <a:rect r="r" b="b" t="t" l="l"/>
            <a:pathLst>
              <a:path h="854564" w="928453">
                <a:moveTo>
                  <a:pt x="0" y="0"/>
                </a:moveTo>
                <a:lnTo>
                  <a:pt x="928454" y="0"/>
                </a:lnTo>
                <a:lnTo>
                  <a:pt x="928454" y="854564"/>
                </a:lnTo>
                <a:lnTo>
                  <a:pt x="0" y="854564"/>
                </a:lnTo>
                <a:lnTo>
                  <a:pt x="0" y="0"/>
                </a:lnTo>
                <a:close/>
              </a:path>
            </a:pathLst>
          </a:custGeom>
          <a:blipFill>
            <a:blip r:embed="rId8"/>
            <a:stretch>
              <a:fillRect l="0" t="0" r="0" b="0"/>
            </a:stretch>
          </a:blipFill>
        </p:spPr>
      </p:sp>
      <p:sp>
        <p:nvSpPr>
          <p:cNvPr name="Freeform 16" id="16"/>
          <p:cNvSpPr/>
          <p:nvPr/>
        </p:nvSpPr>
        <p:spPr>
          <a:xfrm flipH="false" flipV="false" rot="0">
            <a:off x="8728428" y="9421194"/>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9"/>
            <a:stretch>
              <a:fillRect l="0" t="0" r="0" b="0"/>
            </a:stretch>
          </a:blipFill>
        </p:spPr>
      </p:sp>
      <p:sp>
        <p:nvSpPr>
          <p:cNvPr name="TextBox 17" id="17"/>
          <p:cNvSpPr txBox="true"/>
          <p:nvPr/>
        </p:nvSpPr>
        <p:spPr>
          <a:xfrm rot="-5400000">
            <a:off x="5983872" y="9621868"/>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PARTNERZY:</a:t>
            </a:r>
          </a:p>
        </p:txBody>
      </p:sp>
      <p:sp>
        <p:nvSpPr>
          <p:cNvPr name="TextBox 18" id="18"/>
          <p:cNvSpPr txBox="true"/>
          <p:nvPr/>
        </p:nvSpPr>
        <p:spPr>
          <a:xfrm rot="-5400000">
            <a:off x="4558634" y="9682572"/>
            <a:ext cx="863894" cy="171012"/>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LIDER:</a:t>
            </a:r>
          </a:p>
        </p:txBody>
      </p:sp>
      <p:sp>
        <p:nvSpPr>
          <p:cNvPr name="Freeform 19" id="19"/>
          <p:cNvSpPr/>
          <p:nvPr/>
        </p:nvSpPr>
        <p:spPr>
          <a:xfrm flipH="false" flipV="false" rot="0">
            <a:off x="664365" y="9258300"/>
            <a:ext cx="4411722" cy="788595"/>
          </a:xfrm>
          <a:custGeom>
            <a:avLst/>
            <a:gdLst/>
            <a:ahLst/>
            <a:cxnLst/>
            <a:rect r="r" b="b" t="t" l="l"/>
            <a:pathLst>
              <a:path h="788595" w="4411722">
                <a:moveTo>
                  <a:pt x="0" y="0"/>
                </a:moveTo>
                <a:lnTo>
                  <a:pt x="4411721" y="0"/>
                </a:lnTo>
                <a:lnTo>
                  <a:pt x="4411721" y="788595"/>
                </a:lnTo>
                <a:lnTo>
                  <a:pt x="0" y="788595"/>
                </a:lnTo>
                <a:lnTo>
                  <a:pt x="0" y="0"/>
                </a:lnTo>
                <a:close/>
              </a:path>
            </a:pathLst>
          </a:custGeom>
          <a:blipFill>
            <a:blip r:embed="rId10"/>
            <a:stretch>
              <a:fillRect l="0" t="0" r="0" b="0"/>
            </a:stretch>
          </a:blipFill>
        </p:spPr>
      </p:sp>
      <p:sp>
        <p:nvSpPr>
          <p:cNvPr name="TextBox 20" id="20"/>
          <p:cNvSpPr txBox="true"/>
          <p:nvPr/>
        </p:nvSpPr>
        <p:spPr>
          <a:xfrm rot="0">
            <a:off x="9551801" y="8091094"/>
            <a:ext cx="8103006" cy="887096"/>
          </a:xfrm>
          <a:prstGeom prst="rect">
            <a:avLst/>
          </a:prstGeom>
        </p:spPr>
        <p:txBody>
          <a:bodyPr anchor="t" rtlCol="false" tIns="0" lIns="0" bIns="0" rIns="0">
            <a:spAutoFit/>
          </a:bodyPr>
          <a:lstStyle/>
          <a:p>
            <a:pPr>
              <a:lnSpc>
                <a:spcPts val="1760"/>
              </a:lnSpc>
              <a:spcBef>
                <a:spcPct val="0"/>
              </a:spcBef>
            </a:pPr>
            <a:r>
              <a:rPr lang="en-US" sz="1600">
                <a:solidFill>
                  <a:srgbClr val="050217"/>
                </a:solidFill>
                <a:latin typeface="HK Grotesk"/>
              </a:rPr>
              <a:t>Sfinansowane ze środków UE. Wyrażone poglądy i opinie są jedynie opiniami autora lub autorów i niekoniecznie odzwierciedlają poglądy i opinie Unii Europejskiej lub Europejskiej Agencji Wykonawczej ds. Edukacji i Kultury (EACEA). Unia Europejska ani EACEA nie ponoszą za nie odpowiedzialności.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grpSp>
        <p:nvGrpSpPr>
          <p:cNvPr name="Group 3" id="3"/>
          <p:cNvGrpSpPr/>
          <p:nvPr/>
        </p:nvGrpSpPr>
        <p:grpSpPr>
          <a:xfrm rot="0">
            <a:off x="1134876" y="-84303"/>
            <a:ext cx="13062533" cy="2579630"/>
            <a:chOff x="0" y="0"/>
            <a:chExt cx="17416711" cy="3439507"/>
          </a:xfrm>
        </p:grpSpPr>
        <p:sp>
          <p:nvSpPr>
            <p:cNvPr name="TextBox 4" id="4"/>
            <p:cNvSpPr txBox="true"/>
            <p:nvPr/>
          </p:nvSpPr>
          <p:spPr>
            <a:xfrm rot="0">
              <a:off x="0" y="1523802"/>
              <a:ext cx="17416711" cy="1917661"/>
            </a:xfrm>
            <a:prstGeom prst="rect">
              <a:avLst/>
            </a:prstGeom>
          </p:spPr>
          <p:txBody>
            <a:bodyPr anchor="t" rtlCol="false" tIns="0" lIns="0" bIns="0" rIns="0">
              <a:spAutoFit/>
            </a:bodyPr>
            <a:lstStyle/>
            <a:p>
              <a:pPr algn="just">
                <a:lnSpc>
                  <a:spcPts val="5566"/>
                </a:lnSpc>
              </a:pPr>
              <a:r>
                <a:rPr lang="en-US" sz="5060">
                  <a:solidFill>
                    <a:srgbClr val="FFFFFF"/>
                  </a:solidFill>
                  <a:latin typeface="HK Grotesk Bold"/>
                </a:rPr>
                <a:t>Gdzie jest ważne przestrzeganie netykiety?</a:t>
              </a:r>
            </a:p>
            <a:p>
              <a:pPr algn="just">
                <a:lnSpc>
                  <a:spcPts val="5566"/>
                </a:lnSpc>
              </a:pPr>
            </a:p>
          </p:txBody>
        </p:sp>
        <p:sp>
          <p:nvSpPr>
            <p:cNvPr name="TextBox 5" id="5"/>
            <p:cNvSpPr txBox="true"/>
            <p:nvPr/>
          </p:nvSpPr>
          <p:spPr>
            <a:xfrm rot="0">
              <a:off x="0" y="29301"/>
              <a:ext cx="17416711" cy="849165"/>
            </a:xfrm>
            <a:prstGeom prst="rect">
              <a:avLst/>
            </a:prstGeom>
          </p:spPr>
          <p:txBody>
            <a:bodyPr anchor="t" rtlCol="false" tIns="0" lIns="0" bIns="0" rIns="0">
              <a:spAutoFit/>
            </a:bodyPr>
            <a:lstStyle/>
            <a:p>
              <a:pPr algn="r">
                <a:lnSpc>
                  <a:spcPts val="4837"/>
                </a:lnSpc>
              </a:pPr>
            </a:p>
          </p:txBody>
        </p:sp>
      </p:grpSp>
      <p:grpSp>
        <p:nvGrpSpPr>
          <p:cNvPr name="Group 6" id="6"/>
          <p:cNvGrpSpPr/>
          <p:nvPr/>
        </p:nvGrpSpPr>
        <p:grpSpPr>
          <a:xfrm rot="0">
            <a:off x="1134876" y="308665"/>
            <a:ext cx="15366753" cy="9669671"/>
            <a:chOff x="0" y="0"/>
            <a:chExt cx="20489004" cy="12892894"/>
          </a:xfrm>
        </p:grpSpPr>
        <p:sp>
          <p:nvSpPr>
            <p:cNvPr name="TextBox 7" id="7"/>
            <p:cNvSpPr txBox="true"/>
            <p:nvPr/>
          </p:nvSpPr>
          <p:spPr>
            <a:xfrm rot="0">
              <a:off x="0" y="345947"/>
              <a:ext cx="20489004" cy="1582632"/>
            </a:xfrm>
            <a:prstGeom prst="rect">
              <a:avLst/>
            </a:prstGeom>
          </p:spPr>
          <p:txBody>
            <a:bodyPr anchor="t" rtlCol="false" tIns="0" lIns="0" bIns="0" rIns="0">
              <a:spAutoFit/>
            </a:bodyPr>
            <a:lstStyle/>
            <a:p>
              <a:pPr>
                <a:lnSpc>
                  <a:spcPts val="9091"/>
                </a:lnSpc>
              </a:pPr>
            </a:p>
          </p:txBody>
        </p:sp>
        <p:sp>
          <p:nvSpPr>
            <p:cNvPr name="TextBox 8" id="8"/>
            <p:cNvSpPr txBox="true"/>
            <p:nvPr/>
          </p:nvSpPr>
          <p:spPr>
            <a:xfrm rot="0">
              <a:off x="0" y="2676429"/>
              <a:ext cx="20489004" cy="10216465"/>
            </a:xfrm>
            <a:prstGeom prst="rect">
              <a:avLst/>
            </a:prstGeom>
          </p:spPr>
          <p:txBody>
            <a:bodyPr anchor="t" rtlCol="false" tIns="0" lIns="0" bIns="0" rIns="0">
              <a:spAutoFit/>
            </a:bodyPr>
            <a:lstStyle/>
            <a:p>
              <a:pPr algn="just">
                <a:lnSpc>
                  <a:spcPts val="4488"/>
                </a:lnSpc>
              </a:pPr>
              <a:r>
                <a:rPr lang="en-US" sz="3452" spc="69">
                  <a:solidFill>
                    <a:srgbClr val="000000"/>
                  </a:solidFill>
                  <a:latin typeface="HK Grotesk Medium"/>
                </a:rPr>
                <a:t>Netykieta jest ważna w każdym aspekcie komunikacji internetowej, podobnie jak etykieta jest ważna w interakcjach społecznych. Netykieta pozwala na przedstawianie siebie w sieci jako osobę uprzejmą i pełną szacunku. </a:t>
              </a:r>
            </a:p>
            <a:p>
              <a:pPr algn="just">
                <a:lnSpc>
                  <a:spcPts val="4488"/>
                </a:lnSpc>
              </a:pPr>
              <a:r>
                <a:rPr lang="en-US" sz="3452" spc="69">
                  <a:solidFill>
                    <a:srgbClr val="000000"/>
                  </a:solidFill>
                  <a:latin typeface="HK Grotesk Medium"/>
                </a:rPr>
                <a:t>Prawda jest taka, że czasami możemy chcieć być uprzejmi, ale ze względu na sposób działania sieci interpretacja przez użytkownika końcowego może prowadzić do zniekształconego przekazu.</a:t>
              </a:r>
            </a:p>
            <a:p>
              <a:pPr algn="just">
                <a:lnSpc>
                  <a:spcPts val="4488"/>
                </a:lnSpc>
              </a:pPr>
              <a:r>
                <a:rPr lang="en-US" sz="3452" spc="69">
                  <a:solidFill>
                    <a:srgbClr val="000000"/>
                  </a:solidFill>
                  <a:latin typeface="HK Grotesk Medium"/>
                </a:rPr>
                <a:t>Miejsca takie jak platformy mediów społecznościowych (Facebook, Twitter), strony internetowe, e-maile, pokoje rozmów, czaty grupowe, aplikacje do czatowania (WhatsApp, Viber, Messenger), komentarze YouTube…</a:t>
              </a:r>
            </a:p>
            <a:p>
              <a:pPr algn="just">
                <a:lnSpc>
                  <a:spcPts val="4488"/>
                </a:lnSpc>
              </a:pPr>
              <a:r>
                <a:rPr lang="en-US" sz="3452" spc="69">
                  <a:solidFill>
                    <a:srgbClr val="000000"/>
                  </a:solidFill>
                  <a:latin typeface="HK Grotesk Medium"/>
                </a:rPr>
                <a:t>WSZYSTKIE wymagają dobrej znajomości netykiety.</a:t>
              </a:r>
            </a:p>
            <a:p>
              <a:pPr algn="just">
                <a:lnSpc>
                  <a:spcPts val="4488"/>
                </a:lnSpc>
              </a:pPr>
            </a:p>
            <a:p>
              <a:pPr algn="just">
                <a:lnSpc>
                  <a:spcPts val="4488"/>
                </a:lnSpc>
              </a:pPr>
            </a:p>
            <a:p>
              <a:pPr algn="just">
                <a:lnSpc>
                  <a:spcPts val="2928"/>
                </a:lnSpc>
              </a:pPr>
            </a:p>
          </p:txBody>
        </p:sp>
      </p:grpSp>
      <p:sp>
        <p:nvSpPr>
          <p:cNvPr name="Freeform 9" id="9"/>
          <p:cNvSpPr/>
          <p:nvPr/>
        </p:nvSpPr>
        <p:spPr>
          <a:xfrm flipH="false" flipV="false" rot="0">
            <a:off x="15156546" y="7956231"/>
            <a:ext cx="1345083" cy="1543854"/>
          </a:xfrm>
          <a:custGeom>
            <a:avLst/>
            <a:gdLst/>
            <a:ahLst/>
            <a:cxnLst/>
            <a:rect r="r" b="b" t="t" l="l"/>
            <a:pathLst>
              <a:path h="1543854" w="1345083">
                <a:moveTo>
                  <a:pt x="0" y="0"/>
                </a:moveTo>
                <a:lnTo>
                  <a:pt x="1345083" y="0"/>
                </a:lnTo>
                <a:lnTo>
                  <a:pt x="1345083" y="1543854"/>
                </a:lnTo>
                <a:lnTo>
                  <a:pt x="0" y="15438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95375"/>
            <a:ext cx="15353591" cy="2995971"/>
          </a:xfrm>
          <a:prstGeom prst="rect">
            <a:avLst/>
          </a:prstGeom>
        </p:spPr>
        <p:txBody>
          <a:bodyPr anchor="t" rtlCol="false" tIns="0" lIns="0" bIns="0" rIns="0">
            <a:spAutoFit/>
          </a:bodyPr>
          <a:lstStyle/>
          <a:p>
            <a:pPr>
              <a:lnSpc>
                <a:spcPts val="7868"/>
              </a:lnSpc>
            </a:pPr>
            <a:r>
              <a:rPr lang="en-US" sz="7153">
                <a:solidFill>
                  <a:srgbClr val="336BE4"/>
                </a:solidFill>
                <a:latin typeface="HK Grotesk Bold"/>
              </a:rPr>
              <a:t>Czym jest Twoje cyfrowe obywatelstwo?</a:t>
            </a:r>
          </a:p>
          <a:p>
            <a:pPr>
              <a:lnSpc>
                <a:spcPts val="786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3370261" y="7855146"/>
            <a:ext cx="10670470" cy="5432654"/>
          </a:xfrm>
          <a:custGeom>
            <a:avLst/>
            <a:gdLst/>
            <a:ahLst/>
            <a:cxnLst/>
            <a:rect r="r" b="b" t="t" l="l"/>
            <a:pathLst>
              <a:path h="5432654" w="10670470">
                <a:moveTo>
                  <a:pt x="0" y="0"/>
                </a:moveTo>
                <a:lnTo>
                  <a:pt x="10670470" y="0"/>
                </a:lnTo>
                <a:lnTo>
                  <a:pt x="10670470" y="5432653"/>
                </a:lnTo>
                <a:lnTo>
                  <a:pt x="0" y="5432653"/>
                </a:lnTo>
                <a:lnTo>
                  <a:pt x="0" y="0"/>
                </a:lnTo>
                <a:close/>
              </a:path>
            </a:pathLst>
          </a:custGeom>
          <a:blipFill>
            <a:blip r:embed="rId3"/>
            <a:stretch>
              <a:fillRect l="0" t="-51483" r="0" b="0"/>
            </a:stretch>
          </a:blipFill>
        </p:spPr>
      </p:sp>
      <p:sp>
        <p:nvSpPr>
          <p:cNvPr name="TextBox 5" id="5"/>
          <p:cNvSpPr txBox="true"/>
          <p:nvPr/>
        </p:nvSpPr>
        <p:spPr>
          <a:xfrm rot="0">
            <a:off x="8939992" y="9949024"/>
            <a:ext cx="4967615" cy="337976"/>
          </a:xfrm>
          <a:prstGeom prst="rect">
            <a:avLst/>
          </a:prstGeom>
        </p:spPr>
        <p:txBody>
          <a:bodyPr anchor="t" rtlCol="false" tIns="0" lIns="0" bIns="0" rIns="0">
            <a:spAutoFit/>
          </a:bodyPr>
          <a:lstStyle/>
          <a:p>
            <a:pPr>
              <a:lnSpc>
                <a:spcPts val="2737"/>
              </a:lnSpc>
            </a:pPr>
          </a:p>
        </p:txBody>
      </p:sp>
      <p:sp>
        <p:nvSpPr>
          <p:cNvPr name="TextBox 6" id="6"/>
          <p:cNvSpPr txBox="true"/>
          <p:nvPr/>
        </p:nvSpPr>
        <p:spPr>
          <a:xfrm rot="0">
            <a:off x="1028700" y="3332757"/>
            <a:ext cx="16230600" cy="4008755"/>
          </a:xfrm>
          <a:prstGeom prst="rect">
            <a:avLst/>
          </a:prstGeom>
        </p:spPr>
        <p:txBody>
          <a:bodyPr anchor="t" rtlCol="false" tIns="0" lIns="0" bIns="0" rIns="0">
            <a:spAutoFit/>
          </a:bodyPr>
          <a:lstStyle/>
          <a:p>
            <a:pPr algn="just">
              <a:lnSpc>
                <a:spcPts val="3190"/>
              </a:lnSpc>
              <a:spcBef>
                <a:spcPct val="0"/>
              </a:spcBef>
            </a:pPr>
            <a:r>
              <a:rPr lang="en-US" sz="2900">
                <a:solidFill>
                  <a:srgbClr val="000000"/>
                </a:solidFill>
                <a:latin typeface="HK Grotesk"/>
              </a:rPr>
              <a:t>Aby w pełni zrozumieć Netykietę, należy najpierw zdefiniować ważny aspekt : Twoje cyfrowe obywatelstwo. Twoje cyfrowe obywatelstwo odnosi się do tego, jak prezentujesz się online.</a:t>
            </a:r>
          </a:p>
          <a:p>
            <a:pPr algn="just">
              <a:lnSpc>
                <a:spcPts val="3190"/>
              </a:lnSpc>
              <a:spcBef>
                <a:spcPct val="0"/>
              </a:spcBef>
            </a:pPr>
            <a:r>
              <a:rPr lang="en-US" sz="2900">
                <a:solidFill>
                  <a:srgbClr val="000000"/>
                </a:solidFill>
                <a:latin typeface="HK Grotesk"/>
              </a:rPr>
              <a:t>Sieć jest ogromna, a każdy użytkownik, z którym wchodzisz w interakcje wyrobi sobie opinię o Tobie. Obejmuje to Twoich pracowników, potencjalnych pracodawców lub przyjaciół z którymi nie rozmawiałeś w prawdziwym życiu od wielu lat. </a:t>
            </a:r>
          </a:p>
          <a:p>
            <a:pPr algn="just">
              <a:lnSpc>
                <a:spcPts val="3190"/>
              </a:lnSpc>
              <a:spcBef>
                <a:spcPct val="0"/>
              </a:spcBef>
            </a:pPr>
            <a:r>
              <a:rPr lang="en-US" sz="2900">
                <a:solidFill>
                  <a:srgbClr val="000000"/>
                </a:solidFill>
                <a:latin typeface="HK Grotesk"/>
              </a:rPr>
              <a:t>Ważne jest, aby korzystać z technologii w odpowiedzialny sposób i traktować ludzi w sieci tak samo, jak w prawdziwym życiu.</a:t>
            </a:r>
          </a:p>
          <a:p>
            <a:pPr algn="just">
              <a:lnSpc>
                <a:spcPts val="3190"/>
              </a:lnSpc>
              <a:spcBef>
                <a:spcPct val="0"/>
              </a:spcBef>
            </a:pPr>
            <a:r>
              <a:rPr lang="en-US" sz="2900">
                <a:solidFill>
                  <a:srgbClr val="000000"/>
                </a:solidFill>
                <a:latin typeface="HK Grotesk"/>
              </a:rPr>
              <a:t>Złe obywatelstwo cyfrowe obejmuje takie aspekty, jak cybernękanie, nieodpowiedzialne korzystanie z mediów społecznościowych i ogólny brak wiedzy na temat bezpiecznego korzystania z Internetu.</a:t>
            </a:r>
          </a:p>
          <a:p>
            <a:pPr algn="just">
              <a:lnSpc>
                <a:spcPts val="3190"/>
              </a:lnSpc>
              <a:spcBef>
                <a:spcPct val="0"/>
              </a:spcBef>
            </a:pPr>
            <a:r>
              <a:rPr lang="en-US" sz="2900">
                <a:solidFill>
                  <a:srgbClr val="000000"/>
                </a:solidFill>
                <a:latin typeface="HK Grotesk"/>
              </a:rPr>
              <a:t>Źródło: https://www.aeseducation.com/blog/what-is-digital-citizenship</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36BE4"/>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705735"/>
            <a:ext cx="15410514" cy="4023995"/>
          </a:xfrm>
          <a:prstGeom prst="rect">
            <a:avLst/>
          </a:prstGeom>
        </p:spPr>
        <p:txBody>
          <a:bodyPr anchor="t" rtlCol="false" tIns="0" lIns="0" bIns="0" rIns="0">
            <a:spAutoFit/>
          </a:bodyPr>
          <a:lstStyle/>
          <a:p>
            <a:pPr algn="just">
              <a:lnSpc>
                <a:spcPts val="4509"/>
              </a:lnSpc>
              <a:spcBef>
                <a:spcPct val="0"/>
              </a:spcBef>
            </a:pPr>
            <a:r>
              <a:rPr lang="en-US" sz="4099">
                <a:solidFill>
                  <a:srgbClr val="FFFFFF"/>
                </a:solidFill>
                <a:latin typeface="HK Grotesk"/>
              </a:rPr>
              <a:t>Korzystając z internetu, zaprezentuj się online z jak najlepszej strony!</a:t>
            </a:r>
          </a:p>
          <a:p>
            <a:pPr algn="just">
              <a:lnSpc>
                <a:spcPts val="4509"/>
              </a:lnSpc>
              <a:spcBef>
                <a:spcPct val="0"/>
              </a:spcBef>
            </a:pPr>
            <a:r>
              <a:rPr lang="en-US" sz="4099">
                <a:solidFill>
                  <a:srgbClr val="FFFFFF"/>
                </a:solidFill>
                <a:latin typeface="HK Grotesk"/>
              </a:rPr>
              <a:t>Zachowaj życzliwość i szacunek w kontaktach z ludźmi, nawet jeśli nie przedstawiają oni tych samych cech w stosunku do Ciebie. Ważne jest zapoznanie się z narzędziami mediów, takimi jak przycisk “zgłoś” czy przycisk “blokuj”.</a:t>
            </a:r>
          </a:p>
          <a:p>
            <a:pPr algn="just">
              <a:lnSpc>
                <a:spcPts val="4509"/>
              </a:lnSpc>
              <a:spcBef>
                <a:spcPct val="0"/>
              </a:spcBef>
            </a:pPr>
            <a:r>
              <a:rPr lang="en-US" sz="4099">
                <a:solidFill>
                  <a:srgbClr val="FFFFFF"/>
                </a:solidFill>
                <a:latin typeface="HK Grotesk"/>
              </a:rPr>
              <a:t>Dobra netykieta to empatia, szacunek, uprzejmość i profesjonalizm .</a:t>
            </a:r>
          </a:p>
        </p:txBody>
      </p:sp>
      <p:sp>
        <p:nvSpPr>
          <p:cNvPr name="Freeform 4" id="4"/>
          <p:cNvSpPr/>
          <p:nvPr/>
        </p:nvSpPr>
        <p:spPr>
          <a:xfrm flipH="false" flipV="false" rot="0">
            <a:off x="7706589" y="6966540"/>
            <a:ext cx="2874821" cy="2918600"/>
          </a:xfrm>
          <a:custGeom>
            <a:avLst/>
            <a:gdLst/>
            <a:ahLst/>
            <a:cxnLst/>
            <a:rect r="r" b="b" t="t" l="l"/>
            <a:pathLst>
              <a:path h="2918600" w="2874821">
                <a:moveTo>
                  <a:pt x="0" y="0"/>
                </a:moveTo>
                <a:lnTo>
                  <a:pt x="2874822" y="0"/>
                </a:lnTo>
                <a:lnTo>
                  <a:pt x="2874822" y="2918600"/>
                </a:lnTo>
                <a:lnTo>
                  <a:pt x="0" y="29186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95375"/>
            <a:ext cx="12356055" cy="1054195"/>
          </a:xfrm>
          <a:prstGeom prst="rect">
            <a:avLst/>
          </a:prstGeom>
        </p:spPr>
        <p:txBody>
          <a:bodyPr anchor="t" rtlCol="false" tIns="0" lIns="0" bIns="0" rIns="0">
            <a:spAutoFit/>
          </a:bodyPr>
          <a:lstStyle/>
          <a:p>
            <a:pPr>
              <a:lnSpc>
                <a:spcPts val="8120"/>
              </a:lnSpc>
            </a:pPr>
            <a:r>
              <a:rPr lang="en-US" sz="7382">
                <a:solidFill>
                  <a:srgbClr val="FFFFFF"/>
                </a:solidFill>
                <a:latin typeface="HK Grotesk Bold"/>
              </a:rPr>
              <a:t>Twoje cyfrowe obywatelstwo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458424" y="2493557"/>
            <a:ext cx="8065555" cy="5010726"/>
          </a:xfrm>
          <a:custGeom>
            <a:avLst/>
            <a:gdLst/>
            <a:ahLst/>
            <a:cxnLst/>
            <a:rect r="r" b="b" t="t" l="l"/>
            <a:pathLst>
              <a:path h="5010726" w="8065555">
                <a:moveTo>
                  <a:pt x="0" y="0"/>
                </a:moveTo>
                <a:lnTo>
                  <a:pt x="8065555" y="0"/>
                </a:lnTo>
                <a:lnTo>
                  <a:pt x="8065555" y="5010726"/>
                </a:lnTo>
                <a:lnTo>
                  <a:pt x="0" y="5010726"/>
                </a:lnTo>
                <a:lnTo>
                  <a:pt x="0" y="0"/>
                </a:lnTo>
                <a:close/>
              </a:path>
            </a:pathLst>
          </a:custGeom>
          <a:blipFill>
            <a:blip r:embed="rId3"/>
            <a:stretch>
              <a:fillRect l="0" t="0" r="0" b="0"/>
            </a:stretch>
          </a:blipFill>
        </p:spPr>
      </p:sp>
      <p:grpSp>
        <p:nvGrpSpPr>
          <p:cNvPr name="Group 4" id="4"/>
          <p:cNvGrpSpPr/>
          <p:nvPr/>
        </p:nvGrpSpPr>
        <p:grpSpPr>
          <a:xfrm rot="0">
            <a:off x="9144000" y="1041314"/>
            <a:ext cx="6784962" cy="8216986"/>
            <a:chOff x="0" y="0"/>
            <a:chExt cx="9046616" cy="10955981"/>
          </a:xfrm>
        </p:grpSpPr>
        <p:sp>
          <p:nvSpPr>
            <p:cNvPr name="TextBox 5" id="5"/>
            <p:cNvSpPr txBox="true"/>
            <p:nvPr/>
          </p:nvSpPr>
          <p:spPr>
            <a:xfrm rot="0">
              <a:off x="0" y="28575"/>
              <a:ext cx="9046616" cy="667276"/>
            </a:xfrm>
            <a:prstGeom prst="rect">
              <a:avLst/>
            </a:prstGeom>
          </p:spPr>
          <p:txBody>
            <a:bodyPr anchor="t" rtlCol="false" tIns="0" lIns="0" bIns="0" rIns="0">
              <a:spAutoFit/>
            </a:bodyPr>
            <a:lstStyle/>
            <a:p>
              <a:pPr>
                <a:lnSpc>
                  <a:spcPts val="3773"/>
                </a:lnSpc>
              </a:pPr>
              <a:r>
                <a:rPr lang="en-US" sz="3430">
                  <a:solidFill>
                    <a:srgbClr val="DC239B"/>
                  </a:solidFill>
                  <a:latin typeface="HK Grotesk Bold"/>
                </a:rPr>
                <a:t>Bezpieczeństwo w Internecie</a:t>
              </a:r>
            </a:p>
          </p:txBody>
        </p:sp>
        <p:sp>
          <p:nvSpPr>
            <p:cNvPr name="TextBox 6" id="6"/>
            <p:cNvSpPr txBox="true"/>
            <p:nvPr/>
          </p:nvSpPr>
          <p:spPr>
            <a:xfrm rot="0">
              <a:off x="0" y="1352422"/>
              <a:ext cx="9046616" cy="9603559"/>
            </a:xfrm>
            <a:prstGeom prst="rect">
              <a:avLst/>
            </a:prstGeom>
          </p:spPr>
          <p:txBody>
            <a:bodyPr anchor="t" rtlCol="false" tIns="0" lIns="0" bIns="0" rIns="0">
              <a:spAutoFit/>
            </a:bodyPr>
            <a:lstStyle/>
            <a:p>
              <a:pPr>
                <a:lnSpc>
                  <a:spcPts val="2469"/>
                </a:lnSpc>
              </a:pPr>
              <a:r>
                <a:rPr lang="en-US" sz="1899" spc="37">
                  <a:solidFill>
                    <a:srgbClr val="050217"/>
                  </a:solidFill>
                  <a:latin typeface="HK Grotesk"/>
                </a:rPr>
                <a:t>W„Ślad cyfrowy” to ślad, który osoba pozostawia w Internecie.</a:t>
              </a:r>
            </a:p>
            <a:p>
              <a:pPr>
                <a:lnSpc>
                  <a:spcPts val="2469"/>
                </a:lnSpc>
              </a:pPr>
              <a:r>
                <a:rPr lang="en-US" sz="1899" spc="37">
                  <a:solidFill>
                    <a:srgbClr val="050217"/>
                  </a:solidFill>
                  <a:latin typeface="HK Grotesk"/>
                </a:rPr>
                <a:t>Za każdym razem, gdy wchodzisz na jakąkolwiek stronę internetową, jesteś śledzony przez oprogramowanie, które widzi i zapisuje Twój „ślad”. Może to być jedynie sprawdzenie ile razy odwiedziłeś daną witrynę internetową i co zostało przeglądnięte. </a:t>
              </a:r>
            </a:p>
            <a:p>
              <a:pPr>
                <a:lnSpc>
                  <a:spcPts val="2469"/>
                </a:lnSpc>
              </a:pPr>
              <a:r>
                <a:rPr lang="en-US" sz="1899" spc="37">
                  <a:solidFill>
                    <a:srgbClr val="050217"/>
                  </a:solidFill>
                  <a:latin typeface="HK Grotesk"/>
                </a:rPr>
                <a:t>Niektóre organizacje mogą nawet śledzić Twoje zachowanie w Internecie poza swoimi witrynami. Jest to zawarte w ich zasadach korzystania z danych. Nawet strony internetowe, które odwiedzasz tylko raz, ale zgadzasz się z ich warunkami lub korzystaniem z plików cookie, mogą śledzić takie aspekty, jak Twoja lokalizacja geograficzna, inne odwiedzone strony internetowe i reklamy.</a:t>
              </a:r>
            </a:p>
            <a:p>
              <a:pPr>
                <a:lnSpc>
                  <a:spcPts val="2469"/>
                </a:lnSpc>
              </a:pPr>
              <a:r>
                <a:rPr lang="en-US" sz="1899" spc="37">
                  <a:solidFill>
                    <a:srgbClr val="050217"/>
                  </a:solidFill>
                  <a:latin typeface="HK Grotesk"/>
                </a:rPr>
                <a:t>To właśnie dlatego po jednokrotnym wyszukaniu jakiegoś produktu w Internecie pojawiają nam się dziesiątki reklam o tej samej tematyce.</a:t>
              </a:r>
            </a:p>
            <a:p>
              <a:pPr>
                <a:lnSpc>
                  <a:spcPts val="2469"/>
                </a:lnSpc>
              </a:pPr>
              <a:r>
                <a:rPr lang="en-US" sz="1899" spc="37">
                  <a:solidFill>
                    <a:srgbClr val="050217"/>
                  </a:solidFill>
                  <a:latin typeface="HK Grotesk"/>
                </a:rPr>
                <a:t>Źródło: https://www.aeseducation.com/blog/what-is-digital-citizenship</a:t>
              </a:r>
            </a:p>
            <a:p>
              <a:pPr>
                <a:lnSpc>
                  <a:spcPts val="2586"/>
                </a:lnSpc>
              </a:pPr>
            </a:p>
            <a:p>
              <a:pPr>
                <a:lnSpc>
                  <a:spcPts val="2586"/>
                </a:lnSpc>
              </a:pPr>
            </a:p>
            <a:p>
              <a:pPr>
                <a:lnSpc>
                  <a:spcPts val="2042"/>
                </a:lnSpc>
              </a:pPr>
            </a:p>
            <a:p>
              <a:pPr>
                <a:lnSpc>
                  <a:spcPts val="2042"/>
                </a:lnSpc>
              </a:pPr>
            </a:p>
            <a:p>
              <a:pPr>
                <a:lnSpc>
                  <a:spcPts val="2042"/>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770345" y="-164947"/>
            <a:ext cx="8373655" cy="10297174"/>
            <a:chOff x="0" y="0"/>
            <a:chExt cx="11164873" cy="13729565"/>
          </a:xfrm>
        </p:grpSpPr>
        <p:sp>
          <p:nvSpPr>
            <p:cNvPr name="TextBox 3" id="3"/>
            <p:cNvSpPr txBox="true"/>
            <p:nvPr/>
          </p:nvSpPr>
          <p:spPr>
            <a:xfrm rot="0">
              <a:off x="0" y="866430"/>
              <a:ext cx="11164873" cy="940970"/>
            </a:xfrm>
            <a:prstGeom prst="rect">
              <a:avLst/>
            </a:prstGeom>
          </p:spPr>
          <p:txBody>
            <a:bodyPr anchor="t" rtlCol="false" tIns="0" lIns="0" bIns="0" rIns="0">
              <a:spAutoFit/>
            </a:bodyPr>
            <a:lstStyle/>
            <a:p>
              <a:pPr>
                <a:lnSpc>
                  <a:spcPts val="5371"/>
                </a:lnSpc>
              </a:pPr>
              <a:r>
                <a:rPr lang="en-US" sz="4882">
                  <a:solidFill>
                    <a:srgbClr val="FFFFFF"/>
                  </a:solidFill>
                  <a:latin typeface="HK Grotesk Bold"/>
                </a:rPr>
                <a:t>Bezpieczeństwo w Internecie</a:t>
              </a:r>
            </a:p>
          </p:txBody>
        </p:sp>
        <p:sp>
          <p:nvSpPr>
            <p:cNvPr name="TextBox 4" id="4"/>
            <p:cNvSpPr txBox="true"/>
            <p:nvPr/>
          </p:nvSpPr>
          <p:spPr>
            <a:xfrm rot="0">
              <a:off x="0" y="2503874"/>
              <a:ext cx="11164873" cy="11225692"/>
            </a:xfrm>
            <a:prstGeom prst="rect">
              <a:avLst/>
            </a:prstGeom>
          </p:spPr>
          <p:txBody>
            <a:bodyPr anchor="t" rtlCol="false" tIns="0" lIns="0" bIns="0" rIns="0">
              <a:spAutoFit/>
            </a:bodyPr>
            <a:lstStyle/>
            <a:p>
              <a:pPr marL="594360" indent="-297180" lvl="1">
                <a:lnSpc>
                  <a:spcPts val="3578"/>
                </a:lnSpc>
                <a:buFont typeface="Arial"/>
                <a:buChar char="•"/>
              </a:pPr>
              <a:r>
                <a:rPr lang="en-US" sz="2752" spc="55">
                  <a:solidFill>
                    <a:srgbClr val="FFFFFF"/>
                  </a:solidFill>
                  <a:latin typeface="HK Grotesk Bold"/>
                </a:rPr>
                <a:t>Strony internetowe zazwyczaj wykorzystują informacje o użytkowniku do celów marketingowych, takich jak wyświetlanie reklam, które mogą szczególnie do niego/niej przemawiać, aby zwiększyć prawdopodobieństwo zakupu. </a:t>
              </a:r>
            </a:p>
            <a:p>
              <a:pPr marL="594360" indent="-297180" lvl="1">
                <a:lnSpc>
                  <a:spcPts val="3578"/>
                </a:lnSpc>
                <a:buFont typeface="Arial"/>
                <a:buChar char="•"/>
              </a:pPr>
              <a:r>
                <a:rPr lang="en-US" sz="2752" spc="55">
                  <a:solidFill>
                    <a:srgbClr val="FFFFFF"/>
                  </a:solidFill>
                  <a:latin typeface="HK Grotesk Bold"/>
                </a:rPr>
                <a:t>Ochrona Twoich danych osobowych jest bardzo istotna. Podczas korzystania z komputera niezwykle ważne jest posiadanie oprogramowania antywirusowego, które chroni wszelkie informacje o Tobie/Twojej aktywności w Internecie przed ewentualną kradzieżą .</a:t>
              </a:r>
            </a:p>
            <a:p>
              <a:pPr marL="594360" indent="-297180" lvl="1">
                <a:lnSpc>
                  <a:spcPts val="3578"/>
                </a:lnSpc>
                <a:buFont typeface="Arial"/>
                <a:buChar char="•"/>
              </a:pPr>
              <a:r>
                <a:rPr lang="en-US" sz="2752" spc="55">
                  <a:solidFill>
                    <a:srgbClr val="FFFFFF"/>
                  </a:solidFill>
                  <a:latin typeface="HK Grotesk Bold"/>
                </a:rPr>
                <a:t>Posiadanie programu antywirusowego jest również ważne podczas uzyskiwania dostępu do bezpłatnych lub publicznych domen Wi-Fi. Jeśli korzystasz z domowego Wi-Fi lub komórkowej transmisji danych kradzież danych jest o wiele mniej prawdopodobna. </a:t>
              </a:r>
            </a:p>
            <a:p>
              <a:pPr>
                <a:lnSpc>
                  <a:spcPts val="2928"/>
                </a:lnSpc>
              </a:pPr>
            </a:p>
          </p:txBody>
        </p:sp>
      </p:grpSp>
      <p:sp>
        <p:nvSpPr>
          <p:cNvPr name="Freeform 5" id="5"/>
          <p:cNvSpPr/>
          <p:nvPr/>
        </p:nvSpPr>
        <p:spPr>
          <a:xfrm flipH="false" flipV="false" rot="0">
            <a:off x="9723315" y="-164947"/>
            <a:ext cx="8702015" cy="10604347"/>
          </a:xfrm>
          <a:custGeom>
            <a:avLst/>
            <a:gdLst/>
            <a:ahLst/>
            <a:cxnLst/>
            <a:rect r="r" b="b" t="t" l="l"/>
            <a:pathLst>
              <a:path h="10604347" w="8702015">
                <a:moveTo>
                  <a:pt x="0" y="0"/>
                </a:moveTo>
                <a:lnTo>
                  <a:pt x="8702015" y="0"/>
                </a:lnTo>
                <a:lnTo>
                  <a:pt x="8702015" y="10604347"/>
                </a:lnTo>
                <a:lnTo>
                  <a:pt x="0" y="10604347"/>
                </a:lnTo>
                <a:lnTo>
                  <a:pt x="0" y="0"/>
                </a:lnTo>
                <a:close/>
              </a:path>
            </a:pathLst>
          </a:custGeom>
          <a:blipFill>
            <a:blip r:embed="rId2"/>
            <a:stretch>
              <a:fillRect l="-41452" t="0" r="-41452" b="0"/>
            </a:stretch>
          </a:blipFill>
        </p:spPr>
      </p:sp>
      <p:sp>
        <p:nvSpPr>
          <p:cNvPr name="Freeform 6" id="6"/>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grpSp>
        <p:nvGrpSpPr>
          <p:cNvPr name="Group 3" id="3"/>
          <p:cNvGrpSpPr/>
          <p:nvPr/>
        </p:nvGrpSpPr>
        <p:grpSpPr>
          <a:xfrm rot="0">
            <a:off x="1069920" y="1028700"/>
            <a:ext cx="16189380" cy="7374268"/>
            <a:chOff x="0" y="0"/>
            <a:chExt cx="21585840" cy="9832357"/>
          </a:xfrm>
        </p:grpSpPr>
        <p:sp>
          <p:nvSpPr>
            <p:cNvPr name="TextBox 4" id="4"/>
            <p:cNvSpPr txBox="true"/>
            <p:nvPr/>
          </p:nvSpPr>
          <p:spPr>
            <a:xfrm rot="0">
              <a:off x="0" y="379959"/>
              <a:ext cx="21585840" cy="900855"/>
            </a:xfrm>
            <a:prstGeom prst="rect">
              <a:avLst/>
            </a:prstGeom>
          </p:spPr>
          <p:txBody>
            <a:bodyPr anchor="t" rtlCol="false" tIns="0" lIns="0" bIns="0" rIns="0">
              <a:spAutoFit/>
            </a:bodyPr>
            <a:lstStyle/>
            <a:p>
              <a:pPr>
                <a:lnSpc>
                  <a:spcPts val="5173"/>
                </a:lnSpc>
              </a:pPr>
              <a:r>
                <a:rPr lang="en-US" sz="4702">
                  <a:solidFill>
                    <a:srgbClr val="336BE4"/>
                  </a:solidFill>
                  <a:latin typeface="HK Grotesk Bold"/>
                </a:rPr>
                <a:t>Ogólne zasady netykiety</a:t>
              </a:r>
            </a:p>
          </p:txBody>
        </p:sp>
        <p:sp>
          <p:nvSpPr>
            <p:cNvPr name="TextBox 5" id="5"/>
            <p:cNvSpPr txBox="true"/>
            <p:nvPr/>
          </p:nvSpPr>
          <p:spPr>
            <a:xfrm rot="0">
              <a:off x="0" y="1979553"/>
              <a:ext cx="21585840" cy="7852804"/>
            </a:xfrm>
            <a:prstGeom prst="rect">
              <a:avLst/>
            </a:prstGeom>
          </p:spPr>
          <p:txBody>
            <a:bodyPr anchor="t" rtlCol="false" tIns="0" lIns="0" bIns="0" rIns="0">
              <a:spAutoFit/>
            </a:bodyPr>
            <a:lstStyle/>
            <a:p>
              <a:pPr algn="just" marL="637279" indent="-318639" lvl="1">
                <a:lnSpc>
                  <a:spcPts val="3837"/>
                </a:lnSpc>
                <a:buFont typeface="Arial"/>
                <a:buChar char="•"/>
              </a:pPr>
              <a:r>
                <a:rPr lang="en-US" sz="2951" spc="59">
                  <a:solidFill>
                    <a:srgbClr val="050217"/>
                  </a:solidFill>
                  <a:latin typeface="HK Grotesk Medium"/>
                </a:rPr>
                <a:t>Trzymaj się niepisanych zasad, których przestrzegasz w prawdziwym życiu. Podczas komunikowania się online powstrzymuj się od obrażania lub grożenia innym. Szanuj opinie osób, z którymi rozmawiasz i pamiętaj, że możesz łatwo ignorować, zgłaszać lub blokować osoby, które nie przestrzegają tych standardów.</a:t>
              </a:r>
            </a:p>
            <a:p>
              <a:pPr algn="just" marL="680457" indent="-340229" lvl="1">
                <a:lnSpc>
                  <a:spcPts val="4097"/>
                </a:lnSpc>
                <a:buFont typeface="Arial"/>
                <a:buChar char="•"/>
              </a:pPr>
              <a:r>
                <a:rPr lang="en-US" sz="3151" spc="63">
                  <a:solidFill>
                    <a:srgbClr val="050217"/>
                  </a:solidFill>
                  <a:latin typeface="HK Grotesk Medium"/>
                </a:rPr>
                <a:t>Sprawdź swoje wiadomości, e-maile i komentarze pod kątem poprawności interpunkcyjnej, ortograficznej i gramatycznej. Jest to szczególnie ważne, gdy komunikujesz się oficjalnie, zawodowo. W kontaktach z przyjaciółmi możesz używać skrótów lub zapomnieć o kropce. Jednak aby ułatwić czytelnikowi Twoją wiadomość, poprawny zapis potrafi zdziałać cuda, szczególnie jeśli chodzi o szybkie i spójne odpowiedzi zwrotne!</a:t>
              </a:r>
            </a:p>
            <a:p>
              <a:pPr algn="just">
                <a:lnSpc>
                  <a:spcPts val="4097"/>
                </a:lnSpc>
              </a:pPr>
            </a:p>
            <a:p>
              <a:pPr algn="just">
                <a:lnSpc>
                  <a:spcPts val="1367"/>
                </a:lnSpc>
              </a:pPr>
            </a:p>
            <a:p>
              <a:pPr algn="just">
                <a:lnSpc>
                  <a:spcPts val="1367"/>
                </a:lnSpc>
              </a:pPr>
            </a:p>
          </p:txBody>
        </p:sp>
      </p:grpSp>
      <p:sp>
        <p:nvSpPr>
          <p:cNvPr name="Freeform 6" id="6"/>
          <p:cNvSpPr/>
          <p:nvPr/>
        </p:nvSpPr>
        <p:spPr>
          <a:xfrm flipH="false" flipV="false" rot="0">
            <a:off x="15466099" y="7864864"/>
            <a:ext cx="2204091" cy="2204091"/>
          </a:xfrm>
          <a:custGeom>
            <a:avLst/>
            <a:gdLst/>
            <a:ahLst/>
            <a:cxnLst/>
            <a:rect r="r" b="b" t="t" l="l"/>
            <a:pathLst>
              <a:path h="2204091" w="2204091">
                <a:moveTo>
                  <a:pt x="0" y="0"/>
                </a:moveTo>
                <a:lnTo>
                  <a:pt x="2204092" y="0"/>
                </a:lnTo>
                <a:lnTo>
                  <a:pt x="2204092" y="2204091"/>
                </a:lnTo>
                <a:lnTo>
                  <a:pt x="0" y="22040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2947606" y="7128036"/>
            <a:ext cx="5744682" cy="3827394"/>
          </a:xfrm>
          <a:custGeom>
            <a:avLst/>
            <a:gdLst/>
            <a:ahLst/>
            <a:cxnLst/>
            <a:rect r="r" b="b" t="t" l="l"/>
            <a:pathLst>
              <a:path h="3827394" w="5744682">
                <a:moveTo>
                  <a:pt x="0" y="0"/>
                </a:moveTo>
                <a:lnTo>
                  <a:pt x="5744682" y="0"/>
                </a:lnTo>
                <a:lnTo>
                  <a:pt x="5744682" y="3827394"/>
                </a:lnTo>
                <a:lnTo>
                  <a:pt x="0" y="3827394"/>
                </a:lnTo>
                <a:lnTo>
                  <a:pt x="0" y="0"/>
                </a:lnTo>
                <a:close/>
              </a:path>
            </a:pathLst>
          </a:custGeom>
          <a:blipFill>
            <a:blip r:embed="rId3"/>
            <a:stretch>
              <a:fillRect l="0" t="0" r="0" b="0"/>
            </a:stretch>
          </a:blipFill>
        </p:spPr>
      </p:sp>
      <p:sp>
        <p:nvSpPr>
          <p:cNvPr name="TextBox 4" id="4"/>
          <p:cNvSpPr txBox="true"/>
          <p:nvPr/>
        </p:nvSpPr>
        <p:spPr>
          <a:xfrm rot="0">
            <a:off x="1028700" y="1066800"/>
            <a:ext cx="13434581" cy="1498196"/>
          </a:xfrm>
          <a:prstGeom prst="rect">
            <a:avLst/>
          </a:prstGeom>
        </p:spPr>
        <p:txBody>
          <a:bodyPr anchor="t" rtlCol="false" tIns="0" lIns="0" bIns="0" rIns="0">
            <a:spAutoFit/>
          </a:bodyPr>
          <a:lstStyle/>
          <a:p>
            <a:pPr>
              <a:lnSpc>
                <a:spcPts val="4695"/>
              </a:lnSpc>
            </a:pPr>
            <a:r>
              <a:rPr lang="en-US" sz="4268">
                <a:solidFill>
                  <a:srgbClr val="336BE4"/>
                </a:solidFill>
                <a:latin typeface="HK Grotesk Bold"/>
              </a:rPr>
              <a:t>Najważniejsze wskazówki dotyczące e-maili Netykieta: </a:t>
            </a:r>
          </a:p>
          <a:p>
            <a:pPr>
              <a:lnSpc>
                <a:spcPts val="4804"/>
              </a:lnSpc>
            </a:pPr>
            <a:r>
              <a:rPr lang="en-US" sz="4368">
                <a:solidFill>
                  <a:srgbClr val="336BE4"/>
                </a:solidFill>
                <a:latin typeface="HK Grotesk Bold"/>
              </a:rPr>
              <a:t>Jaki jest odpowiedni temat e-maila?</a:t>
            </a:r>
          </a:p>
          <a:p>
            <a:pPr algn="ctr">
              <a:lnSpc>
                <a:spcPts val="2385"/>
              </a:lnSpc>
            </a:pPr>
          </a:p>
        </p:txBody>
      </p:sp>
      <p:sp>
        <p:nvSpPr>
          <p:cNvPr name="TextBox 5" id="5"/>
          <p:cNvSpPr txBox="true"/>
          <p:nvPr/>
        </p:nvSpPr>
        <p:spPr>
          <a:xfrm rot="0">
            <a:off x="1028700" y="2584046"/>
            <a:ext cx="16050494" cy="3964940"/>
          </a:xfrm>
          <a:prstGeom prst="rect">
            <a:avLst/>
          </a:prstGeom>
        </p:spPr>
        <p:txBody>
          <a:bodyPr anchor="t" rtlCol="false" tIns="0" lIns="0" bIns="0" rIns="0">
            <a:spAutoFit/>
          </a:bodyPr>
          <a:lstStyle/>
          <a:p>
            <a:pPr algn="just">
              <a:lnSpc>
                <a:spcPts val="3520"/>
              </a:lnSpc>
              <a:spcBef>
                <a:spcPct val="0"/>
              </a:spcBef>
            </a:pPr>
            <a:r>
              <a:rPr lang="en-US" sz="3200">
                <a:solidFill>
                  <a:srgbClr val="336BE4"/>
                </a:solidFill>
                <a:latin typeface="HK Grotesk"/>
              </a:rPr>
              <a:t>E-mail powinien zawierać nagłówek- temat, który jest adekwatny do tematyki i treści poniższej wiadomości lub tekstu.</a:t>
            </a:r>
          </a:p>
          <a:p>
            <a:pPr algn="just">
              <a:lnSpc>
                <a:spcPts val="3520"/>
              </a:lnSpc>
              <a:spcBef>
                <a:spcPct val="0"/>
              </a:spcBef>
            </a:pPr>
            <a:r>
              <a:rPr lang="en-US" sz="3200">
                <a:solidFill>
                  <a:srgbClr val="336BE4"/>
                </a:solidFill>
                <a:latin typeface="HK Grotesk"/>
              </a:rPr>
              <a:t>Temat zapisz krótko i zwięźle, używając najważniejszych słów o tym, co próbujesz przekazać.</a:t>
            </a:r>
          </a:p>
          <a:p>
            <a:pPr algn="just">
              <a:lnSpc>
                <a:spcPts val="3520"/>
              </a:lnSpc>
              <a:spcBef>
                <a:spcPct val="0"/>
              </a:spcBef>
            </a:pPr>
            <a:r>
              <a:rPr lang="en-US" sz="3200">
                <a:solidFill>
                  <a:srgbClr val="336BE4"/>
                </a:solidFill>
                <a:latin typeface="HK Grotesk"/>
              </a:rPr>
              <a:t>Tytuł tematu musi być adekwatny do Twojej wiadomości, aby osoba odpowiadająca zrozumiała, o czym będzie Twoja wiadomość przed jej przeczytaniem. </a:t>
            </a:r>
          </a:p>
          <a:p>
            <a:pPr algn="just">
              <a:lnSpc>
                <a:spcPts val="3520"/>
              </a:lnSpc>
              <a:spcBef>
                <a:spcPct val="0"/>
              </a:spcBef>
            </a:pPr>
            <a:r>
              <a:rPr lang="en-US" sz="3200">
                <a:solidFill>
                  <a:srgbClr val="336BE4"/>
                </a:solidFill>
                <a:latin typeface="HK Grotesk"/>
              </a:rPr>
              <a:t>Jest to ważne, ponieważ pozwala odbiorcy sprawdzić swoją skrzynkę pocztową pod kątem spamu lub wiadomości-śmieci.</a:t>
            </a:r>
          </a:p>
          <a:p>
            <a:pPr algn="just">
              <a:lnSpc>
                <a:spcPts val="3520"/>
              </a:lnSpc>
              <a:spcBef>
                <a:spcPct val="0"/>
              </a:spcBef>
            </a:pPr>
            <a:r>
              <a:rPr lang="en-US" sz="3200">
                <a:solidFill>
                  <a:srgbClr val="336BE4"/>
                </a:solidFill>
                <a:latin typeface="HK Grotesk"/>
              </a:rPr>
              <a:t>Temat wiadomości e-mail to inaczej tytuł, nazwa, esencja do zawartej treści.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DAFoieprpAM</dc:identifier>
  <dcterms:modified xsi:type="dcterms:W3CDTF">2011-08-01T06:04:30Z</dcterms:modified>
  <cp:revision>1</cp:revision>
  <dc:title>O5-Netykieta -  Etykieta w technologii-PREZENTACJA I</dc:title>
</cp:coreProperties>
</file>