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279" r:id="rId51"/>
    <p:sldId id="280" r:id="rId52"/>
    <p:sldId id="281" r:id="rId53"/>
    <p:sldId id="282" r:id="rId54"/>
    <p:sldId id="283" r:id="rId55"/>
    <p:sldId id="284" r:id="rId56"/>
    <p:sldId id="285" r:id="rId57"/>
    <p:sldId id="286" r:id="rId58"/>
    <p:sldId id="287" r:id="rId59"/>
    <p:sldId id="288" r:id="rId60"/>
    <p:sldId id="289" r:id="rId61"/>
    <p:sldId id="290" r:id="rId62"/>
    <p:sldId id="291" r:id="rId6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Open Sans Extra Bold" charset="1" panose="020B0906030804020204"/>
      <p:regular r:id="rId10"/>
    </p:embeddedFont>
    <p:embeddedFont>
      <p:font typeface="Open Sans Extra Bold Italics" charset="1" panose="020B0906030804020204"/>
      <p:regular r:id="rId11"/>
    </p:embeddedFont>
    <p:embeddedFont>
      <p:font typeface="Now" charset="1" panose="00000500000000000000"/>
      <p:regular r:id="rId12"/>
    </p:embeddedFont>
    <p:embeddedFont>
      <p:font typeface="Now Bold" charset="1" panose="00000800000000000000"/>
      <p:regular r:id="rId13"/>
    </p:embeddedFont>
    <p:embeddedFont>
      <p:font typeface="Now Thin" charset="1" panose="00000300000000000000"/>
      <p:regular r:id="rId14"/>
    </p:embeddedFont>
    <p:embeddedFont>
      <p:font typeface="Now Light" charset="1" panose="00000400000000000000"/>
      <p:regular r:id="rId15"/>
    </p:embeddedFont>
    <p:embeddedFont>
      <p:font typeface="Now Medium" charset="1" panose="00000600000000000000"/>
      <p:regular r:id="rId16"/>
    </p:embeddedFont>
    <p:embeddedFont>
      <p:font typeface="Now Heavy" charset="1" panose="00000A00000000000000"/>
      <p:regular r:id="rId17"/>
    </p:embeddedFont>
    <p:embeddedFont>
      <p:font typeface="HK Grotesk" charset="1" panose="00000500000000000000"/>
      <p:regular r:id="rId18"/>
    </p:embeddedFont>
    <p:embeddedFont>
      <p:font typeface="HK Grotesk Bold" charset="1" panose="00000800000000000000"/>
      <p:regular r:id="rId19"/>
    </p:embeddedFont>
    <p:embeddedFont>
      <p:font typeface="HK Grotesk Italics" charset="1" panose="00000500000000000000"/>
      <p:regular r:id="rId20"/>
    </p:embeddedFont>
    <p:embeddedFont>
      <p:font typeface="HK Grotesk Bold Italics" charset="1" panose="00000800000000000000"/>
      <p:regular r:id="rId21"/>
    </p:embeddedFont>
    <p:embeddedFont>
      <p:font typeface="HK Grotesk Light" charset="1" panose="00000400000000000000"/>
      <p:regular r:id="rId22"/>
    </p:embeddedFont>
    <p:embeddedFont>
      <p:font typeface="HK Grotesk Light Italics" charset="1" panose="00000400000000000000"/>
      <p:regular r:id="rId23"/>
    </p:embeddedFont>
    <p:embeddedFont>
      <p:font typeface="HK Grotesk Medium" charset="1" panose="00000600000000000000"/>
      <p:regular r:id="rId24"/>
    </p:embeddedFont>
    <p:embeddedFont>
      <p:font typeface="HK Grotesk Medium Italics" charset="1" panose="00000600000000000000"/>
      <p:regular r:id="rId25"/>
    </p:embeddedFont>
    <p:embeddedFont>
      <p:font typeface="HK Grotesk Semi-Bold" charset="1" panose="00000700000000000000"/>
      <p:regular r:id="rId26"/>
    </p:embeddedFont>
    <p:embeddedFont>
      <p:font typeface="HK Grotesk Semi-Bold Italics" charset="1" panose="000007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slides/slide1.xml" Type="http://schemas.openxmlformats.org/officeDocument/2006/relationships/slide"/><Relationship Id="rId29" Target="slides/slide2.xml" Type="http://schemas.openxmlformats.org/officeDocument/2006/relationships/slide"/><Relationship Id="rId3" Target="viewProps.xml" Type="http://schemas.openxmlformats.org/officeDocument/2006/relationships/viewProps"/><Relationship Id="rId30" Target="slides/slide3.xml" Type="http://schemas.openxmlformats.org/officeDocument/2006/relationships/slide"/><Relationship Id="rId31" Target="slides/slide4.xml" Type="http://schemas.openxmlformats.org/officeDocument/2006/relationships/slide"/><Relationship Id="rId32" Target="slides/slide5.xml" Type="http://schemas.openxmlformats.org/officeDocument/2006/relationships/slide"/><Relationship Id="rId33" Target="slides/slide6.xml" Type="http://schemas.openxmlformats.org/officeDocument/2006/relationships/slide"/><Relationship Id="rId34" Target="slides/slide7.xml" Type="http://schemas.openxmlformats.org/officeDocument/2006/relationships/slide"/><Relationship Id="rId35" Target="slides/slide8.xml" Type="http://schemas.openxmlformats.org/officeDocument/2006/relationships/slide"/><Relationship Id="rId36" Target="slides/slide9.xml" Type="http://schemas.openxmlformats.org/officeDocument/2006/relationships/slide"/><Relationship Id="rId37" Target="slides/slide10.xml" Type="http://schemas.openxmlformats.org/officeDocument/2006/relationships/slide"/><Relationship Id="rId38" Target="slides/slide11.xml" Type="http://schemas.openxmlformats.org/officeDocument/2006/relationships/slide"/><Relationship Id="rId39" Target="slides/slide12.xml" Type="http://schemas.openxmlformats.org/officeDocument/2006/relationships/slide"/><Relationship Id="rId4" Target="theme/theme1.xml" Type="http://schemas.openxmlformats.org/officeDocument/2006/relationships/theme"/><Relationship Id="rId40" Target="slides/slide13.xml" Type="http://schemas.openxmlformats.org/officeDocument/2006/relationships/slide"/><Relationship Id="rId41" Target="slides/slide14.xml" Type="http://schemas.openxmlformats.org/officeDocument/2006/relationships/slide"/><Relationship Id="rId42" Target="slides/slide15.xml" Type="http://schemas.openxmlformats.org/officeDocument/2006/relationships/slide"/><Relationship Id="rId43" Target="slides/slide16.xml" Type="http://schemas.openxmlformats.org/officeDocument/2006/relationships/slide"/><Relationship Id="rId44" Target="slides/slide17.xml" Type="http://schemas.openxmlformats.org/officeDocument/2006/relationships/slide"/><Relationship Id="rId45" Target="slides/slide18.xml" Type="http://schemas.openxmlformats.org/officeDocument/2006/relationships/slide"/><Relationship Id="rId46" Target="slides/slide19.xml" Type="http://schemas.openxmlformats.org/officeDocument/2006/relationships/slide"/><Relationship Id="rId47" Target="slides/slide20.xml" Type="http://schemas.openxmlformats.org/officeDocument/2006/relationships/slide"/><Relationship Id="rId48" Target="slides/slide21.xml" Type="http://schemas.openxmlformats.org/officeDocument/2006/relationships/slide"/><Relationship Id="rId49" Target="slides/slide22.xml" Type="http://schemas.openxmlformats.org/officeDocument/2006/relationships/slide"/><Relationship Id="rId5" Target="tableStyles.xml" Type="http://schemas.openxmlformats.org/officeDocument/2006/relationships/tableStyles"/><Relationship Id="rId50" Target="slides/slide23.xml" Type="http://schemas.openxmlformats.org/officeDocument/2006/relationships/slide"/><Relationship Id="rId51" Target="slides/slide24.xml" Type="http://schemas.openxmlformats.org/officeDocument/2006/relationships/slide"/><Relationship Id="rId52" Target="slides/slide25.xml" Type="http://schemas.openxmlformats.org/officeDocument/2006/relationships/slide"/><Relationship Id="rId53" Target="slides/slide26.xml" Type="http://schemas.openxmlformats.org/officeDocument/2006/relationships/slide"/><Relationship Id="rId54" Target="slides/slide27.xml" Type="http://schemas.openxmlformats.org/officeDocument/2006/relationships/slide"/><Relationship Id="rId55" Target="slides/slide28.xml" Type="http://schemas.openxmlformats.org/officeDocument/2006/relationships/slide"/><Relationship Id="rId56" Target="slides/slide29.xml" Type="http://schemas.openxmlformats.org/officeDocument/2006/relationships/slide"/><Relationship Id="rId57" Target="slides/slide30.xml" Type="http://schemas.openxmlformats.org/officeDocument/2006/relationships/slide"/><Relationship Id="rId58" Target="slides/slide31.xml" Type="http://schemas.openxmlformats.org/officeDocument/2006/relationships/slide"/><Relationship Id="rId59" Target="slides/slide32.xml" Type="http://schemas.openxmlformats.org/officeDocument/2006/relationships/slide"/><Relationship Id="rId6" Target="fonts/font6.fntdata" Type="http://schemas.openxmlformats.org/officeDocument/2006/relationships/font"/><Relationship Id="rId60" Target="slides/slide33.xml" Type="http://schemas.openxmlformats.org/officeDocument/2006/relationships/slide"/><Relationship Id="rId61" Target="slides/slide34.xml" Type="http://schemas.openxmlformats.org/officeDocument/2006/relationships/slide"/><Relationship Id="rId62" Target="slides/slide35.xml" Type="http://schemas.openxmlformats.org/officeDocument/2006/relationships/slide"/><Relationship Id="rId63" Target="slides/slide36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jpe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8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9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0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1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3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4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5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6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7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8.jpe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9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2.pn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3.pn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4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5.pn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6.pn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7.pn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8.pn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9.pn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0.pn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2" Target="../media/image41.png" Type="http://schemas.openxmlformats.org/officeDocument/2006/relationships/image"/><Relationship Id="rId3" Target="../media/image42.jpeg" Type="http://schemas.openxmlformats.org/officeDocument/2006/relationships/image"/><Relationship Id="rId4" Target="../media/image43.jpeg" Type="http://schemas.openxmlformats.org/officeDocument/2006/relationships/image"/><Relationship Id="rId5" Target="../media/image2.png" Type="http://schemas.openxmlformats.org/officeDocument/2006/relationships/image"/><Relationship Id="rId6" Target="../media/image3.png" Type="http://schemas.openxmlformats.org/officeDocument/2006/relationships/image"/><Relationship Id="rId7" Target="../media/image4.png" Type="http://schemas.openxmlformats.org/officeDocument/2006/relationships/image"/><Relationship Id="rId8" Target="../media/image5.png" Type="http://schemas.openxmlformats.org/officeDocument/2006/relationships/image"/><Relationship Id="rId9" Target="../media/image6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4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6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5445" r="0" b="5445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58144" y="4386187"/>
            <a:ext cx="14478222" cy="4545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79"/>
              </a:lnSpc>
            </a:pPr>
            <a:r>
              <a:rPr lang="en-US" sz="6799">
                <a:solidFill>
                  <a:srgbClr val="FFFFFF"/>
                </a:solidFill>
                <a:latin typeface="HK Grotesk Bold"/>
              </a:rPr>
              <a:t>Obsługa komputera i poznawanie nowoczesnych technologii</a:t>
            </a:r>
          </a:p>
          <a:p>
            <a:pPr algn="ctr">
              <a:lnSpc>
                <a:spcPts val="7479"/>
              </a:lnSpc>
            </a:pPr>
            <a:r>
              <a:rPr lang="en-US" sz="6799">
                <a:solidFill>
                  <a:srgbClr val="FFFFFF"/>
                </a:solidFill>
                <a:latin typeface="HK Grotesk Bold"/>
              </a:rPr>
              <a:t>&amp;</a:t>
            </a:r>
          </a:p>
          <a:p>
            <a:pPr algn="ctr">
              <a:lnSpc>
                <a:spcPts val="7479"/>
              </a:lnSpc>
            </a:pPr>
            <a:r>
              <a:rPr lang="en-US" sz="6799">
                <a:solidFill>
                  <a:srgbClr val="FFFFFF"/>
                </a:solidFill>
                <a:latin typeface="HK Grotesk Bold"/>
              </a:rPr>
              <a:t>Wsparcie dla urządzeń mobilnych</a:t>
            </a:r>
          </a:p>
          <a:p>
            <a:pPr algn="ctr">
              <a:lnSpc>
                <a:spcPts val="6049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-181678" y="8743950"/>
            <a:ext cx="19466958" cy="3086100"/>
            <a:chOff x="0" y="0"/>
            <a:chExt cx="51271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127100" cy="812800"/>
            </a:xfrm>
            <a:custGeom>
              <a:avLst/>
              <a:gdLst/>
              <a:ahLst/>
              <a:cxnLst/>
              <a:rect r="r" b="b" t="t" l="l"/>
              <a:pathLst>
                <a:path h="812800" w="5127100">
                  <a:moveTo>
                    <a:pt x="0" y="0"/>
                  </a:moveTo>
                  <a:lnTo>
                    <a:pt x="5127100" y="0"/>
                  </a:lnTo>
                  <a:lnTo>
                    <a:pt x="51271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148651" y="9235820"/>
            <a:ext cx="811075" cy="811075"/>
          </a:xfrm>
          <a:custGeom>
            <a:avLst/>
            <a:gdLst/>
            <a:ahLst/>
            <a:cxnLst/>
            <a:rect r="r" b="b" t="t" l="l"/>
            <a:pathLst>
              <a:path h="811075" w="811075">
                <a:moveTo>
                  <a:pt x="0" y="0"/>
                </a:moveTo>
                <a:lnTo>
                  <a:pt x="811074" y="0"/>
                </a:lnTo>
                <a:lnTo>
                  <a:pt x="811074" y="811075"/>
                </a:lnTo>
                <a:lnTo>
                  <a:pt x="0" y="811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156345" y="9222719"/>
            <a:ext cx="1059197" cy="834118"/>
          </a:xfrm>
          <a:custGeom>
            <a:avLst/>
            <a:gdLst/>
            <a:ahLst/>
            <a:cxnLst/>
            <a:rect r="r" b="b" t="t" l="l"/>
            <a:pathLst>
              <a:path h="834118" w="1059197">
                <a:moveTo>
                  <a:pt x="0" y="0"/>
                </a:moveTo>
                <a:lnTo>
                  <a:pt x="1059197" y="0"/>
                </a:lnTo>
                <a:lnTo>
                  <a:pt x="1059197" y="834118"/>
                </a:lnTo>
                <a:lnTo>
                  <a:pt x="0" y="8341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702439" y="9169927"/>
            <a:ext cx="928453" cy="854564"/>
          </a:xfrm>
          <a:custGeom>
            <a:avLst/>
            <a:gdLst/>
            <a:ahLst/>
            <a:cxnLst/>
            <a:rect r="r" b="b" t="t" l="l"/>
            <a:pathLst>
              <a:path h="854564" w="928453">
                <a:moveTo>
                  <a:pt x="0" y="0"/>
                </a:moveTo>
                <a:lnTo>
                  <a:pt x="928453" y="0"/>
                </a:lnTo>
                <a:lnTo>
                  <a:pt x="928453" y="854564"/>
                </a:lnTo>
                <a:lnTo>
                  <a:pt x="0" y="8545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320628" y="9330190"/>
            <a:ext cx="1646745" cy="652111"/>
          </a:xfrm>
          <a:custGeom>
            <a:avLst/>
            <a:gdLst/>
            <a:ahLst/>
            <a:cxnLst/>
            <a:rect r="r" b="b" t="t" l="l"/>
            <a:pathLst>
              <a:path h="652111" w="1646745">
                <a:moveTo>
                  <a:pt x="0" y="0"/>
                </a:moveTo>
                <a:lnTo>
                  <a:pt x="1646744" y="0"/>
                </a:lnTo>
                <a:lnTo>
                  <a:pt x="1646744" y="652111"/>
                </a:lnTo>
                <a:lnTo>
                  <a:pt x="0" y="6521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-5400000">
            <a:off x="5448300" y="9533494"/>
            <a:ext cx="863894" cy="136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4"/>
              </a:lnSpc>
            </a:pPr>
            <a:r>
              <a:rPr lang="en-US" sz="817" spc="155">
                <a:solidFill>
                  <a:srgbClr val="1986C8"/>
                </a:solidFill>
                <a:latin typeface="Now Bold"/>
              </a:rPr>
              <a:t>PARTNERZY:</a:t>
            </a:r>
          </a:p>
        </p:txBody>
      </p:sp>
      <p:sp>
        <p:nvSpPr>
          <p:cNvPr name="TextBox 13" id="13"/>
          <p:cNvSpPr txBox="true"/>
          <p:nvPr/>
        </p:nvSpPr>
        <p:spPr>
          <a:xfrm rot="-5400000">
            <a:off x="3988918" y="9558228"/>
            <a:ext cx="863894" cy="163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308"/>
              </a:lnSpc>
            </a:pPr>
            <a:r>
              <a:rPr lang="en-US" sz="934" spc="177">
                <a:solidFill>
                  <a:srgbClr val="1986C8"/>
                </a:solidFill>
                <a:latin typeface="Now Bold"/>
              </a:rPr>
              <a:t>LIDER: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76791" y="9207831"/>
            <a:ext cx="3886325" cy="694681"/>
          </a:xfrm>
          <a:custGeom>
            <a:avLst/>
            <a:gdLst/>
            <a:ahLst/>
            <a:cxnLst/>
            <a:rect r="r" b="b" t="t" l="l"/>
            <a:pathLst>
              <a:path h="694681" w="3886325">
                <a:moveTo>
                  <a:pt x="0" y="0"/>
                </a:moveTo>
                <a:lnTo>
                  <a:pt x="3886324" y="0"/>
                </a:lnTo>
                <a:lnTo>
                  <a:pt x="3886324" y="694681"/>
                </a:lnTo>
                <a:lnTo>
                  <a:pt x="0" y="6946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918662"/>
            <a:ext cx="15206367" cy="8368338"/>
          </a:xfrm>
          <a:custGeom>
            <a:avLst/>
            <a:gdLst/>
            <a:ahLst/>
            <a:cxnLst/>
            <a:rect r="r" b="b" t="t" l="l"/>
            <a:pathLst>
              <a:path h="8368338" w="15206367">
                <a:moveTo>
                  <a:pt x="0" y="0"/>
                </a:moveTo>
                <a:lnTo>
                  <a:pt x="15206367" y="0"/>
                </a:lnTo>
                <a:lnTo>
                  <a:pt x="15206367" y="8368338"/>
                </a:lnTo>
                <a:lnTo>
                  <a:pt x="0" y="8368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440" t="-105784" r="-67200" b="-60625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94251" y="676121"/>
            <a:ext cx="13006906" cy="7725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62"/>
              </a:lnSpc>
              <a:spcBef>
                <a:spcPct val="0"/>
              </a:spcBef>
            </a:pPr>
            <a:r>
              <a:rPr lang="en-US" sz="5329">
                <a:solidFill>
                  <a:srgbClr val="000000"/>
                </a:solidFill>
                <a:latin typeface="HK Grotesk Bold"/>
              </a:rPr>
              <a:t>U</a:t>
            </a:r>
            <a:r>
              <a:rPr lang="en-US" sz="5329">
                <a:solidFill>
                  <a:srgbClr val="000000"/>
                </a:solidFill>
                <a:latin typeface="HK Grotesk Bold"/>
              </a:rPr>
              <a:t>rządzenia pamięci masowej komputera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602252" y="936030"/>
            <a:ext cx="8456543" cy="1882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301"/>
              </a:lnSpc>
            </a:pPr>
            <a:r>
              <a:rPr lang="en-US" sz="6638">
                <a:solidFill>
                  <a:srgbClr val="336BE4"/>
                </a:solidFill>
                <a:latin typeface="HK Grotesk Bold"/>
              </a:rPr>
              <a:t>5. KONTROLOWANIE</a:t>
            </a:r>
          </a:p>
          <a:p>
            <a:pPr>
              <a:lnSpc>
                <a:spcPts val="7301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57536" y="2818607"/>
            <a:ext cx="8089304" cy="6706174"/>
          </a:xfrm>
          <a:custGeom>
            <a:avLst/>
            <a:gdLst/>
            <a:ahLst/>
            <a:cxnLst/>
            <a:rect r="r" b="b" t="t" l="l"/>
            <a:pathLst>
              <a:path h="6706174" w="8089304">
                <a:moveTo>
                  <a:pt x="0" y="0"/>
                </a:moveTo>
                <a:lnTo>
                  <a:pt x="8089304" y="0"/>
                </a:lnTo>
                <a:lnTo>
                  <a:pt x="8089304" y="6706174"/>
                </a:lnTo>
                <a:lnTo>
                  <a:pt x="0" y="67061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403" t="0" r="-1026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781896" y="3708830"/>
            <a:ext cx="7297298" cy="2513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3"/>
              </a:lnSpc>
            </a:pPr>
            <a:r>
              <a:rPr lang="en-US" sz="4503">
                <a:solidFill>
                  <a:srgbClr val="050217"/>
                </a:solidFill>
                <a:latin typeface="HK Grotesk Bold"/>
              </a:rPr>
              <a:t>Kontrolowanie to połączenie wszystkich operacji komputera.</a:t>
            </a:r>
          </a:p>
          <a:p>
            <a:pPr algn="ctr">
              <a:lnSpc>
                <a:spcPts val="4953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3547136"/>
            <a:ext cx="18288000" cy="4560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</a:pPr>
            <a:r>
              <a:rPr lang="en-US" sz="8117">
                <a:solidFill>
                  <a:srgbClr val="000000"/>
                </a:solidFill>
                <a:latin typeface="HK Grotesk Bold"/>
              </a:rPr>
              <a:t>Nowoczesna technologia: definicja, przykłady, wpływ i przyszłość</a:t>
            </a: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17832" y="3355218"/>
            <a:ext cx="9790063" cy="6534867"/>
          </a:xfrm>
          <a:custGeom>
            <a:avLst/>
            <a:gdLst/>
            <a:ahLst/>
            <a:cxnLst/>
            <a:rect r="r" b="b" t="t" l="l"/>
            <a:pathLst>
              <a:path h="6534867" w="9790063">
                <a:moveTo>
                  <a:pt x="0" y="0"/>
                </a:moveTo>
                <a:lnTo>
                  <a:pt x="9790064" y="0"/>
                </a:lnTo>
                <a:lnTo>
                  <a:pt x="9790064" y="6534867"/>
                </a:lnTo>
                <a:lnTo>
                  <a:pt x="0" y="65348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81699" y="1076325"/>
            <a:ext cx="13445172" cy="1890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0"/>
              </a:lnSpc>
            </a:pPr>
            <a:r>
              <a:rPr lang="en-US" sz="6636">
                <a:solidFill>
                  <a:srgbClr val="000000"/>
                </a:solidFill>
                <a:latin typeface="HK Grotesk Bold"/>
              </a:rPr>
              <a:t>Czym jest nowoczesna technologia?</a:t>
            </a:r>
          </a:p>
          <a:p>
            <a:pPr algn="ctr">
              <a:lnSpc>
                <a:spcPts val="7300"/>
              </a:lnSpc>
              <a:spcBef>
                <a:spcPct val="0"/>
              </a:spcBef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201229" y="4181663"/>
            <a:ext cx="7603057" cy="4720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23"/>
              </a:lnSpc>
            </a:pPr>
            <a:r>
              <a:rPr lang="en-US" sz="5657">
                <a:solidFill>
                  <a:srgbClr val="000000"/>
                </a:solidFill>
                <a:latin typeface="HK Grotesk"/>
              </a:rPr>
              <a:t>Nowoczesna technologia to ewolucja starej technologii z nowymi dodatkami i modyfikacjami.</a:t>
            </a:r>
          </a:p>
          <a:p>
            <a:pPr algn="ctr">
              <a:lnSpc>
                <a:spcPts val="6223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66048" y="4654589"/>
            <a:ext cx="16026778" cy="4368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7764">
                <a:solidFill>
                  <a:srgbClr val="000000"/>
                </a:solidFill>
                <a:latin typeface="HK Grotesk Bold"/>
              </a:rPr>
              <a:t>Przykłady nowoczesnych technologii</a:t>
            </a:r>
          </a:p>
          <a:p>
            <a:pPr algn="ctr">
              <a:lnSpc>
                <a:spcPts val="8540"/>
              </a:lnSpc>
            </a:pPr>
          </a:p>
          <a:p>
            <a:pPr algn="ctr">
              <a:lnSpc>
                <a:spcPts val="8540"/>
              </a:lnSpc>
              <a:spcBef>
                <a:spcPct val="0"/>
              </a:spcBef>
            </a:pPr>
          </a:p>
          <a:p>
            <a:pPr algn="ctr">
              <a:lnSpc>
                <a:spcPts val="854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12085" y="1028700"/>
            <a:ext cx="10483745" cy="8804310"/>
          </a:xfrm>
          <a:custGeom>
            <a:avLst/>
            <a:gdLst/>
            <a:ahLst/>
            <a:cxnLst/>
            <a:rect r="r" b="b" t="t" l="l"/>
            <a:pathLst>
              <a:path h="8804310" w="10483745">
                <a:moveTo>
                  <a:pt x="0" y="0"/>
                </a:moveTo>
                <a:lnTo>
                  <a:pt x="10483745" y="0"/>
                </a:lnTo>
                <a:lnTo>
                  <a:pt x="10483745" y="8804310"/>
                </a:lnTo>
                <a:lnTo>
                  <a:pt x="0" y="8804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321" t="-50640" r="-72742" b="-32256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51320" y="257845"/>
            <a:ext cx="9462091" cy="9771310"/>
          </a:xfrm>
          <a:custGeom>
            <a:avLst/>
            <a:gdLst/>
            <a:ahLst/>
            <a:cxnLst/>
            <a:rect r="r" b="b" t="t" l="l"/>
            <a:pathLst>
              <a:path h="9771310" w="9462091">
                <a:moveTo>
                  <a:pt x="0" y="0"/>
                </a:moveTo>
                <a:lnTo>
                  <a:pt x="9462091" y="0"/>
                </a:lnTo>
                <a:lnTo>
                  <a:pt x="9462091" y="9771310"/>
                </a:lnTo>
                <a:lnTo>
                  <a:pt x="0" y="9771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3373" t="-61524" r="-114280" b="-38736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66678" y="2401917"/>
            <a:ext cx="10997572" cy="6856383"/>
          </a:xfrm>
          <a:custGeom>
            <a:avLst/>
            <a:gdLst/>
            <a:ahLst/>
            <a:cxnLst/>
            <a:rect r="r" b="b" t="t" l="l"/>
            <a:pathLst>
              <a:path h="6856383" w="10997572">
                <a:moveTo>
                  <a:pt x="0" y="0"/>
                </a:moveTo>
                <a:lnTo>
                  <a:pt x="10997572" y="0"/>
                </a:lnTo>
                <a:lnTo>
                  <a:pt x="10997572" y="6856383"/>
                </a:lnTo>
                <a:lnTo>
                  <a:pt x="0" y="68563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7960" t="-96978" r="-75288" b="-4955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804564" y="1095375"/>
            <a:ext cx="6121800" cy="3213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59"/>
              </a:lnSpc>
              <a:spcBef>
                <a:spcPct val="0"/>
              </a:spcBef>
            </a:pPr>
            <a:r>
              <a:rPr lang="en-US" sz="7599">
                <a:solidFill>
                  <a:srgbClr val="000000"/>
                </a:solidFill>
                <a:latin typeface="HK Grotesk Bold"/>
              </a:rPr>
              <a:t>3. Zestawy VR</a:t>
            </a:r>
          </a:p>
          <a:p>
            <a:pPr algn="ctr">
              <a:lnSpc>
                <a:spcPts val="8359"/>
              </a:lnSpc>
              <a:spcBef>
                <a:spcPct val="0"/>
              </a:spcBef>
            </a:pPr>
          </a:p>
          <a:p>
            <a:pPr algn="ctr">
              <a:lnSpc>
                <a:spcPts val="835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89116" y="3244023"/>
            <a:ext cx="14019155" cy="6872545"/>
          </a:xfrm>
          <a:custGeom>
            <a:avLst/>
            <a:gdLst/>
            <a:ahLst/>
            <a:cxnLst/>
            <a:rect r="r" b="b" t="t" l="l"/>
            <a:pathLst>
              <a:path h="6872545" w="14019155">
                <a:moveTo>
                  <a:pt x="0" y="0"/>
                </a:moveTo>
                <a:lnTo>
                  <a:pt x="14019155" y="0"/>
                </a:lnTo>
                <a:lnTo>
                  <a:pt x="14019155" y="6872545"/>
                </a:lnTo>
                <a:lnTo>
                  <a:pt x="0" y="6872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8916" t="-140180" r="-87543" b="-9998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042047" y="1781601"/>
            <a:ext cx="10892405" cy="1037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69"/>
              </a:lnSpc>
              <a:spcBef>
                <a:spcPct val="0"/>
              </a:spcBef>
            </a:pPr>
            <a:r>
              <a:rPr lang="en-US" sz="7245">
                <a:solidFill>
                  <a:srgbClr val="000000"/>
                </a:solidFill>
                <a:latin typeface="HK Grotesk Bold"/>
              </a:rPr>
              <a:t>4. Samochody samojezdne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27267" y="324161"/>
            <a:ext cx="10024226" cy="9638679"/>
          </a:xfrm>
          <a:custGeom>
            <a:avLst/>
            <a:gdLst/>
            <a:ahLst/>
            <a:cxnLst/>
            <a:rect r="r" b="b" t="t" l="l"/>
            <a:pathLst>
              <a:path h="9638679" w="10024226">
                <a:moveTo>
                  <a:pt x="0" y="0"/>
                </a:moveTo>
                <a:lnTo>
                  <a:pt x="10024225" y="0"/>
                </a:lnTo>
                <a:lnTo>
                  <a:pt x="10024225" y="9638678"/>
                </a:lnTo>
                <a:lnTo>
                  <a:pt x="0" y="96386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5296" t="-64272" r="-115288" b="-46669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317935" y="1631426"/>
            <a:ext cx="6629598" cy="7285272"/>
          </a:xfrm>
          <a:custGeom>
            <a:avLst/>
            <a:gdLst/>
            <a:ahLst/>
            <a:cxnLst/>
            <a:rect r="r" b="b" t="t" l="l"/>
            <a:pathLst>
              <a:path h="7285272" w="6629598">
                <a:moveTo>
                  <a:pt x="0" y="0"/>
                </a:moveTo>
                <a:lnTo>
                  <a:pt x="6629597" y="0"/>
                </a:lnTo>
                <a:lnTo>
                  <a:pt x="6629597" y="7285272"/>
                </a:lnTo>
                <a:lnTo>
                  <a:pt x="0" y="7285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06659" y="332905"/>
            <a:ext cx="9701751" cy="8583792"/>
            <a:chOff x="0" y="0"/>
            <a:chExt cx="12935668" cy="11445056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345947"/>
              <a:ext cx="12935668" cy="31015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9091"/>
                </a:lnSpc>
              </a:pPr>
              <a:r>
                <a:rPr lang="en-US" sz="8264">
                  <a:solidFill>
                    <a:srgbClr val="336BE4"/>
                  </a:solidFill>
                  <a:latin typeface="HK Grotesk Bold"/>
                </a:rPr>
                <a:t>Czym są operacje komputerowe?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4185786"/>
              <a:ext cx="12935668" cy="72592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318"/>
                </a:lnSpc>
              </a:pPr>
              <a:r>
                <a:rPr lang="en-US" sz="2552" spc="51">
                  <a:solidFill>
                    <a:srgbClr val="050217"/>
                  </a:solidFill>
                  <a:latin typeface="HK Grotesk Medium"/>
                </a:rPr>
                <a:t>Mówiąc najprościej, operacje komputerowe oznaczają, że niezależnie od tego, jakie instrukcje zostaną przekazane systemowi komputerowemu, ten system komputerowy wykona te instrukcje.</a:t>
              </a:r>
            </a:p>
            <a:p>
              <a:pPr>
                <a:lnSpc>
                  <a:spcPts val="3318"/>
                </a:lnSpc>
              </a:pPr>
            </a:p>
            <a:p>
              <a:pPr>
                <a:lnSpc>
                  <a:spcPts val="3318"/>
                </a:lnSpc>
              </a:pPr>
              <a:r>
                <a:rPr lang="en-US" sz="2552" spc="51">
                  <a:solidFill>
                    <a:srgbClr val="050217"/>
                  </a:solidFill>
                  <a:latin typeface="HK Grotesk Medium"/>
                </a:rPr>
                <a:t>Proces wykonywania podanych instrukcji nazywa się obsługą komputera.</a:t>
              </a:r>
            </a:p>
            <a:p>
              <a:pPr>
                <a:lnSpc>
                  <a:spcPts val="3318"/>
                </a:lnSpc>
              </a:pPr>
            </a:p>
            <a:p>
              <a:pPr>
                <a:lnSpc>
                  <a:spcPts val="3318"/>
                </a:lnSpc>
              </a:pPr>
            </a:p>
            <a:p>
              <a:pPr>
                <a:lnSpc>
                  <a:spcPts val="3318"/>
                </a:lnSpc>
              </a:pPr>
            </a:p>
            <a:p>
              <a:pPr>
                <a:lnSpc>
                  <a:spcPts val="3318"/>
                </a:lnSpc>
              </a:pPr>
            </a:p>
            <a:p>
              <a:pPr>
                <a:lnSpc>
                  <a:spcPts val="3318"/>
                </a:lnSpc>
              </a:pPr>
            </a:p>
            <a:p>
              <a:pPr>
                <a:lnSpc>
                  <a:spcPts val="3318"/>
                </a:lnSpc>
              </a:pP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09836" y="163667"/>
            <a:ext cx="11356303" cy="10123333"/>
          </a:xfrm>
          <a:custGeom>
            <a:avLst/>
            <a:gdLst/>
            <a:ahLst/>
            <a:cxnLst/>
            <a:rect r="r" b="b" t="t" l="l"/>
            <a:pathLst>
              <a:path h="10123333" w="11356303">
                <a:moveTo>
                  <a:pt x="0" y="0"/>
                </a:moveTo>
                <a:lnTo>
                  <a:pt x="11356303" y="0"/>
                </a:lnTo>
                <a:lnTo>
                  <a:pt x="11356303" y="10123333"/>
                </a:lnTo>
                <a:lnTo>
                  <a:pt x="0" y="101233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663" t="-60261" r="-94771" b="-42566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97876" y="2598089"/>
            <a:ext cx="12295083" cy="7688911"/>
          </a:xfrm>
          <a:custGeom>
            <a:avLst/>
            <a:gdLst/>
            <a:ahLst/>
            <a:cxnLst/>
            <a:rect r="r" b="b" t="t" l="l"/>
            <a:pathLst>
              <a:path h="7688911" w="12295083">
                <a:moveTo>
                  <a:pt x="0" y="0"/>
                </a:moveTo>
                <a:lnTo>
                  <a:pt x="12295084" y="0"/>
                </a:lnTo>
                <a:lnTo>
                  <a:pt x="12295084" y="7688911"/>
                </a:lnTo>
                <a:lnTo>
                  <a:pt x="0" y="7688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379" t="-116305" r="-103668" b="-7246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100031" y="1171233"/>
            <a:ext cx="8870279" cy="2910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64"/>
              </a:lnSpc>
              <a:spcBef>
                <a:spcPct val="0"/>
              </a:spcBef>
            </a:pPr>
            <a:r>
              <a:rPr lang="en-US" sz="6876">
                <a:solidFill>
                  <a:srgbClr val="000000"/>
                </a:solidFill>
                <a:latin typeface="HK Grotesk Bold"/>
              </a:rPr>
              <a:t>7. Technologia chmury</a:t>
            </a:r>
          </a:p>
          <a:p>
            <a:pPr algn="ctr">
              <a:lnSpc>
                <a:spcPts val="7564"/>
              </a:lnSpc>
              <a:spcBef>
                <a:spcPct val="0"/>
              </a:spcBef>
            </a:pPr>
          </a:p>
          <a:p>
            <a:pPr algn="ctr">
              <a:lnSpc>
                <a:spcPts val="756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55854" y="779644"/>
            <a:ext cx="13531499" cy="4320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29"/>
              </a:lnSpc>
            </a:pPr>
            <a:r>
              <a:rPr lang="en-US" sz="7663">
                <a:solidFill>
                  <a:srgbClr val="000000"/>
                </a:solidFill>
                <a:latin typeface="HK Grotesk Bold"/>
              </a:rPr>
              <a:t>Zalety nowoczesnej technologii</a:t>
            </a:r>
          </a:p>
          <a:p>
            <a:pPr algn="ctr">
              <a:lnSpc>
                <a:spcPts val="8429"/>
              </a:lnSpc>
            </a:pPr>
          </a:p>
          <a:p>
            <a:pPr algn="ctr">
              <a:lnSpc>
                <a:spcPts val="8429"/>
              </a:lnSpc>
              <a:spcBef>
                <a:spcPct val="0"/>
              </a:spcBef>
            </a:pPr>
          </a:p>
          <a:p>
            <a:pPr algn="ctr">
              <a:lnSpc>
                <a:spcPts val="8429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199972"/>
            <a:ext cx="15301717" cy="8230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6775" indent="-358388" lvl="1">
              <a:lnSpc>
                <a:spcPts val="4382"/>
              </a:lnSpc>
              <a:buFont typeface="Arial"/>
              <a:buChar char="•"/>
            </a:pPr>
            <a:r>
              <a:rPr lang="en-US" sz="3319">
                <a:solidFill>
                  <a:srgbClr val="000000"/>
                </a:solidFill>
                <a:latin typeface="HK Grotesk"/>
              </a:rPr>
              <a:t>Ułatwia naukę i zdobywanie informacji.</a:t>
            </a:r>
          </a:p>
          <a:p>
            <a:pPr marL="716775" indent="-358388" lvl="1">
              <a:lnSpc>
                <a:spcPts val="4382"/>
              </a:lnSpc>
              <a:buFont typeface="Arial"/>
              <a:buChar char="•"/>
            </a:pPr>
            <a:r>
              <a:rPr lang="en-US" sz="3319">
                <a:solidFill>
                  <a:srgbClr val="000000"/>
                </a:solidFill>
                <a:latin typeface="HK Grotesk"/>
              </a:rPr>
              <a:t>Nowoczesna technologia przenosi innowacyjność i kreatywność na wyższy poziom.</a:t>
            </a:r>
          </a:p>
          <a:p>
            <a:pPr marL="716775" indent="-358388" lvl="1">
              <a:lnSpc>
                <a:spcPts val="4382"/>
              </a:lnSpc>
              <a:buFont typeface="Arial"/>
              <a:buChar char="•"/>
            </a:pPr>
            <a:r>
              <a:rPr lang="en-US" sz="3319">
                <a:solidFill>
                  <a:srgbClr val="000000"/>
                </a:solidFill>
                <a:latin typeface="HK Grotesk"/>
              </a:rPr>
              <a:t>Ulepszona funkcja komunikacji.</a:t>
            </a:r>
          </a:p>
          <a:p>
            <a:pPr marL="716775" indent="-358388" lvl="1">
              <a:lnSpc>
                <a:spcPts val="4382"/>
              </a:lnSpc>
              <a:buFont typeface="Arial"/>
              <a:buChar char="•"/>
            </a:pPr>
            <a:r>
              <a:rPr lang="en-US" sz="3319">
                <a:solidFill>
                  <a:srgbClr val="000000"/>
                </a:solidFill>
                <a:latin typeface="HK Grotesk"/>
              </a:rPr>
              <a:t>Urządzenia transportowe zwiększyły produktywność.</a:t>
            </a:r>
          </a:p>
          <a:p>
            <a:pPr marL="716775" indent="-358388" lvl="1">
              <a:lnSpc>
                <a:spcPts val="4382"/>
              </a:lnSpc>
              <a:buFont typeface="Arial"/>
              <a:buChar char="•"/>
            </a:pPr>
            <a:r>
              <a:rPr lang="en-US" sz="3319">
                <a:solidFill>
                  <a:srgbClr val="000000"/>
                </a:solidFill>
                <a:latin typeface="HK Grotesk"/>
              </a:rPr>
              <a:t>Ogromny wpływ na branżę edukacyjną.</a:t>
            </a:r>
          </a:p>
          <a:p>
            <a:pPr marL="716775" indent="-358388" lvl="1">
              <a:lnSpc>
                <a:spcPts val="4382"/>
              </a:lnSpc>
              <a:buFont typeface="Arial"/>
              <a:buChar char="•"/>
            </a:pPr>
            <a:r>
              <a:rPr lang="en-US" sz="3319">
                <a:solidFill>
                  <a:srgbClr val="000000"/>
                </a:solidFill>
                <a:latin typeface="HK Grotesk"/>
              </a:rPr>
              <a:t>Zwiększona efektywność ludzi w wykonywaniu poszczególnych zadań.</a:t>
            </a:r>
          </a:p>
          <a:p>
            <a:pPr marL="716775" indent="-358388" lvl="1">
              <a:lnSpc>
                <a:spcPts val="4382"/>
              </a:lnSpc>
              <a:buFont typeface="Arial"/>
              <a:buChar char="•"/>
            </a:pPr>
            <a:r>
              <a:rPr lang="en-US" sz="3319">
                <a:solidFill>
                  <a:srgbClr val="000000"/>
                </a:solidFill>
                <a:latin typeface="HK Grotesk"/>
              </a:rPr>
              <a:t>Gadżety rozrywkowe ulepszone do granic możliwości.</a:t>
            </a:r>
          </a:p>
          <a:p>
            <a:pPr marL="716775" indent="-358388" lvl="1">
              <a:lnSpc>
                <a:spcPts val="4382"/>
              </a:lnSpc>
              <a:buFont typeface="Arial"/>
              <a:buChar char="•"/>
            </a:pPr>
            <a:r>
              <a:rPr lang="en-US" sz="3319">
                <a:solidFill>
                  <a:srgbClr val="000000"/>
                </a:solidFill>
                <a:latin typeface="HK Grotesk"/>
              </a:rPr>
              <a:t>Liczne urządzenia uzyskały niższe ceny dzięki nowym technologiom.</a:t>
            </a:r>
          </a:p>
          <a:p>
            <a:pPr marL="716775" indent="-358388" lvl="1">
              <a:lnSpc>
                <a:spcPts val="4382"/>
              </a:lnSpc>
              <a:buFont typeface="Arial"/>
              <a:buChar char="•"/>
            </a:pPr>
            <a:r>
              <a:rPr lang="en-US" sz="3319">
                <a:solidFill>
                  <a:srgbClr val="000000"/>
                </a:solidFill>
                <a:latin typeface="HK Grotesk"/>
              </a:rPr>
              <a:t>Poprawiona łatwość rozwiązywania problemów.</a:t>
            </a:r>
          </a:p>
          <a:p>
            <a:pPr marL="716775" indent="-358388" lvl="1">
              <a:lnSpc>
                <a:spcPts val="4382"/>
              </a:lnSpc>
              <a:buFont typeface="Arial"/>
              <a:buChar char="•"/>
            </a:pPr>
            <a:r>
              <a:rPr lang="en-US" sz="3319">
                <a:solidFill>
                  <a:srgbClr val="000000"/>
                </a:solidFill>
                <a:latin typeface="HK Grotesk"/>
              </a:rPr>
              <a:t>Pomógł małym firmom szybciej się rozwijać.</a:t>
            </a:r>
          </a:p>
          <a:p>
            <a:pPr marL="716775" indent="-358388" lvl="1">
              <a:lnSpc>
                <a:spcPts val="4382"/>
              </a:lnSpc>
              <a:buFont typeface="Arial"/>
              <a:buChar char="•"/>
            </a:pPr>
            <a:r>
              <a:rPr lang="en-US" sz="3319">
                <a:solidFill>
                  <a:srgbClr val="000000"/>
                </a:solidFill>
                <a:latin typeface="HK Grotesk"/>
              </a:rPr>
              <a:t>Połączono ludzi za pośrednictwem sieci społecznościowych.</a:t>
            </a:r>
          </a:p>
          <a:p>
            <a:pPr marL="716775" indent="-358388" lvl="1">
              <a:lnSpc>
                <a:spcPts val="4382"/>
              </a:lnSpc>
              <a:buFont typeface="Arial"/>
              <a:buChar char="•"/>
            </a:pPr>
            <a:r>
              <a:rPr lang="en-US" sz="3319">
                <a:solidFill>
                  <a:srgbClr val="000000"/>
                </a:solidFill>
                <a:latin typeface="HK Grotesk"/>
              </a:rPr>
              <a:t>Życie stało się łatwiejsze.</a:t>
            </a:r>
          </a:p>
          <a:p>
            <a:pPr marL="716775" indent="-358388" lvl="1">
              <a:lnSpc>
                <a:spcPts val="4382"/>
              </a:lnSpc>
              <a:buFont typeface="Arial"/>
              <a:buChar char="•"/>
            </a:pPr>
            <a:r>
              <a:rPr lang="en-US" sz="3319">
                <a:solidFill>
                  <a:srgbClr val="000000"/>
                </a:solidFill>
                <a:latin typeface="HK Grotesk"/>
              </a:rPr>
              <a:t>Udoskonalony sprzęt do diagnostyki i leczenia wzmocnił branżę medyczną.</a:t>
            </a:r>
          </a:p>
          <a:p>
            <a:pPr>
              <a:lnSpc>
                <a:spcPts val="4382"/>
              </a:lnSpc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ED8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93355" y="779644"/>
            <a:ext cx="14056497" cy="4320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29"/>
              </a:lnSpc>
            </a:pPr>
            <a:r>
              <a:rPr lang="en-US" sz="7663">
                <a:solidFill>
                  <a:srgbClr val="000000"/>
                </a:solidFill>
                <a:latin typeface="HK Grotesk Bold"/>
              </a:rPr>
              <a:t>Wady nowoczesnych technologii</a:t>
            </a:r>
          </a:p>
          <a:p>
            <a:pPr algn="ctr">
              <a:lnSpc>
                <a:spcPts val="8429"/>
              </a:lnSpc>
            </a:pPr>
          </a:p>
          <a:p>
            <a:pPr algn="ctr">
              <a:lnSpc>
                <a:spcPts val="8429"/>
              </a:lnSpc>
            </a:pPr>
          </a:p>
          <a:p>
            <a:pPr algn="ctr">
              <a:lnSpc>
                <a:spcPts val="8429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406694" y="2368525"/>
            <a:ext cx="17881306" cy="7591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08297" indent="-354149" lvl="1">
              <a:lnSpc>
                <a:spcPts val="4330"/>
              </a:lnSpc>
              <a:buFont typeface="Arial"/>
              <a:buChar char="•"/>
            </a:pPr>
            <a:r>
              <a:rPr lang="en-US" sz="3280">
                <a:solidFill>
                  <a:srgbClr val="000000"/>
                </a:solidFill>
                <a:latin typeface="HK Grotesk"/>
              </a:rPr>
              <a:t>Nowoczesna technologia powoduje niepewność zatrudnienia z powodu nadmiernego wykorzystania robotów i maszyn.</a:t>
            </a:r>
          </a:p>
          <a:p>
            <a:pPr marL="708297" indent="-354149" lvl="1">
              <a:lnSpc>
                <a:spcPts val="4330"/>
              </a:lnSpc>
              <a:buFont typeface="Arial"/>
              <a:buChar char="•"/>
            </a:pPr>
            <a:r>
              <a:rPr lang="en-US" sz="3280">
                <a:solidFill>
                  <a:srgbClr val="000000"/>
                </a:solidFill>
                <a:latin typeface="HK Grotesk"/>
              </a:rPr>
              <a:t>Tworzenie szkodliwej broni i maszyn.</a:t>
            </a:r>
          </a:p>
          <a:p>
            <a:pPr marL="708297" indent="-354149" lvl="1">
              <a:lnSpc>
                <a:spcPts val="4330"/>
              </a:lnSpc>
              <a:buFont typeface="Arial"/>
              <a:buChar char="•"/>
            </a:pPr>
            <a:r>
              <a:rPr lang="en-US" sz="3280">
                <a:solidFill>
                  <a:srgbClr val="000000"/>
                </a:solidFill>
                <a:latin typeface="HK Grotesk"/>
              </a:rPr>
              <a:t>Zwiększone zanieczyszczenie powietrza, wody i gleby.</a:t>
            </a:r>
          </a:p>
          <a:p>
            <a:pPr marL="708297" indent="-354149" lvl="1">
              <a:lnSpc>
                <a:spcPts val="4330"/>
              </a:lnSpc>
              <a:buFont typeface="Arial"/>
              <a:buChar char="•"/>
            </a:pPr>
            <a:r>
              <a:rPr lang="en-US" sz="3280">
                <a:solidFill>
                  <a:srgbClr val="000000"/>
                </a:solidFill>
                <a:latin typeface="HK Grotesk"/>
              </a:rPr>
              <a:t>Może to być ogromna strata czasu z powodu uzależnienia od nowoczesnych gadżetów.</a:t>
            </a:r>
          </a:p>
          <a:p>
            <a:pPr marL="708297" indent="-354149" lvl="1">
              <a:lnSpc>
                <a:spcPts val="4330"/>
              </a:lnSpc>
              <a:buFont typeface="Arial"/>
              <a:buChar char="•"/>
            </a:pPr>
            <a:r>
              <a:rPr lang="en-US" sz="3280">
                <a:solidFill>
                  <a:srgbClr val="000000"/>
                </a:solidFill>
                <a:latin typeface="HK Grotesk"/>
              </a:rPr>
              <a:t>Zwiększyła konkurencję w każdej dziedzinie dzięki zastosowaniu automatyzacji.</a:t>
            </a:r>
          </a:p>
          <a:p>
            <a:pPr marL="708297" indent="-354149" lvl="1">
              <a:lnSpc>
                <a:spcPts val="4330"/>
              </a:lnSpc>
              <a:buFont typeface="Arial"/>
              <a:buChar char="•"/>
            </a:pPr>
            <a:r>
              <a:rPr lang="en-US" sz="3280">
                <a:solidFill>
                  <a:srgbClr val="000000"/>
                </a:solidFill>
                <a:latin typeface="HK Grotesk"/>
              </a:rPr>
              <a:t>Może odwracać uwagę od nauki i innych naturalnych zajęć.</a:t>
            </a:r>
          </a:p>
          <a:p>
            <a:pPr marL="708297" indent="-354149" lvl="1">
              <a:lnSpc>
                <a:spcPts val="4330"/>
              </a:lnSpc>
              <a:buFont typeface="Arial"/>
              <a:buChar char="•"/>
            </a:pPr>
            <a:r>
              <a:rPr lang="en-US" sz="3280">
                <a:solidFill>
                  <a:srgbClr val="000000"/>
                </a:solidFill>
                <a:latin typeface="HK Grotesk"/>
              </a:rPr>
              <a:t>Nowoczesna technologia może wpływać na kreatywność ludzi ze względu na łatwość robienia rzeczy za pomocą technologii.</a:t>
            </a:r>
          </a:p>
          <a:p>
            <a:pPr marL="708297" indent="-354149" lvl="1">
              <a:lnSpc>
                <a:spcPts val="4330"/>
              </a:lnSpc>
              <a:buFont typeface="Arial"/>
              <a:buChar char="•"/>
            </a:pPr>
            <a:r>
              <a:rPr lang="en-US" sz="3280">
                <a:solidFill>
                  <a:srgbClr val="000000"/>
                </a:solidFill>
                <a:latin typeface="HK Grotesk"/>
              </a:rPr>
              <a:t>Cyberprzestępczość wzrosła, a błyskotliwi hakerzy mogą zniszczyć prawie wszystko.</a:t>
            </a:r>
          </a:p>
          <a:p>
            <a:pPr marL="708297" indent="-354149" lvl="1">
              <a:lnSpc>
                <a:spcPts val="4330"/>
              </a:lnSpc>
              <a:buFont typeface="Arial"/>
              <a:buChar char="•"/>
            </a:pPr>
            <a:r>
              <a:rPr lang="en-US" sz="3280">
                <a:solidFill>
                  <a:srgbClr val="000000"/>
                </a:solidFill>
                <a:latin typeface="HK Grotesk"/>
              </a:rPr>
              <a:t>Nowoczesna technologia może powodować komplikacje zdrowotne, takie jak otyłość z powodu uzależnienia od urządzeń takich jak smartfony czy tablety.</a:t>
            </a:r>
          </a:p>
          <a:p>
            <a:pPr marL="708297" indent="-354149" lvl="1">
              <a:lnSpc>
                <a:spcPts val="4330"/>
              </a:lnSpc>
              <a:buFont typeface="Arial"/>
              <a:buChar char="•"/>
            </a:pPr>
            <a:r>
              <a:rPr lang="en-US" sz="3280">
                <a:solidFill>
                  <a:srgbClr val="000000"/>
                </a:solidFill>
                <a:latin typeface="HK Grotesk"/>
              </a:rPr>
              <a:t>Wpływa na życie społeczne, przywiązując ludzi do gadżetów technologicznych.</a:t>
            </a:r>
          </a:p>
          <a:p>
            <a:pPr>
              <a:lnSpc>
                <a:spcPts val="4330"/>
              </a:lnSpc>
            </a:pP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320010" y="4823053"/>
            <a:ext cx="9255250" cy="5229216"/>
          </a:xfrm>
          <a:custGeom>
            <a:avLst/>
            <a:gdLst/>
            <a:ahLst/>
            <a:cxnLst/>
            <a:rect r="r" b="b" t="t" l="l"/>
            <a:pathLst>
              <a:path h="5229216" w="9255250">
                <a:moveTo>
                  <a:pt x="0" y="0"/>
                </a:moveTo>
                <a:lnTo>
                  <a:pt x="9255250" y="0"/>
                </a:lnTo>
                <a:lnTo>
                  <a:pt x="9255250" y="5229217"/>
                </a:lnTo>
                <a:lnTo>
                  <a:pt x="0" y="52292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30623" y="1877369"/>
            <a:ext cx="15625635" cy="4971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96"/>
              </a:lnSpc>
            </a:pPr>
            <a:r>
              <a:rPr lang="en-US" sz="7088">
                <a:solidFill>
                  <a:srgbClr val="000000"/>
                </a:solidFill>
                <a:latin typeface="HK Grotesk Bold"/>
              </a:rPr>
              <a:t>Wpływ nowoczesnych technologii na nasze społeczeństwo</a:t>
            </a:r>
          </a:p>
          <a:p>
            <a:pPr algn="ctr">
              <a:lnSpc>
                <a:spcPts val="7796"/>
              </a:lnSpc>
            </a:pPr>
          </a:p>
          <a:p>
            <a:pPr algn="ctr">
              <a:lnSpc>
                <a:spcPts val="7796"/>
              </a:lnSpc>
              <a:spcBef>
                <a:spcPct val="0"/>
              </a:spcBef>
            </a:pPr>
          </a:p>
          <a:p>
            <a:pPr algn="ctr">
              <a:lnSpc>
                <a:spcPts val="779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2088774"/>
            <a:ext cx="14058040" cy="8172830"/>
          </a:xfrm>
          <a:custGeom>
            <a:avLst/>
            <a:gdLst/>
            <a:ahLst/>
            <a:cxnLst/>
            <a:rect r="r" b="b" t="t" l="l"/>
            <a:pathLst>
              <a:path h="8172830" w="14058040">
                <a:moveTo>
                  <a:pt x="0" y="0"/>
                </a:moveTo>
                <a:lnTo>
                  <a:pt x="14058040" y="0"/>
                </a:lnTo>
                <a:lnTo>
                  <a:pt x="14058040" y="8172830"/>
                </a:lnTo>
                <a:lnTo>
                  <a:pt x="0" y="8172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3275" t="-90983" r="-62413" b="-4673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320308"/>
            <a:ext cx="12780189" cy="3594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1"/>
              </a:lnSpc>
              <a:spcBef>
                <a:spcPct val="0"/>
              </a:spcBef>
            </a:pPr>
            <a:r>
              <a:rPr lang="en-US" sz="6391">
                <a:solidFill>
                  <a:srgbClr val="000000"/>
                </a:solidFill>
                <a:latin typeface="HK Grotesk Bold"/>
              </a:rPr>
              <a:t>Przyszłość nowoczesnych technologii</a:t>
            </a:r>
          </a:p>
          <a:p>
            <a:pPr algn="ctr">
              <a:lnSpc>
                <a:spcPts val="7031"/>
              </a:lnSpc>
              <a:spcBef>
                <a:spcPct val="0"/>
              </a:spcBef>
            </a:pPr>
          </a:p>
          <a:p>
            <a:pPr algn="ctr">
              <a:lnSpc>
                <a:spcPts val="7031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616639" y="2962324"/>
            <a:ext cx="7093272" cy="7093272"/>
          </a:xfrm>
          <a:custGeom>
            <a:avLst/>
            <a:gdLst/>
            <a:ahLst/>
            <a:cxnLst/>
            <a:rect r="r" b="b" t="t" l="l"/>
            <a:pathLst>
              <a:path h="7093272" w="7093272">
                <a:moveTo>
                  <a:pt x="0" y="0"/>
                </a:moveTo>
                <a:lnTo>
                  <a:pt x="7093273" y="0"/>
                </a:lnTo>
                <a:lnTo>
                  <a:pt x="7093273" y="7093272"/>
                </a:lnTo>
                <a:lnTo>
                  <a:pt x="0" y="7093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1388" y="1104900"/>
            <a:ext cx="15040608" cy="4560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</a:pPr>
            <a:r>
              <a:rPr lang="en-US" sz="8117">
                <a:solidFill>
                  <a:srgbClr val="000000"/>
                </a:solidFill>
                <a:latin typeface="HK Grotesk Bold"/>
              </a:rPr>
              <a:t>Co to jest urządzenie mobilne?</a:t>
            </a:r>
          </a:p>
          <a:p>
            <a:pPr algn="ctr">
              <a:lnSpc>
                <a:spcPts val="8929"/>
              </a:lnSpc>
            </a:pP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622010" y="3150418"/>
            <a:ext cx="9807820" cy="6716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34"/>
              </a:lnSpc>
            </a:pPr>
            <a:r>
              <a:rPr lang="en-US" sz="4395">
                <a:solidFill>
                  <a:srgbClr val="000000"/>
                </a:solidFill>
                <a:latin typeface="HK Grotesk"/>
              </a:rPr>
              <a:t>Urządzenie mobilne to ogólny termin określający wszystkie typy komputerów przenośnych. Urządzenia te są bardzo przenośne i często mieszczą się w dłoni. Niektóre urządzenia mobilne, takie jak tablety, czytniki e-booków i smartfony, są wystarczająco wydajne, aby wykonywać wiele tych samych czynności, co komputery stacjonarne i laptopy.</a:t>
            </a:r>
          </a:p>
          <a:p>
            <a:pPr algn="ctr">
              <a:lnSpc>
                <a:spcPts val="483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57060" y="2918664"/>
            <a:ext cx="14090926" cy="7368336"/>
          </a:xfrm>
          <a:custGeom>
            <a:avLst/>
            <a:gdLst/>
            <a:ahLst/>
            <a:cxnLst/>
            <a:rect r="r" b="b" t="t" l="l"/>
            <a:pathLst>
              <a:path h="7368336" w="14090926">
                <a:moveTo>
                  <a:pt x="0" y="0"/>
                </a:moveTo>
                <a:lnTo>
                  <a:pt x="14090925" y="0"/>
                </a:lnTo>
                <a:lnTo>
                  <a:pt x="14090925" y="7368336"/>
                </a:lnTo>
                <a:lnTo>
                  <a:pt x="0" y="73683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095" t="-115234" r="-65002" b="-6455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199742" y="955975"/>
            <a:ext cx="10500956" cy="342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  <a:spcBef>
                <a:spcPct val="0"/>
              </a:spcBef>
            </a:pPr>
            <a:r>
              <a:rPr lang="en-US" sz="8117">
                <a:solidFill>
                  <a:srgbClr val="000000"/>
                </a:solidFill>
                <a:latin typeface="HK Grotesk Bold"/>
              </a:rPr>
              <a:t>Komputery typu tablet</a:t>
            </a: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636968" y="1952155"/>
            <a:ext cx="6674649" cy="8334845"/>
          </a:xfrm>
          <a:custGeom>
            <a:avLst/>
            <a:gdLst/>
            <a:ahLst/>
            <a:cxnLst/>
            <a:rect r="r" b="b" t="t" l="l"/>
            <a:pathLst>
              <a:path h="8334845" w="6674649">
                <a:moveTo>
                  <a:pt x="0" y="0"/>
                </a:moveTo>
                <a:lnTo>
                  <a:pt x="6674649" y="0"/>
                </a:lnTo>
                <a:lnTo>
                  <a:pt x="6674649" y="8334845"/>
                </a:lnTo>
                <a:lnTo>
                  <a:pt x="0" y="83348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2331" t="-91595" r="-197499" b="-4707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385765" y="549276"/>
            <a:ext cx="4655225" cy="342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  <a:spcBef>
                <a:spcPct val="0"/>
              </a:spcBef>
            </a:pPr>
            <a:r>
              <a:rPr lang="en-US" sz="8117">
                <a:solidFill>
                  <a:srgbClr val="000000"/>
                </a:solidFill>
                <a:latin typeface="HK Grotesk Bold"/>
              </a:rPr>
              <a:t>E-czytniki</a:t>
            </a: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34096" y="2287084"/>
            <a:ext cx="9210537" cy="7999916"/>
          </a:xfrm>
          <a:custGeom>
            <a:avLst/>
            <a:gdLst/>
            <a:ahLst/>
            <a:cxnLst/>
            <a:rect r="r" b="b" t="t" l="l"/>
            <a:pathLst>
              <a:path h="7999916" w="9210537">
                <a:moveTo>
                  <a:pt x="0" y="0"/>
                </a:moveTo>
                <a:lnTo>
                  <a:pt x="9210537" y="0"/>
                </a:lnTo>
                <a:lnTo>
                  <a:pt x="9210537" y="7999916"/>
                </a:lnTo>
                <a:lnTo>
                  <a:pt x="0" y="7999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0966" t="-81678" r="-110422" b="-4588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575915" y="663428"/>
            <a:ext cx="4791670" cy="1160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  <a:spcBef>
                <a:spcPct val="0"/>
              </a:spcBef>
            </a:pPr>
            <a:r>
              <a:rPr lang="en-US" sz="8117">
                <a:solidFill>
                  <a:srgbClr val="000000"/>
                </a:solidFill>
                <a:latin typeface="HK Grotesk Bold"/>
              </a:rPr>
              <a:t>Smartfony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300068" y="5598257"/>
            <a:ext cx="4779125" cy="4187709"/>
          </a:xfrm>
          <a:custGeom>
            <a:avLst/>
            <a:gdLst/>
            <a:ahLst/>
            <a:cxnLst/>
            <a:rect r="r" b="b" t="t" l="l"/>
            <a:pathLst>
              <a:path h="4187709" w="4779125">
                <a:moveTo>
                  <a:pt x="0" y="0"/>
                </a:moveTo>
                <a:lnTo>
                  <a:pt x="4779126" y="0"/>
                </a:lnTo>
                <a:lnTo>
                  <a:pt x="4779126" y="4187708"/>
                </a:lnTo>
                <a:lnTo>
                  <a:pt x="0" y="41877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637498" y="-2508843"/>
            <a:ext cx="11671453" cy="6383194"/>
            <a:chOff x="0" y="0"/>
            <a:chExt cx="15561937" cy="8510925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1531730"/>
              <a:ext cx="15561937" cy="6981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8206"/>
                </a:lnSpc>
              </a:pPr>
            </a:p>
            <a:p>
              <a:pPr algn="r">
                <a:lnSpc>
                  <a:spcPts val="8206"/>
                </a:lnSpc>
              </a:pPr>
            </a:p>
            <a:p>
              <a:pPr algn="r">
                <a:lnSpc>
                  <a:spcPts val="8206"/>
                </a:lnSpc>
              </a:pPr>
              <a:r>
                <a:rPr lang="en-US" sz="7460">
                  <a:solidFill>
                    <a:srgbClr val="FFFFFF"/>
                  </a:solidFill>
                  <a:latin typeface="HK Grotesk Bold"/>
                </a:rPr>
                <a:t>Podstawowe operacje systemu komputerowego</a:t>
              </a:r>
            </a:p>
            <a:p>
              <a:pPr algn="r">
                <a:lnSpc>
                  <a:spcPts val="8206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9301"/>
              <a:ext cx="15561937" cy="8380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837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63158" y="3156425"/>
            <a:ext cx="13658681" cy="6274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5"/>
              </a:lnSpc>
              <a:spcBef>
                <a:spcPct val="0"/>
              </a:spcBef>
            </a:pPr>
            <a:r>
              <a:rPr lang="en-US" sz="5022">
                <a:solidFill>
                  <a:srgbClr val="000000"/>
                </a:solidFill>
                <a:latin typeface="HK Grotesk Bold"/>
              </a:rPr>
              <a:t>Istni</a:t>
            </a:r>
            <a:r>
              <a:rPr lang="en-US" sz="5022">
                <a:solidFill>
                  <a:srgbClr val="000000"/>
                </a:solidFill>
                <a:latin typeface="HK Grotesk Bold"/>
              </a:rPr>
              <a:t>eje pięć podstawowych operacji systemu komputerowego, które podano poniżej.</a:t>
            </a:r>
          </a:p>
          <a:p>
            <a:pPr algn="ctr">
              <a:lnSpc>
                <a:spcPts val="5525"/>
              </a:lnSpc>
              <a:spcBef>
                <a:spcPct val="0"/>
              </a:spcBef>
            </a:pPr>
          </a:p>
          <a:p>
            <a:pPr marL="1084455" indent="-542228" lvl="1">
              <a:lnSpc>
                <a:spcPts val="5525"/>
              </a:lnSpc>
              <a:buFont typeface="Arial"/>
              <a:buChar char="•"/>
            </a:pPr>
            <a:r>
              <a:rPr lang="en-US" sz="5022">
                <a:solidFill>
                  <a:srgbClr val="000000"/>
                </a:solidFill>
                <a:latin typeface="HK Grotesk Bold"/>
              </a:rPr>
              <a:t>Wprowadza</a:t>
            </a:r>
            <a:r>
              <a:rPr lang="en-US" sz="5022">
                <a:solidFill>
                  <a:srgbClr val="000000"/>
                </a:solidFill>
                <a:latin typeface="HK Grotesk Bold"/>
              </a:rPr>
              <a:t>nie</a:t>
            </a:r>
          </a:p>
          <a:p>
            <a:pPr marL="1084455" indent="-542228" lvl="1">
              <a:lnSpc>
                <a:spcPts val="5525"/>
              </a:lnSpc>
              <a:buFont typeface="Arial"/>
              <a:buChar char="•"/>
            </a:pPr>
            <a:r>
              <a:rPr lang="en-US" sz="5022">
                <a:solidFill>
                  <a:srgbClr val="000000"/>
                </a:solidFill>
                <a:latin typeface="HK Grotesk Bold"/>
              </a:rPr>
              <a:t>Przetwarzanie</a:t>
            </a:r>
          </a:p>
          <a:p>
            <a:pPr marL="1084455" indent="-542228" lvl="1">
              <a:lnSpc>
                <a:spcPts val="5525"/>
              </a:lnSpc>
              <a:buFont typeface="Arial"/>
              <a:buChar char="•"/>
            </a:pPr>
            <a:r>
              <a:rPr lang="en-US" sz="5022">
                <a:solidFill>
                  <a:srgbClr val="000000"/>
                </a:solidFill>
                <a:latin typeface="HK Grotesk Bold"/>
              </a:rPr>
              <a:t>Wyprowadzanie</a:t>
            </a:r>
          </a:p>
          <a:p>
            <a:pPr marL="1084455" indent="-542228" lvl="1">
              <a:lnSpc>
                <a:spcPts val="5525"/>
              </a:lnSpc>
              <a:buFont typeface="Arial"/>
              <a:buChar char="•"/>
            </a:pPr>
            <a:r>
              <a:rPr lang="en-US" sz="5022">
                <a:solidFill>
                  <a:srgbClr val="000000"/>
                </a:solidFill>
                <a:latin typeface="HK Grotesk Bold"/>
              </a:rPr>
              <a:t>Przechowywanie</a:t>
            </a:r>
          </a:p>
          <a:p>
            <a:pPr marL="1084455" indent="-542228" lvl="1">
              <a:lnSpc>
                <a:spcPts val="5525"/>
              </a:lnSpc>
              <a:buFont typeface="Arial"/>
              <a:buChar char="•"/>
            </a:pPr>
            <a:r>
              <a:rPr lang="en-US" sz="5022">
                <a:solidFill>
                  <a:srgbClr val="000000"/>
                </a:solidFill>
                <a:latin typeface="HK Grotesk Bold"/>
              </a:rPr>
              <a:t>Kontrolowanie</a:t>
            </a:r>
          </a:p>
          <a:p>
            <a:pPr>
              <a:lnSpc>
                <a:spcPts val="5525"/>
              </a:lnSpc>
            </a:pP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97168" y="2253591"/>
            <a:ext cx="12839332" cy="7589252"/>
          </a:xfrm>
          <a:custGeom>
            <a:avLst/>
            <a:gdLst/>
            <a:ahLst/>
            <a:cxnLst/>
            <a:rect r="r" b="b" t="t" l="l"/>
            <a:pathLst>
              <a:path h="7589252" w="12839332">
                <a:moveTo>
                  <a:pt x="0" y="0"/>
                </a:moveTo>
                <a:lnTo>
                  <a:pt x="12839332" y="0"/>
                </a:lnTo>
                <a:lnTo>
                  <a:pt x="12839332" y="7589252"/>
                </a:lnTo>
                <a:lnTo>
                  <a:pt x="0" y="7589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399" t="-109415" r="-86060" b="-73655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47070" y="836358"/>
            <a:ext cx="12589430" cy="342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  <a:spcBef>
                <a:spcPct val="0"/>
              </a:spcBef>
            </a:pPr>
            <a:r>
              <a:rPr lang="en-US" sz="8117">
                <a:solidFill>
                  <a:srgbClr val="000000"/>
                </a:solidFill>
                <a:latin typeface="HK Grotesk Bold"/>
              </a:rPr>
              <a:t>Jak korzystać ze smartfona</a:t>
            </a: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04858" y="3282300"/>
            <a:ext cx="15195281" cy="5841443"/>
          </a:xfrm>
          <a:custGeom>
            <a:avLst/>
            <a:gdLst/>
            <a:ahLst/>
            <a:cxnLst/>
            <a:rect r="r" b="b" t="t" l="l"/>
            <a:pathLst>
              <a:path h="5841443" w="15195281">
                <a:moveTo>
                  <a:pt x="0" y="0"/>
                </a:moveTo>
                <a:lnTo>
                  <a:pt x="15195280" y="0"/>
                </a:lnTo>
                <a:lnTo>
                  <a:pt x="15195280" y="5841443"/>
                </a:lnTo>
                <a:lnTo>
                  <a:pt x="0" y="5841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2536" t="-142578" r="-57198" b="-108207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51153" y="1951570"/>
            <a:ext cx="13902690" cy="342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  <a:spcBef>
                <a:spcPct val="0"/>
              </a:spcBef>
            </a:pPr>
            <a:r>
              <a:rPr lang="en-US" sz="8117">
                <a:solidFill>
                  <a:srgbClr val="000000"/>
                </a:solidFill>
                <a:latin typeface="HK Grotesk Bold"/>
              </a:rPr>
              <a:t>Przewijanie telefonu i aplikacji</a:t>
            </a: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31180" y="1904308"/>
            <a:ext cx="13631637" cy="7929318"/>
          </a:xfrm>
          <a:custGeom>
            <a:avLst/>
            <a:gdLst/>
            <a:ahLst/>
            <a:cxnLst/>
            <a:rect r="r" b="b" t="t" l="l"/>
            <a:pathLst>
              <a:path h="7929318" w="13631637">
                <a:moveTo>
                  <a:pt x="0" y="0"/>
                </a:moveTo>
                <a:lnTo>
                  <a:pt x="13631637" y="0"/>
                </a:lnTo>
                <a:lnTo>
                  <a:pt x="13631637" y="7929318"/>
                </a:lnTo>
                <a:lnTo>
                  <a:pt x="0" y="79293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272" t="-95078" r="-67045" b="-59555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805875" y="764588"/>
            <a:ext cx="11336536" cy="342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  <a:spcBef>
                <a:spcPct val="0"/>
              </a:spcBef>
            </a:pPr>
            <a:r>
              <a:rPr lang="en-US" sz="8117">
                <a:solidFill>
                  <a:srgbClr val="000000"/>
                </a:solidFill>
                <a:latin typeface="HK Grotesk Bold"/>
              </a:rPr>
              <a:t>Korzystanie z klawiatury</a:t>
            </a: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68545" y="3205745"/>
            <a:ext cx="9138767" cy="6052555"/>
          </a:xfrm>
          <a:custGeom>
            <a:avLst/>
            <a:gdLst/>
            <a:ahLst/>
            <a:cxnLst/>
            <a:rect r="r" b="b" t="t" l="l"/>
            <a:pathLst>
              <a:path h="6052555" w="9138767">
                <a:moveTo>
                  <a:pt x="0" y="0"/>
                </a:moveTo>
                <a:lnTo>
                  <a:pt x="9138766" y="0"/>
                </a:lnTo>
                <a:lnTo>
                  <a:pt x="9138766" y="6052555"/>
                </a:lnTo>
                <a:lnTo>
                  <a:pt x="0" y="60525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178" t="-119579" r="-114084" b="-7111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70152" y="1443517"/>
            <a:ext cx="7529512" cy="1160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  <a:spcBef>
                <a:spcPct val="0"/>
              </a:spcBef>
            </a:pPr>
            <a:r>
              <a:rPr lang="en-US" sz="8117">
                <a:solidFill>
                  <a:srgbClr val="000000"/>
                </a:solidFill>
                <a:latin typeface="HK Grotesk Bold"/>
              </a:rPr>
              <a:t>Łączenie z Wi‑Fi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89814" y="2631582"/>
            <a:ext cx="14579702" cy="7237055"/>
          </a:xfrm>
          <a:custGeom>
            <a:avLst/>
            <a:gdLst/>
            <a:ahLst/>
            <a:cxnLst/>
            <a:rect r="r" b="b" t="t" l="l"/>
            <a:pathLst>
              <a:path h="7237055" w="14579702">
                <a:moveTo>
                  <a:pt x="0" y="0"/>
                </a:moveTo>
                <a:lnTo>
                  <a:pt x="14579702" y="0"/>
                </a:lnTo>
                <a:lnTo>
                  <a:pt x="14579702" y="7237055"/>
                </a:lnTo>
                <a:lnTo>
                  <a:pt x="0" y="723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658" t="-96626" r="-43404" b="-4028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3172862" y="889953"/>
            <a:ext cx="3086100" cy="1650692"/>
            <a:chOff x="0" y="0"/>
            <a:chExt cx="812800" cy="4347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434750"/>
            </a:xfrm>
            <a:custGeom>
              <a:avLst/>
              <a:gdLst/>
              <a:ahLst/>
              <a:cxnLst/>
              <a:rect r="r" b="b" t="t" l="l"/>
              <a:pathLst>
                <a:path h="43475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434750"/>
                  </a:lnTo>
                  <a:lnTo>
                    <a:pt x="0" y="434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4910614" y="1104900"/>
            <a:ext cx="4233386" cy="1160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  <a:spcBef>
                <a:spcPct val="0"/>
              </a:spcBef>
            </a:pPr>
            <a:r>
              <a:rPr lang="en-US" sz="8117">
                <a:solidFill>
                  <a:srgbClr val="000000"/>
                </a:solidFill>
                <a:latin typeface="HK Grotesk Bold"/>
              </a:rPr>
              <a:t>Aplikacje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172862" y="889953"/>
            <a:ext cx="3086100" cy="1650692"/>
            <a:chOff x="0" y="0"/>
            <a:chExt cx="812800" cy="4347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434750"/>
            </a:xfrm>
            <a:custGeom>
              <a:avLst/>
              <a:gdLst/>
              <a:ahLst/>
              <a:cxnLst/>
              <a:rect r="r" b="b" t="t" l="l"/>
              <a:pathLst>
                <a:path h="43475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434750"/>
                  </a:lnTo>
                  <a:lnTo>
                    <a:pt x="0" y="434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889945" y="889953"/>
            <a:ext cx="12595755" cy="9334925"/>
          </a:xfrm>
          <a:custGeom>
            <a:avLst/>
            <a:gdLst/>
            <a:ahLst/>
            <a:cxnLst/>
            <a:rect r="r" b="b" t="t" l="l"/>
            <a:pathLst>
              <a:path h="9334925" w="12595755">
                <a:moveTo>
                  <a:pt x="0" y="0"/>
                </a:moveTo>
                <a:lnTo>
                  <a:pt x="12595755" y="0"/>
                </a:lnTo>
                <a:lnTo>
                  <a:pt x="12595755" y="9334926"/>
                </a:lnTo>
                <a:lnTo>
                  <a:pt x="0" y="9334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874" t="-67950" r="-82664" b="-4877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679480" y="2428768"/>
            <a:ext cx="8399714" cy="5121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356"/>
              </a:lnSpc>
            </a:pPr>
            <a:r>
              <a:rPr lang="en-US" sz="5778">
                <a:solidFill>
                  <a:srgbClr val="000000"/>
                </a:solidFill>
                <a:latin typeface="HK Grotesk Bold"/>
              </a:rPr>
              <a:t>Dziękujemy za uwagę :)</a:t>
            </a:r>
          </a:p>
          <a:p>
            <a:pPr algn="just">
              <a:lnSpc>
                <a:spcPts val="4205"/>
              </a:lnSpc>
            </a:pPr>
          </a:p>
          <a:p>
            <a:pPr algn="just">
              <a:lnSpc>
                <a:spcPts val="3618"/>
              </a:lnSpc>
            </a:pPr>
            <a:r>
              <a:rPr lang="en-US" sz="3289">
                <a:solidFill>
                  <a:srgbClr val="000000"/>
                </a:solidFill>
                <a:latin typeface="HK Grotesk Bold"/>
              </a:rPr>
              <a:t>Więcej informacji o projekcie na stronie:</a:t>
            </a:r>
          </a:p>
          <a:p>
            <a:pPr algn="just">
              <a:lnSpc>
                <a:spcPts val="3618"/>
              </a:lnSpc>
            </a:pPr>
          </a:p>
          <a:p>
            <a:pPr algn="just">
              <a:lnSpc>
                <a:spcPts val="3618"/>
              </a:lnSpc>
            </a:pPr>
            <a:r>
              <a:rPr lang="en-US" sz="3289">
                <a:solidFill>
                  <a:srgbClr val="000000"/>
                </a:solidFill>
                <a:latin typeface="HK Grotesk Bold"/>
              </a:rPr>
              <a:t>https://kreatywnidlabiznesu.pl/develop-your-creativity/</a:t>
            </a:r>
          </a:p>
          <a:p>
            <a:pPr algn="just">
              <a:lnSpc>
                <a:spcPts val="2640"/>
              </a:lnSpc>
            </a:pPr>
          </a:p>
          <a:p>
            <a:pPr algn="just">
              <a:lnSpc>
                <a:spcPts val="6356"/>
              </a:lnSpc>
            </a:pPr>
          </a:p>
          <a:p>
            <a:pPr algn="just">
              <a:lnSpc>
                <a:spcPts val="6356"/>
              </a:lnSpc>
            </a:pPr>
          </a:p>
        </p:txBody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028700" y="1028700"/>
            <a:ext cx="8213147" cy="8229600"/>
            <a:chOff x="0" y="0"/>
            <a:chExt cx="10143490" cy="1016381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143351" cy="10163632"/>
            </a:xfrm>
            <a:custGeom>
              <a:avLst/>
              <a:gdLst/>
              <a:ahLst/>
              <a:cxnLst/>
              <a:rect r="r" b="b" t="t" l="l"/>
              <a:pathLst>
                <a:path h="10163632" w="10143351">
                  <a:moveTo>
                    <a:pt x="0" y="0"/>
                  </a:moveTo>
                  <a:lnTo>
                    <a:pt x="10143351" y="0"/>
                  </a:lnTo>
                  <a:lnTo>
                    <a:pt x="10143351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0" t="-25" r="0" b="-25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149600" y="2368550"/>
              <a:ext cx="51562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5156200">
                  <a:moveTo>
                    <a:pt x="0" y="0"/>
                  </a:moveTo>
                  <a:lnTo>
                    <a:pt x="5156200" y="0"/>
                  </a:lnTo>
                  <a:lnTo>
                    <a:pt x="5156200" y="6858000"/>
                  </a:lnTo>
                  <a:lnTo>
                    <a:pt x="0" y="6858000"/>
                  </a:lnTo>
                  <a:close/>
                </a:path>
              </a:pathLst>
            </a:custGeom>
            <a:blipFill>
              <a:blip r:embed="rId3"/>
              <a:stretch>
                <a:fillRect l="-49816" t="0" r="-49816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74650" y="673100"/>
              <a:ext cx="6318250" cy="8427288"/>
            </a:xfrm>
            <a:custGeom>
              <a:avLst/>
              <a:gdLst/>
              <a:ahLst/>
              <a:cxnLst/>
              <a:rect r="r" b="b" t="t" l="l"/>
              <a:pathLst>
                <a:path h="8427288" w="6318250">
                  <a:moveTo>
                    <a:pt x="2560460" y="1417091"/>
                  </a:moveTo>
                  <a:lnTo>
                    <a:pt x="2559050" y="8427288"/>
                  </a:lnTo>
                  <a:lnTo>
                    <a:pt x="0" y="8427288"/>
                  </a:lnTo>
                  <a:lnTo>
                    <a:pt x="0" y="0"/>
                  </a:lnTo>
                  <a:lnTo>
                    <a:pt x="6318250" y="0"/>
                  </a:lnTo>
                  <a:lnTo>
                    <a:pt x="6318250" y="1098550"/>
                  </a:lnTo>
                  <a:lnTo>
                    <a:pt x="2878087" y="1099439"/>
                  </a:lnTo>
                  <a:cubicBezTo>
                    <a:pt x="2702674" y="1099490"/>
                    <a:pt x="2560498" y="1241679"/>
                    <a:pt x="2560460" y="1417091"/>
                  </a:cubicBezTo>
                  <a:close/>
                </a:path>
              </a:pathLst>
            </a:custGeom>
            <a:blipFill>
              <a:blip r:embed="rId4"/>
              <a:stretch>
                <a:fillRect l="-74927" t="0" r="-2912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-181678" y="9123328"/>
            <a:ext cx="19466958" cy="2706722"/>
            <a:chOff x="0" y="0"/>
            <a:chExt cx="5127100" cy="71288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127100" cy="712882"/>
            </a:xfrm>
            <a:custGeom>
              <a:avLst/>
              <a:gdLst/>
              <a:ahLst/>
              <a:cxnLst/>
              <a:rect r="r" b="b" t="t" l="l"/>
              <a:pathLst>
                <a:path h="712882" w="5127100">
                  <a:moveTo>
                    <a:pt x="0" y="0"/>
                  </a:moveTo>
                  <a:lnTo>
                    <a:pt x="5127100" y="0"/>
                  </a:lnTo>
                  <a:lnTo>
                    <a:pt x="5127100" y="712882"/>
                  </a:lnTo>
                  <a:lnTo>
                    <a:pt x="0" y="71288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0" y="9258300"/>
            <a:ext cx="19466958" cy="2706722"/>
            <a:chOff x="0" y="0"/>
            <a:chExt cx="5127100" cy="71288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127100" cy="712882"/>
            </a:xfrm>
            <a:custGeom>
              <a:avLst/>
              <a:gdLst/>
              <a:ahLst/>
              <a:cxnLst/>
              <a:rect r="r" b="b" t="t" l="l"/>
              <a:pathLst>
                <a:path h="712882" w="5127100">
                  <a:moveTo>
                    <a:pt x="0" y="0"/>
                  </a:moveTo>
                  <a:lnTo>
                    <a:pt x="5127100" y="0"/>
                  </a:lnTo>
                  <a:lnTo>
                    <a:pt x="5127100" y="712882"/>
                  </a:lnTo>
                  <a:lnTo>
                    <a:pt x="0" y="71288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5875548" y="9370793"/>
            <a:ext cx="811075" cy="811075"/>
          </a:xfrm>
          <a:custGeom>
            <a:avLst/>
            <a:gdLst/>
            <a:ahLst/>
            <a:cxnLst/>
            <a:rect r="r" b="b" t="t" l="l"/>
            <a:pathLst>
              <a:path h="811075" w="811075">
                <a:moveTo>
                  <a:pt x="0" y="0"/>
                </a:moveTo>
                <a:lnTo>
                  <a:pt x="811075" y="0"/>
                </a:lnTo>
                <a:lnTo>
                  <a:pt x="811075" y="811074"/>
                </a:lnTo>
                <a:lnTo>
                  <a:pt x="0" y="8110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858073" y="9357691"/>
            <a:ext cx="1059197" cy="834118"/>
          </a:xfrm>
          <a:custGeom>
            <a:avLst/>
            <a:gdLst/>
            <a:ahLst/>
            <a:cxnLst/>
            <a:rect r="r" b="b" t="t" l="l"/>
            <a:pathLst>
              <a:path h="834118" w="1059197">
                <a:moveTo>
                  <a:pt x="0" y="0"/>
                </a:moveTo>
                <a:lnTo>
                  <a:pt x="1059197" y="0"/>
                </a:lnTo>
                <a:lnTo>
                  <a:pt x="1059197" y="834118"/>
                </a:lnTo>
                <a:lnTo>
                  <a:pt x="0" y="8341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486486" y="9327303"/>
            <a:ext cx="928453" cy="854564"/>
          </a:xfrm>
          <a:custGeom>
            <a:avLst/>
            <a:gdLst/>
            <a:ahLst/>
            <a:cxnLst/>
            <a:rect r="r" b="b" t="t" l="l"/>
            <a:pathLst>
              <a:path h="854564" w="928453">
                <a:moveTo>
                  <a:pt x="0" y="0"/>
                </a:moveTo>
                <a:lnTo>
                  <a:pt x="928454" y="0"/>
                </a:lnTo>
                <a:lnTo>
                  <a:pt x="928454" y="854564"/>
                </a:lnTo>
                <a:lnTo>
                  <a:pt x="0" y="8545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086734" y="9448695"/>
            <a:ext cx="1646745" cy="652111"/>
          </a:xfrm>
          <a:custGeom>
            <a:avLst/>
            <a:gdLst/>
            <a:ahLst/>
            <a:cxnLst/>
            <a:rect r="r" b="b" t="t" l="l"/>
            <a:pathLst>
              <a:path h="652111" w="1646745">
                <a:moveTo>
                  <a:pt x="0" y="0"/>
                </a:moveTo>
                <a:lnTo>
                  <a:pt x="1646745" y="0"/>
                </a:lnTo>
                <a:lnTo>
                  <a:pt x="1646745" y="652111"/>
                </a:lnTo>
                <a:lnTo>
                  <a:pt x="0" y="6521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-5400000">
            <a:off x="5203772" y="9621868"/>
            <a:ext cx="863894" cy="136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4"/>
              </a:lnSpc>
            </a:pPr>
            <a:r>
              <a:rPr lang="en-US" sz="817" spc="155">
                <a:solidFill>
                  <a:srgbClr val="1986C8"/>
                </a:solidFill>
                <a:latin typeface="Now Bold"/>
              </a:rPr>
              <a:t>PARTNERZY:</a:t>
            </a:r>
          </a:p>
        </p:txBody>
      </p:sp>
      <p:sp>
        <p:nvSpPr>
          <p:cNvPr name="TextBox 19" id="19"/>
          <p:cNvSpPr txBox="true"/>
          <p:nvPr/>
        </p:nvSpPr>
        <p:spPr>
          <a:xfrm rot="-5400000">
            <a:off x="3801541" y="9668372"/>
            <a:ext cx="863894" cy="163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308"/>
              </a:lnSpc>
            </a:pPr>
            <a:r>
              <a:rPr lang="en-US" sz="934" spc="177">
                <a:solidFill>
                  <a:srgbClr val="1986C8"/>
                </a:solidFill>
                <a:latin typeface="Now Bold"/>
              </a:rPr>
              <a:t>LIDER: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551801" y="8091094"/>
            <a:ext cx="8103006" cy="887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60"/>
              </a:lnSpc>
              <a:spcBef>
                <a:spcPct val="0"/>
              </a:spcBef>
            </a:pPr>
            <a:r>
              <a:rPr lang="en-US" sz="1600">
                <a:solidFill>
                  <a:srgbClr val="050217"/>
                </a:solidFill>
                <a:latin typeface="HK Grotesk"/>
              </a:rPr>
              <a:t>Sfinansowane ze środków UE. Wyrażone poglądy i opinie są jedynie opiniami autora lub autorów i niekoniecznie odzwierciedlają poglądy i opinie Unii Europejskiej lub Europejskiej Agencji Wykonawczej ds. Edukacji i Kultury (EACEA). Unia Europejska ani EACEA nie ponoszą za nie odpowiedzialności.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361450" y="9342906"/>
            <a:ext cx="3886325" cy="694681"/>
          </a:xfrm>
          <a:custGeom>
            <a:avLst/>
            <a:gdLst/>
            <a:ahLst/>
            <a:cxnLst/>
            <a:rect r="r" b="b" t="t" l="l"/>
            <a:pathLst>
              <a:path h="694681" w="3886325">
                <a:moveTo>
                  <a:pt x="0" y="0"/>
                </a:moveTo>
                <a:lnTo>
                  <a:pt x="3886324" y="0"/>
                </a:lnTo>
                <a:lnTo>
                  <a:pt x="3886324" y="694681"/>
                </a:lnTo>
                <a:lnTo>
                  <a:pt x="0" y="69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472804" y="2147529"/>
            <a:ext cx="8606390" cy="2005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868"/>
              </a:lnSpc>
            </a:pPr>
            <a:r>
              <a:rPr lang="en-US" sz="7153">
                <a:solidFill>
                  <a:srgbClr val="336BE4"/>
                </a:solidFill>
                <a:latin typeface="HK Grotesk Bold"/>
              </a:rPr>
              <a:t>1. WPROWADZANIE</a:t>
            </a:r>
          </a:p>
          <a:p>
            <a:pPr>
              <a:lnSpc>
                <a:spcPts val="7868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6860250" cy="8229600"/>
          </a:xfrm>
          <a:custGeom>
            <a:avLst/>
            <a:gdLst/>
            <a:ahLst/>
            <a:cxnLst/>
            <a:rect r="r" b="b" t="t" l="l"/>
            <a:pathLst>
              <a:path h="8229600" w="6860250">
                <a:moveTo>
                  <a:pt x="0" y="0"/>
                </a:moveTo>
                <a:lnTo>
                  <a:pt x="6860250" y="0"/>
                </a:lnTo>
                <a:lnTo>
                  <a:pt x="68602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975" t="0" r="-24975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939992" y="9949024"/>
            <a:ext cx="4967615" cy="337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37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805273" y="4628973"/>
            <a:ext cx="8049870" cy="2772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4"/>
              </a:lnSpc>
            </a:pPr>
            <a:r>
              <a:rPr lang="en-US" sz="3940">
                <a:solidFill>
                  <a:srgbClr val="050217"/>
                </a:solidFill>
                <a:latin typeface="HK Grotesk Bold"/>
              </a:rPr>
              <a:t>Wprowadzanie to proces, w którym użytkownik wprowadza dowolny typ danych do systemu komputerowego.</a:t>
            </a:r>
          </a:p>
          <a:p>
            <a:pPr algn="ctr">
              <a:lnSpc>
                <a:spcPts val="433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2373208"/>
            <a:ext cx="14656127" cy="7690532"/>
          </a:xfrm>
          <a:custGeom>
            <a:avLst/>
            <a:gdLst/>
            <a:ahLst/>
            <a:cxnLst/>
            <a:rect r="r" b="b" t="t" l="l"/>
            <a:pathLst>
              <a:path h="7690532" w="14656127">
                <a:moveTo>
                  <a:pt x="0" y="0"/>
                </a:moveTo>
                <a:lnTo>
                  <a:pt x="14656127" y="0"/>
                </a:lnTo>
                <a:lnTo>
                  <a:pt x="14656127" y="7690533"/>
                </a:lnTo>
                <a:lnTo>
                  <a:pt x="0" y="76905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7930" t="-107246" r="-57340" b="-55677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100775" y="1253138"/>
            <a:ext cx="11703362" cy="897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27"/>
              </a:lnSpc>
              <a:spcBef>
                <a:spcPct val="0"/>
              </a:spcBef>
            </a:pPr>
            <a:r>
              <a:rPr lang="en-US" sz="6206">
                <a:solidFill>
                  <a:srgbClr val="000000"/>
                </a:solidFill>
                <a:latin typeface="HK Grotesk Bold"/>
              </a:rPr>
              <a:t>U</a:t>
            </a:r>
            <a:r>
              <a:rPr lang="en-US" sz="6206">
                <a:solidFill>
                  <a:srgbClr val="000000"/>
                </a:solidFill>
                <a:latin typeface="HK Grotesk Bold"/>
              </a:rPr>
              <a:t>rządzenia wyjściowe komputera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2145728"/>
            <a:ext cx="7639170" cy="5995544"/>
            <a:chOff x="0" y="0"/>
            <a:chExt cx="10185561" cy="7994059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2043408"/>
              <a:ext cx="10185561" cy="12277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949"/>
                </a:lnSpc>
              </a:pPr>
              <a:r>
                <a:rPr lang="en-US" sz="6317">
                  <a:solidFill>
                    <a:srgbClr val="336BE4"/>
                  </a:solidFill>
                  <a:latin typeface="HK Grotesk Bold"/>
                </a:rPr>
                <a:t>2. PRZETWARZANIE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4211262"/>
              <a:ext cx="10185561" cy="37166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098"/>
                </a:lnSpc>
              </a:pPr>
              <a:r>
                <a:rPr lang="en-US" sz="3152" spc="63">
                  <a:solidFill>
                    <a:srgbClr val="050217"/>
                  </a:solidFill>
                  <a:latin typeface="HK Grotesk Medium"/>
                </a:rPr>
                <a:t>Przetwarzanie oznacza po prostu, że system komputerowy zaczyna wykonywać polecenia podane przez użytkownika. Ten proces nazywa się przetwarzaniem.</a:t>
              </a:r>
            </a:p>
            <a:p>
              <a:pPr>
                <a:lnSpc>
                  <a:spcPts val="2928"/>
                </a:lnSpc>
              </a:pPr>
            </a:p>
            <a:p>
              <a:pPr>
                <a:lnSpc>
                  <a:spcPts val="2928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36420"/>
              <a:ext cx="10185561" cy="10680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16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95635" y="2210299"/>
            <a:ext cx="8426293" cy="6550958"/>
          </a:xfrm>
          <a:custGeom>
            <a:avLst/>
            <a:gdLst/>
            <a:ahLst/>
            <a:cxnLst/>
            <a:rect r="r" b="b" t="t" l="l"/>
            <a:pathLst>
              <a:path h="6550958" w="8426293">
                <a:moveTo>
                  <a:pt x="0" y="0"/>
                </a:moveTo>
                <a:lnTo>
                  <a:pt x="8426292" y="0"/>
                </a:lnTo>
                <a:lnTo>
                  <a:pt x="8426292" y="6550958"/>
                </a:lnTo>
                <a:lnTo>
                  <a:pt x="0" y="6550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64" t="0" r="-8564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40539" y="1205513"/>
            <a:ext cx="6750060" cy="8225678"/>
          </a:xfrm>
          <a:custGeom>
            <a:avLst/>
            <a:gdLst/>
            <a:ahLst/>
            <a:cxnLst/>
            <a:rect r="r" b="b" t="t" l="l"/>
            <a:pathLst>
              <a:path h="8225678" w="6750060">
                <a:moveTo>
                  <a:pt x="0" y="0"/>
                </a:moveTo>
                <a:lnTo>
                  <a:pt x="6750060" y="0"/>
                </a:lnTo>
                <a:lnTo>
                  <a:pt x="6750060" y="8225677"/>
                </a:lnTo>
                <a:lnTo>
                  <a:pt x="0" y="82256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47" t="0" r="-7211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41552" y="1709784"/>
            <a:ext cx="5647968" cy="342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9"/>
              </a:lnSpc>
            </a:pPr>
            <a:r>
              <a:rPr lang="en-US" sz="8117">
                <a:solidFill>
                  <a:srgbClr val="336BE4"/>
                </a:solidFill>
                <a:latin typeface="HK Grotesk Bold"/>
              </a:rPr>
              <a:t>3. WYJŚCIE</a:t>
            </a:r>
          </a:p>
          <a:p>
            <a:pPr algn="ctr">
              <a:lnSpc>
                <a:spcPts val="8929"/>
              </a:lnSpc>
            </a:pPr>
          </a:p>
          <a:p>
            <a:pPr algn="ctr">
              <a:lnSpc>
                <a:spcPts val="8929"/>
              </a:lnSpc>
              <a:spcBef>
                <a:spcPct val="0"/>
              </a:spcBef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732253" y="4396360"/>
            <a:ext cx="8066567" cy="3880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78"/>
              </a:lnSpc>
            </a:pPr>
            <a:r>
              <a:rPr lang="en-US" sz="5526">
                <a:solidFill>
                  <a:srgbClr val="000000"/>
                </a:solidFill>
                <a:latin typeface="HK Grotesk"/>
              </a:rPr>
              <a:t>Wyjście oznacza po prostu wyprowadzenie wyników określonych przez użytkownika.</a:t>
            </a:r>
          </a:p>
          <a:p>
            <a:pPr algn="ctr">
              <a:lnSpc>
                <a:spcPts val="607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4417" y="1971294"/>
            <a:ext cx="13183853" cy="7880282"/>
          </a:xfrm>
          <a:custGeom>
            <a:avLst/>
            <a:gdLst/>
            <a:ahLst/>
            <a:cxnLst/>
            <a:rect r="r" b="b" t="t" l="l"/>
            <a:pathLst>
              <a:path h="7880282" w="13183853">
                <a:moveTo>
                  <a:pt x="0" y="0"/>
                </a:moveTo>
                <a:lnTo>
                  <a:pt x="13183854" y="0"/>
                </a:lnTo>
                <a:lnTo>
                  <a:pt x="13183854" y="7880282"/>
                </a:lnTo>
                <a:lnTo>
                  <a:pt x="0" y="78802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5242" t="-108001" r="-71830" b="-5274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26787" y="578096"/>
            <a:ext cx="12482678" cy="958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33"/>
              </a:lnSpc>
              <a:spcBef>
                <a:spcPct val="0"/>
              </a:spcBef>
            </a:pPr>
            <a:r>
              <a:rPr lang="en-US" sz="6666">
                <a:solidFill>
                  <a:srgbClr val="000000"/>
                </a:solidFill>
                <a:latin typeface="HK Grotesk Bold"/>
              </a:rPr>
              <a:t>urządzenia wyjściowe komputera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633499" y="1205513"/>
            <a:ext cx="6860250" cy="8229600"/>
          </a:xfrm>
          <a:custGeom>
            <a:avLst/>
            <a:gdLst/>
            <a:ahLst/>
            <a:cxnLst/>
            <a:rect r="r" b="b" t="t" l="l"/>
            <a:pathLst>
              <a:path h="8229600" w="6860250">
                <a:moveTo>
                  <a:pt x="0" y="0"/>
                </a:moveTo>
                <a:lnTo>
                  <a:pt x="6860250" y="0"/>
                </a:lnTo>
                <a:lnTo>
                  <a:pt x="68602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839" t="0" r="-4700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69734" y="1262663"/>
            <a:ext cx="12158266" cy="1646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04"/>
              </a:lnSpc>
            </a:pPr>
            <a:r>
              <a:rPr lang="en-US" sz="6368">
                <a:solidFill>
                  <a:srgbClr val="336BE4"/>
                </a:solidFill>
                <a:latin typeface="HK Grotesk Bold"/>
              </a:rPr>
              <a:t>4. PRZECHOWYWANIE</a:t>
            </a:r>
          </a:p>
          <a:p>
            <a:pPr>
              <a:lnSpc>
                <a:spcPts val="5904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466099" y="-407582"/>
            <a:ext cx="3226188" cy="3226188"/>
          </a:xfrm>
          <a:custGeom>
            <a:avLst/>
            <a:gdLst/>
            <a:ahLst/>
            <a:cxnLst/>
            <a:rect r="r" b="b" t="t" l="l"/>
            <a:pathLst>
              <a:path h="3226188" w="3226188">
                <a:moveTo>
                  <a:pt x="0" y="0"/>
                </a:moveTo>
                <a:lnTo>
                  <a:pt x="3226189" y="0"/>
                </a:lnTo>
                <a:lnTo>
                  <a:pt x="3226189" y="3226189"/>
                </a:lnTo>
                <a:lnTo>
                  <a:pt x="0" y="3226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91388" y="4040699"/>
            <a:ext cx="9144000" cy="3385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4"/>
              </a:lnSpc>
            </a:pPr>
            <a:r>
              <a:rPr lang="en-US" sz="4058">
                <a:solidFill>
                  <a:srgbClr val="000000"/>
                </a:solidFill>
                <a:latin typeface="HK Grotesk"/>
              </a:rPr>
              <a:t>Przechowywanie to czwarta podstawowa operacja systemów komputerowych. „Zapisz” oznacza po prostu zapisanie wyniku wyjściowego po wykonaniu instrukcji użytkownika.</a:t>
            </a:r>
          </a:p>
          <a:p>
            <a:pPr algn="ctr">
              <a:lnSpc>
                <a:spcPts val="446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DAFoo-KPtOs</dc:identifier>
  <dcterms:modified xsi:type="dcterms:W3CDTF">2011-08-01T06:04:30Z</dcterms:modified>
  <cp:revision>1</cp:revision>
  <dc:title>O5-Obsługa komputera i poznawanie nowoczesnych technologii-PREZENTACJA III</dc:title>
</cp:coreProperties>
</file>