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6"/>
    <p:sldId id="257" r:id="rId37"/>
    <p:sldId id="258" r:id="rId38"/>
    <p:sldId id="259" r:id="rId39"/>
    <p:sldId id="260" r:id="rId40"/>
    <p:sldId id="261" r:id="rId41"/>
    <p:sldId id="262" r:id="rId42"/>
    <p:sldId id="263" r:id="rId43"/>
    <p:sldId id="264" r:id="rId44"/>
    <p:sldId id="265" r:id="rId45"/>
    <p:sldId id="266" r:id="rId46"/>
    <p:sldId id="267" r:id="rId47"/>
    <p:sldId id="268" r:id="rId48"/>
    <p:sldId id="269" r:id="rId49"/>
    <p:sldId id="270" r:id="rId50"/>
    <p:sldId id="271" r:id="rId51"/>
    <p:sldId id="272" r:id="rId52"/>
    <p:sldId id="273" r:id="rId53"/>
    <p:sldId id="274" r:id="rId54"/>
    <p:sldId id="275" r:id="rId55"/>
    <p:sldId id="276" r:id="rId56"/>
    <p:sldId id="277" r:id="rId57"/>
    <p:sldId id="278" r:id="rId58"/>
    <p:sldId id="279" r:id="rId59"/>
    <p:sldId id="280" r:id="rId60"/>
    <p:sldId id="281" r:id="rId61"/>
    <p:sldId id="282" r:id="rId62"/>
    <p:sldId id="283" r:id="rId63"/>
    <p:sldId id="284" r:id="rId64"/>
    <p:sldId id="285" r:id="rId65"/>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Extra Bold" charset="1" panose="020B0906030804020204"/>
      <p:regular r:id="rId10"/>
    </p:embeddedFont>
    <p:embeddedFont>
      <p:font typeface="Open Sans Extra Bold Italics" charset="1" panose="020B0906030804020204"/>
      <p:regular r:id="rId11"/>
    </p:embeddedFont>
    <p:embeddedFont>
      <p:font typeface="Now" charset="1" panose="00000500000000000000"/>
      <p:regular r:id="rId12"/>
    </p:embeddedFont>
    <p:embeddedFont>
      <p:font typeface="Now Bold" charset="1" panose="00000800000000000000"/>
      <p:regular r:id="rId13"/>
    </p:embeddedFont>
    <p:embeddedFont>
      <p:font typeface="Now Thin" charset="1" panose="00000300000000000000"/>
      <p:regular r:id="rId14"/>
    </p:embeddedFont>
    <p:embeddedFont>
      <p:font typeface="Now Light" charset="1" panose="00000400000000000000"/>
      <p:regular r:id="rId15"/>
    </p:embeddedFont>
    <p:embeddedFont>
      <p:font typeface="Now Medium" charset="1" panose="00000600000000000000"/>
      <p:regular r:id="rId16"/>
    </p:embeddedFont>
    <p:embeddedFont>
      <p:font typeface="Now Heavy" charset="1" panose="00000A00000000000000"/>
      <p:regular r:id="rId17"/>
    </p:embeddedFont>
    <p:embeddedFont>
      <p:font typeface="HK Grotesk" charset="1" panose="00000500000000000000"/>
      <p:regular r:id="rId18"/>
    </p:embeddedFont>
    <p:embeddedFont>
      <p:font typeface="HK Grotesk Bold" charset="1" panose="00000800000000000000"/>
      <p:regular r:id="rId19"/>
    </p:embeddedFont>
    <p:embeddedFont>
      <p:font typeface="HK Grotesk Italics" charset="1" panose="00000500000000000000"/>
      <p:regular r:id="rId20"/>
    </p:embeddedFont>
    <p:embeddedFont>
      <p:font typeface="HK Grotesk Bold Italics" charset="1" panose="00000800000000000000"/>
      <p:regular r:id="rId21"/>
    </p:embeddedFont>
    <p:embeddedFont>
      <p:font typeface="HK Grotesk Light" charset="1" panose="00000400000000000000"/>
      <p:regular r:id="rId22"/>
    </p:embeddedFont>
    <p:embeddedFont>
      <p:font typeface="HK Grotesk Light Italics" charset="1" panose="00000400000000000000"/>
      <p:regular r:id="rId23"/>
    </p:embeddedFont>
    <p:embeddedFont>
      <p:font typeface="HK Grotesk Medium" charset="1" panose="00000600000000000000"/>
      <p:regular r:id="rId24"/>
    </p:embeddedFont>
    <p:embeddedFont>
      <p:font typeface="HK Grotesk Medium Italics" charset="1" panose="00000600000000000000"/>
      <p:regular r:id="rId25"/>
    </p:embeddedFont>
    <p:embeddedFont>
      <p:font typeface="HK Grotesk Semi-Bold" charset="1" panose="00000700000000000000"/>
      <p:regular r:id="rId26"/>
    </p:embeddedFont>
    <p:embeddedFont>
      <p:font typeface="HK Grotesk Semi-Bold Italics" charset="1" panose="00000700000000000000"/>
      <p:regular r:id="rId27"/>
    </p:embeddedFont>
    <p:embeddedFont>
      <p:font typeface="Open Sans" charset="1" panose="020B0606030504020204"/>
      <p:regular r:id="rId28"/>
    </p:embeddedFont>
    <p:embeddedFont>
      <p:font typeface="Open Sans Bold" charset="1" panose="020B0806030504020204"/>
      <p:regular r:id="rId29"/>
    </p:embeddedFont>
    <p:embeddedFont>
      <p:font typeface="Open Sans Italics" charset="1" panose="020B0606030504020204"/>
      <p:regular r:id="rId30"/>
    </p:embeddedFont>
    <p:embeddedFont>
      <p:font typeface="Open Sans Bold Italics" charset="1" panose="020B0806030504020204"/>
      <p:regular r:id="rId31"/>
    </p:embeddedFont>
    <p:embeddedFont>
      <p:font typeface="Open Sans Light" charset="1" panose="020B0306030504020204"/>
      <p:regular r:id="rId32"/>
    </p:embeddedFont>
    <p:embeddedFont>
      <p:font typeface="Open Sans Light Italics" charset="1" panose="020B0306030504020204"/>
      <p:regular r:id="rId33"/>
    </p:embeddedFont>
    <p:embeddedFont>
      <p:font typeface="Open Sans Ultra-Bold" charset="1" panose="00000000000000000000"/>
      <p:regular r:id="rId34"/>
    </p:embeddedFont>
    <p:embeddedFont>
      <p:font typeface="Open Sans Ultra-Bold Italics" charset="1" panose="000000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slides/slide1.xml" Type="http://schemas.openxmlformats.org/officeDocument/2006/relationships/slide"/><Relationship Id="rId37" Target="slides/slide2.xml" Type="http://schemas.openxmlformats.org/officeDocument/2006/relationships/slide"/><Relationship Id="rId38" Target="slides/slide3.xml" Type="http://schemas.openxmlformats.org/officeDocument/2006/relationships/slide"/><Relationship Id="rId39" Target="slides/slide4.xml" Type="http://schemas.openxmlformats.org/officeDocument/2006/relationships/slide"/><Relationship Id="rId4" Target="theme/theme1.xml" Type="http://schemas.openxmlformats.org/officeDocument/2006/relationships/theme"/><Relationship Id="rId40" Target="slides/slide5.xml" Type="http://schemas.openxmlformats.org/officeDocument/2006/relationships/slide"/><Relationship Id="rId41" Target="slides/slide6.xml" Type="http://schemas.openxmlformats.org/officeDocument/2006/relationships/slide"/><Relationship Id="rId42" Target="slides/slide7.xml" Type="http://schemas.openxmlformats.org/officeDocument/2006/relationships/slide"/><Relationship Id="rId43" Target="slides/slide8.xml" Type="http://schemas.openxmlformats.org/officeDocument/2006/relationships/slide"/><Relationship Id="rId44" Target="slides/slide9.xml" Type="http://schemas.openxmlformats.org/officeDocument/2006/relationships/slide"/><Relationship Id="rId45" Target="slides/slide10.xml" Type="http://schemas.openxmlformats.org/officeDocument/2006/relationships/slide"/><Relationship Id="rId46" Target="slides/slide11.xml" Type="http://schemas.openxmlformats.org/officeDocument/2006/relationships/slide"/><Relationship Id="rId47" Target="slides/slide12.xml" Type="http://schemas.openxmlformats.org/officeDocument/2006/relationships/slide"/><Relationship Id="rId48" Target="slides/slide13.xml" Type="http://schemas.openxmlformats.org/officeDocument/2006/relationships/slide"/><Relationship Id="rId49" Target="slides/slide14.xml" Type="http://schemas.openxmlformats.org/officeDocument/2006/relationships/slide"/><Relationship Id="rId5" Target="tableStyles.xml" Type="http://schemas.openxmlformats.org/officeDocument/2006/relationships/tableStyles"/><Relationship Id="rId50" Target="slides/slide15.xml" Type="http://schemas.openxmlformats.org/officeDocument/2006/relationships/slide"/><Relationship Id="rId51" Target="slides/slide16.xml" Type="http://schemas.openxmlformats.org/officeDocument/2006/relationships/slide"/><Relationship Id="rId52" Target="slides/slide17.xml" Type="http://schemas.openxmlformats.org/officeDocument/2006/relationships/slide"/><Relationship Id="rId53" Target="slides/slide18.xml" Type="http://schemas.openxmlformats.org/officeDocument/2006/relationships/slide"/><Relationship Id="rId54" Target="slides/slide19.xml" Type="http://schemas.openxmlformats.org/officeDocument/2006/relationships/slide"/><Relationship Id="rId55" Target="slides/slide20.xml" Type="http://schemas.openxmlformats.org/officeDocument/2006/relationships/slide"/><Relationship Id="rId56" Target="slides/slide21.xml" Type="http://schemas.openxmlformats.org/officeDocument/2006/relationships/slide"/><Relationship Id="rId57" Target="slides/slide22.xml" Type="http://schemas.openxmlformats.org/officeDocument/2006/relationships/slide"/><Relationship Id="rId58" Target="slides/slide23.xml" Type="http://schemas.openxmlformats.org/officeDocument/2006/relationships/slide"/><Relationship Id="rId59" Target="slides/slide24.xml" Type="http://schemas.openxmlformats.org/officeDocument/2006/relationships/slide"/><Relationship Id="rId6" Target="fonts/font6.fntdata" Type="http://schemas.openxmlformats.org/officeDocument/2006/relationships/font"/><Relationship Id="rId60" Target="slides/slide25.xml" Type="http://schemas.openxmlformats.org/officeDocument/2006/relationships/slide"/><Relationship Id="rId61" Target="slides/slide26.xml" Type="http://schemas.openxmlformats.org/officeDocument/2006/relationships/slide"/><Relationship Id="rId62" Target="slides/slide27.xml" Type="http://schemas.openxmlformats.org/officeDocument/2006/relationships/slide"/><Relationship Id="rId63" Target="slides/slide28.xml" Type="http://schemas.openxmlformats.org/officeDocument/2006/relationships/slide"/><Relationship Id="rId64" Target="slides/slide29.xml" Type="http://schemas.openxmlformats.org/officeDocument/2006/relationships/slide"/><Relationship Id="rId65" Target="slides/slide30.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3.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6.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6.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6.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6.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8.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0.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1.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6.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6.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9.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0.png" Type="http://schemas.openxmlformats.org/officeDocument/2006/relationships/image"/><Relationship Id="rId4" Target="../media/image41.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2.png" Type="http://schemas.openxmlformats.org/officeDocument/2006/relationships/image"/><Relationship Id="rId4" Target="../media/image43.svg" Type="http://schemas.openxmlformats.org/officeDocument/2006/relationships/image"/><Relationship Id="rId5" Target="../media/image44.png" Type="http://schemas.openxmlformats.org/officeDocument/2006/relationships/image"/><Relationship Id="rId6" Target="../media/image45.sv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10" Target="https://support.microsoft.com/pl-pl/windows/podstawowe-programy-windows-2707b879-5004-4349-c4a4-e5900945f2a9" TargetMode="External" Type="http://schemas.openxmlformats.org/officeDocument/2006/relationships/hyperlink"/><Relationship Id="rId11" Target="https://www.tazkranet.com/pl/setup-windows-pc-for-senior-citizens/" TargetMode="External" Type="http://schemas.openxmlformats.org/officeDocument/2006/relationships/hyperlink"/><Relationship Id="rId12" Target="https://pl.wikipedia.org/wiki/Microsoft_Paint" TargetMode="External" Type="http://schemas.openxmlformats.org/officeDocument/2006/relationships/hyperlink"/><Relationship Id="rId13" Target="https://pl.wikipedia.org/wiki/Przegl%C4%85darka_internetowa" TargetMode="External" Type="http://schemas.openxmlformats.org/officeDocument/2006/relationships/hyperlink"/><Relationship Id="rId2" Target="../media/image6.png" Type="http://schemas.openxmlformats.org/officeDocument/2006/relationships/image"/><Relationship Id="rId3" Target="https://www.computerhope.com/jargon/m/microsoft-word.htm" TargetMode="External" Type="http://schemas.openxmlformats.org/officeDocument/2006/relationships/hyperlink"/><Relationship Id="rId4" Target="https://www.geeksforgeeks.org/introduction-to-microsoft-word/" TargetMode="External" Type="http://schemas.openxmlformats.org/officeDocument/2006/relationships/hyperlink"/><Relationship Id="rId5" Target="https://sciaga.pl/tekst/50020-51-opis_worda" TargetMode="External" Type="http://schemas.openxmlformats.org/officeDocument/2006/relationships/hyperlink"/><Relationship Id="rId6" Target="https://support.microsoft.com/pl-pl/office/podstawowe-zadania-w-programie-excel-dc775dd1-fa52-430f-9c3c-d998d1735fca" TargetMode="External" Type="http://schemas.openxmlformats.org/officeDocument/2006/relationships/hyperlink"/><Relationship Id="rId7" Target="http://staff.uz.zgora.pl/gmaniars/Pliki/excel.pdf" TargetMode="External" Type="http://schemas.openxmlformats.org/officeDocument/2006/relationships/hyperlink"/><Relationship Id="rId8" Target="https://support.microsoft.com/pl-pl/office/co-to-jest-program-powerpoint-5f9cc860-d199-4d85-ad1b-4b74018acf5b" TargetMode="External" Type="http://schemas.openxmlformats.org/officeDocument/2006/relationships/hyperlink"/><Relationship Id="rId9" Target="https://trybawaryjny.pl/funkcje-windows-10/"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9.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46.png" Type="http://schemas.openxmlformats.org/officeDocument/2006/relationships/image"/><Relationship Id="rId3" Target="../media/image47.jpeg" Type="http://schemas.openxmlformats.org/officeDocument/2006/relationships/image"/><Relationship Id="rId4" Target="../media/image48.jpeg" Type="http://schemas.openxmlformats.org/officeDocument/2006/relationships/image"/><Relationship Id="rId5" Target="../media/image6.png" Type="http://schemas.openxmlformats.org/officeDocument/2006/relationships/image"/><Relationship Id="rId6" Target="../media/image2.png" Type="http://schemas.openxmlformats.org/officeDocument/2006/relationships/image"/><Relationship Id="rId7" Target="../media/image3.png" Type="http://schemas.openxmlformats.org/officeDocument/2006/relationships/image"/><Relationship Id="rId8" Target="../media/image4.png" Type="http://schemas.openxmlformats.org/officeDocument/2006/relationships/image"/><Relationship Id="rId9" Target="../media/image5.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0.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6.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3.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65" r="0" b="7865"/>
          <a:stretch>
            <a:fillRect/>
          </a:stretch>
        </p:blipFill>
        <p:spPr>
          <a:xfrm flipH="false" flipV="false">
            <a:off x="0" y="0"/>
            <a:ext cx="18288000" cy="10287000"/>
          </a:xfrm>
          <a:prstGeom prst="rect">
            <a:avLst/>
          </a:prstGeom>
        </p:spPr>
      </p:pic>
      <p:grpSp>
        <p:nvGrpSpPr>
          <p:cNvPr name="Group 3" id="3"/>
          <p:cNvGrpSpPr/>
          <p:nvPr/>
        </p:nvGrpSpPr>
        <p:grpSpPr>
          <a:xfrm rot="0">
            <a:off x="-181678" y="8743950"/>
            <a:ext cx="19466958" cy="3086100"/>
            <a:chOff x="0" y="0"/>
            <a:chExt cx="5127100" cy="812800"/>
          </a:xfrm>
        </p:grpSpPr>
        <p:sp>
          <p:nvSpPr>
            <p:cNvPr name="Freeform 4" id="4"/>
            <p:cNvSpPr/>
            <p:nvPr/>
          </p:nvSpPr>
          <p:spPr>
            <a:xfrm flipH="false" flipV="false" rot="0">
              <a:off x="0" y="0"/>
              <a:ext cx="5127100" cy="812800"/>
            </a:xfrm>
            <a:custGeom>
              <a:avLst/>
              <a:gdLst/>
              <a:ahLst/>
              <a:cxnLst/>
              <a:rect r="r" b="b" t="t" l="l"/>
              <a:pathLst>
                <a:path h="812800" w="5127100">
                  <a:moveTo>
                    <a:pt x="0" y="0"/>
                  </a:moveTo>
                  <a:lnTo>
                    <a:pt x="5127100" y="0"/>
                  </a:lnTo>
                  <a:lnTo>
                    <a:pt x="5127100" y="812800"/>
                  </a:lnTo>
                  <a:lnTo>
                    <a:pt x="0" y="812800"/>
                  </a:lnTo>
                  <a:close/>
                </a:path>
              </a:pathLst>
            </a:custGeom>
            <a:solidFill>
              <a:srgbClr val="FFFFFF"/>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5259327" y="9183286"/>
            <a:ext cx="811075" cy="811075"/>
          </a:xfrm>
          <a:custGeom>
            <a:avLst/>
            <a:gdLst/>
            <a:ahLst/>
            <a:cxnLst/>
            <a:rect r="r" b="b" t="t" l="l"/>
            <a:pathLst>
              <a:path h="811075" w="811075">
                <a:moveTo>
                  <a:pt x="0" y="0"/>
                </a:moveTo>
                <a:lnTo>
                  <a:pt x="811074" y="0"/>
                </a:lnTo>
                <a:lnTo>
                  <a:pt x="811074" y="811074"/>
                </a:lnTo>
                <a:lnTo>
                  <a:pt x="0" y="811074"/>
                </a:lnTo>
                <a:lnTo>
                  <a:pt x="0" y="0"/>
                </a:lnTo>
                <a:close/>
              </a:path>
            </a:pathLst>
          </a:custGeom>
          <a:blipFill>
            <a:blip r:embed="rId3"/>
            <a:stretch>
              <a:fillRect l="0" t="0" r="0" b="0"/>
            </a:stretch>
          </a:blipFill>
        </p:spPr>
      </p:sp>
      <p:sp>
        <p:nvSpPr>
          <p:cNvPr name="Freeform 7" id="7"/>
          <p:cNvSpPr/>
          <p:nvPr/>
        </p:nvSpPr>
        <p:spPr>
          <a:xfrm flipH="false" flipV="false" rot="0">
            <a:off x="6438058" y="9160243"/>
            <a:ext cx="1059197" cy="834118"/>
          </a:xfrm>
          <a:custGeom>
            <a:avLst/>
            <a:gdLst/>
            <a:ahLst/>
            <a:cxnLst/>
            <a:rect r="r" b="b" t="t" l="l"/>
            <a:pathLst>
              <a:path h="834118" w="1059197">
                <a:moveTo>
                  <a:pt x="0" y="0"/>
                </a:moveTo>
                <a:lnTo>
                  <a:pt x="1059197" y="0"/>
                </a:lnTo>
                <a:lnTo>
                  <a:pt x="1059197" y="834117"/>
                </a:lnTo>
                <a:lnTo>
                  <a:pt x="0" y="834117"/>
                </a:lnTo>
                <a:lnTo>
                  <a:pt x="0" y="0"/>
                </a:lnTo>
                <a:close/>
              </a:path>
            </a:pathLst>
          </a:custGeom>
          <a:blipFill>
            <a:blip r:embed="rId4"/>
            <a:stretch>
              <a:fillRect l="0" t="0" r="0" b="0"/>
            </a:stretch>
          </a:blipFill>
        </p:spPr>
      </p:sp>
      <p:sp>
        <p:nvSpPr>
          <p:cNvPr name="Freeform 8" id="8"/>
          <p:cNvSpPr/>
          <p:nvPr/>
        </p:nvSpPr>
        <p:spPr>
          <a:xfrm flipH="false" flipV="false" rot="0">
            <a:off x="3948475" y="9179256"/>
            <a:ext cx="928453" cy="854564"/>
          </a:xfrm>
          <a:custGeom>
            <a:avLst/>
            <a:gdLst/>
            <a:ahLst/>
            <a:cxnLst/>
            <a:rect r="r" b="b" t="t" l="l"/>
            <a:pathLst>
              <a:path h="854564" w="928453">
                <a:moveTo>
                  <a:pt x="0" y="0"/>
                </a:moveTo>
                <a:lnTo>
                  <a:pt x="928453" y="0"/>
                </a:lnTo>
                <a:lnTo>
                  <a:pt x="928453" y="854564"/>
                </a:lnTo>
                <a:lnTo>
                  <a:pt x="0" y="854564"/>
                </a:lnTo>
                <a:lnTo>
                  <a:pt x="0" y="0"/>
                </a:lnTo>
                <a:close/>
              </a:path>
            </a:pathLst>
          </a:custGeom>
          <a:blipFill>
            <a:blip r:embed="rId5"/>
            <a:stretch>
              <a:fillRect l="0" t="0" r="0" b="0"/>
            </a:stretch>
          </a:blipFill>
        </p:spPr>
      </p:sp>
      <p:sp>
        <p:nvSpPr>
          <p:cNvPr name="Freeform 9" id="9"/>
          <p:cNvSpPr/>
          <p:nvPr/>
        </p:nvSpPr>
        <p:spPr>
          <a:xfrm flipH="false" flipV="false" rot="0">
            <a:off x="7630605" y="9315302"/>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6"/>
            <a:stretch>
              <a:fillRect l="0" t="0" r="0" b="0"/>
            </a:stretch>
          </a:blipFill>
        </p:spPr>
      </p:sp>
      <p:sp>
        <p:nvSpPr>
          <p:cNvPr name="Freeform 10" id="10"/>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7"/>
            <a:stretch>
              <a:fillRect l="0" t="0" r="0" b="0"/>
            </a:stretch>
          </a:blipFill>
        </p:spPr>
      </p:sp>
      <p:sp>
        <p:nvSpPr>
          <p:cNvPr name="Freeform 11" id="11"/>
          <p:cNvSpPr/>
          <p:nvPr/>
        </p:nvSpPr>
        <p:spPr>
          <a:xfrm flipH="false" flipV="false" rot="0">
            <a:off x="118471" y="9179256"/>
            <a:ext cx="3645574" cy="766315"/>
          </a:xfrm>
          <a:custGeom>
            <a:avLst/>
            <a:gdLst/>
            <a:ahLst/>
            <a:cxnLst/>
            <a:rect r="r" b="b" t="t" l="l"/>
            <a:pathLst>
              <a:path h="766315" w="3645574">
                <a:moveTo>
                  <a:pt x="0" y="0"/>
                </a:moveTo>
                <a:lnTo>
                  <a:pt x="3645574" y="0"/>
                </a:lnTo>
                <a:lnTo>
                  <a:pt x="3645574" y="766315"/>
                </a:lnTo>
                <a:lnTo>
                  <a:pt x="0" y="766315"/>
                </a:lnTo>
                <a:lnTo>
                  <a:pt x="0" y="0"/>
                </a:lnTo>
                <a:close/>
              </a:path>
            </a:pathLst>
          </a:custGeom>
          <a:blipFill>
            <a:blip r:embed="rId8"/>
            <a:stretch>
              <a:fillRect l="0" t="0" r="0" b="0"/>
            </a:stretch>
          </a:blipFill>
        </p:spPr>
      </p:sp>
      <p:sp>
        <p:nvSpPr>
          <p:cNvPr name="TextBox 12" id="12"/>
          <p:cNvSpPr txBox="true"/>
          <p:nvPr/>
        </p:nvSpPr>
        <p:spPr>
          <a:xfrm rot="0">
            <a:off x="143882" y="5083175"/>
            <a:ext cx="13163976" cy="3660775"/>
          </a:xfrm>
          <a:prstGeom prst="rect">
            <a:avLst/>
          </a:prstGeom>
        </p:spPr>
        <p:txBody>
          <a:bodyPr anchor="t" rtlCol="false" tIns="0" lIns="0" bIns="0" rIns="0">
            <a:spAutoFit/>
          </a:bodyPr>
          <a:lstStyle/>
          <a:p>
            <a:pPr>
              <a:lnSpc>
                <a:spcPts val="14299"/>
              </a:lnSpc>
            </a:pPr>
            <a:r>
              <a:rPr lang="en-US" sz="12999">
                <a:solidFill>
                  <a:srgbClr val="FFFFFF"/>
                </a:solidFill>
                <a:latin typeface="Open Sans Extra Bold"/>
              </a:rPr>
              <a:t>WORD, EXCEL, POWER POINT</a:t>
            </a:r>
          </a:p>
        </p:txBody>
      </p:sp>
      <p:sp>
        <p:nvSpPr>
          <p:cNvPr name="TextBox 13" id="13"/>
          <p:cNvSpPr txBox="true"/>
          <p:nvPr/>
        </p:nvSpPr>
        <p:spPr>
          <a:xfrm rot="-5400000">
            <a:off x="4625651" y="9494034"/>
            <a:ext cx="863894" cy="136758"/>
          </a:xfrm>
          <a:prstGeom prst="rect">
            <a:avLst/>
          </a:prstGeom>
        </p:spPr>
        <p:txBody>
          <a:bodyPr anchor="t" rtlCol="false" tIns="0" lIns="0" bIns="0" rIns="0">
            <a:spAutoFit/>
          </a:bodyPr>
          <a:lstStyle/>
          <a:p>
            <a:pPr algn="ctr">
              <a:lnSpc>
                <a:spcPts val="1144"/>
              </a:lnSpc>
            </a:pPr>
            <a:r>
              <a:rPr lang="en-US" sz="817" spc="155">
                <a:solidFill>
                  <a:srgbClr val="1986C8"/>
                </a:solidFill>
                <a:latin typeface="Now Bold"/>
              </a:rPr>
              <a:t>PARTNERS:</a:t>
            </a:r>
          </a:p>
        </p:txBody>
      </p:sp>
      <p:sp>
        <p:nvSpPr>
          <p:cNvPr name="TextBox 14" id="14"/>
          <p:cNvSpPr txBox="true"/>
          <p:nvPr/>
        </p:nvSpPr>
        <p:spPr>
          <a:xfrm rot="-5400000">
            <a:off x="3250548" y="9559808"/>
            <a:ext cx="863894" cy="163099"/>
          </a:xfrm>
          <a:prstGeom prst="rect">
            <a:avLst/>
          </a:prstGeom>
        </p:spPr>
        <p:txBody>
          <a:bodyPr anchor="t" rtlCol="false" tIns="0" lIns="0" bIns="0" rIns="0">
            <a:spAutoFit/>
          </a:bodyPr>
          <a:lstStyle/>
          <a:p>
            <a:pPr algn="r">
              <a:lnSpc>
                <a:spcPts val="1308"/>
              </a:lnSpc>
            </a:pPr>
            <a:r>
              <a:rPr lang="en-US" sz="934" spc="177">
                <a:solidFill>
                  <a:srgbClr val="1986C8"/>
                </a:solidFill>
                <a:latin typeface="Now Bold"/>
              </a:rPr>
              <a:t>LEADER:</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1715911"/>
            <a:ext cx="6629455" cy="7071418"/>
          </a:xfrm>
          <a:custGeom>
            <a:avLst/>
            <a:gdLst/>
            <a:ahLst/>
            <a:cxnLst/>
            <a:rect r="r" b="b" t="t" l="l"/>
            <a:pathLst>
              <a:path h="7071418" w="6629455">
                <a:moveTo>
                  <a:pt x="0" y="0"/>
                </a:moveTo>
                <a:lnTo>
                  <a:pt x="6629455" y="0"/>
                </a:lnTo>
                <a:lnTo>
                  <a:pt x="6629455" y="7071418"/>
                </a:lnTo>
                <a:lnTo>
                  <a:pt x="0" y="70714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9104962" y="3690039"/>
            <a:ext cx="7341156" cy="2718680"/>
          </a:xfrm>
          <a:prstGeom prst="rect">
            <a:avLst/>
          </a:prstGeom>
        </p:spPr>
        <p:txBody>
          <a:bodyPr anchor="t" rtlCol="false" tIns="0" lIns="0" bIns="0" rIns="0">
            <a:spAutoFit/>
          </a:bodyPr>
          <a:lstStyle/>
          <a:p>
            <a:pPr algn="ctr">
              <a:lnSpc>
                <a:spcPts val="20976"/>
              </a:lnSpc>
              <a:spcBef>
                <a:spcPct val="0"/>
              </a:spcBef>
            </a:pPr>
            <a:r>
              <a:rPr lang="en-US" sz="19069">
                <a:solidFill>
                  <a:srgbClr val="000099"/>
                </a:solidFill>
                <a:latin typeface="HK Grotesk Bold"/>
              </a:rPr>
              <a:t>WORD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560323" y="2818607"/>
            <a:ext cx="5201420" cy="5201420"/>
          </a:xfrm>
          <a:custGeom>
            <a:avLst/>
            <a:gdLst/>
            <a:ahLst/>
            <a:cxnLst/>
            <a:rect r="r" b="b" t="t" l="l"/>
            <a:pathLst>
              <a:path h="5201420" w="5201420">
                <a:moveTo>
                  <a:pt x="0" y="0"/>
                </a:moveTo>
                <a:lnTo>
                  <a:pt x="5201420" y="0"/>
                </a:lnTo>
                <a:lnTo>
                  <a:pt x="5201420" y="5201420"/>
                </a:lnTo>
                <a:lnTo>
                  <a:pt x="0" y="52014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848224" y="873384"/>
            <a:ext cx="10504578" cy="1945223"/>
          </a:xfrm>
          <a:prstGeom prst="rect">
            <a:avLst/>
          </a:prstGeom>
        </p:spPr>
        <p:txBody>
          <a:bodyPr anchor="t" rtlCol="false" tIns="0" lIns="0" bIns="0" rIns="0">
            <a:spAutoFit/>
          </a:bodyPr>
          <a:lstStyle/>
          <a:p>
            <a:pPr>
              <a:lnSpc>
                <a:spcPts val="5405"/>
              </a:lnSpc>
            </a:pPr>
            <a:r>
              <a:rPr lang="en-US" sz="4914" spc="98">
                <a:solidFill>
                  <a:srgbClr val="000099"/>
                </a:solidFill>
                <a:latin typeface="HK Grotesk Bold"/>
              </a:rPr>
              <a:t>BASIC INFORMATION - MICROSOFT WORD</a:t>
            </a:r>
          </a:p>
          <a:p>
            <a:pPr>
              <a:lnSpc>
                <a:spcPts val="4399"/>
              </a:lnSpc>
            </a:pPr>
          </a:p>
        </p:txBody>
      </p:sp>
      <p:sp>
        <p:nvSpPr>
          <p:cNvPr name="TextBox 5" id="5"/>
          <p:cNvSpPr txBox="true"/>
          <p:nvPr/>
        </p:nvSpPr>
        <p:spPr>
          <a:xfrm rot="0">
            <a:off x="848224" y="2491889"/>
            <a:ext cx="9191756" cy="7442697"/>
          </a:xfrm>
          <a:prstGeom prst="rect">
            <a:avLst/>
          </a:prstGeom>
        </p:spPr>
        <p:txBody>
          <a:bodyPr anchor="t" rtlCol="false" tIns="0" lIns="0" bIns="0" rIns="0">
            <a:spAutoFit/>
          </a:bodyPr>
          <a:lstStyle/>
          <a:p>
            <a:pPr marL="585271" indent="-292636" lvl="1">
              <a:lnSpc>
                <a:spcPts val="3524"/>
              </a:lnSpc>
              <a:buFont typeface="Arial"/>
              <a:buChar char="•"/>
            </a:pPr>
            <a:r>
              <a:rPr lang="en-US" sz="2710" spc="54">
                <a:solidFill>
                  <a:srgbClr val="050217"/>
                </a:solidFill>
                <a:latin typeface="HK Grotesk"/>
              </a:rPr>
              <a:t>Microsoft Word </a:t>
            </a:r>
            <a:r>
              <a:rPr lang="en-US" sz="2710" spc="54">
                <a:solidFill>
                  <a:srgbClr val="050217"/>
                </a:solidFill>
                <a:latin typeface="HK Grotesk"/>
              </a:rPr>
              <a:t>is</a:t>
            </a:r>
            <a:r>
              <a:rPr lang="en-US" sz="2710" spc="54">
                <a:solidFill>
                  <a:srgbClr val="050217"/>
                </a:solidFill>
                <a:latin typeface="HK Grotesk"/>
              </a:rPr>
              <a:t> a word processor pro</a:t>
            </a:r>
            <a:r>
              <a:rPr lang="en-US" sz="2710" spc="54">
                <a:solidFill>
                  <a:srgbClr val="050217"/>
                </a:solidFill>
                <a:latin typeface="HK Grotesk"/>
              </a:rPr>
              <a:t>gr</a:t>
            </a:r>
            <a:r>
              <a:rPr lang="en-US" sz="2710" spc="54">
                <a:solidFill>
                  <a:srgbClr val="050217"/>
                </a:solidFill>
                <a:latin typeface="HK Grotesk"/>
              </a:rPr>
              <a:t>a</a:t>
            </a:r>
            <a:r>
              <a:rPr lang="en-US" sz="2710" spc="54">
                <a:solidFill>
                  <a:srgbClr val="050217"/>
                </a:solidFill>
                <a:latin typeface="HK Grotesk"/>
              </a:rPr>
              <a:t>m</a:t>
            </a:r>
            <a:r>
              <a:rPr lang="en-US" sz="2710" spc="54">
                <a:solidFill>
                  <a:srgbClr val="050217"/>
                </a:solidFill>
                <a:latin typeface="HK Grotesk"/>
              </a:rPr>
              <a:t> </a:t>
            </a:r>
            <a:r>
              <a:rPr lang="en-US" sz="2710" spc="54">
                <a:solidFill>
                  <a:srgbClr val="050217"/>
                </a:solidFill>
                <a:latin typeface="HK Grotesk"/>
              </a:rPr>
              <a:t>develo</a:t>
            </a:r>
            <a:r>
              <a:rPr lang="en-US" sz="2710" spc="54">
                <a:solidFill>
                  <a:srgbClr val="050217"/>
                </a:solidFill>
                <a:latin typeface="HK Grotesk"/>
              </a:rPr>
              <a:t>pe</a:t>
            </a:r>
            <a:r>
              <a:rPr lang="en-US" sz="2710" spc="54">
                <a:solidFill>
                  <a:srgbClr val="050217"/>
                </a:solidFill>
                <a:latin typeface="HK Grotesk"/>
              </a:rPr>
              <a:t>d</a:t>
            </a:r>
            <a:r>
              <a:rPr lang="en-US" sz="2710" spc="54">
                <a:solidFill>
                  <a:srgbClr val="050217"/>
                </a:solidFill>
                <a:latin typeface="HK Grotesk"/>
              </a:rPr>
              <a:t> </a:t>
            </a:r>
            <a:r>
              <a:rPr lang="en-US" sz="2710" spc="54">
                <a:solidFill>
                  <a:srgbClr val="050217"/>
                </a:solidFill>
                <a:latin typeface="HK Grotesk"/>
              </a:rPr>
              <a:t>by</a:t>
            </a:r>
            <a:r>
              <a:rPr lang="en-US" sz="2710" spc="54">
                <a:solidFill>
                  <a:srgbClr val="050217"/>
                </a:solidFill>
                <a:latin typeface="HK Grotesk"/>
              </a:rPr>
              <a:t> Microsoft </a:t>
            </a:r>
            <a:r>
              <a:rPr lang="en-US" sz="2710" spc="54">
                <a:solidFill>
                  <a:srgbClr val="050217"/>
                </a:solidFill>
                <a:latin typeface="HK Grotesk"/>
              </a:rPr>
              <a:t>in</a:t>
            </a:r>
            <a:r>
              <a:rPr lang="en-US" sz="2710" spc="54">
                <a:solidFill>
                  <a:srgbClr val="050217"/>
                </a:solidFill>
                <a:latin typeface="HK Grotesk"/>
              </a:rPr>
              <a:t> 1983. </a:t>
            </a:r>
            <a:r>
              <a:rPr lang="en-US" sz="2710" spc="54">
                <a:solidFill>
                  <a:srgbClr val="050217"/>
                </a:solidFill>
                <a:latin typeface="HK Grotesk"/>
              </a:rPr>
              <a:t>As </a:t>
            </a:r>
            <a:r>
              <a:rPr lang="en-US" sz="2710" spc="54">
                <a:solidFill>
                  <a:srgbClr val="050217"/>
                </a:solidFill>
                <a:latin typeface="HK Grotesk"/>
              </a:rPr>
              <a:t>a</a:t>
            </a:r>
            <a:r>
              <a:rPr lang="en-US" sz="2710" spc="54">
                <a:solidFill>
                  <a:srgbClr val="050217"/>
                </a:solidFill>
                <a:latin typeface="HK Grotesk"/>
              </a:rPr>
              <a:t> text</a:t>
            </a:r>
            <a:r>
              <a:rPr lang="en-US" sz="2710" spc="54">
                <a:solidFill>
                  <a:srgbClr val="050217"/>
                </a:solidFill>
                <a:latin typeface="HK Grotesk"/>
              </a:rPr>
              <a:t> </a:t>
            </a:r>
            <a:r>
              <a:rPr lang="en-US" sz="2710" spc="54">
                <a:solidFill>
                  <a:srgbClr val="050217"/>
                </a:solidFill>
                <a:latin typeface="HK Grotesk"/>
              </a:rPr>
              <a:t>s</a:t>
            </a:r>
            <a:r>
              <a:rPr lang="en-US" sz="2710" spc="54">
                <a:solidFill>
                  <a:srgbClr val="050217"/>
                </a:solidFill>
                <a:latin typeface="HK Grotesk"/>
              </a:rPr>
              <a:t>o</a:t>
            </a:r>
            <a:r>
              <a:rPr lang="en-US" sz="2710" spc="54">
                <a:solidFill>
                  <a:srgbClr val="050217"/>
                </a:solidFill>
                <a:latin typeface="HK Grotesk"/>
              </a:rPr>
              <a:t>ft</a:t>
            </a:r>
            <a:r>
              <a:rPr lang="en-US" sz="2710" spc="54">
                <a:solidFill>
                  <a:srgbClr val="050217"/>
                </a:solidFill>
                <a:latin typeface="HK Grotesk"/>
              </a:rPr>
              <a:t>wa</a:t>
            </a:r>
            <a:r>
              <a:rPr lang="en-US" sz="2710" spc="54">
                <a:solidFill>
                  <a:srgbClr val="050217"/>
                </a:solidFill>
                <a:latin typeface="HK Grotesk"/>
              </a:rPr>
              <a:t>r</a:t>
            </a:r>
            <a:r>
              <a:rPr lang="en-US" sz="2710" spc="54">
                <a:solidFill>
                  <a:srgbClr val="050217"/>
                </a:solidFill>
                <a:latin typeface="HK Grotesk"/>
              </a:rPr>
              <a:t>e</a:t>
            </a:r>
            <a:r>
              <a:rPr lang="en-US" sz="2710" spc="54">
                <a:solidFill>
                  <a:srgbClr val="050217"/>
                </a:solidFill>
                <a:latin typeface="HK Grotesk"/>
              </a:rPr>
              <a:t>,</a:t>
            </a:r>
            <a:r>
              <a:rPr lang="en-US" sz="2710" spc="54">
                <a:solidFill>
                  <a:srgbClr val="050217"/>
                </a:solidFill>
                <a:latin typeface="HK Grotesk"/>
              </a:rPr>
              <a:t> </a:t>
            </a:r>
            <a:r>
              <a:rPr lang="en-US" sz="2710" spc="54">
                <a:solidFill>
                  <a:srgbClr val="050217"/>
                </a:solidFill>
                <a:latin typeface="HK Grotesk"/>
              </a:rPr>
              <a:t>i</a:t>
            </a:r>
            <a:r>
              <a:rPr lang="en-US" sz="2710" spc="54">
                <a:solidFill>
                  <a:srgbClr val="050217"/>
                </a:solidFill>
                <a:latin typeface="HK Grotesk"/>
              </a:rPr>
              <a:t>t</a:t>
            </a:r>
            <a:r>
              <a:rPr lang="en-US" sz="2710" spc="54">
                <a:solidFill>
                  <a:srgbClr val="050217"/>
                </a:solidFill>
                <a:latin typeface="HK Grotesk"/>
              </a:rPr>
              <a:t> i</a:t>
            </a:r>
            <a:r>
              <a:rPr lang="en-US" sz="2710" spc="54">
                <a:solidFill>
                  <a:srgbClr val="050217"/>
                </a:solidFill>
                <a:latin typeface="HK Grotesk"/>
              </a:rPr>
              <a:t>s </a:t>
            </a:r>
            <a:r>
              <a:rPr lang="en-US" sz="2710" spc="54">
                <a:solidFill>
                  <a:srgbClr val="050217"/>
                </a:solidFill>
                <a:latin typeface="HK Grotesk"/>
              </a:rPr>
              <a:t>on</a:t>
            </a:r>
            <a:r>
              <a:rPr lang="en-US" sz="2710" spc="54">
                <a:solidFill>
                  <a:srgbClr val="050217"/>
                </a:solidFill>
                <a:latin typeface="HK Grotesk"/>
              </a:rPr>
              <a:t>e o</a:t>
            </a:r>
            <a:r>
              <a:rPr lang="en-US" sz="2710" spc="54">
                <a:solidFill>
                  <a:srgbClr val="050217"/>
                </a:solidFill>
                <a:latin typeface="HK Grotesk"/>
              </a:rPr>
              <a:t>f</a:t>
            </a:r>
            <a:r>
              <a:rPr lang="en-US" sz="2710" spc="54">
                <a:solidFill>
                  <a:srgbClr val="050217"/>
                </a:solidFill>
                <a:latin typeface="HK Grotesk"/>
              </a:rPr>
              <a:t> </a:t>
            </a:r>
            <a:r>
              <a:rPr lang="en-US" sz="2710" spc="54">
                <a:solidFill>
                  <a:srgbClr val="050217"/>
                </a:solidFill>
                <a:latin typeface="HK Grotesk"/>
              </a:rPr>
              <a:t>th</a:t>
            </a:r>
            <a:r>
              <a:rPr lang="en-US" sz="2710" spc="54">
                <a:solidFill>
                  <a:srgbClr val="050217"/>
                </a:solidFill>
                <a:latin typeface="HK Grotesk"/>
              </a:rPr>
              <a:t>e </a:t>
            </a:r>
            <a:r>
              <a:rPr lang="en-US" sz="2710" spc="54">
                <a:solidFill>
                  <a:srgbClr val="050217"/>
                </a:solidFill>
                <a:latin typeface="HK Grotesk"/>
              </a:rPr>
              <a:t>most</a:t>
            </a:r>
            <a:r>
              <a:rPr lang="en-US" sz="2710" spc="54">
                <a:solidFill>
                  <a:srgbClr val="050217"/>
                </a:solidFill>
                <a:latin typeface="HK Grotesk"/>
              </a:rPr>
              <a:t> </a:t>
            </a:r>
            <a:r>
              <a:rPr lang="en-US" sz="2710" spc="54">
                <a:solidFill>
                  <a:srgbClr val="050217"/>
                </a:solidFill>
                <a:latin typeface="HK Grotesk"/>
              </a:rPr>
              <a:t>popul</a:t>
            </a:r>
            <a:r>
              <a:rPr lang="en-US" sz="2710" spc="54">
                <a:solidFill>
                  <a:srgbClr val="050217"/>
                </a:solidFill>
                <a:latin typeface="HK Grotesk"/>
              </a:rPr>
              <a:t>a</a:t>
            </a:r>
            <a:r>
              <a:rPr lang="en-US" sz="2710" spc="54">
                <a:solidFill>
                  <a:srgbClr val="050217"/>
                </a:solidFill>
                <a:latin typeface="HK Grotesk"/>
              </a:rPr>
              <a:t>r </a:t>
            </a:r>
            <a:r>
              <a:rPr lang="en-US" sz="2710" spc="54">
                <a:solidFill>
                  <a:srgbClr val="050217"/>
                </a:solidFill>
                <a:latin typeface="HK Grotesk"/>
              </a:rPr>
              <a:t>c</a:t>
            </a:r>
            <a:r>
              <a:rPr lang="en-US" sz="2710" spc="54">
                <a:solidFill>
                  <a:srgbClr val="050217"/>
                </a:solidFill>
                <a:latin typeface="HK Grotesk"/>
              </a:rPr>
              <a:t>ho</a:t>
            </a:r>
            <a:r>
              <a:rPr lang="en-US" sz="2710" spc="54">
                <a:solidFill>
                  <a:srgbClr val="050217"/>
                </a:solidFill>
                <a:latin typeface="HK Grotesk"/>
              </a:rPr>
              <a:t>i</a:t>
            </a:r>
            <a:r>
              <a:rPr lang="en-US" sz="2710" spc="54">
                <a:solidFill>
                  <a:srgbClr val="050217"/>
                </a:solidFill>
                <a:latin typeface="HK Grotesk"/>
              </a:rPr>
              <a:t>c</a:t>
            </a:r>
            <a:r>
              <a:rPr lang="en-US" sz="2710" spc="54">
                <a:solidFill>
                  <a:srgbClr val="050217"/>
                </a:solidFill>
                <a:latin typeface="HK Grotesk"/>
              </a:rPr>
              <a:t>e</a:t>
            </a:r>
            <a:r>
              <a:rPr lang="en-US" sz="2710" spc="54">
                <a:solidFill>
                  <a:srgbClr val="050217"/>
                </a:solidFill>
                <a:latin typeface="HK Grotesk"/>
              </a:rPr>
              <a:t>s</a:t>
            </a:r>
            <a:r>
              <a:rPr lang="en-US" sz="2710" spc="54">
                <a:solidFill>
                  <a:srgbClr val="050217"/>
                </a:solidFill>
                <a:latin typeface="HK Grotesk"/>
              </a:rPr>
              <a:t> </a:t>
            </a:r>
            <a:r>
              <a:rPr lang="en-US" sz="2710" spc="54">
                <a:solidFill>
                  <a:srgbClr val="050217"/>
                </a:solidFill>
                <a:latin typeface="HK Grotesk"/>
              </a:rPr>
              <a:t>fo</a:t>
            </a:r>
            <a:r>
              <a:rPr lang="en-US" sz="2710" spc="54">
                <a:solidFill>
                  <a:srgbClr val="050217"/>
                </a:solidFill>
                <a:latin typeface="HK Grotesk"/>
              </a:rPr>
              <a:t>r </a:t>
            </a:r>
            <a:r>
              <a:rPr lang="en-US" sz="2710" spc="54">
                <a:solidFill>
                  <a:srgbClr val="050217"/>
                </a:solidFill>
                <a:latin typeface="HK Grotesk"/>
              </a:rPr>
              <a:t>use</a:t>
            </a:r>
            <a:r>
              <a:rPr lang="en-US" sz="2710" spc="54">
                <a:solidFill>
                  <a:srgbClr val="050217"/>
                </a:solidFill>
                <a:latin typeface="HK Grotesk"/>
              </a:rPr>
              <a:t>r</a:t>
            </a:r>
            <a:r>
              <a:rPr lang="en-US" sz="2710" spc="54">
                <a:solidFill>
                  <a:srgbClr val="050217"/>
                </a:solidFill>
                <a:latin typeface="HK Grotesk"/>
              </a:rPr>
              <a:t>s.</a:t>
            </a:r>
            <a:r>
              <a:rPr lang="en-US" sz="2710" spc="54">
                <a:solidFill>
                  <a:srgbClr val="050217"/>
                </a:solidFill>
                <a:latin typeface="HK Grotesk"/>
              </a:rPr>
              <a:t> </a:t>
            </a:r>
            <a:r>
              <a:rPr lang="en-US" sz="2710" spc="54">
                <a:solidFill>
                  <a:srgbClr val="050217"/>
                </a:solidFill>
                <a:latin typeface="HK Grotesk"/>
              </a:rPr>
              <a:t>I</a:t>
            </a:r>
            <a:r>
              <a:rPr lang="en-US" sz="2710" spc="54">
                <a:solidFill>
                  <a:srgbClr val="050217"/>
                </a:solidFill>
                <a:latin typeface="HK Grotesk"/>
              </a:rPr>
              <a:t>t</a:t>
            </a:r>
            <a:r>
              <a:rPr lang="en-US" sz="2710" spc="54">
                <a:solidFill>
                  <a:srgbClr val="050217"/>
                </a:solidFill>
                <a:latin typeface="HK Grotesk"/>
              </a:rPr>
              <a:t> </a:t>
            </a:r>
            <a:r>
              <a:rPr lang="en-US" sz="2710" spc="54">
                <a:solidFill>
                  <a:srgbClr val="050217"/>
                </a:solidFill>
                <a:latin typeface="HK Grotesk"/>
              </a:rPr>
              <a:t>is </a:t>
            </a:r>
            <a:r>
              <a:rPr lang="en-US" sz="2710" spc="54">
                <a:solidFill>
                  <a:srgbClr val="050217"/>
                </a:solidFill>
                <a:latin typeface="HK Grotesk"/>
              </a:rPr>
              <a:t>a</a:t>
            </a:r>
            <a:r>
              <a:rPr lang="en-US" sz="2710" spc="54">
                <a:solidFill>
                  <a:srgbClr val="050217"/>
                </a:solidFill>
                <a:latin typeface="HK Grotesk"/>
              </a:rPr>
              <a:t> program </a:t>
            </a:r>
            <a:r>
              <a:rPr lang="en-US" sz="2710" spc="54">
                <a:solidFill>
                  <a:srgbClr val="050217"/>
                </a:solidFill>
                <a:latin typeface="HK Grotesk"/>
              </a:rPr>
              <a:t>f</a:t>
            </a:r>
            <a:r>
              <a:rPr lang="en-US" sz="2710" spc="54">
                <a:solidFill>
                  <a:srgbClr val="050217"/>
                </a:solidFill>
                <a:latin typeface="HK Grotesk"/>
              </a:rPr>
              <a:t>o</a:t>
            </a:r>
            <a:r>
              <a:rPr lang="en-US" sz="2710" spc="54">
                <a:solidFill>
                  <a:srgbClr val="050217"/>
                </a:solidFill>
                <a:latin typeface="HK Grotesk"/>
              </a:rPr>
              <a:t>r</a:t>
            </a:r>
            <a:r>
              <a:rPr lang="en-US" sz="2710" spc="54">
                <a:solidFill>
                  <a:srgbClr val="050217"/>
                </a:solidFill>
                <a:latin typeface="HK Grotesk"/>
              </a:rPr>
              <a:t> </a:t>
            </a:r>
            <a:r>
              <a:rPr lang="en-US" sz="2710" spc="54">
                <a:solidFill>
                  <a:srgbClr val="050217"/>
                </a:solidFill>
                <a:latin typeface="HK Grotesk"/>
              </a:rPr>
              <a:t>c</a:t>
            </a:r>
            <a:r>
              <a:rPr lang="en-US" sz="2710" spc="54">
                <a:solidFill>
                  <a:srgbClr val="050217"/>
                </a:solidFill>
                <a:latin typeface="HK Grotesk"/>
              </a:rPr>
              <a:t>re</a:t>
            </a:r>
            <a:r>
              <a:rPr lang="en-US" sz="2710" spc="54">
                <a:solidFill>
                  <a:srgbClr val="050217"/>
                </a:solidFill>
                <a:latin typeface="HK Grotesk"/>
              </a:rPr>
              <a:t>ati</a:t>
            </a:r>
            <a:r>
              <a:rPr lang="en-US" sz="2710" spc="54">
                <a:solidFill>
                  <a:srgbClr val="050217"/>
                </a:solidFill>
                <a:latin typeface="HK Grotesk"/>
              </a:rPr>
              <a:t>n</a:t>
            </a:r>
            <a:r>
              <a:rPr lang="en-US" sz="2710" spc="54">
                <a:solidFill>
                  <a:srgbClr val="050217"/>
                </a:solidFill>
                <a:latin typeface="HK Grotesk"/>
              </a:rPr>
              <a:t>g</a:t>
            </a:r>
            <a:r>
              <a:rPr lang="en-US" sz="2710" spc="54">
                <a:solidFill>
                  <a:srgbClr val="050217"/>
                </a:solidFill>
                <a:latin typeface="HK Grotesk"/>
              </a:rPr>
              <a:t> profes</a:t>
            </a:r>
            <a:r>
              <a:rPr lang="en-US" sz="2710" spc="54">
                <a:solidFill>
                  <a:srgbClr val="050217"/>
                </a:solidFill>
                <a:latin typeface="HK Grotesk"/>
              </a:rPr>
              <a:t>si</a:t>
            </a:r>
            <a:r>
              <a:rPr lang="en-US" sz="2710" spc="54">
                <a:solidFill>
                  <a:srgbClr val="050217"/>
                </a:solidFill>
                <a:latin typeface="HK Grotesk"/>
              </a:rPr>
              <a:t>onal </a:t>
            </a:r>
            <a:r>
              <a:rPr lang="en-US" sz="2710" spc="54">
                <a:solidFill>
                  <a:srgbClr val="050217"/>
                </a:solidFill>
                <a:latin typeface="HK Grotesk"/>
              </a:rPr>
              <a:t>qu</a:t>
            </a:r>
            <a:r>
              <a:rPr lang="en-US" sz="2710" spc="54">
                <a:solidFill>
                  <a:srgbClr val="050217"/>
                </a:solidFill>
                <a:latin typeface="HK Grotesk"/>
              </a:rPr>
              <a:t>a</a:t>
            </a:r>
            <a:r>
              <a:rPr lang="en-US" sz="2710" spc="54">
                <a:solidFill>
                  <a:srgbClr val="050217"/>
                </a:solidFill>
                <a:latin typeface="HK Grotesk"/>
              </a:rPr>
              <a:t>l</a:t>
            </a:r>
            <a:r>
              <a:rPr lang="en-US" sz="2710" spc="54">
                <a:solidFill>
                  <a:srgbClr val="050217"/>
                </a:solidFill>
                <a:latin typeface="HK Grotesk"/>
              </a:rPr>
              <a:t>i</a:t>
            </a:r>
            <a:r>
              <a:rPr lang="en-US" sz="2710" spc="54">
                <a:solidFill>
                  <a:srgbClr val="050217"/>
                </a:solidFill>
                <a:latin typeface="HK Grotesk"/>
              </a:rPr>
              <a:t>ty</a:t>
            </a:r>
            <a:r>
              <a:rPr lang="en-US" sz="2710" spc="54">
                <a:solidFill>
                  <a:srgbClr val="050217"/>
                </a:solidFill>
                <a:latin typeface="HK Grotesk"/>
              </a:rPr>
              <a:t> </a:t>
            </a:r>
            <a:r>
              <a:rPr lang="en-US" sz="2710" spc="54">
                <a:solidFill>
                  <a:srgbClr val="050217"/>
                </a:solidFill>
                <a:latin typeface="HK Grotesk"/>
              </a:rPr>
              <a:t>va</a:t>
            </a:r>
            <a:r>
              <a:rPr lang="en-US" sz="2710" spc="54">
                <a:solidFill>
                  <a:srgbClr val="050217"/>
                </a:solidFill>
                <a:latin typeface="HK Grotesk"/>
              </a:rPr>
              <a:t>r</a:t>
            </a:r>
            <a:r>
              <a:rPr lang="en-US" sz="2710" spc="54">
                <a:solidFill>
                  <a:srgbClr val="050217"/>
                </a:solidFill>
                <a:latin typeface="HK Grotesk"/>
              </a:rPr>
              <a:t>ious text</a:t>
            </a:r>
            <a:r>
              <a:rPr lang="en-US" sz="2710" spc="54">
                <a:solidFill>
                  <a:srgbClr val="050217"/>
                </a:solidFill>
                <a:latin typeface="HK Grotesk"/>
              </a:rPr>
              <a:t> do</a:t>
            </a:r>
            <a:r>
              <a:rPr lang="en-US" sz="2710" spc="54">
                <a:solidFill>
                  <a:srgbClr val="050217"/>
                </a:solidFill>
                <a:latin typeface="HK Grotesk"/>
              </a:rPr>
              <a:t>c</a:t>
            </a:r>
            <a:r>
              <a:rPr lang="en-US" sz="2710" spc="54">
                <a:solidFill>
                  <a:srgbClr val="050217"/>
                </a:solidFill>
                <a:latin typeface="HK Grotesk"/>
              </a:rPr>
              <a:t>uments </a:t>
            </a:r>
            <a:r>
              <a:rPr lang="en-US" sz="2710" spc="54">
                <a:solidFill>
                  <a:srgbClr val="050217"/>
                </a:solidFill>
                <a:latin typeface="HK Grotesk"/>
              </a:rPr>
              <a:t>li</a:t>
            </a:r>
            <a:r>
              <a:rPr lang="en-US" sz="2710" spc="54">
                <a:solidFill>
                  <a:srgbClr val="050217"/>
                </a:solidFill>
                <a:latin typeface="HK Grotesk"/>
              </a:rPr>
              <a:t>k</a:t>
            </a:r>
            <a:r>
              <a:rPr lang="en-US" sz="2710" spc="54">
                <a:solidFill>
                  <a:srgbClr val="050217"/>
                </a:solidFill>
                <a:latin typeface="HK Grotesk"/>
              </a:rPr>
              <a:t>e</a:t>
            </a:r>
            <a:r>
              <a:rPr lang="en-US" sz="2710" spc="54">
                <a:solidFill>
                  <a:srgbClr val="050217"/>
                </a:solidFill>
                <a:latin typeface="HK Grotesk"/>
              </a:rPr>
              <a:t> l</a:t>
            </a:r>
            <a:r>
              <a:rPr lang="en-US" sz="2710" spc="54">
                <a:solidFill>
                  <a:srgbClr val="050217"/>
                </a:solidFill>
                <a:latin typeface="HK Grotesk"/>
              </a:rPr>
              <a:t>etter</a:t>
            </a:r>
            <a:r>
              <a:rPr lang="en-US" sz="2710" spc="54">
                <a:solidFill>
                  <a:srgbClr val="050217"/>
                </a:solidFill>
                <a:latin typeface="HK Grotesk"/>
              </a:rPr>
              <a:t>s, r</a:t>
            </a:r>
            <a:r>
              <a:rPr lang="en-US" sz="2710" spc="54">
                <a:solidFill>
                  <a:srgbClr val="050217"/>
                </a:solidFill>
                <a:latin typeface="HK Grotesk"/>
              </a:rPr>
              <a:t>e</a:t>
            </a:r>
            <a:r>
              <a:rPr lang="en-US" sz="2710" spc="54">
                <a:solidFill>
                  <a:srgbClr val="050217"/>
                </a:solidFill>
                <a:latin typeface="HK Grotesk"/>
              </a:rPr>
              <a:t>port</a:t>
            </a:r>
            <a:r>
              <a:rPr lang="en-US" sz="2710" spc="54">
                <a:solidFill>
                  <a:srgbClr val="050217"/>
                </a:solidFill>
                <a:latin typeface="HK Grotesk"/>
              </a:rPr>
              <a:t>s</a:t>
            </a:r>
            <a:r>
              <a:rPr lang="en-US" sz="2710" spc="54">
                <a:solidFill>
                  <a:srgbClr val="050217"/>
                </a:solidFill>
                <a:latin typeface="HK Grotesk"/>
              </a:rPr>
              <a:t>, CV</a:t>
            </a:r>
            <a:r>
              <a:rPr lang="en-US" sz="2710" spc="54">
                <a:solidFill>
                  <a:srgbClr val="050217"/>
                </a:solidFill>
                <a:latin typeface="HK Grotesk"/>
              </a:rPr>
              <a:t>s</a:t>
            </a:r>
            <a:r>
              <a:rPr lang="en-US" sz="2710" spc="54">
                <a:solidFill>
                  <a:srgbClr val="050217"/>
                </a:solidFill>
                <a:latin typeface="HK Grotesk"/>
              </a:rPr>
              <a:t>, </a:t>
            </a:r>
            <a:r>
              <a:rPr lang="en-US" sz="2710" spc="54">
                <a:solidFill>
                  <a:srgbClr val="050217"/>
                </a:solidFill>
                <a:latin typeface="HK Grotesk"/>
              </a:rPr>
              <a:t>invit</a:t>
            </a:r>
            <a:r>
              <a:rPr lang="en-US" sz="2710" spc="54">
                <a:solidFill>
                  <a:srgbClr val="050217"/>
                </a:solidFill>
                <a:latin typeface="HK Grotesk"/>
              </a:rPr>
              <a:t>a</a:t>
            </a:r>
            <a:r>
              <a:rPr lang="en-US" sz="2710" spc="54">
                <a:solidFill>
                  <a:srgbClr val="050217"/>
                </a:solidFill>
                <a:latin typeface="HK Grotesk"/>
              </a:rPr>
              <a:t>ti</a:t>
            </a:r>
            <a:r>
              <a:rPr lang="en-US" sz="2710" spc="54">
                <a:solidFill>
                  <a:srgbClr val="050217"/>
                </a:solidFill>
                <a:latin typeface="HK Grotesk"/>
              </a:rPr>
              <a:t>on</a:t>
            </a:r>
            <a:r>
              <a:rPr lang="en-US" sz="2710" spc="54">
                <a:solidFill>
                  <a:srgbClr val="050217"/>
                </a:solidFill>
                <a:latin typeface="HK Grotesk"/>
              </a:rPr>
              <a:t>s. Th</a:t>
            </a:r>
            <a:r>
              <a:rPr lang="en-US" sz="2710" spc="54">
                <a:solidFill>
                  <a:srgbClr val="050217"/>
                </a:solidFill>
                <a:latin typeface="HK Grotesk"/>
              </a:rPr>
              <a:t>i</a:t>
            </a:r>
            <a:r>
              <a:rPr lang="en-US" sz="2710" spc="54">
                <a:solidFill>
                  <a:srgbClr val="050217"/>
                </a:solidFill>
                <a:latin typeface="HK Grotesk"/>
              </a:rPr>
              <a:t>s</a:t>
            </a:r>
            <a:r>
              <a:rPr lang="en-US" sz="2710" spc="54">
                <a:solidFill>
                  <a:srgbClr val="050217"/>
                </a:solidFill>
                <a:latin typeface="HK Grotesk"/>
              </a:rPr>
              <a:t> </a:t>
            </a:r>
            <a:r>
              <a:rPr lang="en-US" sz="2710" spc="54">
                <a:solidFill>
                  <a:srgbClr val="050217"/>
                </a:solidFill>
                <a:latin typeface="HK Grotesk"/>
              </a:rPr>
              <a:t>p</a:t>
            </a:r>
            <a:r>
              <a:rPr lang="en-US" sz="2710" spc="54">
                <a:solidFill>
                  <a:srgbClr val="050217"/>
                </a:solidFill>
                <a:latin typeface="HK Grotesk"/>
              </a:rPr>
              <a:t>rogram </a:t>
            </a:r>
            <a:r>
              <a:rPr lang="en-US" sz="2710" spc="54">
                <a:solidFill>
                  <a:srgbClr val="050217"/>
                </a:solidFill>
                <a:latin typeface="HK Grotesk"/>
              </a:rPr>
              <a:t>c</a:t>
            </a:r>
            <a:r>
              <a:rPr lang="en-US" sz="2710" spc="54">
                <a:solidFill>
                  <a:srgbClr val="050217"/>
                </a:solidFill>
                <a:latin typeface="HK Grotesk"/>
              </a:rPr>
              <a:t>a</a:t>
            </a:r>
            <a:r>
              <a:rPr lang="en-US" sz="2710" spc="54">
                <a:solidFill>
                  <a:srgbClr val="050217"/>
                </a:solidFill>
                <a:latin typeface="HK Grotesk"/>
              </a:rPr>
              <a:t>n</a:t>
            </a:r>
            <a:r>
              <a:rPr lang="en-US" sz="2710" spc="54">
                <a:solidFill>
                  <a:srgbClr val="050217"/>
                </a:solidFill>
                <a:latin typeface="HK Grotesk"/>
              </a:rPr>
              <a:t> edi</a:t>
            </a:r>
            <a:r>
              <a:rPr lang="en-US" sz="2710" spc="54">
                <a:solidFill>
                  <a:srgbClr val="050217"/>
                </a:solidFill>
                <a:latin typeface="HK Grotesk"/>
              </a:rPr>
              <a:t>t</a:t>
            </a:r>
            <a:r>
              <a:rPr lang="en-US" sz="2710" spc="54">
                <a:solidFill>
                  <a:srgbClr val="050217"/>
                </a:solidFill>
                <a:latin typeface="HK Grotesk"/>
              </a:rPr>
              <a:t> </a:t>
            </a:r>
            <a:r>
              <a:rPr lang="en-US" sz="2710" spc="54">
                <a:solidFill>
                  <a:srgbClr val="050217"/>
                </a:solidFill>
                <a:latin typeface="HK Grotesk"/>
              </a:rPr>
              <a:t>or</a:t>
            </a:r>
            <a:r>
              <a:rPr lang="en-US" sz="2710" spc="54">
                <a:solidFill>
                  <a:srgbClr val="050217"/>
                </a:solidFill>
                <a:latin typeface="HK Grotesk"/>
              </a:rPr>
              <a:t> mod</a:t>
            </a:r>
            <a:r>
              <a:rPr lang="en-US" sz="2710" spc="54">
                <a:solidFill>
                  <a:srgbClr val="050217"/>
                </a:solidFill>
                <a:latin typeface="HK Grotesk"/>
              </a:rPr>
              <a:t>i</a:t>
            </a:r>
            <a:r>
              <a:rPr lang="en-US" sz="2710" spc="54">
                <a:solidFill>
                  <a:srgbClr val="050217"/>
                </a:solidFill>
                <a:latin typeface="HK Grotesk"/>
              </a:rPr>
              <a:t>f</a:t>
            </a:r>
            <a:r>
              <a:rPr lang="en-US" sz="2710" spc="54">
                <a:solidFill>
                  <a:srgbClr val="050217"/>
                </a:solidFill>
                <a:latin typeface="HK Grotesk"/>
              </a:rPr>
              <a:t>y </a:t>
            </a:r>
            <a:r>
              <a:rPr lang="en-US" sz="2710" spc="54">
                <a:solidFill>
                  <a:srgbClr val="050217"/>
                </a:solidFill>
                <a:latin typeface="HK Grotesk"/>
              </a:rPr>
              <a:t>a ne</a:t>
            </a:r>
            <a:r>
              <a:rPr lang="en-US" sz="2710" spc="54">
                <a:solidFill>
                  <a:srgbClr val="050217"/>
                </a:solidFill>
                <a:latin typeface="HK Grotesk"/>
              </a:rPr>
              <a:t>w </a:t>
            </a:r>
            <a:r>
              <a:rPr lang="en-US" sz="2710" spc="54">
                <a:solidFill>
                  <a:srgbClr val="050217"/>
                </a:solidFill>
                <a:latin typeface="HK Grotesk"/>
              </a:rPr>
              <a:t>o</a:t>
            </a:r>
            <a:r>
              <a:rPr lang="en-US" sz="2710" spc="54">
                <a:solidFill>
                  <a:srgbClr val="050217"/>
                </a:solidFill>
                <a:latin typeface="HK Grotesk"/>
              </a:rPr>
              <a:t>r</a:t>
            </a:r>
            <a:r>
              <a:rPr lang="en-US" sz="2710" spc="54">
                <a:solidFill>
                  <a:srgbClr val="050217"/>
                </a:solidFill>
                <a:latin typeface="HK Grotesk"/>
              </a:rPr>
              <a:t> </a:t>
            </a:r>
            <a:r>
              <a:rPr lang="en-US" sz="2710" spc="54">
                <a:solidFill>
                  <a:srgbClr val="050217"/>
                </a:solidFill>
                <a:latin typeface="HK Grotesk"/>
              </a:rPr>
              <a:t>ex</a:t>
            </a:r>
            <a:r>
              <a:rPr lang="en-US" sz="2710" spc="54">
                <a:solidFill>
                  <a:srgbClr val="050217"/>
                </a:solidFill>
                <a:latin typeface="HK Grotesk"/>
              </a:rPr>
              <a:t>isti</a:t>
            </a:r>
            <a:r>
              <a:rPr lang="en-US" sz="2710" spc="54">
                <a:solidFill>
                  <a:srgbClr val="050217"/>
                </a:solidFill>
                <a:latin typeface="HK Grotesk"/>
              </a:rPr>
              <a:t>n</a:t>
            </a:r>
            <a:r>
              <a:rPr lang="en-US" sz="2710" spc="54">
                <a:solidFill>
                  <a:srgbClr val="050217"/>
                </a:solidFill>
                <a:latin typeface="HK Grotesk"/>
              </a:rPr>
              <a:t>g do</a:t>
            </a:r>
            <a:r>
              <a:rPr lang="en-US" sz="2710" spc="54">
                <a:solidFill>
                  <a:srgbClr val="050217"/>
                </a:solidFill>
                <a:latin typeface="HK Grotesk"/>
              </a:rPr>
              <a:t>c</a:t>
            </a:r>
            <a:r>
              <a:rPr lang="en-US" sz="2710" spc="54">
                <a:solidFill>
                  <a:srgbClr val="050217"/>
                </a:solidFill>
                <a:latin typeface="HK Grotesk"/>
              </a:rPr>
              <a:t>ument.</a:t>
            </a:r>
          </a:p>
          <a:p>
            <a:pPr>
              <a:lnSpc>
                <a:spcPts val="3524"/>
              </a:lnSpc>
            </a:pPr>
          </a:p>
          <a:p>
            <a:pPr marL="585271" indent="-292636" lvl="1">
              <a:lnSpc>
                <a:spcPts val="3524"/>
              </a:lnSpc>
              <a:buFont typeface="Arial"/>
              <a:buChar char="•"/>
            </a:pPr>
            <a:r>
              <a:rPr lang="en-US" sz="2710" spc="54">
                <a:solidFill>
                  <a:srgbClr val="050217"/>
                </a:solidFill>
                <a:latin typeface="HK Grotesk"/>
              </a:rPr>
              <a:t>A fi</a:t>
            </a:r>
            <a:r>
              <a:rPr lang="en-US" sz="2710" spc="54">
                <a:solidFill>
                  <a:srgbClr val="050217"/>
                </a:solidFill>
                <a:latin typeface="HK Grotesk"/>
              </a:rPr>
              <a:t>l</a:t>
            </a:r>
            <a:r>
              <a:rPr lang="en-US" sz="2710" spc="54">
                <a:solidFill>
                  <a:srgbClr val="050217"/>
                </a:solidFill>
                <a:latin typeface="HK Grotesk"/>
              </a:rPr>
              <a:t>e</a:t>
            </a:r>
            <a:r>
              <a:rPr lang="en-US" sz="2710" spc="54">
                <a:solidFill>
                  <a:srgbClr val="050217"/>
                </a:solidFill>
                <a:latin typeface="HK Grotesk"/>
              </a:rPr>
              <a:t> </a:t>
            </a:r>
            <a:r>
              <a:rPr lang="en-US" sz="2710" spc="54">
                <a:solidFill>
                  <a:srgbClr val="050217"/>
                </a:solidFill>
                <a:latin typeface="HK Grotesk"/>
              </a:rPr>
              <a:t>s</a:t>
            </a:r>
            <a:r>
              <a:rPr lang="en-US" sz="2710" spc="54">
                <a:solidFill>
                  <a:srgbClr val="050217"/>
                </a:solidFill>
                <a:latin typeface="HK Grotesk"/>
              </a:rPr>
              <a:t>a</a:t>
            </a:r>
            <a:r>
              <a:rPr lang="en-US" sz="2710" spc="54">
                <a:solidFill>
                  <a:srgbClr val="050217"/>
                </a:solidFill>
                <a:latin typeface="HK Grotesk"/>
              </a:rPr>
              <a:t>ved </a:t>
            </a:r>
            <a:r>
              <a:rPr lang="en-US" sz="2710" spc="54">
                <a:solidFill>
                  <a:srgbClr val="050217"/>
                </a:solidFill>
                <a:latin typeface="HK Grotesk"/>
              </a:rPr>
              <a:t>in Ms Word </a:t>
            </a:r>
            <a:r>
              <a:rPr lang="en-US" sz="2710" spc="54">
                <a:solidFill>
                  <a:srgbClr val="050217"/>
                </a:solidFill>
                <a:latin typeface="HK Grotesk"/>
              </a:rPr>
              <a:t>h</a:t>
            </a:r>
            <a:r>
              <a:rPr lang="en-US" sz="2710" spc="54">
                <a:solidFill>
                  <a:srgbClr val="050217"/>
                </a:solidFill>
                <a:latin typeface="HK Grotesk"/>
              </a:rPr>
              <a:t>as</a:t>
            </a:r>
            <a:r>
              <a:rPr lang="en-US" sz="2710" spc="54">
                <a:solidFill>
                  <a:srgbClr val="050217"/>
                </a:solidFill>
                <a:latin typeface="HK Grotesk"/>
              </a:rPr>
              <a:t> th</a:t>
            </a:r>
            <a:r>
              <a:rPr lang="en-US" sz="2710" spc="54">
                <a:solidFill>
                  <a:srgbClr val="050217"/>
                </a:solidFill>
                <a:latin typeface="HK Grotesk"/>
              </a:rPr>
              <a:t>e</a:t>
            </a:r>
            <a:r>
              <a:rPr lang="en-US" sz="2710" spc="54">
                <a:solidFill>
                  <a:srgbClr val="050217"/>
                </a:solidFill>
                <a:latin typeface="HK Grotesk"/>
              </a:rPr>
              <a:t> ext</a:t>
            </a:r>
            <a:r>
              <a:rPr lang="en-US" sz="2710" spc="54">
                <a:solidFill>
                  <a:srgbClr val="050217"/>
                </a:solidFill>
                <a:latin typeface="HK Grotesk"/>
              </a:rPr>
              <a:t>en</a:t>
            </a:r>
            <a:r>
              <a:rPr lang="en-US" sz="2710" spc="54">
                <a:solidFill>
                  <a:srgbClr val="050217"/>
                </a:solidFill>
                <a:latin typeface="HK Grotesk"/>
              </a:rPr>
              <a:t>s</a:t>
            </a:r>
            <a:r>
              <a:rPr lang="en-US" sz="2710" spc="54">
                <a:solidFill>
                  <a:srgbClr val="050217"/>
                </a:solidFill>
                <a:latin typeface="HK Grotesk"/>
              </a:rPr>
              <a:t>i</a:t>
            </a:r>
            <a:r>
              <a:rPr lang="en-US" sz="2710" spc="54">
                <a:solidFill>
                  <a:srgbClr val="050217"/>
                </a:solidFill>
                <a:latin typeface="HK Grotesk"/>
              </a:rPr>
              <a:t>on</a:t>
            </a:r>
            <a:r>
              <a:rPr lang="en-US" sz="2710" spc="54">
                <a:solidFill>
                  <a:srgbClr val="050217"/>
                </a:solidFill>
                <a:latin typeface="HK Grotesk"/>
              </a:rPr>
              <a:t> .docx.</a:t>
            </a:r>
            <a:r>
              <a:rPr lang="en-US" sz="2710" spc="54">
                <a:solidFill>
                  <a:srgbClr val="050217"/>
                </a:solidFill>
                <a:latin typeface="HK Grotesk"/>
              </a:rPr>
              <a:t> </a:t>
            </a:r>
          </a:p>
          <a:p>
            <a:pPr>
              <a:lnSpc>
                <a:spcPts val="3524"/>
              </a:lnSpc>
            </a:pPr>
          </a:p>
          <a:p>
            <a:pPr marL="585271" indent="-292636" lvl="1">
              <a:lnSpc>
                <a:spcPts val="3524"/>
              </a:lnSpc>
              <a:buFont typeface="Arial"/>
              <a:buChar char="•"/>
            </a:pPr>
            <a:r>
              <a:rPr lang="en-US" sz="2710" spc="54">
                <a:solidFill>
                  <a:srgbClr val="050217"/>
                </a:solidFill>
                <a:latin typeface="HK Grotesk"/>
              </a:rPr>
              <a:t>It</a:t>
            </a:r>
            <a:r>
              <a:rPr lang="en-US" sz="2710" spc="54">
                <a:solidFill>
                  <a:srgbClr val="050217"/>
                </a:solidFill>
                <a:latin typeface="HK Grotesk"/>
              </a:rPr>
              <a:t> </a:t>
            </a:r>
            <a:r>
              <a:rPr lang="en-US" sz="2710" spc="54">
                <a:solidFill>
                  <a:srgbClr val="050217"/>
                </a:solidFill>
                <a:latin typeface="HK Grotesk"/>
              </a:rPr>
              <a:t>i</a:t>
            </a:r>
            <a:r>
              <a:rPr lang="en-US" sz="2710" spc="54">
                <a:solidFill>
                  <a:srgbClr val="050217"/>
                </a:solidFill>
                <a:latin typeface="HK Grotesk"/>
              </a:rPr>
              <a:t>s</a:t>
            </a:r>
            <a:r>
              <a:rPr lang="en-US" sz="2710" spc="54">
                <a:solidFill>
                  <a:srgbClr val="050217"/>
                </a:solidFill>
                <a:latin typeface="HK Grotesk"/>
              </a:rPr>
              <a:t> a</a:t>
            </a:r>
            <a:r>
              <a:rPr lang="en-US" sz="2710" spc="54">
                <a:solidFill>
                  <a:srgbClr val="050217"/>
                </a:solidFill>
                <a:latin typeface="HK Grotesk"/>
              </a:rPr>
              <a:t> </a:t>
            </a:r>
            <a:r>
              <a:rPr lang="en-US" sz="2710" spc="54">
                <a:solidFill>
                  <a:srgbClr val="050217"/>
                </a:solidFill>
                <a:latin typeface="HK Grotesk"/>
              </a:rPr>
              <a:t>c</a:t>
            </a:r>
            <a:r>
              <a:rPr lang="en-US" sz="2710" spc="54">
                <a:solidFill>
                  <a:srgbClr val="050217"/>
                </a:solidFill>
                <a:latin typeface="HK Grotesk"/>
              </a:rPr>
              <a:t>omp</a:t>
            </a:r>
            <a:r>
              <a:rPr lang="en-US" sz="2710" spc="54">
                <a:solidFill>
                  <a:srgbClr val="050217"/>
                </a:solidFill>
                <a:latin typeface="HK Grotesk"/>
              </a:rPr>
              <a:t>on</a:t>
            </a:r>
            <a:r>
              <a:rPr lang="en-US" sz="2710" spc="54">
                <a:solidFill>
                  <a:srgbClr val="050217"/>
                </a:solidFill>
                <a:latin typeface="HK Grotesk"/>
              </a:rPr>
              <a:t>e</a:t>
            </a:r>
            <a:r>
              <a:rPr lang="en-US" sz="2710" spc="54">
                <a:solidFill>
                  <a:srgbClr val="050217"/>
                </a:solidFill>
                <a:latin typeface="HK Grotesk"/>
              </a:rPr>
              <a:t>n</a:t>
            </a:r>
            <a:r>
              <a:rPr lang="en-US" sz="2710" spc="54">
                <a:solidFill>
                  <a:srgbClr val="050217"/>
                </a:solidFill>
                <a:latin typeface="HK Grotesk"/>
              </a:rPr>
              <a:t>t</a:t>
            </a:r>
            <a:r>
              <a:rPr lang="en-US" sz="2710" spc="54">
                <a:solidFill>
                  <a:srgbClr val="050217"/>
                </a:solidFill>
                <a:latin typeface="HK Grotesk"/>
              </a:rPr>
              <a:t> of</a:t>
            </a:r>
            <a:r>
              <a:rPr lang="en-US" sz="2710" spc="54">
                <a:solidFill>
                  <a:srgbClr val="050217"/>
                </a:solidFill>
                <a:latin typeface="HK Grotesk"/>
              </a:rPr>
              <a:t> Microsoft Office, </a:t>
            </a:r>
            <a:r>
              <a:rPr lang="en-US" sz="2710" spc="54">
                <a:solidFill>
                  <a:srgbClr val="050217"/>
                </a:solidFill>
                <a:latin typeface="HK Grotesk"/>
              </a:rPr>
              <a:t>but</a:t>
            </a:r>
            <a:r>
              <a:rPr lang="en-US" sz="2710" spc="54">
                <a:solidFill>
                  <a:srgbClr val="050217"/>
                </a:solidFill>
                <a:latin typeface="HK Grotesk"/>
              </a:rPr>
              <a:t> </a:t>
            </a:r>
            <a:r>
              <a:rPr lang="en-US" sz="2710" spc="54">
                <a:solidFill>
                  <a:srgbClr val="050217"/>
                </a:solidFill>
                <a:latin typeface="HK Grotesk"/>
              </a:rPr>
              <a:t>ca</a:t>
            </a:r>
            <a:r>
              <a:rPr lang="en-US" sz="2710" spc="54">
                <a:solidFill>
                  <a:srgbClr val="050217"/>
                </a:solidFill>
                <a:latin typeface="HK Grotesk"/>
              </a:rPr>
              <a:t>n </a:t>
            </a:r>
            <a:r>
              <a:rPr lang="en-US" sz="2710" spc="54">
                <a:solidFill>
                  <a:srgbClr val="050217"/>
                </a:solidFill>
                <a:latin typeface="HK Grotesk"/>
              </a:rPr>
              <a:t>be</a:t>
            </a:r>
            <a:r>
              <a:rPr lang="en-US" sz="2710" spc="54">
                <a:solidFill>
                  <a:srgbClr val="050217"/>
                </a:solidFill>
                <a:latin typeface="HK Grotesk"/>
              </a:rPr>
              <a:t> p</a:t>
            </a:r>
            <a:r>
              <a:rPr lang="en-US" sz="2710" spc="54">
                <a:solidFill>
                  <a:srgbClr val="050217"/>
                </a:solidFill>
                <a:latin typeface="HK Grotesk"/>
              </a:rPr>
              <a:t>urcha</a:t>
            </a:r>
            <a:r>
              <a:rPr lang="en-US" sz="2710" spc="54">
                <a:solidFill>
                  <a:srgbClr val="050217"/>
                </a:solidFill>
                <a:latin typeface="HK Grotesk"/>
              </a:rPr>
              <a:t>sed</a:t>
            </a:r>
            <a:r>
              <a:rPr lang="en-US" sz="2710" spc="54">
                <a:solidFill>
                  <a:srgbClr val="050217"/>
                </a:solidFill>
                <a:latin typeface="HK Grotesk"/>
              </a:rPr>
              <a:t> </a:t>
            </a:r>
            <a:r>
              <a:rPr lang="en-US" sz="2710" spc="54">
                <a:solidFill>
                  <a:srgbClr val="050217"/>
                </a:solidFill>
                <a:latin typeface="HK Grotesk"/>
              </a:rPr>
              <a:t>s</a:t>
            </a:r>
            <a:r>
              <a:rPr lang="en-US" sz="2710" spc="54">
                <a:solidFill>
                  <a:srgbClr val="050217"/>
                </a:solidFill>
                <a:latin typeface="HK Grotesk"/>
              </a:rPr>
              <a:t>e</a:t>
            </a:r>
            <a:r>
              <a:rPr lang="en-US" sz="2710" spc="54">
                <a:solidFill>
                  <a:srgbClr val="050217"/>
                </a:solidFill>
                <a:latin typeface="HK Grotesk"/>
              </a:rPr>
              <a:t>p</a:t>
            </a:r>
            <a:r>
              <a:rPr lang="en-US" sz="2710" spc="54">
                <a:solidFill>
                  <a:srgbClr val="050217"/>
                </a:solidFill>
                <a:latin typeface="HK Grotesk"/>
              </a:rPr>
              <a:t>aratel</a:t>
            </a:r>
            <a:r>
              <a:rPr lang="en-US" sz="2710" spc="54">
                <a:solidFill>
                  <a:srgbClr val="050217"/>
                </a:solidFill>
                <a:latin typeface="HK Grotesk"/>
              </a:rPr>
              <a:t>y and</a:t>
            </a:r>
            <a:r>
              <a:rPr lang="en-US" sz="2710" spc="54">
                <a:solidFill>
                  <a:srgbClr val="050217"/>
                </a:solidFill>
                <a:latin typeface="HK Grotesk"/>
              </a:rPr>
              <a:t> is avai</a:t>
            </a:r>
            <a:r>
              <a:rPr lang="en-US" sz="2710" spc="54">
                <a:solidFill>
                  <a:srgbClr val="050217"/>
                </a:solidFill>
                <a:latin typeface="HK Grotesk"/>
              </a:rPr>
              <a:t>la</a:t>
            </a:r>
            <a:r>
              <a:rPr lang="en-US" sz="2710" spc="54">
                <a:solidFill>
                  <a:srgbClr val="050217"/>
                </a:solidFill>
                <a:latin typeface="HK Grotesk"/>
              </a:rPr>
              <a:t>ble</a:t>
            </a:r>
            <a:r>
              <a:rPr lang="en-US" sz="2710" spc="54">
                <a:solidFill>
                  <a:srgbClr val="050217"/>
                </a:solidFill>
                <a:latin typeface="HK Grotesk"/>
              </a:rPr>
              <a:t> </a:t>
            </a:r>
            <a:r>
              <a:rPr lang="en-US" sz="2710" spc="54">
                <a:solidFill>
                  <a:srgbClr val="050217"/>
                </a:solidFill>
                <a:latin typeface="HK Grotesk"/>
              </a:rPr>
              <a:t>for bo</a:t>
            </a:r>
            <a:r>
              <a:rPr lang="en-US" sz="2710" spc="54">
                <a:solidFill>
                  <a:srgbClr val="050217"/>
                </a:solidFill>
                <a:latin typeface="HK Grotesk"/>
              </a:rPr>
              <a:t>t</a:t>
            </a:r>
            <a:r>
              <a:rPr lang="en-US" sz="2710" spc="54">
                <a:solidFill>
                  <a:srgbClr val="050217"/>
                </a:solidFill>
                <a:latin typeface="HK Grotesk"/>
              </a:rPr>
              <a:t>h</a:t>
            </a:r>
            <a:r>
              <a:rPr lang="en-US" sz="2710" spc="54">
                <a:solidFill>
                  <a:srgbClr val="050217"/>
                </a:solidFill>
                <a:latin typeface="HK Grotesk"/>
              </a:rPr>
              <a:t> Windows a</a:t>
            </a:r>
            <a:r>
              <a:rPr lang="en-US" sz="2710" spc="54">
                <a:solidFill>
                  <a:srgbClr val="050217"/>
                </a:solidFill>
                <a:latin typeface="HK Grotesk"/>
              </a:rPr>
              <a:t>nd</a:t>
            </a:r>
            <a:r>
              <a:rPr lang="en-US" sz="2710" spc="54">
                <a:solidFill>
                  <a:srgbClr val="050217"/>
                </a:solidFill>
                <a:latin typeface="HK Grotesk"/>
              </a:rPr>
              <a:t> macOS. </a:t>
            </a:r>
            <a:r>
              <a:rPr lang="en-US" sz="2710" spc="54">
                <a:solidFill>
                  <a:srgbClr val="050217"/>
                </a:solidFill>
                <a:latin typeface="HK Grotesk"/>
              </a:rPr>
              <a:t>The l</a:t>
            </a:r>
            <a:r>
              <a:rPr lang="en-US" sz="2710" spc="54">
                <a:solidFill>
                  <a:srgbClr val="050217"/>
                </a:solidFill>
                <a:latin typeface="HK Grotesk"/>
              </a:rPr>
              <a:t>a</a:t>
            </a:r>
            <a:r>
              <a:rPr lang="en-US" sz="2710" spc="54">
                <a:solidFill>
                  <a:srgbClr val="050217"/>
                </a:solidFill>
                <a:latin typeface="HK Grotesk"/>
              </a:rPr>
              <a:t>te</a:t>
            </a:r>
            <a:r>
              <a:rPr lang="en-US" sz="2710" spc="54">
                <a:solidFill>
                  <a:srgbClr val="050217"/>
                </a:solidFill>
                <a:latin typeface="HK Grotesk"/>
              </a:rPr>
              <a:t>s</a:t>
            </a:r>
            <a:r>
              <a:rPr lang="en-US" sz="2710" spc="54">
                <a:solidFill>
                  <a:srgbClr val="050217"/>
                </a:solidFill>
                <a:latin typeface="HK Grotesk"/>
              </a:rPr>
              <a:t>t</a:t>
            </a:r>
            <a:r>
              <a:rPr lang="en-US" sz="2710" spc="54">
                <a:solidFill>
                  <a:srgbClr val="050217"/>
                </a:solidFill>
                <a:latin typeface="HK Grotesk"/>
              </a:rPr>
              <a:t> </a:t>
            </a:r>
            <a:r>
              <a:rPr lang="en-US" sz="2710" spc="54">
                <a:solidFill>
                  <a:srgbClr val="050217"/>
                </a:solidFill>
                <a:latin typeface="HK Grotesk"/>
              </a:rPr>
              <a:t>v</a:t>
            </a:r>
            <a:r>
              <a:rPr lang="en-US" sz="2710" spc="54">
                <a:solidFill>
                  <a:srgbClr val="050217"/>
                </a:solidFill>
                <a:latin typeface="HK Grotesk"/>
              </a:rPr>
              <a:t>ers</a:t>
            </a:r>
            <a:r>
              <a:rPr lang="en-US" sz="2710" spc="54">
                <a:solidFill>
                  <a:srgbClr val="050217"/>
                </a:solidFill>
                <a:latin typeface="HK Grotesk"/>
              </a:rPr>
              <a:t>ion</a:t>
            </a:r>
            <a:r>
              <a:rPr lang="en-US" sz="2710" spc="54">
                <a:solidFill>
                  <a:srgbClr val="050217"/>
                </a:solidFill>
                <a:latin typeface="HK Grotesk"/>
              </a:rPr>
              <a:t> o</a:t>
            </a:r>
            <a:r>
              <a:rPr lang="en-US" sz="2710" spc="54">
                <a:solidFill>
                  <a:srgbClr val="050217"/>
                </a:solidFill>
                <a:latin typeface="HK Grotesk"/>
              </a:rPr>
              <a:t>f</a:t>
            </a:r>
            <a:r>
              <a:rPr lang="en-US" sz="2710" spc="54">
                <a:solidFill>
                  <a:srgbClr val="050217"/>
                </a:solidFill>
                <a:latin typeface="HK Grotesk"/>
              </a:rPr>
              <a:t> Ms Word </a:t>
            </a:r>
            <a:r>
              <a:rPr lang="en-US" sz="2710" spc="54">
                <a:solidFill>
                  <a:srgbClr val="050217"/>
                </a:solidFill>
                <a:latin typeface="HK Grotesk"/>
              </a:rPr>
              <a:t>is</a:t>
            </a:r>
            <a:r>
              <a:rPr lang="en-US" sz="2710" spc="54">
                <a:solidFill>
                  <a:srgbClr val="050217"/>
                </a:solidFill>
                <a:latin typeface="HK Grotesk"/>
              </a:rPr>
              <a:t> 2021.</a:t>
            </a:r>
          </a:p>
          <a:p>
            <a:pPr>
              <a:lnSpc>
                <a:spcPts val="3524"/>
              </a:lnSpc>
            </a:pPr>
          </a:p>
          <a:p>
            <a:pPr>
              <a:lnSpc>
                <a:spcPts val="3524"/>
              </a:lnSpc>
            </a:pPr>
          </a:p>
          <a:p>
            <a:pPr>
              <a:lnSpc>
                <a:spcPts val="3524"/>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038266" y="757547"/>
            <a:ext cx="9775809" cy="3264786"/>
          </a:xfrm>
          <a:prstGeom prst="rect">
            <a:avLst/>
          </a:prstGeom>
        </p:spPr>
        <p:txBody>
          <a:bodyPr anchor="t" rtlCol="false" tIns="0" lIns="0" bIns="0" rIns="0">
            <a:spAutoFit/>
          </a:bodyPr>
          <a:lstStyle/>
          <a:p>
            <a:pPr>
              <a:lnSpc>
                <a:spcPts val="6401"/>
              </a:lnSpc>
            </a:pPr>
            <a:r>
              <a:rPr lang="en-US" sz="5819">
                <a:solidFill>
                  <a:srgbClr val="000099"/>
                </a:solidFill>
                <a:latin typeface="HK Grotesk Bold"/>
              </a:rPr>
              <a:t>WHAT TYPES OF FILES CAN MICROSOFT WORD CREATE AND USE?</a:t>
            </a:r>
          </a:p>
          <a:p>
            <a:pPr>
              <a:lnSpc>
                <a:spcPts val="6401"/>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454165" y="2260493"/>
            <a:ext cx="4727762" cy="5042946"/>
          </a:xfrm>
          <a:custGeom>
            <a:avLst/>
            <a:gdLst/>
            <a:ahLst/>
            <a:cxnLst/>
            <a:rect r="r" b="b" t="t" l="l"/>
            <a:pathLst>
              <a:path h="5042946" w="4727762">
                <a:moveTo>
                  <a:pt x="0" y="0"/>
                </a:moveTo>
                <a:lnTo>
                  <a:pt x="4727763" y="0"/>
                </a:lnTo>
                <a:lnTo>
                  <a:pt x="4727763" y="5042947"/>
                </a:lnTo>
                <a:lnTo>
                  <a:pt x="0" y="504294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6205730" y="4050908"/>
            <a:ext cx="10671394" cy="4489646"/>
          </a:xfrm>
          <a:prstGeom prst="rect">
            <a:avLst/>
          </a:prstGeom>
        </p:spPr>
        <p:txBody>
          <a:bodyPr anchor="t" rtlCol="false" tIns="0" lIns="0" bIns="0" rIns="0">
            <a:spAutoFit/>
          </a:bodyPr>
          <a:lstStyle/>
          <a:p>
            <a:pPr algn="ctr">
              <a:lnSpc>
                <a:spcPts val="3591"/>
              </a:lnSpc>
            </a:pPr>
            <a:r>
              <a:rPr lang="en-US" sz="3265">
                <a:solidFill>
                  <a:srgbClr val="000000"/>
                </a:solidFill>
                <a:latin typeface="Open Sans"/>
              </a:rPr>
              <a:t>Early versions of Microsoft Word primarily created and used the .doc file extension, while newer versions of Word create and use the .docx file extension.</a:t>
            </a:r>
          </a:p>
          <a:p>
            <a:pPr algn="ctr">
              <a:lnSpc>
                <a:spcPts val="3591"/>
              </a:lnSpc>
            </a:pPr>
          </a:p>
          <a:p>
            <a:pPr algn="ctr">
              <a:lnSpc>
                <a:spcPts val="3591"/>
              </a:lnSpc>
            </a:pPr>
            <a:r>
              <a:rPr lang="en-US" sz="3265">
                <a:solidFill>
                  <a:srgbClr val="000000"/>
                </a:solidFill>
                <a:latin typeface="Open Sans"/>
              </a:rPr>
              <a:t>Newer versions of Microsoft Word support the creation and opening of these file types:</a:t>
            </a:r>
          </a:p>
          <a:p>
            <a:pPr algn="ctr">
              <a:lnSpc>
                <a:spcPts val="3591"/>
              </a:lnSpc>
            </a:pPr>
          </a:p>
          <a:p>
            <a:pPr algn="ctr">
              <a:lnSpc>
                <a:spcPts val="3591"/>
              </a:lnSpc>
            </a:pPr>
            <a:r>
              <a:rPr lang="en-US" sz="3265">
                <a:solidFill>
                  <a:srgbClr val="000000"/>
                </a:solidFill>
                <a:latin typeface="Open Sans"/>
              </a:rPr>
              <a:t>.doc, .docm, .docx.dot, .dotm, .dotx.htm, .html.mht, .mhtml, .odt, .pdf, .rtf, .txt, .wps, .xps, .xml</a:t>
            </a:r>
          </a:p>
          <a:p>
            <a:pPr algn="ctr">
              <a:lnSpc>
                <a:spcPts val="3591"/>
              </a:lnSpc>
              <a:spcBef>
                <a:spcPct val="0"/>
              </a:spcBef>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277428" y="3080426"/>
            <a:ext cx="6479261" cy="6611490"/>
          </a:xfrm>
          <a:custGeom>
            <a:avLst/>
            <a:gdLst/>
            <a:ahLst/>
            <a:cxnLst/>
            <a:rect r="r" b="b" t="t" l="l"/>
            <a:pathLst>
              <a:path h="6611490" w="6479261">
                <a:moveTo>
                  <a:pt x="0" y="0"/>
                </a:moveTo>
                <a:lnTo>
                  <a:pt x="6479260" y="0"/>
                </a:lnTo>
                <a:lnTo>
                  <a:pt x="6479260" y="6611491"/>
                </a:lnTo>
                <a:lnTo>
                  <a:pt x="0" y="661149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11681" y="832217"/>
            <a:ext cx="9500576" cy="1985051"/>
          </a:xfrm>
          <a:prstGeom prst="rect">
            <a:avLst/>
          </a:prstGeom>
        </p:spPr>
        <p:txBody>
          <a:bodyPr anchor="t" rtlCol="false" tIns="0" lIns="0" bIns="0" rIns="0">
            <a:spAutoFit/>
          </a:bodyPr>
          <a:lstStyle/>
          <a:p>
            <a:pPr algn="ctr">
              <a:lnSpc>
                <a:spcPts val="7758"/>
              </a:lnSpc>
              <a:spcBef>
                <a:spcPct val="0"/>
              </a:spcBef>
            </a:pPr>
            <a:r>
              <a:rPr lang="en-US" sz="7053">
                <a:solidFill>
                  <a:srgbClr val="000099"/>
                </a:solidFill>
                <a:latin typeface="HK Grotesk Bold"/>
              </a:rPr>
              <a:t>THE WORD EDITOR WINDOW CONTAINS:</a:t>
            </a:r>
          </a:p>
        </p:txBody>
      </p:sp>
      <p:sp>
        <p:nvSpPr>
          <p:cNvPr name="TextBox 5" id="5"/>
          <p:cNvSpPr txBox="true"/>
          <p:nvPr/>
        </p:nvSpPr>
        <p:spPr>
          <a:xfrm rot="0">
            <a:off x="311681" y="3575173"/>
            <a:ext cx="9459938" cy="6693125"/>
          </a:xfrm>
          <a:prstGeom prst="rect">
            <a:avLst/>
          </a:prstGeom>
        </p:spPr>
        <p:txBody>
          <a:bodyPr anchor="t" rtlCol="false" tIns="0" lIns="0" bIns="0" rIns="0">
            <a:spAutoFit/>
          </a:bodyPr>
          <a:lstStyle/>
          <a:p>
            <a:pPr marL="510854" indent="-255427" lvl="1">
              <a:lnSpc>
                <a:spcPts val="3312"/>
              </a:lnSpc>
              <a:buFont typeface="Arial"/>
              <a:buChar char="•"/>
            </a:pPr>
            <a:r>
              <a:rPr lang="en-US" sz="2366">
                <a:solidFill>
                  <a:srgbClr val="000000"/>
                </a:solidFill>
                <a:latin typeface="Open Sans Bold"/>
              </a:rPr>
              <a:t>Title bar - names: of the currently edited document and programme.</a:t>
            </a:r>
          </a:p>
          <a:p>
            <a:pPr marL="510854" indent="-255427" lvl="1">
              <a:lnSpc>
                <a:spcPts val="3312"/>
              </a:lnSpc>
              <a:buFont typeface="Arial"/>
              <a:buChar char="•"/>
            </a:pPr>
            <a:r>
              <a:rPr lang="en-US" sz="2366">
                <a:solidFill>
                  <a:srgbClr val="000000"/>
                </a:solidFill>
                <a:latin typeface="Open Sans Bold"/>
              </a:rPr>
              <a:t> M</a:t>
            </a:r>
            <a:r>
              <a:rPr lang="en-US" sz="2366">
                <a:solidFill>
                  <a:srgbClr val="000000"/>
                </a:solidFill>
                <a:latin typeface="Open Sans Bold"/>
              </a:rPr>
              <a:t>enu bar - provides access to all functions of the programme.</a:t>
            </a:r>
          </a:p>
          <a:p>
            <a:pPr marL="510854" indent="-255427" lvl="1">
              <a:lnSpc>
                <a:spcPts val="3312"/>
              </a:lnSpc>
              <a:buFont typeface="Arial"/>
              <a:buChar char="•"/>
            </a:pPr>
            <a:r>
              <a:rPr lang="en-US" sz="2366">
                <a:solidFill>
                  <a:srgbClr val="000000"/>
                </a:solidFill>
                <a:latin typeface="Open Sans Bold"/>
              </a:rPr>
              <a:t> Toolb</a:t>
            </a:r>
            <a:r>
              <a:rPr lang="en-US" sz="2366">
                <a:solidFill>
                  <a:srgbClr val="000000"/>
                </a:solidFill>
                <a:latin typeface="Open Sans Bold"/>
              </a:rPr>
              <a:t>ars - containing the most frequently used text editor functions. </a:t>
            </a:r>
          </a:p>
          <a:p>
            <a:pPr marL="510854" indent="-255427" lvl="1">
              <a:lnSpc>
                <a:spcPts val="3312"/>
              </a:lnSpc>
              <a:buFont typeface="Arial"/>
              <a:buChar char="•"/>
            </a:pPr>
            <a:r>
              <a:rPr lang="en-US" sz="2366">
                <a:solidFill>
                  <a:srgbClr val="000000"/>
                </a:solidFill>
                <a:latin typeface="Open Sans Bold"/>
              </a:rPr>
              <a:t> Ru</a:t>
            </a:r>
            <a:r>
              <a:rPr lang="en-US" sz="2366">
                <a:solidFill>
                  <a:srgbClr val="000000"/>
                </a:solidFill>
                <a:latin typeface="Open Sans Bold"/>
              </a:rPr>
              <a:t>ler - allows precise placement of objects in the document.</a:t>
            </a:r>
          </a:p>
          <a:p>
            <a:pPr marL="510854" indent="-255427" lvl="1">
              <a:lnSpc>
                <a:spcPts val="3312"/>
              </a:lnSpc>
              <a:buFont typeface="Arial"/>
              <a:buChar char="•"/>
            </a:pPr>
            <a:r>
              <a:rPr lang="en-US" sz="2366">
                <a:solidFill>
                  <a:srgbClr val="000000"/>
                </a:solidFill>
                <a:latin typeface="Open Sans Bold"/>
              </a:rPr>
              <a:t> W</a:t>
            </a:r>
            <a:r>
              <a:rPr lang="en-US" sz="2366">
                <a:solidFill>
                  <a:srgbClr val="000000"/>
                </a:solidFill>
                <a:latin typeface="Open Sans Bold"/>
              </a:rPr>
              <a:t>ork area - typically an a4 page on which the text we have drafted is placed.</a:t>
            </a:r>
          </a:p>
          <a:p>
            <a:pPr marL="510854" indent="-255427" lvl="1">
              <a:lnSpc>
                <a:spcPts val="3312"/>
              </a:lnSpc>
              <a:buFont typeface="Arial"/>
              <a:buChar char="•"/>
            </a:pPr>
            <a:r>
              <a:rPr lang="en-US" sz="2366">
                <a:solidFill>
                  <a:srgbClr val="000000"/>
                </a:solidFill>
                <a:latin typeface="Open Sans Bold"/>
              </a:rPr>
              <a:t> Scroll</a:t>
            </a:r>
            <a:r>
              <a:rPr lang="en-US" sz="2366">
                <a:solidFill>
                  <a:srgbClr val="000000"/>
                </a:solidFill>
                <a:latin typeface="Open Sans Bold"/>
              </a:rPr>
              <a:t> bars (vertical and horizontal) - allows you to scroll through the content of individual pages of the document.</a:t>
            </a:r>
          </a:p>
          <a:p>
            <a:pPr marL="510854" indent="-255427" lvl="1">
              <a:lnSpc>
                <a:spcPts val="3312"/>
              </a:lnSpc>
              <a:buFont typeface="Arial"/>
              <a:buChar char="•"/>
            </a:pPr>
            <a:r>
              <a:rPr lang="en-US" sz="2366">
                <a:solidFill>
                  <a:srgbClr val="000000"/>
                </a:solidFill>
                <a:latin typeface="Open Sans Bold"/>
              </a:rPr>
              <a:t> S</a:t>
            </a:r>
            <a:r>
              <a:rPr lang="en-US" sz="2366">
                <a:solidFill>
                  <a:srgbClr val="000000"/>
                </a:solidFill>
                <a:latin typeface="Open Sans Bold"/>
              </a:rPr>
              <a:t>tatus bar - contains basic information about the status of the editor and the content of the document.</a:t>
            </a:r>
          </a:p>
          <a:p>
            <a:pPr>
              <a:lnSpc>
                <a:spcPts val="3312"/>
              </a:lnSpc>
            </a:pPr>
          </a:p>
          <a:p>
            <a:pPr>
              <a:lnSpc>
                <a:spcPts val="3312"/>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310996" y="0"/>
            <a:ext cx="13299215" cy="10287000"/>
          </a:xfrm>
          <a:custGeom>
            <a:avLst/>
            <a:gdLst/>
            <a:ahLst/>
            <a:cxnLst/>
            <a:rect r="r" b="b" t="t" l="l"/>
            <a:pathLst>
              <a:path h="10287000" w="13299215">
                <a:moveTo>
                  <a:pt x="0" y="0"/>
                </a:moveTo>
                <a:lnTo>
                  <a:pt x="13299215" y="0"/>
                </a:lnTo>
                <a:lnTo>
                  <a:pt x="13299215" y="10287000"/>
                </a:lnTo>
                <a:lnTo>
                  <a:pt x="0" y="10287000"/>
                </a:lnTo>
                <a:lnTo>
                  <a:pt x="0" y="0"/>
                </a:lnTo>
                <a:close/>
              </a:path>
            </a:pathLst>
          </a:custGeom>
          <a:blipFill>
            <a:blip r:embed="rId3"/>
            <a:stretch>
              <a:fillRect l="-87034" t="-46855" r="-53354" b="-27958"/>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299089" y="1068851"/>
            <a:ext cx="7498867" cy="8991831"/>
          </a:xfrm>
          <a:custGeom>
            <a:avLst/>
            <a:gdLst/>
            <a:ahLst/>
            <a:cxnLst/>
            <a:rect r="r" b="b" t="t" l="l"/>
            <a:pathLst>
              <a:path h="8991831" w="7498867">
                <a:moveTo>
                  <a:pt x="0" y="0"/>
                </a:moveTo>
                <a:lnTo>
                  <a:pt x="7498867" y="0"/>
                </a:lnTo>
                <a:lnTo>
                  <a:pt x="7498867" y="8991831"/>
                </a:lnTo>
                <a:lnTo>
                  <a:pt x="0" y="8991831"/>
                </a:lnTo>
                <a:lnTo>
                  <a:pt x="0" y="0"/>
                </a:lnTo>
                <a:close/>
              </a:path>
            </a:pathLst>
          </a:custGeom>
          <a:blipFill>
            <a:blip r:embed="rId2"/>
            <a:stretch>
              <a:fillRect l="-66468" t="0" r="-13170" b="0"/>
            </a:stretch>
          </a:blipFill>
        </p:spPr>
      </p:sp>
      <p:sp>
        <p:nvSpPr>
          <p:cNvPr name="TextBox 3" id="3"/>
          <p:cNvSpPr txBox="true"/>
          <p:nvPr/>
        </p:nvSpPr>
        <p:spPr>
          <a:xfrm rot="0">
            <a:off x="666745" y="963656"/>
            <a:ext cx="9272959" cy="1854950"/>
          </a:xfrm>
          <a:prstGeom prst="rect">
            <a:avLst/>
          </a:prstGeom>
        </p:spPr>
        <p:txBody>
          <a:bodyPr anchor="t" rtlCol="false" tIns="0" lIns="0" bIns="0" rIns="0">
            <a:spAutoFit/>
          </a:bodyPr>
          <a:lstStyle/>
          <a:p>
            <a:pPr>
              <a:lnSpc>
                <a:spcPts val="7214"/>
              </a:lnSpc>
            </a:pPr>
            <a:r>
              <a:rPr lang="en-US" sz="6559">
                <a:solidFill>
                  <a:srgbClr val="000099"/>
                </a:solidFill>
                <a:latin typeface="HK Grotesk Bold"/>
              </a:rPr>
              <a:t>WHAT IS TEXT FORMATTING?</a:t>
            </a: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5" id="5"/>
          <p:cNvSpPr txBox="true"/>
          <p:nvPr/>
        </p:nvSpPr>
        <p:spPr>
          <a:xfrm rot="0">
            <a:off x="0" y="3755090"/>
            <a:ext cx="8895607" cy="6305592"/>
          </a:xfrm>
          <a:prstGeom prst="rect">
            <a:avLst/>
          </a:prstGeom>
        </p:spPr>
        <p:txBody>
          <a:bodyPr anchor="t" rtlCol="false" tIns="0" lIns="0" bIns="0" rIns="0">
            <a:spAutoFit/>
          </a:bodyPr>
          <a:lstStyle/>
          <a:p>
            <a:pPr algn="ctr" marL="810347" indent="-405174" lvl="1">
              <a:lnSpc>
                <a:spcPts val="4128"/>
              </a:lnSpc>
              <a:spcBef>
                <a:spcPct val="0"/>
              </a:spcBef>
              <a:buFont typeface="Arial"/>
              <a:buChar char="•"/>
            </a:pPr>
            <a:r>
              <a:rPr lang="en-US" sz="3753">
                <a:solidFill>
                  <a:srgbClr val="050217"/>
                </a:solidFill>
                <a:latin typeface="HK Grotesk Bold"/>
              </a:rPr>
              <a:t>I</a:t>
            </a:r>
            <a:r>
              <a:rPr lang="en-US" sz="3753">
                <a:solidFill>
                  <a:srgbClr val="050217"/>
                </a:solidFill>
                <a:latin typeface="HK Grotesk Bold"/>
              </a:rPr>
              <a:t>t is an activity which visually improves the appearance of the document being created.</a:t>
            </a:r>
          </a:p>
          <a:p>
            <a:pPr algn="ctr" marL="810347" indent="-405174" lvl="1">
              <a:lnSpc>
                <a:spcPts val="4128"/>
              </a:lnSpc>
              <a:spcBef>
                <a:spcPct val="0"/>
              </a:spcBef>
              <a:buFont typeface="Arial"/>
              <a:buChar char="•"/>
            </a:pPr>
            <a:r>
              <a:rPr lang="en-US" sz="3753">
                <a:solidFill>
                  <a:srgbClr val="050217"/>
                </a:solidFill>
                <a:latin typeface="HK Grotesk Bold"/>
              </a:rPr>
              <a:t>The basic scope of text formatting includes: - changing the size and typeface (bold, italic, underline) - setting spacing - line spacing (interline, margins and others), - modifying colours, - creating tables, - formatting text (left and right, centre or both sides - justification).</a:t>
            </a:r>
          </a:p>
          <a:p>
            <a:pPr algn="ctr">
              <a:lnSpc>
                <a:spcPts val="4128"/>
              </a:lnSpc>
              <a:spcBef>
                <a:spcPct val="0"/>
              </a:spcBef>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649210" y="2124093"/>
            <a:ext cx="8118979" cy="8162907"/>
          </a:xfrm>
          <a:custGeom>
            <a:avLst/>
            <a:gdLst/>
            <a:ahLst/>
            <a:cxnLst/>
            <a:rect r="r" b="b" t="t" l="l"/>
            <a:pathLst>
              <a:path h="8162907" w="8118979">
                <a:moveTo>
                  <a:pt x="0" y="0"/>
                </a:moveTo>
                <a:lnTo>
                  <a:pt x="8118978" y="0"/>
                </a:lnTo>
                <a:lnTo>
                  <a:pt x="8118978" y="8162907"/>
                </a:lnTo>
                <a:lnTo>
                  <a:pt x="0" y="8162907"/>
                </a:lnTo>
                <a:lnTo>
                  <a:pt x="0" y="0"/>
                </a:lnTo>
                <a:close/>
              </a:path>
            </a:pathLst>
          </a:custGeom>
          <a:blipFill>
            <a:blip r:embed="rId2"/>
            <a:stretch>
              <a:fillRect l="-207511" t="-83242" r="-86821" b="-37375"/>
            </a:stretch>
          </a:blipFill>
        </p:spPr>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grpSp>
        <p:nvGrpSpPr>
          <p:cNvPr name="Group 4" id="4"/>
          <p:cNvGrpSpPr/>
          <p:nvPr/>
        </p:nvGrpSpPr>
        <p:grpSpPr>
          <a:xfrm rot="0">
            <a:off x="7106160" y="1580451"/>
            <a:ext cx="3086100" cy="909064"/>
            <a:chOff x="0" y="0"/>
            <a:chExt cx="812800" cy="239424"/>
          </a:xfrm>
        </p:grpSpPr>
        <p:sp>
          <p:nvSpPr>
            <p:cNvPr name="Freeform 5" id="5"/>
            <p:cNvSpPr/>
            <p:nvPr/>
          </p:nvSpPr>
          <p:spPr>
            <a:xfrm flipH="false" flipV="false" rot="0">
              <a:off x="0" y="0"/>
              <a:ext cx="812800" cy="239424"/>
            </a:xfrm>
            <a:custGeom>
              <a:avLst/>
              <a:gdLst/>
              <a:ahLst/>
              <a:cxnLst/>
              <a:rect r="r" b="b" t="t" l="l"/>
              <a:pathLst>
                <a:path h="239424" w="812800">
                  <a:moveTo>
                    <a:pt x="0" y="0"/>
                  </a:moveTo>
                  <a:lnTo>
                    <a:pt x="812800" y="0"/>
                  </a:lnTo>
                  <a:lnTo>
                    <a:pt x="812800" y="239424"/>
                  </a:lnTo>
                  <a:lnTo>
                    <a:pt x="0" y="239424"/>
                  </a:lnTo>
                  <a:close/>
                </a:path>
              </a:pathLst>
            </a:custGeom>
            <a:solidFill>
              <a:srgbClr val="FFFFFF"/>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7" id="7"/>
          <p:cNvSpPr txBox="true"/>
          <p:nvPr/>
        </p:nvSpPr>
        <p:spPr>
          <a:xfrm rot="0">
            <a:off x="998767" y="621263"/>
            <a:ext cx="13629799" cy="1985051"/>
          </a:xfrm>
          <a:prstGeom prst="rect">
            <a:avLst/>
          </a:prstGeom>
        </p:spPr>
        <p:txBody>
          <a:bodyPr anchor="t" rtlCol="false" tIns="0" lIns="0" bIns="0" rIns="0">
            <a:spAutoFit/>
          </a:bodyPr>
          <a:lstStyle/>
          <a:p>
            <a:pPr algn="ctr">
              <a:lnSpc>
                <a:spcPts val="7758"/>
              </a:lnSpc>
            </a:pPr>
            <a:r>
              <a:rPr lang="en-US" sz="7053">
                <a:solidFill>
                  <a:srgbClr val="185ABD"/>
                </a:solidFill>
                <a:latin typeface="HK Grotesk Bold"/>
              </a:rPr>
              <a:t>THE CORRECT TEXT STRUCTURE</a:t>
            </a:r>
          </a:p>
          <a:p>
            <a:pPr algn="ctr">
              <a:lnSpc>
                <a:spcPts val="7758"/>
              </a:lnSpc>
              <a:spcBef>
                <a:spcPct val="0"/>
              </a:spcBef>
            </a:pPr>
          </a:p>
        </p:txBody>
      </p:sp>
      <p:sp>
        <p:nvSpPr>
          <p:cNvPr name="TextBox 8" id="8"/>
          <p:cNvSpPr txBox="true"/>
          <p:nvPr/>
        </p:nvSpPr>
        <p:spPr>
          <a:xfrm rot="0">
            <a:off x="406699" y="3561274"/>
            <a:ext cx="7798306" cy="3193028"/>
          </a:xfrm>
          <a:prstGeom prst="rect">
            <a:avLst/>
          </a:prstGeom>
        </p:spPr>
        <p:txBody>
          <a:bodyPr anchor="t" rtlCol="false" tIns="0" lIns="0" bIns="0" rIns="0">
            <a:spAutoFit/>
          </a:bodyPr>
          <a:lstStyle/>
          <a:p>
            <a:pPr algn="ctr">
              <a:lnSpc>
                <a:spcPts val="3592"/>
              </a:lnSpc>
            </a:pPr>
            <a:r>
              <a:rPr lang="en-US" sz="3266">
                <a:solidFill>
                  <a:srgbClr val="000000"/>
                </a:solidFill>
                <a:latin typeface="HK Grotesk Bold"/>
              </a:rPr>
              <a:t>For a text to be considered well formatted, it is important to remember that it should contain an appropriate structure. </a:t>
            </a:r>
          </a:p>
          <a:p>
            <a:pPr algn="ctr">
              <a:lnSpc>
                <a:spcPts val="3592"/>
              </a:lnSpc>
            </a:pPr>
            <a:r>
              <a:rPr lang="en-US" sz="3266">
                <a:solidFill>
                  <a:srgbClr val="000000"/>
                </a:solidFill>
                <a:latin typeface="HK Grotesk Bold"/>
              </a:rPr>
              <a:t>It should be readable and attract the attention of potential recipients.</a:t>
            </a:r>
          </a:p>
          <a:p>
            <a:pPr algn="ctr">
              <a:lnSpc>
                <a:spcPts val="3592"/>
              </a:lnSpc>
              <a:spcBef>
                <a:spcPct val="0"/>
              </a:spcBef>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9621" y="1875891"/>
            <a:ext cx="18108757" cy="8203632"/>
          </a:xfrm>
          <a:custGeom>
            <a:avLst/>
            <a:gdLst/>
            <a:ahLst/>
            <a:cxnLst/>
            <a:rect r="r" b="b" t="t" l="l"/>
            <a:pathLst>
              <a:path h="8203632" w="18108757">
                <a:moveTo>
                  <a:pt x="0" y="0"/>
                </a:moveTo>
                <a:lnTo>
                  <a:pt x="18108758" y="0"/>
                </a:lnTo>
                <a:lnTo>
                  <a:pt x="18108758" y="8203632"/>
                </a:lnTo>
                <a:lnTo>
                  <a:pt x="0" y="8203632"/>
                </a:lnTo>
                <a:lnTo>
                  <a:pt x="0" y="0"/>
                </a:lnTo>
                <a:close/>
              </a:path>
            </a:pathLst>
          </a:custGeom>
          <a:blipFill>
            <a:blip r:embed="rId2"/>
            <a:stretch>
              <a:fillRect l="-56597" t="-84746" r="-32164" b="-49632"/>
            </a:stretch>
          </a:blipFill>
        </p:spPr>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05936" y="1205513"/>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0" t="-12442" r="0" b="-12442"/>
            </a:stretch>
          </a:blipFill>
        </p:spPr>
      </p:sp>
      <p:sp>
        <p:nvSpPr>
          <p:cNvPr name="TextBox 3" id="3"/>
          <p:cNvSpPr txBox="true"/>
          <p:nvPr/>
        </p:nvSpPr>
        <p:spPr>
          <a:xfrm rot="0">
            <a:off x="8145982" y="424777"/>
            <a:ext cx="7750740" cy="3566198"/>
          </a:xfrm>
          <a:prstGeom prst="rect">
            <a:avLst/>
          </a:prstGeom>
        </p:spPr>
        <p:txBody>
          <a:bodyPr anchor="t" rtlCol="false" tIns="0" lIns="0" bIns="0" rIns="0">
            <a:spAutoFit/>
          </a:bodyPr>
          <a:lstStyle/>
          <a:p>
            <a:pPr>
              <a:lnSpc>
                <a:spcPts val="9078"/>
              </a:lnSpc>
            </a:pPr>
            <a:r>
              <a:rPr lang="en-US" sz="8253">
                <a:solidFill>
                  <a:srgbClr val="336BE4"/>
                </a:solidFill>
                <a:latin typeface="HK Grotesk Bold"/>
              </a:rPr>
              <a:t>WORD IN EVERYDAY LIFE</a:t>
            </a:r>
          </a:p>
          <a:p>
            <a:pPr>
              <a:lnSpc>
                <a:spcPts val="9738"/>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5" id="5"/>
          <p:cNvSpPr txBox="true"/>
          <p:nvPr/>
        </p:nvSpPr>
        <p:spPr>
          <a:xfrm rot="0">
            <a:off x="8145982" y="3492941"/>
            <a:ext cx="9812089" cy="5195589"/>
          </a:xfrm>
          <a:prstGeom prst="rect">
            <a:avLst/>
          </a:prstGeom>
        </p:spPr>
        <p:txBody>
          <a:bodyPr anchor="t" rtlCol="false" tIns="0" lIns="0" bIns="0" rIns="0">
            <a:spAutoFit/>
          </a:bodyPr>
          <a:lstStyle/>
          <a:p>
            <a:pPr algn="just">
              <a:lnSpc>
                <a:spcPts val="3424"/>
              </a:lnSpc>
              <a:spcBef>
                <a:spcPct val="0"/>
              </a:spcBef>
            </a:pPr>
            <a:r>
              <a:rPr lang="en-US" sz="3113">
                <a:solidFill>
                  <a:srgbClr val="050217"/>
                </a:solidFill>
                <a:latin typeface="HK Grotesk"/>
              </a:rPr>
              <a:t>Instead of creating paper versions, we can use an electronic word </a:t>
            </a:r>
          </a:p>
          <a:p>
            <a:pPr algn="just">
              <a:lnSpc>
                <a:spcPts val="3424"/>
              </a:lnSpc>
              <a:spcBef>
                <a:spcPct val="0"/>
              </a:spcBef>
            </a:pPr>
          </a:p>
          <a:p>
            <a:pPr algn="just" marL="672127" indent="-336063" lvl="1">
              <a:lnSpc>
                <a:spcPts val="3424"/>
              </a:lnSpc>
              <a:spcBef>
                <a:spcPct val="0"/>
              </a:spcBef>
              <a:buFont typeface="Arial"/>
              <a:buChar char="•"/>
            </a:pPr>
            <a:r>
              <a:rPr lang="en-US" sz="3113">
                <a:solidFill>
                  <a:srgbClr val="050217"/>
                </a:solidFill>
                <a:latin typeface="HK Grotesk"/>
              </a:rPr>
              <a:t>processor, which can be used for:</a:t>
            </a:r>
          </a:p>
          <a:p>
            <a:pPr algn="just" marL="672127" indent="-336063" lvl="1">
              <a:lnSpc>
                <a:spcPts val="3424"/>
              </a:lnSpc>
              <a:spcBef>
                <a:spcPct val="0"/>
              </a:spcBef>
              <a:buFont typeface="Arial"/>
              <a:buChar char="•"/>
            </a:pPr>
            <a:r>
              <a:rPr lang="en-US" sz="3113">
                <a:solidFill>
                  <a:srgbClr val="050217"/>
                </a:solidFill>
                <a:latin typeface="HK Grotesk"/>
              </a:rPr>
              <a:t>- Creating shopping lists</a:t>
            </a:r>
          </a:p>
          <a:p>
            <a:pPr algn="just" marL="672127" indent="-336063" lvl="1">
              <a:lnSpc>
                <a:spcPts val="3424"/>
              </a:lnSpc>
              <a:spcBef>
                <a:spcPct val="0"/>
              </a:spcBef>
              <a:buFont typeface="Arial"/>
              <a:buChar char="•"/>
            </a:pPr>
            <a:r>
              <a:rPr lang="en-US" sz="3113">
                <a:solidFill>
                  <a:srgbClr val="050217"/>
                </a:solidFill>
                <a:latin typeface="HK Grotesk"/>
              </a:rPr>
              <a:t>- Creating invitations</a:t>
            </a:r>
          </a:p>
          <a:p>
            <a:pPr algn="just" marL="672127" indent="-336063" lvl="1">
              <a:lnSpc>
                <a:spcPts val="3424"/>
              </a:lnSpc>
              <a:spcBef>
                <a:spcPct val="0"/>
              </a:spcBef>
              <a:buFont typeface="Arial"/>
              <a:buChar char="•"/>
            </a:pPr>
            <a:r>
              <a:rPr lang="en-US" sz="3113">
                <a:solidFill>
                  <a:srgbClr val="050217"/>
                </a:solidFill>
                <a:latin typeface="HK Grotesk"/>
              </a:rPr>
              <a:t>- Cvs</a:t>
            </a:r>
          </a:p>
          <a:p>
            <a:pPr algn="just" marL="672127" indent="-336063" lvl="1">
              <a:lnSpc>
                <a:spcPts val="3424"/>
              </a:lnSpc>
              <a:spcBef>
                <a:spcPct val="0"/>
              </a:spcBef>
              <a:buFont typeface="Arial"/>
              <a:buChar char="•"/>
            </a:pPr>
            <a:r>
              <a:rPr lang="en-US" sz="3113">
                <a:solidFill>
                  <a:srgbClr val="050217"/>
                </a:solidFill>
                <a:latin typeface="HK Grotesk"/>
              </a:rPr>
              <a:t>- Writing to-do lists</a:t>
            </a:r>
          </a:p>
          <a:p>
            <a:pPr algn="just" marL="672127" indent="-336063" lvl="1">
              <a:lnSpc>
                <a:spcPts val="3424"/>
              </a:lnSpc>
              <a:spcBef>
                <a:spcPct val="0"/>
              </a:spcBef>
              <a:buFont typeface="Arial"/>
              <a:buChar char="•"/>
            </a:pPr>
            <a:r>
              <a:rPr lang="en-US" sz="3113">
                <a:solidFill>
                  <a:srgbClr val="050217"/>
                </a:solidFill>
                <a:latin typeface="HK Grotesk"/>
              </a:rPr>
              <a:t>- Saving medical appointments </a:t>
            </a:r>
          </a:p>
          <a:p>
            <a:pPr algn="just" marL="672127" indent="-336063" lvl="1">
              <a:lnSpc>
                <a:spcPts val="3424"/>
              </a:lnSpc>
              <a:spcBef>
                <a:spcPct val="0"/>
              </a:spcBef>
              <a:buFont typeface="Arial"/>
              <a:buChar char="•"/>
            </a:pPr>
            <a:r>
              <a:rPr lang="en-US" sz="3113">
                <a:solidFill>
                  <a:srgbClr val="050217"/>
                </a:solidFill>
                <a:latin typeface="HK Grotesk"/>
              </a:rPr>
              <a:t>- recording doctor's orders and dosage of medicines</a:t>
            </a:r>
          </a:p>
          <a:p>
            <a:pPr algn="just" marL="672127" indent="-336063" lvl="1">
              <a:lnSpc>
                <a:spcPts val="3424"/>
              </a:lnSpc>
              <a:spcBef>
                <a:spcPct val="0"/>
              </a:spcBef>
              <a:buFont typeface="Arial"/>
              <a:buChar char="•"/>
            </a:pPr>
            <a:r>
              <a:rPr lang="en-US" sz="3113">
                <a:solidFill>
                  <a:srgbClr val="050217"/>
                </a:solidFill>
                <a:latin typeface="HK Grotesk"/>
              </a:rPr>
              <a:t>- Saving recipes</a:t>
            </a:r>
          </a:p>
          <a:p>
            <a:pPr algn="just">
              <a:lnSpc>
                <a:spcPts val="3424"/>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503316" y="1472020"/>
            <a:ext cx="6526056" cy="7342960"/>
          </a:xfrm>
          <a:custGeom>
            <a:avLst/>
            <a:gdLst/>
            <a:ahLst/>
            <a:cxnLst/>
            <a:rect r="r" b="b" t="t" l="l"/>
            <a:pathLst>
              <a:path h="7342960" w="6526056">
                <a:moveTo>
                  <a:pt x="0" y="0"/>
                </a:moveTo>
                <a:lnTo>
                  <a:pt x="6526055" y="0"/>
                </a:lnTo>
                <a:lnTo>
                  <a:pt x="6526055" y="7342960"/>
                </a:lnTo>
                <a:lnTo>
                  <a:pt x="0" y="73429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9034060" y="3690039"/>
            <a:ext cx="7482959" cy="2718680"/>
          </a:xfrm>
          <a:prstGeom prst="rect">
            <a:avLst/>
          </a:prstGeom>
        </p:spPr>
        <p:txBody>
          <a:bodyPr anchor="t" rtlCol="false" tIns="0" lIns="0" bIns="0" rIns="0">
            <a:spAutoFit/>
          </a:bodyPr>
          <a:lstStyle/>
          <a:p>
            <a:pPr algn="ctr">
              <a:lnSpc>
                <a:spcPts val="20976"/>
              </a:lnSpc>
              <a:spcBef>
                <a:spcPct val="0"/>
              </a:spcBef>
            </a:pPr>
            <a:r>
              <a:rPr lang="en-US" sz="19069">
                <a:solidFill>
                  <a:srgbClr val="0C7238"/>
                </a:solidFill>
                <a:latin typeface="HK Grotesk Bold"/>
              </a:rPr>
              <a:t>EXCEL</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927113" y="2559812"/>
            <a:ext cx="6531968" cy="5968586"/>
          </a:xfrm>
          <a:custGeom>
            <a:avLst/>
            <a:gdLst/>
            <a:ahLst/>
            <a:cxnLst/>
            <a:rect r="r" b="b" t="t" l="l"/>
            <a:pathLst>
              <a:path h="5968586" w="6531968">
                <a:moveTo>
                  <a:pt x="0" y="0"/>
                </a:moveTo>
                <a:lnTo>
                  <a:pt x="6531968" y="0"/>
                </a:lnTo>
                <a:lnTo>
                  <a:pt x="6531968" y="5968585"/>
                </a:lnTo>
                <a:lnTo>
                  <a:pt x="0" y="5968585"/>
                </a:lnTo>
                <a:lnTo>
                  <a:pt x="0" y="0"/>
                </a:lnTo>
                <a:close/>
              </a:path>
            </a:pathLst>
          </a:custGeom>
          <a:blipFill>
            <a:blip r:embed="rId3"/>
            <a:stretch>
              <a:fillRect l="0" t="0" r="0" b="0"/>
            </a:stretch>
          </a:blipFill>
        </p:spPr>
      </p:sp>
      <p:grpSp>
        <p:nvGrpSpPr>
          <p:cNvPr name="Group 4" id="4"/>
          <p:cNvGrpSpPr/>
          <p:nvPr/>
        </p:nvGrpSpPr>
        <p:grpSpPr>
          <a:xfrm rot="0">
            <a:off x="592260" y="392787"/>
            <a:ext cx="9701751" cy="9501427"/>
            <a:chOff x="0" y="0"/>
            <a:chExt cx="12935668" cy="12668569"/>
          </a:xfrm>
        </p:grpSpPr>
        <p:sp>
          <p:nvSpPr>
            <p:cNvPr name="TextBox 5" id="5"/>
            <p:cNvSpPr txBox="true"/>
            <p:nvPr/>
          </p:nvSpPr>
          <p:spPr>
            <a:xfrm rot="0">
              <a:off x="0" y="326897"/>
              <a:ext cx="12935668" cy="2651590"/>
            </a:xfrm>
            <a:prstGeom prst="rect">
              <a:avLst/>
            </a:prstGeom>
          </p:spPr>
          <p:txBody>
            <a:bodyPr anchor="t" rtlCol="false" tIns="0" lIns="0" bIns="0" rIns="0">
              <a:spAutoFit/>
            </a:bodyPr>
            <a:lstStyle/>
            <a:p>
              <a:pPr>
                <a:lnSpc>
                  <a:spcPts val="7661"/>
                </a:lnSpc>
              </a:pPr>
              <a:r>
                <a:rPr lang="en-US" sz="6964">
                  <a:solidFill>
                    <a:srgbClr val="336BE4"/>
                  </a:solidFill>
                  <a:latin typeface="HK Grotesk Bold"/>
                </a:rPr>
                <a:t>WINDOWS PREPARATION</a:t>
              </a:r>
            </a:p>
          </p:txBody>
        </p:sp>
        <p:sp>
          <p:nvSpPr>
            <p:cNvPr name="TextBox 6" id="6"/>
            <p:cNvSpPr txBox="true"/>
            <p:nvPr/>
          </p:nvSpPr>
          <p:spPr>
            <a:xfrm rot="0">
              <a:off x="0" y="3735862"/>
              <a:ext cx="12935668" cy="8932707"/>
            </a:xfrm>
            <a:prstGeom prst="rect">
              <a:avLst/>
            </a:prstGeom>
          </p:spPr>
          <p:txBody>
            <a:bodyPr anchor="t" rtlCol="false" tIns="0" lIns="0" bIns="0" rIns="0">
              <a:spAutoFit/>
            </a:bodyPr>
            <a:lstStyle/>
            <a:p>
              <a:pPr>
                <a:lnSpc>
                  <a:spcPts val="3188"/>
                </a:lnSpc>
              </a:pPr>
            </a:p>
            <a:p>
              <a:pPr>
                <a:lnSpc>
                  <a:spcPts val="2928"/>
                </a:lnSpc>
              </a:pPr>
              <a:r>
                <a:rPr lang="en-US" sz="2252" spc="45">
                  <a:solidFill>
                    <a:srgbClr val="050217"/>
                  </a:solidFill>
                  <a:latin typeface="HK Grotesk Bold"/>
                </a:rPr>
                <a:t>Adjust text size and resolution</a:t>
              </a:r>
            </a:p>
            <a:p>
              <a:pPr>
                <a:lnSpc>
                  <a:spcPts val="2928"/>
                </a:lnSpc>
              </a:pPr>
              <a:r>
                <a:rPr lang="en-US" sz="2252" spc="45">
                  <a:solidFill>
                    <a:srgbClr val="050217"/>
                  </a:solidFill>
                  <a:latin typeface="HK Grotesk Bold"/>
                </a:rPr>
                <a:t>The first important step is to adjust the resolution of the text display accordingly. </a:t>
              </a:r>
            </a:p>
            <a:p>
              <a:pPr>
                <a:lnSpc>
                  <a:spcPts val="2928"/>
                </a:lnSpc>
              </a:pPr>
              <a:r>
                <a:rPr lang="en-US" sz="2252" spc="45">
                  <a:solidFill>
                    <a:srgbClr val="050217"/>
                  </a:solidFill>
                  <a:latin typeface="HK Grotesk Bold"/>
                </a:rPr>
                <a:t>Turn on the recommended resolution by the windows system. </a:t>
              </a:r>
            </a:p>
            <a:p>
              <a:pPr>
                <a:lnSpc>
                  <a:spcPts val="2928"/>
                </a:lnSpc>
              </a:pPr>
              <a:r>
                <a:rPr lang="en-US" sz="2252" spc="45">
                  <a:solidFill>
                    <a:srgbClr val="050217"/>
                  </a:solidFill>
                  <a:latin typeface="HK Grotesk Bold"/>
                </a:rPr>
                <a:t>When it is optimal, it helps you to use the system and programmes. </a:t>
              </a:r>
            </a:p>
            <a:p>
              <a:pPr>
                <a:lnSpc>
                  <a:spcPts val="2928"/>
                </a:lnSpc>
              </a:pPr>
            </a:p>
            <a:p>
              <a:pPr>
                <a:lnSpc>
                  <a:spcPts val="2928"/>
                </a:lnSpc>
              </a:pPr>
              <a:r>
                <a:rPr lang="en-US" sz="2252" spc="45">
                  <a:solidFill>
                    <a:srgbClr val="050217"/>
                  </a:solidFill>
                  <a:latin typeface="HK Grotesk Bold"/>
                </a:rPr>
                <a:t>To set the display resolution, right-click on the desktop and select ‘Display(screen) settings.’</a:t>
              </a:r>
            </a:p>
            <a:p>
              <a:pPr>
                <a:lnSpc>
                  <a:spcPts val="2928"/>
                </a:lnSpc>
              </a:pPr>
            </a:p>
            <a:p>
              <a:pPr>
                <a:lnSpc>
                  <a:spcPts val="2928"/>
                </a:lnSpc>
              </a:pPr>
              <a:r>
                <a:rPr lang="en-US" sz="2252" spc="45">
                  <a:solidFill>
                    <a:srgbClr val="050217"/>
                  </a:solidFill>
                  <a:latin typeface="HK Grotesk Bold"/>
                </a:rPr>
                <a:t>After clicking, you will be directed to display-related settings, where you should set the resolution.</a:t>
              </a:r>
            </a:p>
            <a:p>
              <a:pPr>
                <a:lnSpc>
                  <a:spcPts val="2928"/>
                </a:lnSpc>
              </a:pPr>
            </a:p>
            <a:p>
              <a:pPr>
                <a:lnSpc>
                  <a:spcPts val="2928"/>
                </a:lnSpc>
              </a:pPr>
              <a:r>
                <a:rPr lang="en-US" sz="2252" spc="45">
                  <a:solidFill>
                    <a:srgbClr val="050217"/>
                  </a:solidFill>
                  <a:latin typeface="HK Grotesk Bold"/>
                </a:rPr>
                <a:t>Depending on your software, you may have to select ‘System’ and then ‘Display’</a:t>
              </a:r>
            </a:p>
            <a:p>
              <a:pPr>
                <a:lnSpc>
                  <a:spcPts val="2928"/>
                </a:lnSpc>
              </a:pPr>
            </a:p>
            <a:p>
              <a:pPr>
                <a:lnSpc>
                  <a:spcPts val="2928"/>
                </a:lnSpc>
              </a:pPr>
            </a:p>
            <a:p>
              <a:pPr>
                <a:lnSpc>
                  <a:spcPts val="2928"/>
                </a:lnSpc>
              </a:pP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9932536" y="2566381"/>
            <a:ext cx="7522767" cy="6638842"/>
          </a:xfrm>
          <a:custGeom>
            <a:avLst/>
            <a:gdLst/>
            <a:ahLst/>
            <a:cxnLst/>
            <a:rect r="r" b="b" t="t" l="l"/>
            <a:pathLst>
              <a:path h="6638842" w="7522767">
                <a:moveTo>
                  <a:pt x="0" y="0"/>
                </a:moveTo>
                <a:lnTo>
                  <a:pt x="7522767" y="0"/>
                </a:lnTo>
                <a:lnTo>
                  <a:pt x="7522767" y="6638842"/>
                </a:lnTo>
                <a:lnTo>
                  <a:pt x="0" y="6638842"/>
                </a:lnTo>
                <a:lnTo>
                  <a:pt x="0" y="0"/>
                </a:lnTo>
                <a:close/>
              </a:path>
            </a:pathLst>
          </a:custGeom>
          <a:blipFill>
            <a:blip r:embed="rId3"/>
            <a:stretch>
              <a:fillRect l="0" t="0" r="0" b="0"/>
            </a:stretch>
          </a:blipFill>
        </p:spPr>
      </p:sp>
      <p:sp>
        <p:nvSpPr>
          <p:cNvPr name="TextBox 4" id="4"/>
          <p:cNvSpPr txBox="true"/>
          <p:nvPr/>
        </p:nvSpPr>
        <p:spPr>
          <a:xfrm rot="0">
            <a:off x="724653" y="908555"/>
            <a:ext cx="10217396" cy="950822"/>
          </a:xfrm>
          <a:prstGeom prst="rect">
            <a:avLst/>
          </a:prstGeom>
        </p:spPr>
        <p:txBody>
          <a:bodyPr anchor="t" rtlCol="false" tIns="0" lIns="0" bIns="0" rIns="0">
            <a:spAutoFit/>
          </a:bodyPr>
          <a:lstStyle/>
          <a:p>
            <a:pPr>
              <a:lnSpc>
                <a:spcPts val="7279"/>
              </a:lnSpc>
            </a:pPr>
            <a:r>
              <a:rPr lang="en-US" sz="6617">
                <a:solidFill>
                  <a:srgbClr val="0C7238"/>
                </a:solidFill>
                <a:latin typeface="HK Grotesk Bold"/>
              </a:rPr>
              <a:t>WHAT IS EXCEL?</a:t>
            </a:r>
          </a:p>
        </p:txBody>
      </p:sp>
      <p:sp>
        <p:nvSpPr>
          <p:cNvPr name="TextBox 5" id="5"/>
          <p:cNvSpPr txBox="true"/>
          <p:nvPr/>
        </p:nvSpPr>
        <p:spPr>
          <a:xfrm rot="0">
            <a:off x="529765" y="2249095"/>
            <a:ext cx="8781700" cy="7613117"/>
          </a:xfrm>
          <a:prstGeom prst="rect">
            <a:avLst/>
          </a:prstGeom>
        </p:spPr>
        <p:txBody>
          <a:bodyPr anchor="t" rtlCol="false" tIns="0" lIns="0" bIns="0" rIns="0">
            <a:spAutoFit/>
          </a:bodyPr>
          <a:lstStyle/>
          <a:p>
            <a:pPr algn="just">
              <a:lnSpc>
                <a:spcPts val="3768"/>
              </a:lnSpc>
              <a:spcBef>
                <a:spcPct val="0"/>
              </a:spcBef>
            </a:pPr>
            <a:r>
              <a:rPr lang="en-US" sz="3425">
                <a:solidFill>
                  <a:srgbClr val="050217"/>
                </a:solidFill>
                <a:latin typeface="HK Grotesk Bold"/>
              </a:rPr>
              <a:t>Excel is one of the more advanced tools that is used to select the most important data from a large amount of information. In addition to its advanced capabilities, it can also be used for simple calculations and for breaking down almost any information into graphs, functions or tables.   </a:t>
            </a:r>
          </a:p>
          <a:p>
            <a:pPr algn="just">
              <a:lnSpc>
                <a:spcPts val="3768"/>
              </a:lnSpc>
              <a:spcBef>
                <a:spcPct val="0"/>
              </a:spcBef>
            </a:pPr>
          </a:p>
          <a:p>
            <a:pPr algn="just">
              <a:lnSpc>
                <a:spcPts val="3768"/>
              </a:lnSpc>
              <a:spcBef>
                <a:spcPct val="0"/>
              </a:spcBef>
            </a:pPr>
            <a:r>
              <a:rPr lang="en-US" sz="3425">
                <a:solidFill>
                  <a:srgbClr val="050217"/>
                </a:solidFill>
                <a:latin typeface="HK Grotesk Bold"/>
              </a:rPr>
              <a:t>Data is placed in cells and the cells themselves are grouped into rows and columns. </a:t>
            </a:r>
          </a:p>
          <a:p>
            <a:pPr algn="just">
              <a:lnSpc>
                <a:spcPts val="3768"/>
              </a:lnSpc>
              <a:spcBef>
                <a:spcPct val="0"/>
              </a:spcBef>
            </a:pPr>
          </a:p>
          <a:p>
            <a:pPr algn="just">
              <a:lnSpc>
                <a:spcPts val="3768"/>
              </a:lnSpc>
              <a:spcBef>
                <a:spcPct val="0"/>
              </a:spcBef>
            </a:pPr>
            <a:r>
              <a:rPr lang="en-US" sz="3425">
                <a:solidFill>
                  <a:srgbClr val="050217"/>
                </a:solidFill>
                <a:latin typeface="HK Grotesk Bold"/>
              </a:rPr>
              <a:t>With this function, we are able to sum data, sort and filter it, place it in tables and create excellent-looking charts.</a:t>
            </a:r>
          </a:p>
          <a:p>
            <a:pPr algn="just">
              <a:lnSpc>
                <a:spcPts val="3768"/>
              </a:lnSpc>
              <a:spcBef>
                <a:spcPct val="0"/>
              </a:spcBef>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3699167" y="4956593"/>
            <a:ext cx="10021145" cy="5119973"/>
          </a:xfrm>
          <a:custGeom>
            <a:avLst/>
            <a:gdLst/>
            <a:ahLst/>
            <a:cxnLst/>
            <a:rect r="r" b="b" t="t" l="l"/>
            <a:pathLst>
              <a:path h="5119973" w="10021145">
                <a:moveTo>
                  <a:pt x="0" y="0"/>
                </a:moveTo>
                <a:lnTo>
                  <a:pt x="10021145" y="0"/>
                </a:lnTo>
                <a:lnTo>
                  <a:pt x="10021145" y="5119974"/>
                </a:lnTo>
                <a:lnTo>
                  <a:pt x="0" y="5119974"/>
                </a:lnTo>
                <a:lnTo>
                  <a:pt x="0" y="0"/>
                </a:lnTo>
                <a:close/>
              </a:path>
            </a:pathLst>
          </a:custGeom>
          <a:blipFill>
            <a:blip r:embed="rId3"/>
            <a:stretch>
              <a:fillRect l="-103453" t="-188033" r="-165651" b="-118337"/>
            </a:stretch>
          </a:blipFill>
        </p:spPr>
      </p:sp>
      <p:sp>
        <p:nvSpPr>
          <p:cNvPr name="TextBox 4" id="4"/>
          <p:cNvSpPr txBox="true"/>
          <p:nvPr/>
        </p:nvSpPr>
        <p:spPr>
          <a:xfrm rot="0">
            <a:off x="399916" y="471573"/>
            <a:ext cx="13780681" cy="1874747"/>
          </a:xfrm>
          <a:prstGeom prst="rect">
            <a:avLst/>
          </a:prstGeom>
        </p:spPr>
        <p:txBody>
          <a:bodyPr anchor="t" rtlCol="false" tIns="0" lIns="0" bIns="0" rIns="0">
            <a:spAutoFit/>
          </a:bodyPr>
          <a:lstStyle/>
          <a:p>
            <a:pPr>
              <a:lnSpc>
                <a:spcPts val="7279"/>
              </a:lnSpc>
            </a:pPr>
            <a:r>
              <a:rPr lang="en-US" sz="6617">
                <a:solidFill>
                  <a:srgbClr val="0C7238"/>
                </a:solidFill>
                <a:latin typeface="HK Grotesk Bold"/>
              </a:rPr>
              <a:t>SOME IMPORTANT INFORMATION ABOUT EXCEL</a:t>
            </a:r>
          </a:p>
        </p:txBody>
      </p:sp>
      <p:sp>
        <p:nvSpPr>
          <p:cNvPr name="TextBox 5" id="5"/>
          <p:cNvSpPr txBox="true"/>
          <p:nvPr/>
        </p:nvSpPr>
        <p:spPr>
          <a:xfrm rot="0">
            <a:off x="849312" y="2374895"/>
            <a:ext cx="14112522" cy="3014201"/>
          </a:xfrm>
          <a:prstGeom prst="rect">
            <a:avLst/>
          </a:prstGeom>
        </p:spPr>
        <p:txBody>
          <a:bodyPr anchor="t" rtlCol="false" tIns="0" lIns="0" bIns="0" rIns="0">
            <a:spAutoFit/>
          </a:bodyPr>
          <a:lstStyle/>
          <a:p>
            <a:pPr algn="just" marL="665919" indent="-332960" lvl="1">
              <a:lnSpc>
                <a:spcPts val="3392"/>
              </a:lnSpc>
              <a:spcBef>
                <a:spcPct val="0"/>
              </a:spcBef>
              <a:buFont typeface="Arial"/>
              <a:buChar char="•"/>
            </a:pPr>
            <a:r>
              <a:rPr lang="en-US" sz="3084">
                <a:solidFill>
                  <a:srgbClr val="050217"/>
                </a:solidFill>
                <a:latin typeface="HK Grotesk"/>
              </a:rPr>
              <a:t>A w</a:t>
            </a:r>
            <a:r>
              <a:rPr lang="en-US" sz="3084">
                <a:solidFill>
                  <a:srgbClr val="050217"/>
                </a:solidFill>
                <a:latin typeface="HK Grotesk"/>
              </a:rPr>
              <a:t>orkbook is the name given to the files in Microsoft Excel.</a:t>
            </a:r>
          </a:p>
          <a:p>
            <a:pPr algn="just" marL="665919" indent="-332960" lvl="1">
              <a:lnSpc>
                <a:spcPts val="3392"/>
              </a:lnSpc>
              <a:spcBef>
                <a:spcPct val="0"/>
              </a:spcBef>
              <a:buFont typeface="Arial"/>
              <a:buChar char="•"/>
            </a:pPr>
            <a:r>
              <a:rPr lang="en-US" sz="3084">
                <a:solidFill>
                  <a:srgbClr val="050217"/>
                </a:solidFill>
                <a:latin typeface="HK Grotesk"/>
              </a:rPr>
              <a:t>One workbook can consist of from one to several worksheets, the number depends on the user.</a:t>
            </a:r>
          </a:p>
          <a:p>
            <a:pPr algn="just" marL="665919" indent="-332960" lvl="1">
              <a:lnSpc>
                <a:spcPts val="3392"/>
              </a:lnSpc>
              <a:spcBef>
                <a:spcPct val="0"/>
              </a:spcBef>
              <a:buFont typeface="Arial"/>
              <a:buChar char="•"/>
            </a:pPr>
            <a:r>
              <a:rPr lang="en-US" sz="3084">
                <a:solidFill>
                  <a:srgbClr val="050217"/>
                </a:solidFill>
                <a:latin typeface="HK Grotesk"/>
              </a:rPr>
              <a:t>A worksheet contains both columns and rows, which are labelled consecutively: columns by consecutive letters of the alphabet (A, B, C, ..., Z, AA, AB, AC, ..., IV), rows by consecutive numbers (1, 2, 3, ..., 65536).</a:t>
            </a:r>
          </a:p>
          <a:p>
            <a:pPr algn="just">
              <a:lnSpc>
                <a:spcPts val="3392"/>
              </a:lnSpc>
              <a:spcBef>
                <a:spcPct val="0"/>
              </a:spcBef>
            </a:pP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3833482" y="3445959"/>
            <a:ext cx="3857625" cy="4114800"/>
          </a:xfrm>
          <a:custGeom>
            <a:avLst/>
            <a:gdLst/>
            <a:ahLst/>
            <a:cxnLst/>
            <a:rect r="r" b="b" t="t" l="l"/>
            <a:pathLst>
              <a:path h="4114800" w="3857625">
                <a:moveTo>
                  <a:pt x="0" y="0"/>
                </a:moveTo>
                <a:lnTo>
                  <a:pt x="3857625" y="0"/>
                </a:lnTo>
                <a:lnTo>
                  <a:pt x="385762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36191" y="3445959"/>
            <a:ext cx="13468977" cy="6628434"/>
          </a:xfrm>
          <a:custGeom>
            <a:avLst/>
            <a:gdLst/>
            <a:ahLst/>
            <a:cxnLst/>
            <a:rect r="r" b="b" t="t" l="l"/>
            <a:pathLst>
              <a:path h="6628434" w="13468977">
                <a:moveTo>
                  <a:pt x="0" y="0"/>
                </a:moveTo>
                <a:lnTo>
                  <a:pt x="13468977" y="0"/>
                </a:lnTo>
                <a:lnTo>
                  <a:pt x="13468977" y="6628434"/>
                </a:lnTo>
                <a:lnTo>
                  <a:pt x="0" y="6628434"/>
                </a:lnTo>
                <a:lnTo>
                  <a:pt x="0" y="0"/>
                </a:lnTo>
                <a:close/>
              </a:path>
            </a:pathLst>
          </a:custGeom>
          <a:blipFill>
            <a:blip r:embed="rId5"/>
            <a:stretch>
              <a:fillRect l="-63646" t="-103526" r="-57814" b="-49603"/>
            </a:stretch>
          </a:blipFill>
        </p:spPr>
      </p:sp>
      <p:sp>
        <p:nvSpPr>
          <p:cNvPr name="TextBox 5" id="5"/>
          <p:cNvSpPr txBox="true"/>
          <p:nvPr/>
        </p:nvSpPr>
        <p:spPr>
          <a:xfrm rot="0">
            <a:off x="699434" y="833555"/>
            <a:ext cx="12742492" cy="2966126"/>
          </a:xfrm>
          <a:prstGeom prst="rect">
            <a:avLst/>
          </a:prstGeom>
        </p:spPr>
        <p:txBody>
          <a:bodyPr anchor="t" rtlCol="false" tIns="0" lIns="0" bIns="0" rIns="0">
            <a:spAutoFit/>
          </a:bodyPr>
          <a:lstStyle/>
          <a:p>
            <a:pPr algn="ctr">
              <a:lnSpc>
                <a:spcPts val="7758"/>
              </a:lnSpc>
            </a:pPr>
            <a:r>
              <a:rPr lang="en-US" sz="7053">
                <a:solidFill>
                  <a:srgbClr val="0C7238"/>
                </a:solidFill>
                <a:latin typeface="HK Grotesk Bold"/>
              </a:rPr>
              <a:t>ELEMENTS OF THE MICROSOFT EXCEL WINDOW</a:t>
            </a:r>
          </a:p>
          <a:p>
            <a:pPr algn="ctr">
              <a:lnSpc>
                <a:spcPts val="7758"/>
              </a:lnSpc>
              <a:spcBef>
                <a:spcPct val="0"/>
              </a:spcBef>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7289" y="2214248"/>
            <a:ext cx="17713422" cy="8072752"/>
          </a:xfrm>
          <a:custGeom>
            <a:avLst/>
            <a:gdLst/>
            <a:ahLst/>
            <a:cxnLst/>
            <a:rect r="r" b="b" t="t" l="l"/>
            <a:pathLst>
              <a:path h="8072752" w="17713422">
                <a:moveTo>
                  <a:pt x="0" y="0"/>
                </a:moveTo>
                <a:lnTo>
                  <a:pt x="17713422" y="0"/>
                </a:lnTo>
                <a:lnTo>
                  <a:pt x="17713422" y="8072752"/>
                </a:lnTo>
                <a:lnTo>
                  <a:pt x="0" y="8072752"/>
                </a:lnTo>
                <a:lnTo>
                  <a:pt x="0" y="0"/>
                </a:lnTo>
                <a:close/>
              </a:path>
            </a:pathLst>
          </a:custGeom>
          <a:blipFill>
            <a:blip r:embed="rId2"/>
            <a:stretch>
              <a:fillRect l="-52736" t="-96778" r="-36619" b="-36934"/>
            </a:stretch>
          </a:blipFill>
        </p:spPr>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4" id="4"/>
          <p:cNvSpPr txBox="true"/>
          <p:nvPr/>
        </p:nvSpPr>
        <p:spPr>
          <a:xfrm rot="0">
            <a:off x="659849" y="524762"/>
            <a:ext cx="13213340" cy="2293845"/>
          </a:xfrm>
          <a:prstGeom prst="rect">
            <a:avLst/>
          </a:prstGeom>
        </p:spPr>
        <p:txBody>
          <a:bodyPr anchor="t" rtlCol="false" tIns="0" lIns="0" bIns="0" rIns="0">
            <a:spAutoFit/>
          </a:bodyPr>
          <a:lstStyle/>
          <a:p>
            <a:pPr>
              <a:lnSpc>
                <a:spcPts val="8929"/>
              </a:lnSpc>
            </a:pPr>
            <a:r>
              <a:rPr lang="en-US" sz="8117">
                <a:solidFill>
                  <a:srgbClr val="0C7238"/>
                </a:solidFill>
                <a:latin typeface="HK Grotesk Bold"/>
              </a:rPr>
              <a:t>OPERATIONS ON EXCEL</a:t>
            </a:r>
          </a:p>
          <a:p>
            <a:pPr>
              <a:lnSpc>
                <a:spcPts val="8929"/>
              </a:lnSpc>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786027" y="3039191"/>
            <a:ext cx="7067169" cy="6219109"/>
          </a:xfrm>
          <a:custGeom>
            <a:avLst/>
            <a:gdLst/>
            <a:ahLst/>
            <a:cxnLst/>
            <a:rect r="r" b="b" t="t" l="l"/>
            <a:pathLst>
              <a:path h="6219109" w="7067169">
                <a:moveTo>
                  <a:pt x="0" y="0"/>
                </a:moveTo>
                <a:lnTo>
                  <a:pt x="7067169" y="0"/>
                </a:lnTo>
                <a:lnTo>
                  <a:pt x="7067169" y="6219109"/>
                </a:lnTo>
                <a:lnTo>
                  <a:pt x="0" y="62191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276758" y="663428"/>
            <a:ext cx="15542226" cy="1160370"/>
          </a:xfrm>
          <a:prstGeom prst="rect">
            <a:avLst/>
          </a:prstGeom>
        </p:spPr>
        <p:txBody>
          <a:bodyPr anchor="t" rtlCol="false" tIns="0" lIns="0" bIns="0" rIns="0">
            <a:spAutoFit/>
          </a:bodyPr>
          <a:lstStyle/>
          <a:p>
            <a:pPr>
              <a:lnSpc>
                <a:spcPts val="8929"/>
              </a:lnSpc>
            </a:pPr>
            <a:r>
              <a:rPr lang="en-US" sz="8117">
                <a:solidFill>
                  <a:srgbClr val="0C7238"/>
                </a:solidFill>
                <a:latin typeface="HK Grotesk Bold"/>
              </a:rPr>
              <a:t>EXCEL KEYBOARD SHORTCUTS</a:t>
            </a:r>
          </a:p>
        </p:txBody>
      </p:sp>
      <p:sp>
        <p:nvSpPr>
          <p:cNvPr name="TextBox 5" id="5"/>
          <p:cNvSpPr txBox="true"/>
          <p:nvPr/>
        </p:nvSpPr>
        <p:spPr>
          <a:xfrm rot="0">
            <a:off x="435219" y="1920809"/>
            <a:ext cx="11371541" cy="8408248"/>
          </a:xfrm>
          <a:prstGeom prst="rect">
            <a:avLst/>
          </a:prstGeom>
        </p:spPr>
        <p:txBody>
          <a:bodyPr anchor="t" rtlCol="false" tIns="0" lIns="0" bIns="0" rIns="0">
            <a:spAutoFit/>
          </a:bodyPr>
          <a:lstStyle/>
          <a:p>
            <a:pPr marL="842588" indent="-421294" lvl="1">
              <a:lnSpc>
                <a:spcPts val="5151"/>
              </a:lnSpc>
              <a:buFont typeface="Arial"/>
              <a:buChar char="•"/>
            </a:pPr>
            <a:r>
              <a:rPr lang="en-US" sz="3902">
                <a:solidFill>
                  <a:srgbClr val="000000"/>
                </a:solidFill>
                <a:latin typeface="HK Grotesk"/>
              </a:rPr>
              <a:t>Close Excel:</a:t>
            </a:r>
            <a:r>
              <a:rPr lang="en-US" sz="3902">
                <a:solidFill>
                  <a:srgbClr val="000000"/>
                </a:solidFill>
                <a:latin typeface="HK Grotesk Bold"/>
              </a:rPr>
              <a:t> ALT + F4</a:t>
            </a:r>
          </a:p>
          <a:p>
            <a:pPr marL="842588" indent="-421294" lvl="1">
              <a:lnSpc>
                <a:spcPts val="5151"/>
              </a:lnSpc>
              <a:buFont typeface="Arial"/>
              <a:buChar char="•"/>
            </a:pPr>
            <a:r>
              <a:rPr lang="en-US" sz="3902">
                <a:solidFill>
                  <a:srgbClr val="000000"/>
                </a:solidFill>
                <a:latin typeface="HK Grotesk"/>
              </a:rPr>
              <a:t>Open the Visual Basic Editor:</a:t>
            </a:r>
            <a:r>
              <a:rPr lang="en-US" sz="3902">
                <a:solidFill>
                  <a:srgbClr val="000000"/>
                </a:solidFill>
                <a:latin typeface="HK Grotesk Bold"/>
              </a:rPr>
              <a:t> ALT + F11</a:t>
            </a:r>
          </a:p>
          <a:p>
            <a:pPr marL="842588" indent="-421294" lvl="1">
              <a:lnSpc>
                <a:spcPts val="5151"/>
              </a:lnSpc>
              <a:buFont typeface="Arial"/>
              <a:buChar char="•"/>
            </a:pPr>
            <a:r>
              <a:rPr lang="en-US" sz="3902">
                <a:solidFill>
                  <a:srgbClr val="000000"/>
                </a:solidFill>
                <a:latin typeface="HK Grotesk"/>
              </a:rPr>
              <a:t>Cut:</a:t>
            </a:r>
            <a:r>
              <a:rPr lang="en-US" sz="3902">
                <a:solidFill>
                  <a:srgbClr val="000000"/>
                </a:solidFill>
                <a:latin typeface="HK Grotesk Bold"/>
              </a:rPr>
              <a:t> CTRL + X</a:t>
            </a:r>
          </a:p>
          <a:p>
            <a:pPr marL="842588" indent="-421294" lvl="1">
              <a:lnSpc>
                <a:spcPts val="5151"/>
              </a:lnSpc>
              <a:buFont typeface="Arial"/>
              <a:buChar char="•"/>
            </a:pPr>
            <a:r>
              <a:rPr lang="en-US" sz="3902">
                <a:solidFill>
                  <a:srgbClr val="000000"/>
                </a:solidFill>
                <a:latin typeface="HK Grotesk"/>
              </a:rPr>
              <a:t>Copy: </a:t>
            </a:r>
            <a:r>
              <a:rPr lang="en-US" sz="3902">
                <a:solidFill>
                  <a:srgbClr val="000000"/>
                </a:solidFill>
                <a:latin typeface="HK Grotesk Bold"/>
              </a:rPr>
              <a:t>CTRL + C</a:t>
            </a:r>
          </a:p>
          <a:p>
            <a:pPr marL="842588" indent="-421294" lvl="1">
              <a:lnSpc>
                <a:spcPts val="5151"/>
              </a:lnSpc>
              <a:buFont typeface="Arial"/>
              <a:buChar char="•"/>
            </a:pPr>
            <a:r>
              <a:rPr lang="en-US" sz="3902">
                <a:solidFill>
                  <a:srgbClr val="000000"/>
                </a:solidFill>
                <a:latin typeface="HK Grotesk"/>
              </a:rPr>
              <a:t>Paste:</a:t>
            </a:r>
            <a:r>
              <a:rPr lang="en-US" sz="3902">
                <a:solidFill>
                  <a:srgbClr val="000000"/>
                </a:solidFill>
                <a:latin typeface="HK Grotesk Bold"/>
              </a:rPr>
              <a:t> CTRL + V</a:t>
            </a:r>
          </a:p>
          <a:p>
            <a:pPr marL="842588" indent="-421294" lvl="1">
              <a:lnSpc>
                <a:spcPts val="5151"/>
              </a:lnSpc>
              <a:buFont typeface="Arial"/>
              <a:buChar char="•"/>
            </a:pPr>
            <a:r>
              <a:rPr lang="en-US" sz="3902">
                <a:solidFill>
                  <a:srgbClr val="000000"/>
                </a:solidFill>
                <a:latin typeface="HK Grotesk"/>
              </a:rPr>
              <a:t>Select all:</a:t>
            </a:r>
            <a:r>
              <a:rPr lang="en-US" sz="3902">
                <a:solidFill>
                  <a:srgbClr val="000000"/>
                </a:solidFill>
                <a:latin typeface="HK Grotesk Bold"/>
              </a:rPr>
              <a:t> CTRL + A</a:t>
            </a:r>
          </a:p>
          <a:p>
            <a:pPr marL="842588" indent="-421294" lvl="1">
              <a:lnSpc>
                <a:spcPts val="5151"/>
              </a:lnSpc>
              <a:buFont typeface="Arial"/>
              <a:buChar char="•"/>
            </a:pPr>
            <a:r>
              <a:rPr lang="en-US" sz="3902">
                <a:solidFill>
                  <a:srgbClr val="000000"/>
                </a:solidFill>
                <a:latin typeface="HK Grotesk"/>
              </a:rPr>
              <a:t>Undo last action performed:</a:t>
            </a:r>
            <a:r>
              <a:rPr lang="en-US" sz="3902">
                <a:solidFill>
                  <a:srgbClr val="000000"/>
                </a:solidFill>
                <a:latin typeface="HK Grotesk Bold"/>
              </a:rPr>
              <a:t> CTRL + Z</a:t>
            </a:r>
          </a:p>
          <a:p>
            <a:pPr marL="842588" indent="-421294" lvl="1">
              <a:lnSpc>
                <a:spcPts val="5151"/>
              </a:lnSpc>
              <a:buFont typeface="Arial"/>
              <a:buChar char="•"/>
            </a:pPr>
            <a:r>
              <a:rPr lang="en-US" sz="3902">
                <a:solidFill>
                  <a:srgbClr val="000000"/>
                </a:solidFill>
                <a:latin typeface="HK Grotesk"/>
              </a:rPr>
              <a:t>Redo (Cancel undone action):</a:t>
            </a:r>
            <a:r>
              <a:rPr lang="en-US" sz="3902">
                <a:solidFill>
                  <a:srgbClr val="000000"/>
                </a:solidFill>
                <a:latin typeface="HK Grotesk Bold"/>
              </a:rPr>
              <a:t> CTRL + Y</a:t>
            </a:r>
          </a:p>
          <a:p>
            <a:pPr marL="842588" indent="-421294" lvl="1">
              <a:lnSpc>
                <a:spcPts val="5151"/>
              </a:lnSpc>
              <a:buFont typeface="Arial"/>
              <a:buChar char="•"/>
            </a:pPr>
            <a:r>
              <a:rPr lang="en-US" sz="3902">
                <a:solidFill>
                  <a:srgbClr val="000000"/>
                </a:solidFill>
                <a:latin typeface="HK Grotesk"/>
              </a:rPr>
              <a:t>Italics:</a:t>
            </a:r>
            <a:r>
              <a:rPr lang="en-US" sz="3902">
                <a:solidFill>
                  <a:srgbClr val="000000"/>
                </a:solidFill>
                <a:latin typeface="HK Grotesk Bold"/>
              </a:rPr>
              <a:t> CTRL + I</a:t>
            </a:r>
          </a:p>
          <a:p>
            <a:pPr marL="842588" indent="-421294" lvl="1">
              <a:lnSpc>
                <a:spcPts val="5151"/>
              </a:lnSpc>
              <a:buFont typeface="Arial"/>
              <a:buChar char="•"/>
            </a:pPr>
            <a:r>
              <a:rPr lang="en-US" sz="3902">
                <a:solidFill>
                  <a:srgbClr val="000000"/>
                </a:solidFill>
                <a:latin typeface="HK Grotesk"/>
              </a:rPr>
              <a:t>Underline:</a:t>
            </a:r>
            <a:r>
              <a:rPr lang="en-US" sz="3902">
                <a:solidFill>
                  <a:srgbClr val="000000"/>
                </a:solidFill>
                <a:latin typeface="HK Grotesk Bold"/>
              </a:rPr>
              <a:t> CTRL + U</a:t>
            </a:r>
          </a:p>
          <a:p>
            <a:pPr marL="842588" indent="-421294" lvl="1">
              <a:lnSpc>
                <a:spcPts val="5151"/>
              </a:lnSpc>
              <a:buFont typeface="Arial"/>
              <a:buChar char="•"/>
            </a:pPr>
            <a:r>
              <a:rPr lang="en-US" sz="3902">
                <a:solidFill>
                  <a:srgbClr val="000000"/>
                </a:solidFill>
                <a:latin typeface="HK Grotesk"/>
              </a:rPr>
              <a:t>Bold:</a:t>
            </a:r>
            <a:r>
              <a:rPr lang="en-US" sz="3902">
                <a:solidFill>
                  <a:srgbClr val="000000"/>
                </a:solidFill>
                <a:latin typeface="HK Grotesk Bold"/>
              </a:rPr>
              <a:t> CTRL + B</a:t>
            </a:r>
          </a:p>
          <a:p>
            <a:pPr marL="842588" indent="-421294" lvl="1">
              <a:lnSpc>
                <a:spcPts val="5151"/>
              </a:lnSpc>
              <a:buFont typeface="Arial"/>
              <a:buChar char="•"/>
            </a:pPr>
            <a:r>
              <a:rPr lang="en-US" sz="3902">
                <a:solidFill>
                  <a:srgbClr val="000000"/>
                </a:solidFill>
                <a:latin typeface="HK Grotesk"/>
              </a:rPr>
              <a:t>Display cell format dialog box:</a:t>
            </a:r>
            <a:r>
              <a:rPr lang="en-US" sz="3902">
                <a:solidFill>
                  <a:srgbClr val="000000"/>
                </a:solidFill>
                <a:latin typeface="HK Grotesk Bold"/>
              </a:rPr>
              <a:t> CTRL + SHIFT + 1</a:t>
            </a:r>
          </a:p>
          <a:p>
            <a:pPr>
              <a:lnSpc>
                <a:spcPts val="5151"/>
              </a:lnSpc>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39970" t="0" r="-39970" b="0"/>
            </a:stretch>
          </a:blipFill>
        </p:spPr>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4" id="4"/>
          <p:cNvSpPr txBox="true"/>
          <p:nvPr/>
        </p:nvSpPr>
        <p:spPr>
          <a:xfrm rot="0">
            <a:off x="8260998" y="1095375"/>
            <a:ext cx="8818196" cy="1985051"/>
          </a:xfrm>
          <a:prstGeom prst="rect">
            <a:avLst/>
          </a:prstGeom>
        </p:spPr>
        <p:txBody>
          <a:bodyPr anchor="t" rtlCol="false" tIns="0" lIns="0" bIns="0" rIns="0">
            <a:spAutoFit/>
          </a:bodyPr>
          <a:lstStyle/>
          <a:p>
            <a:pPr algn="ctr">
              <a:lnSpc>
                <a:spcPts val="7758"/>
              </a:lnSpc>
              <a:spcBef>
                <a:spcPct val="0"/>
              </a:spcBef>
            </a:pPr>
            <a:r>
              <a:rPr lang="en-US" sz="7053">
                <a:solidFill>
                  <a:srgbClr val="000000"/>
                </a:solidFill>
                <a:latin typeface="HK Grotesk Bold"/>
              </a:rPr>
              <a:t>EXCEL IN EVERYDAY LIFE</a:t>
            </a:r>
          </a:p>
        </p:txBody>
      </p:sp>
      <p:sp>
        <p:nvSpPr>
          <p:cNvPr name="TextBox 5" id="5"/>
          <p:cNvSpPr txBox="true"/>
          <p:nvPr/>
        </p:nvSpPr>
        <p:spPr>
          <a:xfrm rot="0">
            <a:off x="9144000" y="3617120"/>
            <a:ext cx="8418075" cy="5641180"/>
          </a:xfrm>
          <a:prstGeom prst="rect">
            <a:avLst/>
          </a:prstGeom>
        </p:spPr>
        <p:txBody>
          <a:bodyPr anchor="t" rtlCol="false" tIns="0" lIns="0" bIns="0" rIns="0">
            <a:spAutoFit/>
          </a:bodyPr>
          <a:lstStyle/>
          <a:p>
            <a:pPr>
              <a:lnSpc>
                <a:spcPts val="4517"/>
              </a:lnSpc>
            </a:pPr>
            <a:r>
              <a:rPr lang="en-US" sz="3422">
                <a:solidFill>
                  <a:srgbClr val="000000"/>
                </a:solidFill>
                <a:latin typeface="HK Grotesk Bold"/>
              </a:rPr>
              <a:t>Excel is very useful in our daily activities. It can be used to:</a:t>
            </a:r>
          </a:p>
          <a:p>
            <a:pPr>
              <a:lnSpc>
                <a:spcPts val="4517"/>
              </a:lnSpc>
            </a:pPr>
          </a:p>
          <a:p>
            <a:pPr>
              <a:lnSpc>
                <a:spcPts val="4517"/>
              </a:lnSpc>
            </a:pPr>
            <a:r>
              <a:rPr lang="en-US" sz="3422">
                <a:solidFill>
                  <a:srgbClr val="000000"/>
                </a:solidFill>
                <a:latin typeface="HK Grotesk Bold"/>
              </a:rPr>
              <a:t>- calculate our monthly or annual bills</a:t>
            </a:r>
          </a:p>
          <a:p>
            <a:pPr>
              <a:lnSpc>
                <a:spcPts val="4517"/>
              </a:lnSpc>
            </a:pPr>
            <a:r>
              <a:rPr lang="en-US" sz="3422">
                <a:solidFill>
                  <a:srgbClr val="000000"/>
                </a:solidFill>
                <a:latin typeface="HK Grotesk Bold"/>
              </a:rPr>
              <a:t>- make a summary of daily/monthly expenses</a:t>
            </a:r>
          </a:p>
          <a:p>
            <a:pPr>
              <a:lnSpc>
                <a:spcPts val="4517"/>
              </a:lnSpc>
            </a:pPr>
            <a:r>
              <a:rPr lang="en-US" sz="3422">
                <a:solidFill>
                  <a:srgbClr val="000000"/>
                </a:solidFill>
                <a:latin typeface="HK Grotesk Bold"/>
              </a:rPr>
              <a:t>- calculate basic expenses, so you can see how much you can save </a:t>
            </a:r>
          </a:p>
          <a:p>
            <a:pPr>
              <a:lnSpc>
                <a:spcPts val="4517"/>
              </a:lnSpc>
            </a:pPr>
            <a:r>
              <a:rPr lang="en-US" sz="3422">
                <a:solidFill>
                  <a:srgbClr val="000000"/>
                </a:solidFill>
                <a:latin typeface="HK Grotesk Bold"/>
              </a:rPr>
              <a:t>- calculate the cost of a trip</a:t>
            </a:r>
          </a:p>
          <a:p>
            <a:pPr>
              <a:lnSpc>
                <a:spcPts val="4517"/>
              </a:lnSpc>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42540" y="1720911"/>
            <a:ext cx="7360406" cy="6845177"/>
          </a:xfrm>
          <a:custGeom>
            <a:avLst/>
            <a:gdLst/>
            <a:ahLst/>
            <a:cxnLst/>
            <a:rect r="r" b="b" t="t" l="l"/>
            <a:pathLst>
              <a:path h="6845177" w="7360406">
                <a:moveTo>
                  <a:pt x="0" y="0"/>
                </a:moveTo>
                <a:lnTo>
                  <a:pt x="7360406" y="0"/>
                </a:lnTo>
                <a:lnTo>
                  <a:pt x="7360406" y="6845178"/>
                </a:lnTo>
                <a:lnTo>
                  <a:pt x="0" y="6845178"/>
                </a:lnTo>
                <a:lnTo>
                  <a:pt x="0" y="0"/>
                </a:lnTo>
                <a:close/>
              </a:path>
            </a:pathLst>
          </a:custGeom>
          <a:blipFill>
            <a:blip r:embed="rId3"/>
            <a:stretch>
              <a:fillRect l="0" t="0" r="0" b="0"/>
            </a:stretch>
          </a:blipFill>
        </p:spPr>
      </p:sp>
      <p:sp>
        <p:nvSpPr>
          <p:cNvPr name="TextBox 4" id="4"/>
          <p:cNvSpPr txBox="true"/>
          <p:nvPr/>
        </p:nvSpPr>
        <p:spPr>
          <a:xfrm rot="0">
            <a:off x="6951424" y="3417047"/>
            <a:ext cx="10307876" cy="4018972"/>
          </a:xfrm>
          <a:prstGeom prst="rect">
            <a:avLst/>
          </a:prstGeom>
        </p:spPr>
        <p:txBody>
          <a:bodyPr anchor="t" rtlCol="false" tIns="0" lIns="0" bIns="0" rIns="0">
            <a:spAutoFit/>
          </a:bodyPr>
          <a:lstStyle/>
          <a:p>
            <a:pPr algn="ctr">
              <a:lnSpc>
                <a:spcPts val="15624"/>
              </a:lnSpc>
              <a:spcBef>
                <a:spcPct val="0"/>
              </a:spcBef>
            </a:pPr>
            <a:r>
              <a:rPr lang="en-US" sz="14204">
                <a:solidFill>
                  <a:srgbClr val="C13F1E"/>
                </a:solidFill>
                <a:latin typeface="HK Grotesk Bold"/>
              </a:rPr>
              <a:t>POWER POINT</a:t>
            </a:r>
          </a:p>
        </p:txBody>
      </p:sp>
      <p:sp>
        <p:nvSpPr>
          <p:cNvPr name="TextBox 5" id="5"/>
          <p:cNvSpPr txBox="true"/>
          <p:nvPr/>
        </p:nvSpPr>
        <p:spPr>
          <a:xfrm rot="0">
            <a:off x="174858" y="9614536"/>
            <a:ext cx="7564005" cy="251596"/>
          </a:xfrm>
          <a:prstGeom prst="rect">
            <a:avLst/>
          </a:prstGeom>
        </p:spPr>
        <p:txBody>
          <a:bodyPr anchor="t" rtlCol="false" tIns="0" lIns="0" bIns="0" rIns="0">
            <a:spAutoFit/>
          </a:bodyPr>
          <a:lstStyle/>
          <a:p>
            <a:pPr algn="ctr">
              <a:lnSpc>
                <a:spcPts val="1991"/>
              </a:lnSpc>
              <a:spcBef>
                <a:spcPct val="0"/>
              </a:spcBef>
            </a:pPr>
            <a:r>
              <a:rPr lang="en-US" sz="1810">
                <a:solidFill>
                  <a:srgbClr val="000000"/>
                </a:solidFill>
                <a:latin typeface="HK Grotesk Bold"/>
              </a:rPr>
              <a:t>źródło:</a:t>
            </a:r>
            <a:r>
              <a:rPr lang="en-US" sz="1810">
                <a:solidFill>
                  <a:srgbClr val="000000"/>
                </a:solidFill>
                <a:latin typeface="HK Grotesk Bold"/>
              </a:rPr>
              <a:t> https://pl.wikipedia.org/wiki/Microsoft_PowerPoint </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036691" y="2515593"/>
            <a:ext cx="9897552" cy="6742707"/>
          </a:xfrm>
          <a:custGeom>
            <a:avLst/>
            <a:gdLst/>
            <a:ahLst/>
            <a:cxnLst/>
            <a:rect r="r" b="b" t="t" l="l"/>
            <a:pathLst>
              <a:path h="6742707" w="9897552">
                <a:moveTo>
                  <a:pt x="0" y="0"/>
                </a:moveTo>
                <a:lnTo>
                  <a:pt x="9897551" y="0"/>
                </a:lnTo>
                <a:lnTo>
                  <a:pt x="9897551" y="6742707"/>
                </a:lnTo>
                <a:lnTo>
                  <a:pt x="0" y="674270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723898" y="790178"/>
            <a:ext cx="15119975" cy="887819"/>
          </a:xfrm>
          <a:prstGeom prst="rect">
            <a:avLst/>
          </a:prstGeom>
        </p:spPr>
        <p:txBody>
          <a:bodyPr anchor="t" rtlCol="false" tIns="0" lIns="0" bIns="0" rIns="0">
            <a:spAutoFit/>
          </a:bodyPr>
          <a:lstStyle/>
          <a:p>
            <a:pPr algn="ctr">
              <a:lnSpc>
                <a:spcPts val="6847"/>
              </a:lnSpc>
              <a:spcBef>
                <a:spcPct val="0"/>
              </a:spcBef>
            </a:pPr>
            <a:r>
              <a:rPr lang="en-US" sz="6225">
                <a:solidFill>
                  <a:srgbClr val="C13F1E"/>
                </a:solidFill>
                <a:latin typeface="HK Grotesk Bold"/>
              </a:rPr>
              <a:t>POWER POINT - GENERAL INFORMATION</a:t>
            </a:r>
          </a:p>
        </p:txBody>
      </p:sp>
      <p:sp>
        <p:nvSpPr>
          <p:cNvPr name="TextBox 5" id="5"/>
          <p:cNvSpPr txBox="true"/>
          <p:nvPr/>
        </p:nvSpPr>
        <p:spPr>
          <a:xfrm rot="0">
            <a:off x="478460" y="3404642"/>
            <a:ext cx="6849763" cy="4622859"/>
          </a:xfrm>
          <a:prstGeom prst="rect">
            <a:avLst/>
          </a:prstGeom>
        </p:spPr>
        <p:txBody>
          <a:bodyPr anchor="t" rtlCol="false" tIns="0" lIns="0" bIns="0" rIns="0">
            <a:spAutoFit/>
          </a:bodyPr>
          <a:lstStyle/>
          <a:p>
            <a:pPr algn="ctr">
              <a:lnSpc>
                <a:spcPts val="3340"/>
              </a:lnSpc>
            </a:pPr>
            <a:r>
              <a:rPr lang="en-US" sz="3036">
                <a:solidFill>
                  <a:srgbClr val="050217"/>
                </a:solidFill>
                <a:latin typeface="HK Grotesk Bold"/>
              </a:rPr>
              <a:t>W</a:t>
            </a:r>
            <a:r>
              <a:rPr lang="en-US" sz="3036">
                <a:solidFill>
                  <a:srgbClr val="050217"/>
                </a:solidFill>
                <a:latin typeface="HK Grotesk Bold"/>
              </a:rPr>
              <a:t>ith Power Point you can:</a:t>
            </a:r>
          </a:p>
          <a:p>
            <a:pPr algn="ctr">
              <a:lnSpc>
                <a:spcPts val="3340"/>
              </a:lnSpc>
            </a:pPr>
          </a:p>
          <a:p>
            <a:pPr algn="ctr" marL="655623" indent="-327811" lvl="1">
              <a:lnSpc>
                <a:spcPts val="3340"/>
              </a:lnSpc>
              <a:buFont typeface="Arial"/>
              <a:buChar char="•"/>
            </a:pPr>
            <a:r>
              <a:rPr lang="en-US" sz="3036">
                <a:solidFill>
                  <a:srgbClr val="050217"/>
                </a:solidFill>
                <a:latin typeface="HK Grotesk Bold"/>
              </a:rPr>
              <a:t> Crea</a:t>
            </a:r>
            <a:r>
              <a:rPr lang="en-US" sz="3036">
                <a:solidFill>
                  <a:srgbClr val="050217"/>
                </a:solidFill>
                <a:latin typeface="HK Grotesk Bold"/>
              </a:rPr>
              <a:t>te presentations from scratch or from a template </a:t>
            </a:r>
          </a:p>
          <a:p>
            <a:pPr algn="ctr" marL="655623" indent="-327811" lvl="1">
              <a:lnSpc>
                <a:spcPts val="3340"/>
              </a:lnSpc>
              <a:buFont typeface="Arial"/>
              <a:buChar char="•"/>
            </a:pPr>
            <a:r>
              <a:rPr lang="en-US" sz="3036">
                <a:solidFill>
                  <a:srgbClr val="050217"/>
                </a:solidFill>
                <a:latin typeface="HK Grotesk Bold"/>
              </a:rPr>
              <a:t> Add text, images, graphics and video clips, transitions, animations to your presentation</a:t>
            </a:r>
          </a:p>
          <a:p>
            <a:pPr algn="ctr" marL="655623" indent="-327811" lvl="1">
              <a:lnSpc>
                <a:spcPts val="3340"/>
              </a:lnSpc>
              <a:buFont typeface="Arial"/>
              <a:buChar char="•"/>
            </a:pPr>
            <a:r>
              <a:rPr lang="en-US" sz="3036">
                <a:solidFill>
                  <a:srgbClr val="050217"/>
                </a:solidFill>
                <a:latin typeface="HK Grotesk Bold"/>
              </a:rPr>
              <a:t> Create a professional presentation with distinct features</a:t>
            </a:r>
          </a:p>
          <a:p>
            <a:pPr algn="ctr">
              <a:lnSpc>
                <a:spcPts val="3340"/>
              </a:lnSpc>
            </a:pPr>
          </a:p>
          <a:p>
            <a:pPr algn="ctr">
              <a:lnSpc>
                <a:spcPts val="3340"/>
              </a:lnSpc>
              <a:spcBef>
                <a:spcPct val="0"/>
              </a:spcBef>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024486" y="3233671"/>
            <a:ext cx="4052092" cy="5340483"/>
          </a:xfrm>
          <a:custGeom>
            <a:avLst/>
            <a:gdLst/>
            <a:ahLst/>
            <a:cxnLst/>
            <a:rect r="r" b="b" t="t" l="l"/>
            <a:pathLst>
              <a:path h="5340483" w="4052092">
                <a:moveTo>
                  <a:pt x="0" y="0"/>
                </a:moveTo>
                <a:lnTo>
                  <a:pt x="4052091" y="0"/>
                </a:lnTo>
                <a:lnTo>
                  <a:pt x="4052091" y="5340484"/>
                </a:lnTo>
                <a:lnTo>
                  <a:pt x="0" y="53404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3786336" y="2983874"/>
            <a:ext cx="4501664" cy="4886474"/>
          </a:xfrm>
          <a:custGeom>
            <a:avLst/>
            <a:gdLst/>
            <a:ahLst/>
            <a:cxnLst/>
            <a:rect r="r" b="b" t="t" l="l"/>
            <a:pathLst>
              <a:path h="4886474" w="4501664">
                <a:moveTo>
                  <a:pt x="0" y="0"/>
                </a:moveTo>
                <a:lnTo>
                  <a:pt x="4501664" y="0"/>
                </a:lnTo>
                <a:lnTo>
                  <a:pt x="4501664" y="4886474"/>
                </a:lnTo>
                <a:lnTo>
                  <a:pt x="0" y="48864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2136411" y="790178"/>
            <a:ext cx="12294950" cy="1753727"/>
          </a:xfrm>
          <a:prstGeom prst="rect">
            <a:avLst/>
          </a:prstGeom>
        </p:spPr>
        <p:txBody>
          <a:bodyPr anchor="t" rtlCol="false" tIns="0" lIns="0" bIns="0" rIns="0">
            <a:spAutoFit/>
          </a:bodyPr>
          <a:lstStyle/>
          <a:p>
            <a:pPr algn="ctr">
              <a:lnSpc>
                <a:spcPts val="6847"/>
              </a:lnSpc>
            </a:pPr>
            <a:r>
              <a:rPr lang="en-US" sz="6225">
                <a:solidFill>
                  <a:srgbClr val="C13F1E"/>
                </a:solidFill>
                <a:latin typeface="HK Grotesk Bold"/>
              </a:rPr>
              <a:t>POWER POINT IN EVERYDAY LIFE</a:t>
            </a:r>
          </a:p>
          <a:p>
            <a:pPr algn="ctr">
              <a:lnSpc>
                <a:spcPts val="6847"/>
              </a:lnSpc>
              <a:spcBef>
                <a:spcPct val="0"/>
              </a:spcBef>
            </a:pPr>
          </a:p>
        </p:txBody>
      </p:sp>
      <p:sp>
        <p:nvSpPr>
          <p:cNvPr name="TextBox 6" id="6"/>
          <p:cNvSpPr txBox="true"/>
          <p:nvPr/>
        </p:nvSpPr>
        <p:spPr>
          <a:xfrm rot="0">
            <a:off x="537555" y="2326661"/>
            <a:ext cx="9295543" cy="7183078"/>
          </a:xfrm>
          <a:prstGeom prst="rect">
            <a:avLst/>
          </a:prstGeom>
        </p:spPr>
        <p:txBody>
          <a:bodyPr anchor="t" rtlCol="false" tIns="0" lIns="0" bIns="0" rIns="0">
            <a:spAutoFit/>
          </a:bodyPr>
          <a:lstStyle/>
          <a:p>
            <a:pPr algn="ctr">
              <a:lnSpc>
                <a:spcPts val="4387"/>
              </a:lnSpc>
            </a:pPr>
            <a:r>
              <a:rPr lang="en-US" sz="3988">
                <a:solidFill>
                  <a:srgbClr val="050217"/>
                </a:solidFill>
                <a:latin typeface="HK Grotesk Bold"/>
              </a:rPr>
              <a:t>W</a:t>
            </a:r>
            <a:r>
              <a:rPr lang="en-US" sz="3988">
                <a:solidFill>
                  <a:srgbClr val="050217"/>
                </a:solidFill>
                <a:latin typeface="HK Grotesk Bold"/>
              </a:rPr>
              <a:t>ith this program, we can create a commemorative visualisation for birthdays, name days, holidays, etc. </a:t>
            </a:r>
          </a:p>
          <a:p>
            <a:pPr algn="ctr">
              <a:lnSpc>
                <a:spcPts val="4387"/>
              </a:lnSpc>
            </a:pPr>
          </a:p>
          <a:p>
            <a:pPr algn="ctr">
              <a:lnSpc>
                <a:spcPts val="4387"/>
              </a:lnSpc>
            </a:pPr>
            <a:r>
              <a:rPr lang="en-US" sz="3988">
                <a:solidFill>
                  <a:srgbClr val="050217"/>
                </a:solidFill>
                <a:latin typeface="HK Grotesk Bold"/>
              </a:rPr>
              <a:t>The presentation is great when we want to present all the information about a trip, a passion or an upcoming event to our friends.</a:t>
            </a:r>
          </a:p>
          <a:p>
            <a:pPr algn="ctr">
              <a:lnSpc>
                <a:spcPts val="4387"/>
              </a:lnSpc>
            </a:pPr>
          </a:p>
          <a:p>
            <a:pPr algn="ctr">
              <a:lnSpc>
                <a:spcPts val="4387"/>
              </a:lnSpc>
            </a:pPr>
            <a:r>
              <a:rPr lang="en-US" sz="3988">
                <a:solidFill>
                  <a:srgbClr val="050217"/>
                </a:solidFill>
                <a:latin typeface="HK Grotesk Bold"/>
              </a:rPr>
              <a:t> The presentation is also perfect for when you want to present a business idea, informational lecture, or tutorial</a:t>
            </a:r>
          </a:p>
          <a:p>
            <a:pPr algn="ctr">
              <a:lnSpc>
                <a:spcPts val="4387"/>
              </a:lnSpc>
              <a:spcBef>
                <a:spcPct val="0"/>
              </a:spcBef>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3" id="3"/>
          <p:cNvSpPr txBox="true"/>
          <p:nvPr/>
        </p:nvSpPr>
        <p:spPr>
          <a:xfrm rot="0">
            <a:off x="370809" y="1832568"/>
            <a:ext cx="17259300" cy="7425732"/>
          </a:xfrm>
          <a:prstGeom prst="rect">
            <a:avLst/>
          </a:prstGeom>
        </p:spPr>
        <p:txBody>
          <a:bodyPr anchor="t" rtlCol="false" tIns="0" lIns="0" bIns="0" rIns="0">
            <a:spAutoFit/>
          </a:bodyPr>
          <a:lstStyle/>
          <a:p>
            <a:pPr algn="ctr">
              <a:lnSpc>
                <a:spcPts val="7758"/>
              </a:lnSpc>
              <a:spcBef>
                <a:spcPct val="0"/>
              </a:spcBef>
            </a:pPr>
            <a:r>
              <a:rPr lang="en-US" sz="7053">
                <a:solidFill>
                  <a:srgbClr val="000000"/>
                </a:solidFill>
                <a:latin typeface="HK Grotesk Bold"/>
              </a:rPr>
              <a:t>BIBLIOGRAPHY</a:t>
            </a:r>
          </a:p>
          <a:p>
            <a:pPr algn="ctr">
              <a:lnSpc>
                <a:spcPts val="7758"/>
              </a:lnSpc>
              <a:spcBef>
                <a:spcPct val="0"/>
              </a:spcBef>
            </a:pP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3" tooltip="https://www.computerhope.com/jargon/m/microsoft-word.htm"/>
              </a:rPr>
              <a:t>https://www.computerhope.com/jargon/m/microsoft-word.htm</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4" tooltip="https://www.geeksforgeeks.org/introduction-to-microsoft-word/"/>
              </a:rPr>
              <a:t>https://www.geeksforgeeks.org/introduction-to-microsoft-word/</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5" tooltip="https://sciaga.pl/tekst/50020-51-opis_worda"/>
              </a:rPr>
              <a:t>https://sciaga.pl/tekst/50020-51-opis_worda</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6" tooltip="https://support.microsoft.com/pl-pl/office/podstawowe-zadania-w-programie-excel-dc775dd1-fa52-430f-9c3c-d998d1735fca"/>
              </a:rPr>
              <a:t>https://support.microsoft.com/pl-pl/office/podstawowe-zadania-w-programie-excel-dc775dd1-fa52-430f-9c3c-d998d1735fca</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7" tooltip="http://staff.uz.zgora.pl/gmaniars/Pliki/excel.pdf"/>
              </a:rPr>
              <a:t>http://staff.uz.zgora.pl/gmaniars/Pliki/excel.pdf</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8" tooltip="https://support.microsoft.com/pl-pl/office/co-to-jest-program-powerpoint-5f9cc860-d199-4d85-ad1b-4b74018acf5b"/>
              </a:rPr>
              <a:t>https://support.microsoft.com/pl-pl/office/co-to-jest-program-powerpoint-5f9cc860-d199-4d85-ad1b-4b74018acf5b</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9" tooltip="https://trybawaryjny.pl/funkcje-windows-10/"/>
              </a:rPr>
              <a:t>https://trybawaryjny.pl/funkcje-windows-10/</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10" tooltip="https://support.microsoft.com/pl-pl/windows/podstawowe-programy-windows-2707b879-5004-4349-c4a4-e5900945f2a9"/>
              </a:rPr>
              <a:t>https://support.microsoft.com/pl-pl/windows/podstawowe-programy-windows-2707b879-5004-4349-c4a4-e5900945f2a9</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11" tooltip="https://www.tazkranet.com/pl/setup-windows-pc-for-senior-citizens/"/>
              </a:rPr>
              <a:t>https://www.tazkranet.com/pl/setup-windows-pc-for-senior-citizens/</a:t>
            </a:r>
          </a:p>
          <a:p>
            <a:pPr>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12" tooltip="https://pl.wikipedia.org/wiki/Microsoft_Paint"/>
              </a:rPr>
              <a:t>https://pl.wikipedia.org/wiki/Microsoft_Paint</a:t>
            </a:r>
          </a:p>
          <a:p>
            <a:pPr algn="l">
              <a:lnSpc>
                <a:spcPts val="3138"/>
              </a:lnSpc>
              <a:spcBef>
                <a:spcPct val="0"/>
              </a:spcBef>
            </a:pPr>
            <a:r>
              <a:rPr lang="en-US" sz="2853">
                <a:solidFill>
                  <a:srgbClr val="000000"/>
                </a:solidFill>
                <a:latin typeface="HK Grotesk Bold"/>
              </a:rPr>
              <a:t>·</a:t>
            </a:r>
            <a:r>
              <a:rPr lang="en-US" sz="2853" u="sng">
                <a:solidFill>
                  <a:srgbClr val="000000"/>
                </a:solidFill>
                <a:latin typeface="HK Grotesk Bold"/>
                <a:hlinkClick r:id="rId13" tooltip="https://pl.wikipedia.org/wiki/Przegl%C4%85darka_internetowa"/>
              </a:rPr>
              <a:t>https://pl.wikipedia.org/wiki/Przegl%C4%85darka_internetowa</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986C8"/>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262689" y="942332"/>
            <a:ext cx="16027549" cy="8991064"/>
          </a:xfrm>
          <a:custGeom>
            <a:avLst/>
            <a:gdLst/>
            <a:ahLst/>
            <a:cxnLst/>
            <a:rect r="r" b="b" t="t" l="l"/>
            <a:pathLst>
              <a:path h="8991064" w="16027549">
                <a:moveTo>
                  <a:pt x="0" y="0"/>
                </a:moveTo>
                <a:lnTo>
                  <a:pt x="16027550" y="0"/>
                </a:lnTo>
                <a:lnTo>
                  <a:pt x="16027550" y="8991064"/>
                </a:lnTo>
                <a:lnTo>
                  <a:pt x="0" y="8991064"/>
                </a:lnTo>
                <a:lnTo>
                  <a:pt x="0" y="0"/>
                </a:lnTo>
                <a:close/>
              </a:path>
            </a:pathLst>
          </a:custGeom>
          <a:blipFill>
            <a:blip r:embed="rId3"/>
            <a:stretch>
              <a:fillRect l="-60857" t="-56154" r="-35139" b="-40375"/>
            </a:stretch>
          </a:blipFill>
        </p:spPr>
      </p:sp>
      <p:sp>
        <p:nvSpPr>
          <p:cNvPr name="TextBox 4" id="4"/>
          <p:cNvSpPr txBox="true"/>
          <p:nvPr/>
        </p:nvSpPr>
        <p:spPr>
          <a:xfrm rot="0">
            <a:off x="2983856" y="9756231"/>
            <a:ext cx="69533" cy="177165"/>
          </a:xfrm>
          <a:prstGeom prst="rect">
            <a:avLst/>
          </a:prstGeom>
        </p:spPr>
        <p:txBody>
          <a:bodyPr anchor="t" rtlCol="false" tIns="0" lIns="0" bIns="0" rIns="0">
            <a:spAutoFit/>
          </a:bodyPr>
          <a:lstStyle/>
          <a:p>
            <a:pPr algn="ctr">
              <a:lnSpc>
                <a:spcPts val="1320"/>
              </a:lnSpc>
              <a:spcBef>
                <a:spcPct val="0"/>
              </a:spcBef>
            </a:pPr>
            <a:r>
              <a:rPr lang="en-US" sz="1200">
                <a:solidFill>
                  <a:srgbClr val="FFFFFF"/>
                </a:solidFill>
                <a:latin typeface="HK Grotesk Bold"/>
              </a:rPr>
              <a:t>\</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grpSp>
        <p:nvGrpSpPr>
          <p:cNvPr name="Group 2" id="2"/>
          <p:cNvGrpSpPr/>
          <p:nvPr/>
        </p:nvGrpSpPr>
        <p:grpSpPr>
          <a:xfrm rot="0">
            <a:off x="9005021" y="394023"/>
            <a:ext cx="6461078" cy="6970621"/>
            <a:chOff x="0" y="0"/>
            <a:chExt cx="8614771" cy="9294162"/>
          </a:xfrm>
        </p:grpSpPr>
        <p:sp>
          <p:nvSpPr>
            <p:cNvPr name="TextBox 3" id="3"/>
            <p:cNvSpPr txBox="true"/>
            <p:nvPr/>
          </p:nvSpPr>
          <p:spPr>
            <a:xfrm rot="0">
              <a:off x="0" y="1677729"/>
              <a:ext cx="8614771" cy="7618608"/>
            </a:xfrm>
            <a:prstGeom prst="rect">
              <a:avLst/>
            </a:prstGeom>
          </p:spPr>
          <p:txBody>
            <a:bodyPr anchor="t" rtlCol="false" tIns="0" lIns="0" bIns="0" rIns="0">
              <a:spAutoFit/>
            </a:bodyPr>
            <a:lstStyle/>
            <a:p>
              <a:pPr algn="just">
                <a:lnSpc>
                  <a:spcPts val="6536"/>
                </a:lnSpc>
              </a:pPr>
              <a:r>
                <a:rPr lang="en-US" sz="5941">
                  <a:solidFill>
                    <a:srgbClr val="FFFFFF"/>
                  </a:solidFill>
                  <a:latin typeface="HK Grotesk Bold"/>
                </a:rPr>
                <a:t>Thank you for your attention</a:t>
              </a:r>
            </a:p>
            <a:p>
              <a:pPr algn="just">
                <a:lnSpc>
                  <a:spcPts val="6536"/>
                </a:lnSpc>
              </a:pPr>
            </a:p>
            <a:p>
              <a:pPr algn="just">
                <a:lnSpc>
                  <a:spcPts val="2595"/>
                </a:lnSpc>
              </a:pPr>
              <a:r>
                <a:rPr lang="en-US" sz="2359">
                  <a:solidFill>
                    <a:srgbClr val="FFFFFF"/>
                  </a:solidFill>
                  <a:latin typeface="HK Grotesk Bold"/>
                </a:rPr>
                <a:t>More information about the project on the website:</a:t>
              </a:r>
            </a:p>
            <a:p>
              <a:pPr algn="just">
                <a:lnSpc>
                  <a:spcPts val="2595"/>
                </a:lnSpc>
              </a:pPr>
            </a:p>
            <a:p>
              <a:pPr algn="just">
                <a:lnSpc>
                  <a:spcPts val="2595"/>
                </a:lnSpc>
              </a:pPr>
              <a:r>
                <a:rPr lang="en-US" sz="2359">
                  <a:solidFill>
                    <a:srgbClr val="FFFFFF"/>
                  </a:solidFill>
                  <a:latin typeface="HK Grotesk Bold"/>
                </a:rPr>
                <a:t>https://kreatywnidlabiznesu.pl/develop-your-creativity/</a:t>
              </a:r>
            </a:p>
            <a:p>
              <a:pPr algn="just">
                <a:lnSpc>
                  <a:spcPts val="6247"/>
                </a:lnSpc>
              </a:pPr>
            </a:p>
            <a:p>
              <a:pPr algn="just">
                <a:lnSpc>
                  <a:spcPts val="6247"/>
                </a:lnSpc>
              </a:pPr>
            </a:p>
          </p:txBody>
        </p:sp>
        <p:sp>
          <p:nvSpPr>
            <p:cNvPr name="TextBox 4" id="4"/>
            <p:cNvSpPr txBox="true"/>
            <p:nvPr/>
          </p:nvSpPr>
          <p:spPr>
            <a:xfrm rot="0">
              <a:off x="0" y="37835"/>
              <a:ext cx="8614771" cy="927223"/>
            </a:xfrm>
            <a:prstGeom prst="rect">
              <a:avLst/>
            </a:prstGeom>
          </p:spPr>
          <p:txBody>
            <a:bodyPr anchor="t" rtlCol="false" tIns="0" lIns="0" bIns="0" rIns="0">
              <a:spAutoFit/>
            </a:bodyPr>
            <a:lstStyle/>
            <a:p>
              <a:pPr algn="just">
                <a:lnSpc>
                  <a:spcPts val="5382"/>
                </a:lnSpc>
              </a:pPr>
            </a:p>
          </p:txBody>
        </p:sp>
      </p:grpSp>
      <p:grpSp>
        <p:nvGrpSpPr>
          <p:cNvPr name="Group 5" id="5"/>
          <p:cNvGrpSpPr>
            <a:grpSpLocks noChangeAspect="true"/>
          </p:cNvGrpSpPr>
          <p:nvPr/>
        </p:nvGrpSpPr>
        <p:grpSpPr>
          <a:xfrm rot="0">
            <a:off x="1028700" y="1028700"/>
            <a:ext cx="8213147" cy="8229600"/>
            <a:chOff x="0" y="0"/>
            <a:chExt cx="10143490" cy="10163810"/>
          </a:xfrm>
        </p:grpSpPr>
        <p:sp>
          <p:nvSpPr>
            <p:cNvPr name="Freeform 6" id="6"/>
            <p:cNvSpPr/>
            <p:nvPr/>
          </p:nvSpPr>
          <p:spPr>
            <a:xfrm flipH="false" flipV="false" rot="0">
              <a:off x="0" y="0"/>
              <a:ext cx="10143351" cy="10163632"/>
            </a:xfrm>
            <a:custGeom>
              <a:avLst/>
              <a:gdLst/>
              <a:ahLst/>
              <a:cxnLst/>
              <a:rect r="r" b="b" t="t" l="l"/>
              <a:pathLst>
                <a:path h="10163632" w="10143351">
                  <a:moveTo>
                    <a:pt x="0" y="0"/>
                  </a:moveTo>
                  <a:lnTo>
                    <a:pt x="10143351" y="0"/>
                  </a:lnTo>
                  <a:lnTo>
                    <a:pt x="10143351" y="10163632"/>
                  </a:lnTo>
                  <a:lnTo>
                    <a:pt x="0" y="10163632"/>
                  </a:lnTo>
                  <a:close/>
                </a:path>
              </a:pathLst>
            </a:custGeom>
            <a:blipFill>
              <a:blip r:embed="rId2"/>
              <a:stretch>
                <a:fillRect l="0" t="-25" r="0" b="-25"/>
              </a:stretch>
            </a:blipFill>
          </p:spPr>
        </p:sp>
        <p:sp>
          <p:nvSpPr>
            <p:cNvPr name="Freeform 7" id="7"/>
            <p:cNvSpPr/>
            <p:nvPr/>
          </p:nvSpPr>
          <p:spPr>
            <a:xfrm flipH="false" flipV="false" rot="0">
              <a:off x="3149600" y="2368550"/>
              <a:ext cx="5156200" cy="6858000"/>
            </a:xfrm>
            <a:custGeom>
              <a:avLst/>
              <a:gdLst/>
              <a:ahLst/>
              <a:cxnLst/>
              <a:rect r="r" b="b" t="t" l="l"/>
              <a:pathLst>
                <a:path h="6858000" w="5156200">
                  <a:moveTo>
                    <a:pt x="0" y="0"/>
                  </a:moveTo>
                  <a:lnTo>
                    <a:pt x="5156200" y="0"/>
                  </a:lnTo>
                  <a:lnTo>
                    <a:pt x="5156200" y="6858000"/>
                  </a:lnTo>
                  <a:lnTo>
                    <a:pt x="0" y="6858000"/>
                  </a:lnTo>
                  <a:close/>
                </a:path>
              </a:pathLst>
            </a:custGeom>
            <a:blipFill>
              <a:blip r:embed="rId3"/>
              <a:stretch>
                <a:fillRect l="-71293" t="0" r="-28214" b="0"/>
              </a:stretch>
            </a:blipFill>
          </p:spPr>
        </p:sp>
        <p:sp>
          <p:nvSpPr>
            <p:cNvPr name="Freeform 8" id="8"/>
            <p:cNvSpPr/>
            <p:nvPr/>
          </p:nvSpPr>
          <p:spPr>
            <a:xfrm flipH="false" flipV="false" rot="0">
              <a:off x="374650" y="673100"/>
              <a:ext cx="6318250" cy="8427288"/>
            </a:xfrm>
            <a:custGeom>
              <a:avLst/>
              <a:gdLst/>
              <a:ahLst/>
              <a:cxnLst/>
              <a:rect r="r" b="b" t="t" l="l"/>
              <a:pathLst>
                <a:path h="8427288" w="631825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a:blip r:embed="rId4"/>
              <a:stretch>
                <a:fillRect l="-50035" t="0" r="-50035" b="0"/>
              </a:stretch>
            </a:blipFill>
          </p:spPr>
        </p:sp>
      </p:grpSp>
      <p:sp>
        <p:nvSpPr>
          <p:cNvPr name="Freeform 9" id="9"/>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5"/>
            <a:stretch>
              <a:fillRect l="0" t="0" r="0" b="0"/>
            </a:stretch>
          </a:blipFill>
        </p:spPr>
      </p:sp>
      <p:grpSp>
        <p:nvGrpSpPr>
          <p:cNvPr name="Group 10" id="10"/>
          <p:cNvGrpSpPr/>
          <p:nvPr/>
        </p:nvGrpSpPr>
        <p:grpSpPr>
          <a:xfrm rot="0">
            <a:off x="0" y="9059262"/>
            <a:ext cx="19466958" cy="2706722"/>
            <a:chOff x="0" y="0"/>
            <a:chExt cx="5127100" cy="712882"/>
          </a:xfrm>
        </p:grpSpPr>
        <p:sp>
          <p:nvSpPr>
            <p:cNvPr name="Freeform 11" id="11"/>
            <p:cNvSpPr/>
            <p:nvPr/>
          </p:nvSpPr>
          <p:spPr>
            <a:xfrm flipH="false" flipV="false" rot="0">
              <a:off x="0" y="0"/>
              <a:ext cx="5127100" cy="712882"/>
            </a:xfrm>
            <a:custGeom>
              <a:avLst/>
              <a:gdLst/>
              <a:ahLst/>
              <a:cxnLst/>
              <a:rect r="r" b="b" t="t" l="l"/>
              <a:pathLst>
                <a:path h="712882" w="5127100">
                  <a:moveTo>
                    <a:pt x="0" y="0"/>
                  </a:moveTo>
                  <a:lnTo>
                    <a:pt x="5127100" y="0"/>
                  </a:lnTo>
                  <a:lnTo>
                    <a:pt x="5127100" y="712882"/>
                  </a:lnTo>
                  <a:lnTo>
                    <a:pt x="0" y="712882"/>
                  </a:lnTo>
                  <a:close/>
                </a:path>
              </a:pathLst>
            </a:custGeom>
            <a:solidFill>
              <a:srgbClr val="FFFFFF"/>
            </a:solidFill>
          </p:spPr>
        </p:sp>
        <p:sp>
          <p:nvSpPr>
            <p:cNvPr name="TextBox 12" id="12"/>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6233217" y="9330190"/>
            <a:ext cx="811075" cy="811075"/>
          </a:xfrm>
          <a:custGeom>
            <a:avLst/>
            <a:gdLst/>
            <a:ahLst/>
            <a:cxnLst/>
            <a:rect r="r" b="b" t="t" l="l"/>
            <a:pathLst>
              <a:path h="811075" w="811075">
                <a:moveTo>
                  <a:pt x="0" y="0"/>
                </a:moveTo>
                <a:lnTo>
                  <a:pt x="811075" y="0"/>
                </a:lnTo>
                <a:lnTo>
                  <a:pt x="811075" y="811075"/>
                </a:lnTo>
                <a:lnTo>
                  <a:pt x="0" y="811075"/>
                </a:lnTo>
                <a:lnTo>
                  <a:pt x="0" y="0"/>
                </a:lnTo>
                <a:close/>
              </a:path>
            </a:pathLst>
          </a:custGeom>
          <a:blipFill>
            <a:blip r:embed="rId6"/>
            <a:stretch>
              <a:fillRect l="0" t="0" r="0" b="0"/>
            </a:stretch>
          </a:blipFill>
        </p:spPr>
      </p:sp>
      <p:sp>
        <p:nvSpPr>
          <p:cNvPr name="Freeform 14" id="14"/>
          <p:cNvSpPr/>
          <p:nvPr/>
        </p:nvSpPr>
        <p:spPr>
          <a:xfrm flipH="false" flipV="false" rot="0">
            <a:off x="7261430" y="9330190"/>
            <a:ext cx="1059197" cy="834118"/>
          </a:xfrm>
          <a:custGeom>
            <a:avLst/>
            <a:gdLst/>
            <a:ahLst/>
            <a:cxnLst/>
            <a:rect r="r" b="b" t="t" l="l"/>
            <a:pathLst>
              <a:path h="834118" w="1059197">
                <a:moveTo>
                  <a:pt x="0" y="0"/>
                </a:moveTo>
                <a:lnTo>
                  <a:pt x="1059198" y="0"/>
                </a:lnTo>
                <a:lnTo>
                  <a:pt x="1059198" y="834118"/>
                </a:lnTo>
                <a:lnTo>
                  <a:pt x="0" y="834118"/>
                </a:lnTo>
                <a:lnTo>
                  <a:pt x="0" y="0"/>
                </a:lnTo>
                <a:close/>
              </a:path>
            </a:pathLst>
          </a:custGeom>
          <a:blipFill>
            <a:blip r:embed="rId7"/>
            <a:stretch>
              <a:fillRect l="0" t="0" r="0" b="0"/>
            </a:stretch>
          </a:blipFill>
        </p:spPr>
      </p:sp>
      <p:sp>
        <p:nvSpPr>
          <p:cNvPr name="Freeform 15" id="15"/>
          <p:cNvSpPr/>
          <p:nvPr/>
        </p:nvSpPr>
        <p:spPr>
          <a:xfrm flipH="false" flipV="false" rot="0">
            <a:off x="4748905" y="9258300"/>
            <a:ext cx="928453" cy="854564"/>
          </a:xfrm>
          <a:custGeom>
            <a:avLst/>
            <a:gdLst/>
            <a:ahLst/>
            <a:cxnLst/>
            <a:rect r="r" b="b" t="t" l="l"/>
            <a:pathLst>
              <a:path h="854564" w="928453">
                <a:moveTo>
                  <a:pt x="0" y="0"/>
                </a:moveTo>
                <a:lnTo>
                  <a:pt x="928454" y="0"/>
                </a:lnTo>
                <a:lnTo>
                  <a:pt x="928454" y="854564"/>
                </a:lnTo>
                <a:lnTo>
                  <a:pt x="0" y="854564"/>
                </a:lnTo>
                <a:lnTo>
                  <a:pt x="0" y="0"/>
                </a:lnTo>
                <a:close/>
              </a:path>
            </a:pathLst>
          </a:custGeom>
          <a:blipFill>
            <a:blip r:embed="rId8"/>
            <a:stretch>
              <a:fillRect l="0" t="0" r="0" b="0"/>
            </a:stretch>
          </a:blipFill>
        </p:spPr>
      </p:sp>
      <p:sp>
        <p:nvSpPr>
          <p:cNvPr name="Freeform 16" id="16"/>
          <p:cNvSpPr/>
          <p:nvPr/>
        </p:nvSpPr>
        <p:spPr>
          <a:xfrm flipH="false" flipV="false" rot="0">
            <a:off x="8705577" y="9421194"/>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9"/>
            <a:stretch>
              <a:fillRect l="0" t="0" r="0" b="0"/>
            </a:stretch>
          </a:blipFill>
        </p:spPr>
      </p:sp>
      <p:sp>
        <p:nvSpPr>
          <p:cNvPr name="TextBox 17" id="17"/>
          <p:cNvSpPr txBox="true"/>
          <p:nvPr/>
        </p:nvSpPr>
        <p:spPr>
          <a:xfrm rot="-5400000">
            <a:off x="5513816" y="9572979"/>
            <a:ext cx="863894" cy="136758"/>
          </a:xfrm>
          <a:prstGeom prst="rect">
            <a:avLst/>
          </a:prstGeom>
        </p:spPr>
        <p:txBody>
          <a:bodyPr anchor="t" rtlCol="false" tIns="0" lIns="0" bIns="0" rIns="0">
            <a:spAutoFit/>
          </a:bodyPr>
          <a:lstStyle/>
          <a:p>
            <a:pPr algn="ctr">
              <a:lnSpc>
                <a:spcPts val="1144"/>
              </a:lnSpc>
            </a:pPr>
            <a:r>
              <a:rPr lang="en-US" sz="817" spc="155">
                <a:solidFill>
                  <a:srgbClr val="1986C8"/>
                </a:solidFill>
                <a:latin typeface="Now Bold"/>
              </a:rPr>
              <a:t>PARTNERS:</a:t>
            </a:r>
          </a:p>
        </p:txBody>
      </p:sp>
      <p:sp>
        <p:nvSpPr>
          <p:cNvPr name="TextBox 18" id="18"/>
          <p:cNvSpPr txBox="true"/>
          <p:nvPr/>
        </p:nvSpPr>
        <p:spPr>
          <a:xfrm rot="-5400000">
            <a:off x="3846496" y="9680588"/>
            <a:ext cx="863894" cy="163099"/>
          </a:xfrm>
          <a:prstGeom prst="rect">
            <a:avLst/>
          </a:prstGeom>
        </p:spPr>
        <p:txBody>
          <a:bodyPr anchor="t" rtlCol="false" tIns="0" lIns="0" bIns="0" rIns="0">
            <a:spAutoFit/>
          </a:bodyPr>
          <a:lstStyle/>
          <a:p>
            <a:pPr algn="r">
              <a:lnSpc>
                <a:spcPts val="1308"/>
              </a:lnSpc>
            </a:pPr>
            <a:r>
              <a:rPr lang="en-US" sz="934" spc="177">
                <a:solidFill>
                  <a:srgbClr val="1986C8"/>
                </a:solidFill>
                <a:latin typeface="Now Bold"/>
              </a:rPr>
              <a:t>LEADER:</a:t>
            </a:r>
          </a:p>
        </p:txBody>
      </p:sp>
      <p:sp>
        <p:nvSpPr>
          <p:cNvPr name="Freeform 19" id="19"/>
          <p:cNvSpPr/>
          <p:nvPr/>
        </p:nvSpPr>
        <p:spPr>
          <a:xfrm flipH="false" flipV="false" rot="0">
            <a:off x="346113" y="9303899"/>
            <a:ext cx="3660280" cy="769406"/>
          </a:xfrm>
          <a:custGeom>
            <a:avLst/>
            <a:gdLst/>
            <a:ahLst/>
            <a:cxnLst/>
            <a:rect r="r" b="b" t="t" l="l"/>
            <a:pathLst>
              <a:path h="769406" w="3660280">
                <a:moveTo>
                  <a:pt x="0" y="0"/>
                </a:moveTo>
                <a:lnTo>
                  <a:pt x="3660281" y="0"/>
                </a:lnTo>
                <a:lnTo>
                  <a:pt x="3660281" y="769406"/>
                </a:lnTo>
                <a:lnTo>
                  <a:pt x="0" y="769406"/>
                </a:lnTo>
                <a:lnTo>
                  <a:pt x="0" y="0"/>
                </a:lnTo>
                <a:close/>
              </a:path>
            </a:pathLst>
          </a:custGeom>
          <a:blipFill>
            <a:blip r:embed="rId10"/>
            <a:stretch>
              <a:fillRect l="0" t="0" r="0" b="0"/>
            </a:stretch>
          </a:blipFill>
        </p:spPr>
      </p:sp>
      <p:sp>
        <p:nvSpPr>
          <p:cNvPr name="TextBox 20" id="20"/>
          <p:cNvSpPr txBox="true"/>
          <p:nvPr/>
        </p:nvSpPr>
        <p:spPr>
          <a:xfrm rot="0">
            <a:off x="9528949" y="7743649"/>
            <a:ext cx="7962951" cy="915563"/>
          </a:xfrm>
          <a:prstGeom prst="rect">
            <a:avLst/>
          </a:prstGeom>
        </p:spPr>
        <p:txBody>
          <a:bodyPr anchor="t" rtlCol="false" tIns="0" lIns="0" bIns="0" rIns="0">
            <a:spAutoFit/>
          </a:bodyPr>
          <a:lstStyle/>
          <a:p>
            <a:pPr algn="just">
              <a:lnSpc>
                <a:spcPts val="1830"/>
              </a:lnSpc>
              <a:spcBef>
                <a:spcPct val="0"/>
              </a:spcBef>
            </a:pPr>
            <a:r>
              <a:rPr lang="en-US" sz="1408" spc="28">
                <a:solidFill>
                  <a:srgbClr val="000000"/>
                </a:solidFill>
                <a:latin typeface="HK Grotesk Medium"/>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666709" y="3654991"/>
            <a:ext cx="16954581" cy="6498536"/>
          </a:xfrm>
          <a:custGeom>
            <a:avLst/>
            <a:gdLst/>
            <a:ahLst/>
            <a:cxnLst/>
            <a:rect r="r" b="b" t="t" l="l"/>
            <a:pathLst>
              <a:path h="6498536" w="16954581">
                <a:moveTo>
                  <a:pt x="0" y="0"/>
                </a:moveTo>
                <a:lnTo>
                  <a:pt x="16954582" y="0"/>
                </a:lnTo>
                <a:lnTo>
                  <a:pt x="16954582" y="6498535"/>
                </a:lnTo>
                <a:lnTo>
                  <a:pt x="0" y="6498535"/>
                </a:lnTo>
                <a:lnTo>
                  <a:pt x="0" y="0"/>
                </a:lnTo>
                <a:close/>
              </a:path>
            </a:pathLst>
          </a:custGeom>
          <a:blipFill>
            <a:blip r:embed="rId3"/>
            <a:stretch>
              <a:fillRect l="-73485" t="-157671" r="-42480" b="-59270"/>
            </a:stretch>
          </a:blipFill>
        </p:spPr>
      </p:sp>
      <p:sp>
        <p:nvSpPr>
          <p:cNvPr name="TextBox 4" id="4"/>
          <p:cNvSpPr txBox="true"/>
          <p:nvPr/>
        </p:nvSpPr>
        <p:spPr>
          <a:xfrm rot="0">
            <a:off x="1028700" y="910200"/>
            <a:ext cx="6864201" cy="2460292"/>
          </a:xfrm>
          <a:prstGeom prst="rect">
            <a:avLst/>
          </a:prstGeom>
        </p:spPr>
        <p:txBody>
          <a:bodyPr anchor="t" rtlCol="false" tIns="0" lIns="0" bIns="0" rIns="0">
            <a:spAutoFit/>
          </a:bodyPr>
          <a:lstStyle/>
          <a:p>
            <a:pPr>
              <a:lnSpc>
                <a:spcPts val="6492"/>
              </a:lnSpc>
            </a:pPr>
            <a:r>
              <a:rPr lang="en-US" sz="5902">
                <a:solidFill>
                  <a:srgbClr val="336BE4"/>
                </a:solidFill>
                <a:latin typeface="Open Sans Extra Bold"/>
              </a:rPr>
              <a:t>ADJUSTING THE FONT SIZE</a:t>
            </a:r>
          </a:p>
          <a:p>
            <a:pPr>
              <a:lnSpc>
                <a:spcPts val="6492"/>
              </a:lnSpc>
            </a:pPr>
          </a:p>
        </p:txBody>
      </p:sp>
      <p:sp>
        <p:nvSpPr>
          <p:cNvPr name="TextBox 5" id="5"/>
          <p:cNvSpPr txBox="true"/>
          <p:nvPr/>
        </p:nvSpPr>
        <p:spPr>
          <a:xfrm rot="0">
            <a:off x="8939992" y="9949024"/>
            <a:ext cx="4967615" cy="337976"/>
          </a:xfrm>
          <a:prstGeom prst="rect">
            <a:avLst/>
          </a:prstGeom>
        </p:spPr>
        <p:txBody>
          <a:bodyPr anchor="t" rtlCol="false" tIns="0" lIns="0" bIns="0" rIns="0">
            <a:spAutoFit/>
          </a:bodyPr>
          <a:lstStyle/>
          <a:p>
            <a:pPr>
              <a:lnSpc>
                <a:spcPts val="2737"/>
              </a:lnSpc>
            </a:pPr>
          </a:p>
        </p:txBody>
      </p:sp>
      <p:sp>
        <p:nvSpPr>
          <p:cNvPr name="TextBox 6" id="6"/>
          <p:cNvSpPr txBox="true"/>
          <p:nvPr/>
        </p:nvSpPr>
        <p:spPr>
          <a:xfrm rot="0">
            <a:off x="6286142" y="2135584"/>
            <a:ext cx="9179957" cy="1519407"/>
          </a:xfrm>
          <a:prstGeom prst="rect">
            <a:avLst/>
          </a:prstGeom>
        </p:spPr>
        <p:txBody>
          <a:bodyPr anchor="t" rtlCol="false" tIns="0" lIns="0" bIns="0" rIns="0">
            <a:spAutoFit/>
          </a:bodyPr>
          <a:lstStyle/>
          <a:p>
            <a:pPr algn="ctr">
              <a:lnSpc>
                <a:spcPts val="2992"/>
              </a:lnSpc>
              <a:spcBef>
                <a:spcPct val="0"/>
              </a:spcBef>
            </a:pPr>
            <a:r>
              <a:rPr lang="en-US" sz="2720">
                <a:solidFill>
                  <a:srgbClr val="000000"/>
                </a:solidFill>
                <a:latin typeface="Open Sans"/>
              </a:rPr>
              <a:t>This preparation step is just as important as adjusting the resolution.  To be able to change the Font, click on settings, click on search, and then type ‘font’. </a:t>
            </a:r>
          </a:p>
          <a:p>
            <a:pPr algn="ctr">
              <a:lnSpc>
                <a:spcPts val="2992"/>
              </a:lnSpc>
              <a:spcBef>
                <a:spcPct val="0"/>
              </a:spcBef>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36BE4"/>
        </a:solidFill>
      </p:bgPr>
    </p:bg>
    <p:spTree>
      <p:nvGrpSpPr>
        <p:cNvPr id="1" name=""/>
        <p:cNvGrpSpPr/>
        <p:nvPr/>
      </p:nvGrpSpPr>
      <p:grpSpPr>
        <a:xfrm>
          <a:off x="0" y="0"/>
          <a:ext cx="0" cy="0"/>
          <a:chOff x="0" y="0"/>
          <a:chExt cx="0" cy="0"/>
        </a:xfrm>
      </p:grpSpPr>
      <p:sp>
        <p:nvSpPr>
          <p:cNvPr name="Freeform 2" id="2"/>
          <p:cNvSpPr/>
          <p:nvPr/>
        </p:nvSpPr>
        <p:spPr>
          <a:xfrm flipH="false" flipV="false" rot="0">
            <a:off x="9723745" y="814257"/>
            <a:ext cx="6885970" cy="8844841"/>
          </a:xfrm>
          <a:custGeom>
            <a:avLst/>
            <a:gdLst/>
            <a:ahLst/>
            <a:cxnLst/>
            <a:rect r="r" b="b" t="t" l="l"/>
            <a:pathLst>
              <a:path h="8844841" w="6885970">
                <a:moveTo>
                  <a:pt x="0" y="0"/>
                </a:moveTo>
                <a:lnTo>
                  <a:pt x="6885970" y="0"/>
                </a:lnTo>
                <a:lnTo>
                  <a:pt x="6885970" y="8844840"/>
                </a:lnTo>
                <a:lnTo>
                  <a:pt x="0" y="8844840"/>
                </a:lnTo>
                <a:lnTo>
                  <a:pt x="0" y="0"/>
                </a:lnTo>
                <a:close/>
              </a:path>
            </a:pathLst>
          </a:custGeom>
          <a:blipFill>
            <a:blip r:embed="rId2"/>
            <a:stretch>
              <a:fillRect l="-1459" t="0" r="-1459" b="0"/>
            </a:stretch>
          </a:blipFill>
        </p:spPr>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4" id="4"/>
          <p:cNvSpPr txBox="true"/>
          <p:nvPr/>
        </p:nvSpPr>
        <p:spPr>
          <a:xfrm rot="0">
            <a:off x="680939" y="618995"/>
            <a:ext cx="8329094" cy="3284864"/>
          </a:xfrm>
          <a:prstGeom prst="rect">
            <a:avLst/>
          </a:prstGeom>
        </p:spPr>
        <p:txBody>
          <a:bodyPr anchor="t" rtlCol="false" tIns="0" lIns="0" bIns="0" rIns="0">
            <a:spAutoFit/>
          </a:bodyPr>
          <a:lstStyle/>
          <a:p>
            <a:pPr>
              <a:lnSpc>
                <a:spcPts val="6490"/>
              </a:lnSpc>
            </a:pPr>
            <a:r>
              <a:rPr lang="en-US" sz="5900">
                <a:solidFill>
                  <a:srgbClr val="FFFFFF"/>
                </a:solidFill>
                <a:latin typeface="Open Sans Extra Bold"/>
              </a:rPr>
              <a:t> PRINTING TO PDF </a:t>
            </a:r>
          </a:p>
          <a:p>
            <a:pPr>
              <a:lnSpc>
                <a:spcPts val="6490"/>
              </a:lnSpc>
            </a:pPr>
          </a:p>
          <a:p>
            <a:pPr>
              <a:lnSpc>
                <a:spcPts val="6490"/>
              </a:lnSpc>
            </a:pPr>
          </a:p>
          <a:p>
            <a:pPr>
              <a:lnSpc>
                <a:spcPts val="6490"/>
              </a:lnSpc>
            </a:pPr>
          </a:p>
        </p:txBody>
      </p:sp>
      <p:sp>
        <p:nvSpPr>
          <p:cNvPr name="TextBox 5" id="5"/>
          <p:cNvSpPr txBox="true"/>
          <p:nvPr/>
        </p:nvSpPr>
        <p:spPr>
          <a:xfrm rot="0">
            <a:off x="333178" y="2255918"/>
            <a:ext cx="9024616" cy="7002382"/>
          </a:xfrm>
          <a:prstGeom prst="rect">
            <a:avLst/>
          </a:prstGeom>
        </p:spPr>
        <p:txBody>
          <a:bodyPr anchor="t" rtlCol="false" tIns="0" lIns="0" bIns="0" rIns="0">
            <a:spAutoFit/>
          </a:bodyPr>
          <a:lstStyle/>
          <a:p>
            <a:pPr>
              <a:lnSpc>
                <a:spcPts val="3745"/>
              </a:lnSpc>
            </a:pPr>
          </a:p>
          <a:p>
            <a:pPr marL="622074" indent="-311037" lvl="1">
              <a:lnSpc>
                <a:spcPts val="3745"/>
              </a:lnSpc>
              <a:buFont typeface="Arial"/>
              <a:buChar char="•"/>
            </a:pPr>
            <a:r>
              <a:rPr lang="en-US" sz="2881" spc="57">
                <a:solidFill>
                  <a:srgbClr val="050217"/>
                </a:solidFill>
                <a:latin typeface="HK Grotesk Medium"/>
              </a:rPr>
              <a:t>This is one of the useful possibilities that the computer gives us. As we know there are various programs for editing text, the most secure version, especially if we need to print or send something, is the pdf format.</a:t>
            </a:r>
          </a:p>
          <a:p>
            <a:pPr marL="622074" indent="-311037" lvl="1">
              <a:lnSpc>
                <a:spcPts val="3745"/>
              </a:lnSpc>
              <a:buFont typeface="Arial"/>
              <a:buChar char="•"/>
            </a:pPr>
            <a:r>
              <a:rPr lang="en-US" sz="2881" spc="57">
                <a:solidFill>
                  <a:srgbClr val="050217"/>
                </a:solidFill>
                <a:latin typeface="HK Grotesk Medium"/>
              </a:rPr>
              <a:t>To save the file as a pdf file, simply select "Microsoft Print to PDF" when printing (using any program instead of the target printer, or "Save as PDF" naming may vary depending on the program used). Then choose the destination for saving the document. </a:t>
            </a:r>
          </a:p>
          <a:p>
            <a:pPr marL="622074" indent="-311037" lvl="1">
              <a:lnSpc>
                <a:spcPts val="3745"/>
              </a:lnSpc>
              <a:buFont typeface="Arial"/>
              <a:buChar char="•"/>
            </a:pPr>
            <a:r>
              <a:rPr lang="en-US" sz="2881" spc="57">
                <a:solidFill>
                  <a:srgbClr val="050217"/>
                </a:solidFill>
                <a:latin typeface="HK Grotesk Medium"/>
              </a:rPr>
              <a:t>Not only text documents, but also worksheets, images etc. can be saved as PDFs.</a:t>
            </a:r>
          </a:p>
          <a:p>
            <a:pPr>
              <a:lnSpc>
                <a:spcPts val="3745"/>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4123266" y="0"/>
            <a:ext cx="9073520" cy="10287000"/>
          </a:xfrm>
          <a:custGeom>
            <a:avLst/>
            <a:gdLst/>
            <a:ahLst/>
            <a:cxnLst/>
            <a:rect r="r" b="b" t="t" l="l"/>
            <a:pathLst>
              <a:path h="10287000" w="9073520">
                <a:moveTo>
                  <a:pt x="0" y="0"/>
                </a:moveTo>
                <a:lnTo>
                  <a:pt x="9073520" y="0"/>
                </a:lnTo>
                <a:lnTo>
                  <a:pt x="9073520" y="10287000"/>
                </a:lnTo>
                <a:lnTo>
                  <a:pt x="0" y="10287000"/>
                </a:lnTo>
                <a:lnTo>
                  <a:pt x="0" y="0"/>
                </a:lnTo>
                <a:close/>
              </a:path>
            </a:pathLst>
          </a:custGeom>
          <a:blipFill>
            <a:blip r:embed="rId3"/>
            <a:stretch>
              <a:fillRect l="-184949" t="-62080" r="-123462" b="-40551"/>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7028712" y="3412773"/>
            <a:ext cx="11259288" cy="3936518"/>
          </a:xfrm>
          <a:custGeom>
            <a:avLst/>
            <a:gdLst/>
            <a:ahLst/>
            <a:cxnLst/>
            <a:rect r="r" b="b" t="t" l="l"/>
            <a:pathLst>
              <a:path h="3936518" w="11259288">
                <a:moveTo>
                  <a:pt x="0" y="0"/>
                </a:moveTo>
                <a:lnTo>
                  <a:pt x="11259288" y="0"/>
                </a:lnTo>
                <a:lnTo>
                  <a:pt x="11259288" y="3936518"/>
                </a:lnTo>
                <a:lnTo>
                  <a:pt x="0" y="3936518"/>
                </a:lnTo>
                <a:lnTo>
                  <a:pt x="0" y="0"/>
                </a:lnTo>
                <a:close/>
              </a:path>
            </a:pathLst>
          </a:custGeom>
          <a:blipFill>
            <a:blip r:embed="rId3"/>
            <a:stretch>
              <a:fillRect l="-75812" t="-181084" r="-35657" b="-59144"/>
            </a:stretch>
          </a:blipFill>
        </p:spPr>
      </p:sp>
      <p:grpSp>
        <p:nvGrpSpPr>
          <p:cNvPr name="Group 4" id="4"/>
          <p:cNvGrpSpPr/>
          <p:nvPr/>
        </p:nvGrpSpPr>
        <p:grpSpPr>
          <a:xfrm rot="0">
            <a:off x="463672" y="585283"/>
            <a:ext cx="6565040" cy="8673017"/>
            <a:chOff x="0" y="0"/>
            <a:chExt cx="8753387" cy="11564023"/>
          </a:xfrm>
        </p:grpSpPr>
        <p:sp>
          <p:nvSpPr>
            <p:cNvPr name="TextBox 5" id="5"/>
            <p:cNvSpPr txBox="true"/>
            <p:nvPr/>
          </p:nvSpPr>
          <p:spPr>
            <a:xfrm rot="0">
              <a:off x="0" y="885480"/>
              <a:ext cx="8753387" cy="927231"/>
            </a:xfrm>
            <a:prstGeom prst="rect">
              <a:avLst/>
            </a:prstGeom>
          </p:spPr>
          <p:txBody>
            <a:bodyPr anchor="t" rtlCol="false" tIns="0" lIns="0" bIns="0" rIns="0">
              <a:spAutoFit/>
            </a:bodyPr>
            <a:lstStyle/>
            <a:p>
              <a:pPr>
                <a:lnSpc>
                  <a:spcPts val="5371"/>
                </a:lnSpc>
              </a:pPr>
              <a:r>
                <a:rPr lang="en-US" sz="4882">
                  <a:solidFill>
                    <a:srgbClr val="FFFFFF"/>
                  </a:solidFill>
                  <a:latin typeface="Open Sans Extra Bold"/>
                </a:rPr>
                <a:t>NOTEPAD </a:t>
              </a:r>
            </a:p>
          </p:txBody>
        </p:sp>
        <p:sp>
          <p:nvSpPr>
            <p:cNvPr name="TextBox 6" id="6"/>
            <p:cNvSpPr txBox="true"/>
            <p:nvPr/>
          </p:nvSpPr>
          <p:spPr>
            <a:xfrm rot="0">
              <a:off x="0" y="2528234"/>
              <a:ext cx="8753387" cy="9035788"/>
            </a:xfrm>
            <a:prstGeom prst="rect">
              <a:avLst/>
            </a:prstGeom>
          </p:spPr>
          <p:txBody>
            <a:bodyPr anchor="t" rtlCol="false" tIns="0" lIns="0" bIns="0" rIns="0">
              <a:spAutoFit/>
            </a:bodyPr>
            <a:lstStyle/>
            <a:p>
              <a:pPr>
                <a:lnSpc>
                  <a:spcPts val="3188"/>
                </a:lnSpc>
              </a:pPr>
              <a:r>
                <a:rPr lang="en-US" sz="2452" spc="49">
                  <a:solidFill>
                    <a:srgbClr val="FFFFFF"/>
                  </a:solidFill>
                  <a:latin typeface="Open Sans Extra Bold Bold"/>
                </a:rPr>
                <a:t>Notepad - </a:t>
              </a:r>
              <a:r>
                <a:rPr lang="en-US" sz="2452" spc="49">
                  <a:solidFill>
                    <a:srgbClr val="FFFFFF"/>
                  </a:solidFill>
                  <a:latin typeface="Open Sans Extra Bold"/>
                </a:rPr>
                <a:t>one of the free and built-in programs for writing text. Compared to a text document, Microsoft Word has a very limited function, i.e. it is limited to writing text, without the possibility of editing, inserting tables, images or visual aspects.</a:t>
              </a:r>
            </a:p>
            <a:p>
              <a:pPr>
                <a:lnSpc>
                  <a:spcPts val="3188"/>
                </a:lnSpc>
              </a:pPr>
            </a:p>
            <a:p>
              <a:pPr>
                <a:lnSpc>
                  <a:spcPts val="3188"/>
                </a:lnSpc>
              </a:pPr>
              <a:r>
                <a:rPr lang="en-US" sz="2452" spc="49">
                  <a:solidFill>
                    <a:srgbClr val="FFFFFF"/>
                  </a:solidFill>
                  <a:latin typeface="Open Sans Extra Bold"/>
                </a:rPr>
                <a:t>To search on your computer in the search engine on the start bar, type notepad. </a:t>
              </a:r>
            </a:p>
            <a:p>
              <a:pPr>
                <a:lnSpc>
                  <a:spcPts val="3188"/>
                </a:lnSpc>
              </a:pPr>
            </a:p>
            <a:p>
              <a:pPr>
                <a:lnSpc>
                  <a:spcPts val="3188"/>
                </a:lnSpc>
              </a:pPr>
              <a:r>
                <a:rPr lang="en-US" sz="2452" spc="49">
                  <a:solidFill>
                    <a:srgbClr val="FFFFFF"/>
                  </a:solidFill>
                  <a:latin typeface="Open Sans Extra Bold"/>
                </a:rPr>
                <a:t>Depending on your software, the notepad may look different however functions remain the same. </a:t>
              </a:r>
            </a:p>
            <a:p>
              <a:pPr>
                <a:lnSpc>
                  <a:spcPts val="3188"/>
                </a:lnSpc>
              </a:pPr>
            </a:p>
            <a:p>
              <a:pPr>
                <a:lnSpc>
                  <a:spcPts val="3188"/>
                </a:lnSpc>
              </a:pP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48594" y="5524319"/>
            <a:ext cx="16578350" cy="4675945"/>
          </a:xfrm>
          <a:custGeom>
            <a:avLst/>
            <a:gdLst/>
            <a:ahLst/>
            <a:cxnLst/>
            <a:rect r="r" b="b" t="t" l="l"/>
            <a:pathLst>
              <a:path h="4675945" w="16578350">
                <a:moveTo>
                  <a:pt x="0" y="0"/>
                </a:moveTo>
                <a:lnTo>
                  <a:pt x="16578350" y="0"/>
                </a:lnTo>
                <a:lnTo>
                  <a:pt x="16578350" y="4675945"/>
                </a:lnTo>
                <a:lnTo>
                  <a:pt x="0" y="4675945"/>
                </a:lnTo>
                <a:lnTo>
                  <a:pt x="0" y="0"/>
                </a:lnTo>
                <a:close/>
              </a:path>
            </a:pathLst>
          </a:custGeom>
          <a:blipFill>
            <a:blip r:embed="rId3"/>
            <a:stretch>
              <a:fillRect l="-52444" t="-198191" r="-27848" b="-61368"/>
            </a:stretch>
          </a:blipFill>
        </p:spPr>
      </p:sp>
      <p:grpSp>
        <p:nvGrpSpPr>
          <p:cNvPr name="Group 4" id="4"/>
          <p:cNvGrpSpPr/>
          <p:nvPr/>
        </p:nvGrpSpPr>
        <p:grpSpPr>
          <a:xfrm rot="0">
            <a:off x="298374" y="309626"/>
            <a:ext cx="15511637" cy="5468160"/>
            <a:chOff x="0" y="0"/>
            <a:chExt cx="20682183" cy="7290880"/>
          </a:xfrm>
        </p:grpSpPr>
        <p:sp>
          <p:nvSpPr>
            <p:cNvPr name="TextBox 5" id="5"/>
            <p:cNvSpPr txBox="true"/>
            <p:nvPr/>
          </p:nvSpPr>
          <p:spPr>
            <a:xfrm rot="0">
              <a:off x="0" y="488729"/>
              <a:ext cx="20682183" cy="1886247"/>
            </a:xfrm>
            <a:prstGeom prst="rect">
              <a:avLst/>
            </a:prstGeom>
          </p:spPr>
          <p:txBody>
            <a:bodyPr anchor="t" rtlCol="false" tIns="0" lIns="0" bIns="0" rIns="0">
              <a:spAutoFit/>
            </a:bodyPr>
            <a:lstStyle/>
            <a:p>
              <a:pPr>
                <a:lnSpc>
                  <a:spcPts val="10744"/>
                </a:lnSpc>
              </a:pPr>
              <a:r>
                <a:rPr lang="en-US" sz="9767">
                  <a:solidFill>
                    <a:srgbClr val="336BE4"/>
                  </a:solidFill>
                  <a:latin typeface="Open Sans Extra Bold"/>
                </a:rPr>
                <a:t> PAINT</a:t>
              </a:r>
            </a:p>
          </p:txBody>
        </p:sp>
        <p:sp>
          <p:nvSpPr>
            <p:cNvPr name="TextBox 6" id="6"/>
            <p:cNvSpPr txBox="true"/>
            <p:nvPr/>
          </p:nvSpPr>
          <p:spPr>
            <a:xfrm rot="0">
              <a:off x="0" y="3209284"/>
              <a:ext cx="20682183" cy="4081596"/>
            </a:xfrm>
            <a:prstGeom prst="rect">
              <a:avLst/>
            </a:prstGeom>
          </p:spPr>
          <p:txBody>
            <a:bodyPr anchor="t" rtlCol="false" tIns="0" lIns="0" bIns="0" rIns="0">
              <a:spAutoFit/>
            </a:bodyPr>
            <a:lstStyle/>
            <a:p>
              <a:pPr marL="585271" indent="-292636" lvl="1">
                <a:lnSpc>
                  <a:spcPts val="3524"/>
                </a:lnSpc>
                <a:buFont typeface="Arial"/>
                <a:buChar char="•"/>
              </a:pPr>
              <a:r>
                <a:rPr lang="en-US" sz="2710" spc="54">
                  <a:solidFill>
                    <a:srgbClr val="050217"/>
                  </a:solidFill>
                  <a:latin typeface="Open Sans Extra Bold Bold"/>
                </a:rPr>
                <a:t>Microsoft Paint, MS Paint (formerly Paint, Paintbrush)</a:t>
              </a:r>
              <a:r>
                <a:rPr lang="en-US" sz="2710" spc="54">
                  <a:solidFill>
                    <a:srgbClr val="050217"/>
                  </a:solidFill>
                  <a:latin typeface="Open Sans Extra Bold"/>
                </a:rPr>
                <a:t> is one of the graphics programs, free, located in the operating system for creating and editing graphics, which is a product of Microsoft. It is a program that a beginner can easily use . It can write and read graphics in the formats: BMP, JPG and JPEG, GIF, TIFF, ICO and PNG. Depending on your software, the notepad may look different however functions remain the same. </a:t>
              </a:r>
            </a:p>
            <a:p>
              <a:pPr>
                <a:lnSpc>
                  <a:spcPts val="3524"/>
                </a:lnSpc>
              </a:pP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9906502" y="2818607"/>
            <a:ext cx="7647307" cy="5391351"/>
          </a:xfrm>
          <a:custGeom>
            <a:avLst/>
            <a:gdLst/>
            <a:ahLst/>
            <a:cxnLst/>
            <a:rect r="r" b="b" t="t" l="l"/>
            <a:pathLst>
              <a:path h="5391351" w="7647307">
                <a:moveTo>
                  <a:pt x="0" y="0"/>
                </a:moveTo>
                <a:lnTo>
                  <a:pt x="7647307" y="0"/>
                </a:lnTo>
                <a:lnTo>
                  <a:pt x="7647307" y="5391351"/>
                </a:lnTo>
                <a:lnTo>
                  <a:pt x="0" y="539135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584755" y="1092446"/>
            <a:ext cx="9071950" cy="9055527"/>
            <a:chOff x="0" y="0"/>
            <a:chExt cx="12095933" cy="12074037"/>
          </a:xfrm>
        </p:grpSpPr>
        <p:sp>
          <p:nvSpPr>
            <p:cNvPr name="TextBox 5" id="5"/>
            <p:cNvSpPr txBox="true"/>
            <p:nvPr/>
          </p:nvSpPr>
          <p:spPr>
            <a:xfrm rot="0">
              <a:off x="0" y="434469"/>
              <a:ext cx="12095933" cy="1643115"/>
            </a:xfrm>
            <a:prstGeom prst="rect">
              <a:avLst/>
            </a:prstGeom>
          </p:spPr>
          <p:txBody>
            <a:bodyPr anchor="t" rtlCol="false" tIns="0" lIns="0" bIns="0" rIns="0">
              <a:spAutoFit/>
            </a:bodyPr>
            <a:lstStyle/>
            <a:p>
              <a:pPr>
                <a:lnSpc>
                  <a:spcPts val="9308"/>
                </a:lnSpc>
              </a:pPr>
              <a:r>
                <a:rPr lang="en-US" sz="8461">
                  <a:solidFill>
                    <a:srgbClr val="336BE4"/>
                  </a:solidFill>
                  <a:latin typeface="HK Grotesk Bold"/>
                </a:rPr>
                <a:t>WEB BROWSER</a:t>
              </a:r>
            </a:p>
          </p:txBody>
        </p:sp>
        <p:sp>
          <p:nvSpPr>
            <p:cNvPr name="TextBox 6" id="6"/>
            <p:cNvSpPr txBox="true"/>
            <p:nvPr/>
          </p:nvSpPr>
          <p:spPr>
            <a:xfrm rot="0">
              <a:off x="0" y="2843351"/>
              <a:ext cx="12095933" cy="9230686"/>
            </a:xfrm>
            <a:prstGeom prst="rect">
              <a:avLst/>
            </a:prstGeom>
          </p:spPr>
          <p:txBody>
            <a:bodyPr anchor="t" rtlCol="false" tIns="0" lIns="0" bIns="0" rIns="0">
              <a:spAutoFit/>
            </a:bodyPr>
            <a:lstStyle/>
            <a:p>
              <a:pPr>
                <a:lnSpc>
                  <a:spcPts val="3468"/>
                </a:lnSpc>
              </a:pPr>
            </a:p>
            <a:p>
              <a:pPr>
                <a:lnSpc>
                  <a:spcPts val="3468"/>
                </a:lnSpc>
              </a:pPr>
              <a:r>
                <a:rPr lang="en-US" sz="2668" spc="53">
                  <a:solidFill>
                    <a:srgbClr val="050217"/>
                  </a:solidFill>
                  <a:latin typeface="HK Grotesk Medium"/>
                </a:rPr>
                <a:t>A web browser is a computer program used to download and display web pages that are made available by web servers, and it can also be used to play multimedia files, often using add-ons called plug-ins. With browsers, we can also search for information, watch a film or find a graphic.</a:t>
              </a:r>
            </a:p>
            <a:p>
              <a:pPr>
                <a:lnSpc>
                  <a:spcPts val="3468"/>
                </a:lnSpc>
              </a:pPr>
            </a:p>
            <a:p>
              <a:pPr marL="576079" indent="-288039" lvl="1">
                <a:lnSpc>
                  <a:spcPts val="3468"/>
                </a:lnSpc>
                <a:buFont typeface="Arial"/>
                <a:buChar char="•"/>
              </a:pPr>
              <a:r>
                <a:rPr lang="en-US" sz="2668" spc="53">
                  <a:solidFill>
                    <a:srgbClr val="050217"/>
                  </a:solidFill>
                  <a:latin typeface="HK Grotesk Medium"/>
                </a:rPr>
                <a:t>Examples of browsers:</a:t>
              </a:r>
            </a:p>
            <a:p>
              <a:pPr marL="576079" indent="-288039" lvl="1">
                <a:lnSpc>
                  <a:spcPts val="3468"/>
                </a:lnSpc>
                <a:buFont typeface="Arial"/>
                <a:buChar char="•"/>
              </a:pPr>
              <a:r>
                <a:rPr lang="en-US" sz="2668" spc="53">
                  <a:solidFill>
                    <a:srgbClr val="050217"/>
                  </a:solidFill>
                  <a:latin typeface="HK Grotesk Medium"/>
                </a:rPr>
                <a:t>Opera</a:t>
              </a:r>
            </a:p>
            <a:p>
              <a:pPr marL="576079" indent="-288039" lvl="1">
                <a:lnSpc>
                  <a:spcPts val="3468"/>
                </a:lnSpc>
                <a:buFont typeface="Arial"/>
                <a:buChar char="•"/>
              </a:pPr>
              <a:r>
                <a:rPr lang="en-US" sz="2668" spc="53">
                  <a:solidFill>
                    <a:srgbClr val="050217"/>
                  </a:solidFill>
                  <a:latin typeface="HK Grotesk Medium"/>
                </a:rPr>
                <a:t>Microsoft Edge</a:t>
              </a:r>
            </a:p>
            <a:p>
              <a:pPr marL="576079" indent="-288039" lvl="1">
                <a:lnSpc>
                  <a:spcPts val="3468"/>
                </a:lnSpc>
                <a:buFont typeface="Arial"/>
                <a:buChar char="•"/>
              </a:pPr>
              <a:r>
                <a:rPr lang="en-US" sz="2668" spc="53">
                  <a:solidFill>
                    <a:srgbClr val="050217"/>
                  </a:solidFill>
                  <a:latin typeface="HK Grotesk Medium"/>
                </a:rPr>
                <a:t>Mozilla Firefox</a:t>
              </a:r>
            </a:p>
            <a:p>
              <a:pPr marL="576079" indent="-288039" lvl="1">
                <a:lnSpc>
                  <a:spcPts val="3468"/>
                </a:lnSpc>
                <a:buFont typeface="Arial"/>
                <a:buChar char="•"/>
              </a:pPr>
              <a:r>
                <a:rPr lang="en-US" sz="2668" spc="53">
                  <a:solidFill>
                    <a:srgbClr val="050217"/>
                  </a:solidFill>
                  <a:latin typeface="HK Grotesk Medium"/>
                </a:rPr>
                <a:t>Google Chrome</a:t>
              </a:r>
            </a:p>
            <a:p>
              <a:pPr>
                <a:lnSpc>
                  <a:spcPts val="3468"/>
                </a:lnSpc>
              </a:pPr>
            </a:p>
            <a:p>
              <a:pPr>
                <a:lnSpc>
                  <a:spcPts val="3208"/>
                </a:lnSpc>
              </a:pPr>
            </a:p>
            <a:p>
              <a:pPr>
                <a:lnSpc>
                  <a:spcPts val="3208"/>
                </a:lnSpc>
              </a:p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DAFomo2ucfk</dc:identifier>
  <dcterms:modified xsi:type="dcterms:W3CDTF">2011-08-01T06:04:30Z</dcterms:modified>
  <cp:revision>1</cp:revision>
  <dc:title>O5-WORD, EXCEL, POWER POINT -PRESENTATION II</dc:title>
</cp:coreProperties>
</file>