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6"/>
    <p:sldId id="257"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272" r:id="rId52"/>
    <p:sldId id="273"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Now" charset="1" panose="00000500000000000000"/>
      <p:regular r:id="rId12"/>
    </p:embeddedFont>
    <p:embeddedFont>
      <p:font typeface="Now Bold" charset="1" panose="00000800000000000000"/>
      <p:regular r:id="rId13"/>
    </p:embeddedFont>
    <p:embeddedFont>
      <p:font typeface="Now Thin" charset="1" panose="00000300000000000000"/>
      <p:regular r:id="rId14"/>
    </p:embeddedFont>
    <p:embeddedFont>
      <p:font typeface="Now Light" charset="1" panose="00000400000000000000"/>
      <p:regular r:id="rId15"/>
    </p:embeddedFont>
    <p:embeddedFont>
      <p:font typeface="Now Medium" charset="1" panose="00000600000000000000"/>
      <p:regular r:id="rId16"/>
    </p:embeddedFont>
    <p:embeddedFont>
      <p:font typeface="Now Heavy" charset="1" panose="00000A00000000000000"/>
      <p:regular r:id="rId17"/>
    </p:embeddedFont>
    <p:embeddedFont>
      <p:font typeface="HK Grotesk" charset="1" panose="00000500000000000000"/>
      <p:regular r:id="rId18"/>
    </p:embeddedFont>
    <p:embeddedFont>
      <p:font typeface="HK Grotesk Bold" charset="1" panose="00000800000000000000"/>
      <p:regular r:id="rId19"/>
    </p:embeddedFont>
    <p:embeddedFont>
      <p:font typeface="HK Grotesk Italics" charset="1" panose="00000500000000000000"/>
      <p:regular r:id="rId20"/>
    </p:embeddedFont>
    <p:embeddedFont>
      <p:font typeface="HK Grotesk Bold Italics" charset="1" panose="00000800000000000000"/>
      <p:regular r:id="rId21"/>
    </p:embeddedFont>
    <p:embeddedFont>
      <p:font typeface="HK Grotesk Light" charset="1" panose="00000400000000000000"/>
      <p:regular r:id="rId22"/>
    </p:embeddedFont>
    <p:embeddedFont>
      <p:font typeface="HK Grotesk Light Italics" charset="1" panose="00000400000000000000"/>
      <p:regular r:id="rId23"/>
    </p:embeddedFont>
    <p:embeddedFont>
      <p:font typeface="HK Grotesk Medium" charset="1" panose="00000600000000000000"/>
      <p:regular r:id="rId24"/>
    </p:embeddedFont>
    <p:embeddedFont>
      <p:font typeface="HK Grotesk Medium Italics" charset="1" panose="00000600000000000000"/>
      <p:regular r:id="rId25"/>
    </p:embeddedFont>
    <p:embeddedFont>
      <p:font typeface="HK Grotesk Semi-Bold" charset="1" panose="00000700000000000000"/>
      <p:regular r:id="rId26"/>
    </p:embeddedFont>
    <p:embeddedFont>
      <p:font typeface="HK Grotesk Semi-Bold Italics" charset="1" panose="00000700000000000000"/>
      <p:regular r:id="rId27"/>
    </p:embeddedFont>
    <p:embeddedFont>
      <p:font typeface="Open Sans" charset="1" panose="020B0606030504020204"/>
      <p:regular r:id="rId28"/>
    </p:embeddedFont>
    <p:embeddedFont>
      <p:font typeface="Open Sans Bold" charset="1" panose="020B0806030504020204"/>
      <p:regular r:id="rId29"/>
    </p:embeddedFont>
    <p:embeddedFont>
      <p:font typeface="Open Sans Italics" charset="1" panose="020B0606030504020204"/>
      <p:regular r:id="rId30"/>
    </p:embeddedFont>
    <p:embeddedFont>
      <p:font typeface="Open Sans Bold Italics" charset="1" panose="020B0806030504020204"/>
      <p:regular r:id="rId31"/>
    </p:embeddedFont>
    <p:embeddedFont>
      <p:font typeface="Open Sans Light" charset="1" panose="020B0306030504020204"/>
      <p:regular r:id="rId32"/>
    </p:embeddedFont>
    <p:embeddedFont>
      <p:font typeface="Open Sans Light Italics" charset="1" panose="020B0306030504020204"/>
      <p:regular r:id="rId33"/>
    </p:embeddedFont>
    <p:embeddedFont>
      <p:font typeface="Open Sans Ultra-Bold" charset="1" panose="00000000000000000000"/>
      <p:regular r:id="rId34"/>
    </p:embeddedFont>
    <p:embeddedFont>
      <p:font typeface="Open Sans Ultra-Bold Italics"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slides/slide1.xml" Type="http://schemas.openxmlformats.org/officeDocument/2006/relationships/slide"/><Relationship Id="rId37" Target="slides/slide2.xml" Type="http://schemas.openxmlformats.org/officeDocument/2006/relationships/slide"/><Relationship Id="rId38" Target="slides/slide3.xml" Type="http://schemas.openxmlformats.org/officeDocument/2006/relationships/slide"/><Relationship Id="rId39" Target="slides/slide4.xml" Type="http://schemas.openxmlformats.org/officeDocument/2006/relationships/slide"/><Relationship Id="rId4" Target="theme/theme1.xml" Type="http://schemas.openxmlformats.org/officeDocument/2006/relationships/theme"/><Relationship Id="rId40" Target="slides/slide5.xml" Type="http://schemas.openxmlformats.org/officeDocument/2006/relationships/slide"/><Relationship Id="rId41" Target="slides/slide6.xml" Type="http://schemas.openxmlformats.org/officeDocument/2006/relationships/slide"/><Relationship Id="rId42" Target="slides/slide7.xml" Type="http://schemas.openxmlformats.org/officeDocument/2006/relationships/slide"/><Relationship Id="rId43" Target="slides/slide8.xml" Type="http://schemas.openxmlformats.org/officeDocument/2006/relationships/slide"/><Relationship Id="rId44" Target="slides/slide9.xml" Type="http://schemas.openxmlformats.org/officeDocument/2006/relationships/slide"/><Relationship Id="rId45" Target="slides/slide10.xml" Type="http://schemas.openxmlformats.org/officeDocument/2006/relationships/slide"/><Relationship Id="rId46" Target="slides/slide11.xml" Type="http://schemas.openxmlformats.org/officeDocument/2006/relationships/slide"/><Relationship Id="rId47" Target="slides/slide12.xml" Type="http://schemas.openxmlformats.org/officeDocument/2006/relationships/slide"/><Relationship Id="rId48" Target="slides/slide13.xml" Type="http://schemas.openxmlformats.org/officeDocument/2006/relationships/slide"/><Relationship Id="rId49" Target="slides/slide14.xml" Type="http://schemas.openxmlformats.org/officeDocument/2006/relationships/slide"/><Relationship Id="rId5" Target="tableStyles.xml" Type="http://schemas.openxmlformats.org/officeDocument/2006/relationships/tableStyles"/><Relationship Id="rId50" Target="slides/slide15.xml" Type="http://schemas.openxmlformats.org/officeDocument/2006/relationships/slide"/><Relationship Id="rId51" Target="slides/slide16.xml" Type="http://schemas.openxmlformats.org/officeDocument/2006/relationships/slide"/><Relationship Id="rId52" Target="slides/slide17.xml" Type="http://schemas.openxmlformats.org/officeDocument/2006/relationships/slide"/><Relationship Id="rId53" Target="slides/slide18.xml" Type="http://schemas.openxmlformats.org/officeDocument/2006/relationships/slide"/><Relationship Id="rId54" Target="slides/slide19.xml" Type="http://schemas.openxmlformats.org/officeDocument/2006/relationships/slide"/><Relationship Id="rId55" Target="slides/slide20.xml" Type="http://schemas.openxmlformats.org/officeDocument/2006/relationships/slide"/><Relationship Id="rId56" Target="slides/slide21.xml" Type="http://schemas.openxmlformats.org/officeDocument/2006/relationships/slide"/><Relationship Id="rId57" Target="slides/slide22.xml" Type="http://schemas.openxmlformats.org/officeDocument/2006/relationships/slide"/><Relationship Id="rId58" Target="slides/slide23.xml" Type="http://schemas.openxmlformats.org/officeDocument/2006/relationships/slide"/><Relationship Id="rId59" Target="slides/slide24.xml" Type="http://schemas.openxmlformats.org/officeDocument/2006/relationships/slide"/><Relationship Id="rId6" Target="fonts/font6.fntdata" Type="http://schemas.openxmlformats.org/officeDocument/2006/relationships/font"/><Relationship Id="rId60" Target="slides/slide25.xml" Type="http://schemas.openxmlformats.org/officeDocument/2006/relationships/slide"/><Relationship Id="rId61" Target="slides/slide26.xml" Type="http://schemas.openxmlformats.org/officeDocument/2006/relationships/slide"/><Relationship Id="rId62" Target="slides/slide27.xml" Type="http://schemas.openxmlformats.org/officeDocument/2006/relationships/slide"/><Relationship Id="rId63" Target="slides/slide28.xml" Type="http://schemas.openxmlformats.org/officeDocument/2006/relationships/slide"/><Relationship Id="rId64" Target="slides/slide29.xml" Type="http://schemas.openxmlformats.org/officeDocument/2006/relationships/slide"/><Relationship Id="rId65" Target="slides/slide30.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3.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6.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6.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6.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6.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8.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0.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5.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6.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9.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https://support.microsoft.com/pl-pl/windows/podstawowe-programy-windows-2707b879-5004-4349-c4a4-e5900945f2a9" TargetMode="External" Type="http://schemas.openxmlformats.org/officeDocument/2006/relationships/hyperlink"/><Relationship Id="rId11" Target="https://www.tazkranet.com/pl/setup-windows-pc-for-senior-citizens/" TargetMode="External" Type="http://schemas.openxmlformats.org/officeDocument/2006/relationships/hyperlink"/><Relationship Id="rId12" Target="https://pl.wikipedia.org/wiki/Microsoft_Paint" TargetMode="External" Type="http://schemas.openxmlformats.org/officeDocument/2006/relationships/hyperlink"/><Relationship Id="rId13" Target="https://pl.wikipedia.org/wiki/Przegl%C4%85darka_internetowa" TargetMode="External" Type="http://schemas.openxmlformats.org/officeDocument/2006/relationships/hyperlink"/><Relationship Id="rId2" Target="../media/image6.png" Type="http://schemas.openxmlformats.org/officeDocument/2006/relationships/image"/><Relationship Id="rId3" Target="https://www.computerhope.com/jargon/m/microsoft-word.htm" TargetMode="External" Type="http://schemas.openxmlformats.org/officeDocument/2006/relationships/hyperlink"/><Relationship Id="rId4" Target="https://www.geeksforgeeks.org/introduction-to-microsoft-word/" TargetMode="External" Type="http://schemas.openxmlformats.org/officeDocument/2006/relationships/hyperlink"/><Relationship Id="rId5" Target="https://sciaga.pl/tekst/50020-51-opis_worda" TargetMode="External" Type="http://schemas.openxmlformats.org/officeDocument/2006/relationships/hyperlink"/><Relationship Id="rId6" Target="https://support.microsoft.com/pl-pl/office/podstawowe-zadania-w-programie-excel-dc775dd1-fa52-430f-9c3c-d998d1735fca" TargetMode="External" Type="http://schemas.openxmlformats.org/officeDocument/2006/relationships/hyperlink"/><Relationship Id="rId7" Target="http://staff.uz.zgora.pl/gmaniars/Pliki/excel.pdf" TargetMode="External" Type="http://schemas.openxmlformats.org/officeDocument/2006/relationships/hyperlink"/><Relationship Id="rId8" Target="https://support.microsoft.com/pl-pl/office/co-to-jest-program-powerpoint-5f9cc860-d199-4d85-ad1b-4b74018acf5b" TargetMode="External" Type="http://schemas.openxmlformats.org/officeDocument/2006/relationships/hyperlink"/><Relationship Id="rId9" Target="https://trybawaryjny.pl/funkcje-windows-10/"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9.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46.png" Type="http://schemas.openxmlformats.org/officeDocument/2006/relationships/image"/><Relationship Id="rId3" Target="../media/image47.jpeg" Type="http://schemas.openxmlformats.org/officeDocument/2006/relationships/image"/><Relationship Id="rId4" Target="../media/image48.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0.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65" r="0" b="7865"/>
          <a:stretch>
            <a:fillRect/>
          </a:stretch>
        </p:blipFill>
        <p:spPr>
          <a:xfrm flipH="false" flipV="false">
            <a:off x="0" y="0"/>
            <a:ext cx="18288000" cy="10287000"/>
          </a:xfrm>
          <a:prstGeom prst="rect">
            <a:avLst/>
          </a:prstGeom>
        </p:spPr>
      </p:pic>
      <p:grpSp>
        <p:nvGrpSpPr>
          <p:cNvPr name="Group 3" id="3"/>
          <p:cNvGrpSpPr/>
          <p:nvPr/>
        </p:nvGrpSpPr>
        <p:grpSpPr>
          <a:xfrm rot="0">
            <a:off x="-245672" y="8743950"/>
            <a:ext cx="19466958" cy="3086100"/>
            <a:chOff x="0" y="0"/>
            <a:chExt cx="5127100" cy="812800"/>
          </a:xfrm>
        </p:grpSpPr>
        <p:sp>
          <p:nvSpPr>
            <p:cNvPr name="Freeform 4" id="4"/>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43882" y="5083175"/>
            <a:ext cx="13163976" cy="3660775"/>
          </a:xfrm>
          <a:prstGeom prst="rect">
            <a:avLst/>
          </a:prstGeom>
        </p:spPr>
        <p:txBody>
          <a:bodyPr anchor="t" rtlCol="false" tIns="0" lIns="0" bIns="0" rIns="0">
            <a:spAutoFit/>
          </a:bodyPr>
          <a:lstStyle/>
          <a:p>
            <a:pPr>
              <a:lnSpc>
                <a:spcPts val="14299"/>
              </a:lnSpc>
            </a:pPr>
            <a:r>
              <a:rPr lang="en-US" sz="12999">
                <a:solidFill>
                  <a:srgbClr val="FFFFFF"/>
                </a:solidFill>
                <a:latin typeface="Open Sans Extra Bold"/>
              </a:rPr>
              <a:t>WORD, EXCEL, POWER POINT</a:t>
            </a:r>
          </a:p>
        </p:txBody>
      </p:sp>
      <p:sp>
        <p:nvSpPr>
          <p:cNvPr name="Freeform 7" id="7"/>
          <p:cNvSpPr/>
          <p:nvPr/>
        </p:nvSpPr>
        <p:spPr>
          <a:xfrm flipH="false" flipV="false" rot="0">
            <a:off x="6702560" y="9190778"/>
            <a:ext cx="811075" cy="811075"/>
          </a:xfrm>
          <a:custGeom>
            <a:avLst/>
            <a:gdLst/>
            <a:ahLst/>
            <a:cxnLst/>
            <a:rect r="r" b="b" t="t" l="l"/>
            <a:pathLst>
              <a:path h="811075" w="811075">
                <a:moveTo>
                  <a:pt x="0" y="0"/>
                </a:moveTo>
                <a:lnTo>
                  <a:pt x="811075" y="0"/>
                </a:lnTo>
                <a:lnTo>
                  <a:pt x="811075" y="811074"/>
                </a:lnTo>
                <a:lnTo>
                  <a:pt x="0" y="811074"/>
                </a:lnTo>
                <a:lnTo>
                  <a:pt x="0" y="0"/>
                </a:lnTo>
                <a:close/>
              </a:path>
            </a:pathLst>
          </a:custGeom>
          <a:blipFill>
            <a:blip r:embed="rId3"/>
            <a:stretch>
              <a:fillRect l="0" t="0" r="0" b="0"/>
            </a:stretch>
          </a:blipFill>
        </p:spPr>
      </p:sp>
      <p:sp>
        <p:nvSpPr>
          <p:cNvPr name="Freeform 8" id="8"/>
          <p:cNvSpPr/>
          <p:nvPr/>
        </p:nvSpPr>
        <p:spPr>
          <a:xfrm flipH="false" flipV="false" rot="0">
            <a:off x="7799219" y="9179256"/>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4"/>
            <a:stretch>
              <a:fillRect l="0" t="0" r="0" b="0"/>
            </a:stretch>
          </a:blipFill>
        </p:spPr>
      </p:sp>
      <p:sp>
        <p:nvSpPr>
          <p:cNvPr name="Freeform 9" id="9"/>
          <p:cNvSpPr/>
          <p:nvPr/>
        </p:nvSpPr>
        <p:spPr>
          <a:xfrm flipH="false" flipV="false" rot="0">
            <a:off x="5351599" y="9196336"/>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5"/>
            <a:stretch>
              <a:fillRect l="0" t="0" r="0" b="0"/>
            </a:stretch>
          </a:blipFill>
        </p:spPr>
      </p:sp>
      <p:sp>
        <p:nvSpPr>
          <p:cNvPr name="Freeform 10" id="10"/>
          <p:cNvSpPr/>
          <p:nvPr/>
        </p:nvSpPr>
        <p:spPr>
          <a:xfrm flipH="false" flipV="false" rot="0">
            <a:off x="9144000" y="9270260"/>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6"/>
            <a:stretch>
              <a:fillRect l="0" t="0" r="0" b="0"/>
            </a:stretch>
          </a:blipFill>
        </p:spPr>
      </p:sp>
      <p:sp>
        <p:nvSpPr>
          <p:cNvPr name="Freeform 11" id="11"/>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7"/>
            <a:stretch>
              <a:fillRect l="0" t="0" r="0" b="0"/>
            </a:stretch>
          </a:blipFill>
        </p:spPr>
      </p:sp>
      <p:sp>
        <p:nvSpPr>
          <p:cNvPr name="TextBox 12" id="12"/>
          <p:cNvSpPr txBox="true"/>
          <p:nvPr/>
        </p:nvSpPr>
        <p:spPr>
          <a:xfrm rot="-5400000">
            <a:off x="6049834" y="9559904"/>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PARTNERZY:</a:t>
            </a:r>
          </a:p>
        </p:txBody>
      </p:sp>
      <p:sp>
        <p:nvSpPr>
          <p:cNvPr name="TextBox 13" id="13"/>
          <p:cNvSpPr txBox="true"/>
          <p:nvPr/>
        </p:nvSpPr>
        <p:spPr>
          <a:xfrm rot="-5400000">
            <a:off x="4665436" y="9608698"/>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LIDER:</a:t>
            </a:r>
          </a:p>
        </p:txBody>
      </p:sp>
      <p:sp>
        <p:nvSpPr>
          <p:cNvPr name="Freeform 14" id="14"/>
          <p:cNvSpPr/>
          <p:nvPr/>
        </p:nvSpPr>
        <p:spPr>
          <a:xfrm flipH="false" flipV="false" rot="0">
            <a:off x="356614" y="9179256"/>
            <a:ext cx="4515129" cy="807079"/>
          </a:xfrm>
          <a:custGeom>
            <a:avLst/>
            <a:gdLst/>
            <a:ahLst/>
            <a:cxnLst/>
            <a:rect r="r" b="b" t="t" l="l"/>
            <a:pathLst>
              <a:path h="807079" w="4515129">
                <a:moveTo>
                  <a:pt x="0" y="0"/>
                </a:moveTo>
                <a:lnTo>
                  <a:pt x="4515128" y="0"/>
                </a:lnTo>
                <a:lnTo>
                  <a:pt x="4515128" y="807079"/>
                </a:lnTo>
                <a:lnTo>
                  <a:pt x="0" y="807079"/>
                </a:lnTo>
                <a:lnTo>
                  <a:pt x="0" y="0"/>
                </a:lnTo>
                <a:close/>
              </a:path>
            </a:pathLst>
          </a:custGeom>
          <a:blipFill>
            <a:blip r:embed="rId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81100" y="1868311"/>
            <a:ext cx="6629455" cy="7071418"/>
          </a:xfrm>
          <a:custGeom>
            <a:avLst/>
            <a:gdLst/>
            <a:ahLst/>
            <a:cxnLst/>
            <a:rect r="r" b="b" t="t" l="l"/>
            <a:pathLst>
              <a:path h="7071418" w="6629455">
                <a:moveTo>
                  <a:pt x="0" y="0"/>
                </a:moveTo>
                <a:lnTo>
                  <a:pt x="6629455" y="0"/>
                </a:lnTo>
                <a:lnTo>
                  <a:pt x="6629455" y="7071418"/>
                </a:lnTo>
                <a:lnTo>
                  <a:pt x="0" y="70714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257362" y="3842439"/>
            <a:ext cx="7341156" cy="2718680"/>
          </a:xfrm>
          <a:prstGeom prst="rect">
            <a:avLst/>
          </a:prstGeom>
        </p:spPr>
        <p:txBody>
          <a:bodyPr anchor="t" rtlCol="false" tIns="0" lIns="0" bIns="0" rIns="0">
            <a:spAutoFit/>
          </a:bodyPr>
          <a:lstStyle/>
          <a:p>
            <a:pPr algn="ctr">
              <a:lnSpc>
                <a:spcPts val="20976"/>
              </a:lnSpc>
              <a:spcBef>
                <a:spcPct val="0"/>
              </a:spcBef>
            </a:pPr>
            <a:r>
              <a:rPr lang="en-US" sz="19069">
                <a:solidFill>
                  <a:srgbClr val="000099"/>
                </a:solidFill>
                <a:latin typeface="HK Grotesk Bold"/>
              </a:rPr>
              <a:t>WORD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560323" y="2818607"/>
            <a:ext cx="5201420" cy="5201420"/>
          </a:xfrm>
          <a:custGeom>
            <a:avLst/>
            <a:gdLst/>
            <a:ahLst/>
            <a:cxnLst/>
            <a:rect r="r" b="b" t="t" l="l"/>
            <a:pathLst>
              <a:path h="5201420" w="5201420">
                <a:moveTo>
                  <a:pt x="0" y="0"/>
                </a:moveTo>
                <a:lnTo>
                  <a:pt x="5201420" y="0"/>
                </a:lnTo>
                <a:lnTo>
                  <a:pt x="5201420" y="5201420"/>
                </a:lnTo>
                <a:lnTo>
                  <a:pt x="0" y="52014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48224" y="1111727"/>
            <a:ext cx="9191756" cy="1706880"/>
          </a:xfrm>
          <a:prstGeom prst="rect">
            <a:avLst/>
          </a:prstGeom>
        </p:spPr>
        <p:txBody>
          <a:bodyPr anchor="t" rtlCol="false" tIns="0" lIns="0" bIns="0" rIns="0">
            <a:spAutoFit/>
          </a:bodyPr>
          <a:lstStyle/>
          <a:p>
            <a:pPr>
              <a:lnSpc>
                <a:spcPts val="4729"/>
              </a:lnSpc>
            </a:pPr>
            <a:r>
              <a:rPr lang="en-US" sz="4299" spc="85">
                <a:solidFill>
                  <a:srgbClr val="000099"/>
                </a:solidFill>
                <a:latin typeface="HK Grotesk Bold"/>
              </a:rPr>
              <a:t>PODSTAWOWE INFORMACJE – MICROSOFT WORD</a:t>
            </a:r>
          </a:p>
          <a:p>
            <a:pPr>
              <a:lnSpc>
                <a:spcPts val="3850"/>
              </a:lnSpc>
            </a:pPr>
          </a:p>
        </p:txBody>
      </p:sp>
      <p:sp>
        <p:nvSpPr>
          <p:cNvPr name="TextBox 5" id="5"/>
          <p:cNvSpPr txBox="true"/>
          <p:nvPr/>
        </p:nvSpPr>
        <p:spPr>
          <a:xfrm rot="0">
            <a:off x="848224" y="2571187"/>
            <a:ext cx="9191756" cy="7004547"/>
          </a:xfrm>
          <a:prstGeom prst="rect">
            <a:avLst/>
          </a:prstGeom>
        </p:spPr>
        <p:txBody>
          <a:bodyPr anchor="t" rtlCol="false" tIns="0" lIns="0" bIns="0" rIns="0">
            <a:spAutoFit/>
          </a:bodyPr>
          <a:lstStyle/>
          <a:p>
            <a:pPr>
              <a:lnSpc>
                <a:spcPts val="3524"/>
              </a:lnSpc>
            </a:pPr>
          </a:p>
          <a:p>
            <a:pPr>
              <a:lnSpc>
                <a:spcPts val="3524"/>
              </a:lnSpc>
            </a:pPr>
            <a:r>
              <a:rPr lang="en-US" sz="2710" spc="54">
                <a:solidFill>
                  <a:srgbClr val="050217"/>
                </a:solidFill>
                <a:latin typeface="HK Grotesk Medium"/>
              </a:rPr>
              <a:t>Wejdź  Microsoft word to program typu word processor opracowany przez firmę Microsoft w 1983 roku. Jako oprogramowanie tekstu jest to jeden z najczęściej wybieranych przez użytkowników. Jest to program do tworzenia profesjonalnej jakości różnych dokumentów tekstowych jak: listy, raporty, CV, zaproszenia. Program ten posiada możliwość edycji lub modyfikację nowego lub istniejącego dokumentu.</a:t>
            </a:r>
          </a:p>
          <a:p>
            <a:pPr>
              <a:lnSpc>
                <a:spcPts val="3524"/>
              </a:lnSpc>
            </a:pPr>
          </a:p>
          <a:p>
            <a:pPr>
              <a:lnSpc>
                <a:spcPts val="3524"/>
              </a:lnSpc>
            </a:pPr>
            <a:r>
              <a:rPr lang="en-US" sz="2710" spc="54">
                <a:solidFill>
                  <a:srgbClr val="050217"/>
                </a:solidFill>
                <a:latin typeface="HK Grotesk Medium"/>
              </a:rPr>
              <a:t>Plik zapisany w Ms Word ma rozszerzenie .docx. Jest on składnikiem pakietu Microsoft Office, ale można go kupić osobno i jest dostępny zarówno dla systemu Windows, jak i macOS. Najnowsza wersja programu Ms Word to 2021. </a:t>
            </a:r>
          </a:p>
          <a:p>
            <a:pPr>
              <a:lnSpc>
                <a:spcPts val="3524"/>
              </a:lnSpc>
            </a:pPr>
          </a:p>
          <a:p>
            <a:pPr>
              <a:lnSpc>
                <a:spcPts val="3524"/>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038266" y="757547"/>
            <a:ext cx="9775809" cy="3264786"/>
          </a:xfrm>
          <a:prstGeom prst="rect">
            <a:avLst/>
          </a:prstGeom>
        </p:spPr>
        <p:txBody>
          <a:bodyPr anchor="t" rtlCol="false" tIns="0" lIns="0" bIns="0" rIns="0">
            <a:spAutoFit/>
          </a:bodyPr>
          <a:lstStyle/>
          <a:p>
            <a:pPr>
              <a:lnSpc>
                <a:spcPts val="6401"/>
              </a:lnSpc>
            </a:pPr>
            <a:r>
              <a:rPr lang="en-US" sz="5819">
                <a:solidFill>
                  <a:srgbClr val="000099"/>
                </a:solidFill>
                <a:latin typeface="HK Grotesk Bold"/>
              </a:rPr>
              <a:t>JAKIEGO TYPU PLIKI MOŻE TWORZYĆ I UŻYWAĆ PROGRAM MICROSOFT WORD?</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454165" y="2260493"/>
            <a:ext cx="4727762" cy="5042946"/>
          </a:xfrm>
          <a:custGeom>
            <a:avLst/>
            <a:gdLst/>
            <a:ahLst/>
            <a:cxnLst/>
            <a:rect r="r" b="b" t="t" l="l"/>
            <a:pathLst>
              <a:path h="5042946" w="4727762">
                <a:moveTo>
                  <a:pt x="0" y="0"/>
                </a:moveTo>
                <a:lnTo>
                  <a:pt x="4727763" y="0"/>
                </a:lnTo>
                <a:lnTo>
                  <a:pt x="4727763" y="5042947"/>
                </a:lnTo>
                <a:lnTo>
                  <a:pt x="0" y="504294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038266" y="4331482"/>
            <a:ext cx="10671394" cy="4489646"/>
          </a:xfrm>
          <a:prstGeom prst="rect">
            <a:avLst/>
          </a:prstGeom>
        </p:spPr>
        <p:txBody>
          <a:bodyPr anchor="t" rtlCol="false" tIns="0" lIns="0" bIns="0" rIns="0">
            <a:spAutoFit/>
          </a:bodyPr>
          <a:lstStyle/>
          <a:p>
            <a:pPr algn="ctr">
              <a:lnSpc>
                <a:spcPts val="3591"/>
              </a:lnSpc>
              <a:spcBef>
                <a:spcPct val="0"/>
              </a:spcBef>
            </a:pPr>
            <a:r>
              <a:rPr lang="en-US" sz="3265">
                <a:solidFill>
                  <a:srgbClr val="000000"/>
                </a:solidFill>
                <a:latin typeface="Open Sans"/>
              </a:rPr>
              <a:t>Wczesne wersje programu Microsoft Word przede wszystkim tworzyły i używały rozszerzenia pliku .doc, natomiast nowsze wersje programu Word tworzą i używają rozszerzenia pliku .docx.</a:t>
            </a:r>
          </a:p>
          <a:p>
            <a:pPr algn="ctr">
              <a:lnSpc>
                <a:spcPts val="3591"/>
              </a:lnSpc>
              <a:spcBef>
                <a:spcPct val="0"/>
              </a:spcBef>
            </a:pPr>
          </a:p>
          <a:p>
            <a:pPr algn="ctr">
              <a:lnSpc>
                <a:spcPts val="3591"/>
              </a:lnSpc>
              <a:spcBef>
                <a:spcPct val="0"/>
              </a:spcBef>
            </a:pPr>
            <a:r>
              <a:rPr lang="en-US" sz="3265">
                <a:solidFill>
                  <a:srgbClr val="000000"/>
                </a:solidFill>
                <a:latin typeface="Open Sans"/>
              </a:rPr>
              <a:t>Nowsze wersje programu Microsoft Word obsługują tworzenie i otwieranie tych typów plików:</a:t>
            </a:r>
          </a:p>
          <a:p>
            <a:pPr algn="ctr">
              <a:lnSpc>
                <a:spcPts val="3591"/>
              </a:lnSpc>
              <a:spcBef>
                <a:spcPct val="0"/>
              </a:spcBef>
            </a:pPr>
          </a:p>
          <a:p>
            <a:pPr algn="ctr">
              <a:lnSpc>
                <a:spcPts val="3591"/>
              </a:lnSpc>
              <a:spcBef>
                <a:spcPct val="0"/>
              </a:spcBef>
            </a:pPr>
            <a:r>
              <a:rPr lang="en-US" sz="3265">
                <a:solidFill>
                  <a:srgbClr val="000000"/>
                </a:solidFill>
                <a:latin typeface="Open Sans"/>
              </a:rPr>
              <a:t>.doc, .docm, .docx.dot, .dotm, .dotx.htm, .html.mht, .mhtml, .odt, .pdf, .rtf, .txt, .wps, .xps, .xml</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277428" y="3080426"/>
            <a:ext cx="6479261" cy="6611490"/>
          </a:xfrm>
          <a:custGeom>
            <a:avLst/>
            <a:gdLst/>
            <a:ahLst/>
            <a:cxnLst/>
            <a:rect r="r" b="b" t="t" l="l"/>
            <a:pathLst>
              <a:path h="6611490" w="6479261">
                <a:moveTo>
                  <a:pt x="0" y="0"/>
                </a:moveTo>
                <a:lnTo>
                  <a:pt x="6479260" y="0"/>
                </a:lnTo>
                <a:lnTo>
                  <a:pt x="6479260" y="6611491"/>
                </a:lnTo>
                <a:lnTo>
                  <a:pt x="0" y="66114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71043" y="1095375"/>
            <a:ext cx="9500576" cy="1985051"/>
          </a:xfrm>
          <a:prstGeom prst="rect">
            <a:avLst/>
          </a:prstGeom>
        </p:spPr>
        <p:txBody>
          <a:bodyPr anchor="t" rtlCol="false" tIns="0" lIns="0" bIns="0" rIns="0">
            <a:spAutoFit/>
          </a:bodyPr>
          <a:lstStyle/>
          <a:p>
            <a:pPr algn="ctr">
              <a:lnSpc>
                <a:spcPts val="7758"/>
              </a:lnSpc>
              <a:spcBef>
                <a:spcPct val="0"/>
              </a:spcBef>
            </a:pPr>
            <a:r>
              <a:rPr lang="en-US" sz="7053">
                <a:solidFill>
                  <a:srgbClr val="000099"/>
                </a:solidFill>
                <a:latin typeface="HK Grotesk Bold"/>
              </a:rPr>
              <a:t>OKNO EDYTORA WORD ZAWIERA:</a:t>
            </a:r>
          </a:p>
        </p:txBody>
      </p:sp>
      <p:sp>
        <p:nvSpPr>
          <p:cNvPr name="TextBox 5" id="5"/>
          <p:cNvSpPr txBox="true"/>
          <p:nvPr/>
        </p:nvSpPr>
        <p:spPr>
          <a:xfrm rot="0">
            <a:off x="311681" y="3575173"/>
            <a:ext cx="9459938" cy="5854925"/>
          </a:xfrm>
          <a:prstGeom prst="rect">
            <a:avLst/>
          </a:prstGeom>
        </p:spPr>
        <p:txBody>
          <a:bodyPr anchor="t" rtlCol="false" tIns="0" lIns="0" bIns="0" rIns="0">
            <a:spAutoFit/>
          </a:bodyPr>
          <a:lstStyle/>
          <a:p>
            <a:pPr>
              <a:lnSpc>
                <a:spcPts val="3312"/>
              </a:lnSpc>
            </a:pPr>
            <a:r>
              <a:rPr lang="en-US" sz="2366">
                <a:solidFill>
                  <a:srgbClr val="000000"/>
                </a:solidFill>
                <a:latin typeface="Open Sans Bold"/>
              </a:rPr>
              <a:t>• pasek tytułowy –nazwy: aktualnie edytowanego dokumentu oraz programu.</a:t>
            </a:r>
          </a:p>
          <a:p>
            <a:pPr>
              <a:lnSpc>
                <a:spcPts val="3312"/>
              </a:lnSpc>
            </a:pPr>
            <a:r>
              <a:rPr lang="en-US" sz="2366">
                <a:solidFill>
                  <a:srgbClr val="000000"/>
                </a:solidFill>
                <a:latin typeface="Open Sans Bold"/>
              </a:rPr>
              <a:t>• pasek menu – dzięki niemu otrzymujemy dostęp do wszystkich funkcji programu.</a:t>
            </a:r>
          </a:p>
          <a:p>
            <a:pPr>
              <a:lnSpc>
                <a:spcPts val="3312"/>
              </a:lnSpc>
            </a:pPr>
            <a:r>
              <a:rPr lang="en-US" sz="2366">
                <a:solidFill>
                  <a:srgbClr val="000000"/>
                </a:solidFill>
                <a:latin typeface="Open Sans Bold"/>
              </a:rPr>
              <a:t>• paski narzędzi – zawierające najczęściej wykorzystywane funkcje edytora tekstu. </a:t>
            </a:r>
          </a:p>
          <a:p>
            <a:pPr>
              <a:lnSpc>
                <a:spcPts val="3312"/>
              </a:lnSpc>
            </a:pPr>
            <a:r>
              <a:rPr lang="en-US" sz="2366">
                <a:solidFill>
                  <a:srgbClr val="000000"/>
                </a:solidFill>
                <a:latin typeface="Open Sans Bold"/>
              </a:rPr>
              <a:t>• linijka – umożliwia ona precyzyjne umieszczanie obiektów w dokumencie.</a:t>
            </a:r>
          </a:p>
          <a:p>
            <a:pPr>
              <a:lnSpc>
                <a:spcPts val="3312"/>
              </a:lnSpc>
            </a:pPr>
            <a:r>
              <a:rPr lang="en-US" sz="2366">
                <a:solidFill>
                  <a:srgbClr val="000000"/>
                </a:solidFill>
                <a:latin typeface="Open Sans Bold"/>
              </a:rPr>
              <a:t>• obszar roboczy – standardowo strona A4 na którym zamieszczany jest opracowany przez nas tekst.</a:t>
            </a:r>
          </a:p>
          <a:p>
            <a:pPr>
              <a:lnSpc>
                <a:spcPts val="3312"/>
              </a:lnSpc>
            </a:pPr>
            <a:r>
              <a:rPr lang="en-US" sz="2366">
                <a:solidFill>
                  <a:srgbClr val="000000"/>
                </a:solidFill>
                <a:latin typeface="Open Sans Bold"/>
              </a:rPr>
              <a:t>• paski przewijania (pionowy i poziomy) – umożliwiają przewijanie zawartości poszczególnych stron dokumentu.</a:t>
            </a:r>
          </a:p>
          <a:p>
            <a:pPr>
              <a:lnSpc>
                <a:spcPts val="3312"/>
              </a:lnSpc>
            </a:pPr>
            <a:r>
              <a:rPr lang="en-US" sz="2366">
                <a:solidFill>
                  <a:srgbClr val="000000"/>
                </a:solidFill>
                <a:latin typeface="Open Sans Bold"/>
              </a:rPr>
              <a:t>• pasek stanu – zawierający podstawowe informacje o stanie pracy edytora i zawartości dokumentu.</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436208" y="1028700"/>
            <a:ext cx="15781181" cy="8773267"/>
          </a:xfrm>
          <a:custGeom>
            <a:avLst/>
            <a:gdLst/>
            <a:ahLst/>
            <a:cxnLst/>
            <a:rect r="r" b="b" t="t" l="l"/>
            <a:pathLst>
              <a:path h="8773267" w="15781181">
                <a:moveTo>
                  <a:pt x="0" y="0"/>
                </a:moveTo>
                <a:lnTo>
                  <a:pt x="15781181" y="0"/>
                </a:lnTo>
                <a:lnTo>
                  <a:pt x="15781181" y="8773267"/>
                </a:lnTo>
                <a:lnTo>
                  <a:pt x="0" y="8773267"/>
                </a:lnTo>
                <a:lnTo>
                  <a:pt x="0" y="0"/>
                </a:lnTo>
                <a:close/>
              </a:path>
            </a:pathLst>
          </a:custGeom>
          <a:blipFill>
            <a:blip r:embed="rId3"/>
            <a:stretch>
              <a:fillRect l="-52463" t="-51621" r="-30154" b="-33154"/>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99089" y="1068851"/>
            <a:ext cx="7498867" cy="8991831"/>
          </a:xfrm>
          <a:custGeom>
            <a:avLst/>
            <a:gdLst/>
            <a:ahLst/>
            <a:cxnLst/>
            <a:rect r="r" b="b" t="t" l="l"/>
            <a:pathLst>
              <a:path h="8991831" w="7498867">
                <a:moveTo>
                  <a:pt x="0" y="0"/>
                </a:moveTo>
                <a:lnTo>
                  <a:pt x="7498867" y="0"/>
                </a:lnTo>
                <a:lnTo>
                  <a:pt x="7498867" y="8991831"/>
                </a:lnTo>
                <a:lnTo>
                  <a:pt x="0" y="8991831"/>
                </a:lnTo>
                <a:lnTo>
                  <a:pt x="0" y="0"/>
                </a:lnTo>
                <a:close/>
              </a:path>
            </a:pathLst>
          </a:custGeom>
          <a:blipFill>
            <a:blip r:embed="rId2"/>
            <a:stretch>
              <a:fillRect l="-66468" t="0" r="-13170" b="0"/>
            </a:stretch>
          </a:blipFill>
        </p:spPr>
      </p:sp>
      <p:sp>
        <p:nvSpPr>
          <p:cNvPr name="TextBox 3" id="3"/>
          <p:cNvSpPr txBox="true"/>
          <p:nvPr/>
        </p:nvSpPr>
        <p:spPr>
          <a:xfrm rot="0">
            <a:off x="571051" y="665059"/>
            <a:ext cx="9272959" cy="2769350"/>
          </a:xfrm>
          <a:prstGeom prst="rect">
            <a:avLst/>
          </a:prstGeom>
        </p:spPr>
        <p:txBody>
          <a:bodyPr anchor="t" rtlCol="false" tIns="0" lIns="0" bIns="0" rIns="0">
            <a:spAutoFit/>
          </a:bodyPr>
          <a:lstStyle/>
          <a:p>
            <a:pPr>
              <a:lnSpc>
                <a:spcPts val="7214"/>
              </a:lnSpc>
            </a:pPr>
            <a:r>
              <a:rPr lang="en-US" sz="6559">
                <a:solidFill>
                  <a:srgbClr val="336BE4"/>
                </a:solidFill>
                <a:latin typeface="HK Grotesk Bold"/>
              </a:rPr>
              <a:t>CZYM JEST FORMATOWANIE TEKSTU?</a:t>
            </a: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0" y="3755090"/>
            <a:ext cx="8895607" cy="6305592"/>
          </a:xfrm>
          <a:prstGeom prst="rect">
            <a:avLst/>
          </a:prstGeom>
        </p:spPr>
        <p:txBody>
          <a:bodyPr anchor="t" rtlCol="false" tIns="0" lIns="0" bIns="0" rIns="0">
            <a:spAutoFit/>
          </a:bodyPr>
          <a:lstStyle/>
          <a:p>
            <a:pPr algn="ctr">
              <a:lnSpc>
                <a:spcPts val="4128"/>
              </a:lnSpc>
              <a:spcBef>
                <a:spcPct val="0"/>
              </a:spcBef>
            </a:pPr>
            <a:r>
              <a:rPr lang="en-US" sz="3753">
                <a:solidFill>
                  <a:srgbClr val="050217"/>
                </a:solidFill>
                <a:latin typeface="HK Grotesk Bold"/>
              </a:rPr>
              <a:t>J</a:t>
            </a:r>
            <a:r>
              <a:rPr lang="en-US" sz="3753">
                <a:solidFill>
                  <a:srgbClr val="050217"/>
                </a:solidFill>
                <a:latin typeface="HK Grotesk Bold"/>
              </a:rPr>
              <a:t>est to czynność, której głównym zadaniem jest wizualna poprawa wyglądu tworzonego dokumentu.</a:t>
            </a:r>
          </a:p>
          <a:p>
            <a:pPr algn="ctr">
              <a:lnSpc>
                <a:spcPts val="4128"/>
              </a:lnSpc>
              <a:spcBef>
                <a:spcPct val="0"/>
              </a:spcBef>
            </a:pPr>
            <a:r>
              <a:rPr lang="en-US" sz="3753">
                <a:solidFill>
                  <a:srgbClr val="050217"/>
                </a:solidFill>
                <a:latin typeface="HK Grotesk Bold"/>
              </a:rPr>
              <a:t>W podstawowy zakres formatowania tekstu wchodzą: • zmiana wielkości i kroju pisma (pogrubienie, kursywa, podkreślenie) • ustalanie odległości – odstępy między liniami (interlinia, marginesy i inne), • modyfikacja kolorów, • tworzenie tabel, • formatowanie tekstu (lewo- i prawostronne, środkowe lub obustronne – justowanie).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73382" y="1833672"/>
            <a:ext cx="8414618" cy="8244052"/>
          </a:xfrm>
          <a:custGeom>
            <a:avLst/>
            <a:gdLst/>
            <a:ahLst/>
            <a:cxnLst/>
            <a:rect r="r" b="b" t="t" l="l"/>
            <a:pathLst>
              <a:path h="8244052" w="8414618">
                <a:moveTo>
                  <a:pt x="0" y="0"/>
                </a:moveTo>
                <a:lnTo>
                  <a:pt x="8414618" y="0"/>
                </a:lnTo>
                <a:lnTo>
                  <a:pt x="8414618" y="8244052"/>
                </a:lnTo>
                <a:lnTo>
                  <a:pt x="0" y="8244052"/>
                </a:lnTo>
                <a:lnTo>
                  <a:pt x="0" y="0"/>
                </a:lnTo>
                <a:close/>
              </a:path>
            </a:pathLst>
          </a:custGeom>
          <a:blipFill>
            <a:blip r:embed="rId2"/>
            <a:stretch>
              <a:fillRect l="-189032" t="-75886" r="-74970" b="-33102"/>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379226" y="621263"/>
            <a:ext cx="14868882" cy="2966126"/>
          </a:xfrm>
          <a:prstGeom prst="rect">
            <a:avLst/>
          </a:prstGeom>
        </p:spPr>
        <p:txBody>
          <a:bodyPr anchor="t" rtlCol="false" tIns="0" lIns="0" bIns="0" rIns="0">
            <a:spAutoFit/>
          </a:bodyPr>
          <a:lstStyle/>
          <a:p>
            <a:pPr algn="ctr">
              <a:lnSpc>
                <a:spcPts val="7758"/>
              </a:lnSpc>
              <a:spcBef>
                <a:spcPct val="0"/>
              </a:spcBef>
            </a:pPr>
            <a:r>
              <a:rPr lang="en-US" sz="7053">
                <a:solidFill>
                  <a:srgbClr val="185ABD"/>
                </a:solidFill>
                <a:latin typeface="HK Grotesk Bold"/>
              </a:rPr>
              <a:t>PRAWIDŁOWA STRUKTURA TEKSTU</a:t>
            </a:r>
          </a:p>
          <a:p>
            <a:pPr algn="ctr">
              <a:lnSpc>
                <a:spcPts val="7758"/>
              </a:lnSpc>
              <a:spcBef>
                <a:spcPct val="0"/>
              </a:spcBef>
            </a:pPr>
          </a:p>
          <a:p>
            <a:pPr algn="ctr">
              <a:lnSpc>
                <a:spcPts val="7758"/>
              </a:lnSpc>
              <a:spcBef>
                <a:spcPct val="0"/>
              </a:spcBef>
            </a:pPr>
          </a:p>
        </p:txBody>
      </p:sp>
      <p:sp>
        <p:nvSpPr>
          <p:cNvPr name="TextBox 5" id="5"/>
          <p:cNvSpPr txBox="true"/>
          <p:nvPr/>
        </p:nvSpPr>
        <p:spPr>
          <a:xfrm rot="0">
            <a:off x="1028700" y="4266566"/>
            <a:ext cx="7156556" cy="2615958"/>
          </a:xfrm>
          <a:prstGeom prst="rect">
            <a:avLst/>
          </a:prstGeom>
        </p:spPr>
        <p:txBody>
          <a:bodyPr anchor="t" rtlCol="false" tIns="0" lIns="0" bIns="0" rIns="0">
            <a:spAutoFit/>
          </a:bodyPr>
          <a:lstStyle/>
          <a:p>
            <a:pPr algn="ctr">
              <a:lnSpc>
                <a:spcPts val="3420"/>
              </a:lnSpc>
              <a:spcBef>
                <a:spcPct val="0"/>
              </a:spcBef>
            </a:pPr>
            <a:r>
              <a:rPr lang="en-US" sz="3109">
                <a:solidFill>
                  <a:srgbClr val="000000"/>
                </a:solidFill>
                <a:latin typeface="HK Grotesk Bold"/>
              </a:rPr>
              <a:t>Aby tekst można było uznać za dobrze sformatowany ważne jest aby pamiętać, że powinien on zawierać odpowiednią strukturę. Powinien być on czytelny i przyciągać uwagę potencjalnych odbiorców.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261856" y="165529"/>
            <a:ext cx="15830565" cy="9955942"/>
          </a:xfrm>
          <a:custGeom>
            <a:avLst/>
            <a:gdLst/>
            <a:ahLst/>
            <a:cxnLst/>
            <a:rect r="r" b="b" t="t" l="l"/>
            <a:pathLst>
              <a:path h="9955942" w="15830565">
                <a:moveTo>
                  <a:pt x="0" y="0"/>
                </a:moveTo>
                <a:lnTo>
                  <a:pt x="15830566" y="0"/>
                </a:lnTo>
                <a:lnTo>
                  <a:pt x="15830566" y="9955942"/>
                </a:lnTo>
                <a:lnTo>
                  <a:pt x="0" y="9955942"/>
                </a:lnTo>
                <a:lnTo>
                  <a:pt x="0" y="0"/>
                </a:lnTo>
                <a:close/>
              </a:path>
            </a:pathLst>
          </a:custGeom>
          <a:blipFill>
            <a:blip r:embed="rId3"/>
            <a:stretch>
              <a:fillRect l="-60065" t="-51069" r="-50373" b="-37149"/>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05936" y="1205513"/>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0" t="-12442" r="0" b="-12442"/>
            </a:stretch>
          </a:blipFill>
        </p:spPr>
      </p:sp>
      <p:sp>
        <p:nvSpPr>
          <p:cNvPr name="TextBox 3" id="3"/>
          <p:cNvSpPr txBox="true"/>
          <p:nvPr/>
        </p:nvSpPr>
        <p:spPr>
          <a:xfrm rot="0">
            <a:off x="8145982" y="424777"/>
            <a:ext cx="7750740" cy="4718723"/>
          </a:xfrm>
          <a:prstGeom prst="rect">
            <a:avLst/>
          </a:prstGeom>
        </p:spPr>
        <p:txBody>
          <a:bodyPr anchor="t" rtlCol="false" tIns="0" lIns="0" bIns="0" rIns="0">
            <a:spAutoFit/>
          </a:bodyPr>
          <a:lstStyle/>
          <a:p>
            <a:pPr>
              <a:lnSpc>
                <a:spcPts val="9078"/>
              </a:lnSpc>
            </a:pPr>
            <a:r>
              <a:rPr lang="en-US" sz="8253">
                <a:solidFill>
                  <a:srgbClr val="000099"/>
                </a:solidFill>
                <a:latin typeface="HK Grotesk Bold"/>
              </a:rPr>
              <a:t>WORD W CODZIENNYM ŻYCIU</a:t>
            </a:r>
          </a:p>
          <a:p>
            <a:pPr>
              <a:lnSpc>
                <a:spcPts val="9738"/>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8251093" y="4067105"/>
            <a:ext cx="9812089" cy="4763537"/>
          </a:xfrm>
          <a:prstGeom prst="rect">
            <a:avLst/>
          </a:prstGeom>
        </p:spPr>
        <p:txBody>
          <a:bodyPr anchor="t" rtlCol="false" tIns="0" lIns="0" bIns="0" rIns="0">
            <a:spAutoFit/>
          </a:bodyPr>
          <a:lstStyle/>
          <a:p>
            <a:pPr algn="just">
              <a:lnSpc>
                <a:spcPts val="3424"/>
              </a:lnSpc>
              <a:spcBef>
                <a:spcPct val="0"/>
              </a:spcBef>
            </a:pPr>
            <a:r>
              <a:rPr lang="en-US" sz="3113">
                <a:solidFill>
                  <a:srgbClr val="050217"/>
                </a:solidFill>
                <a:latin typeface="HK Grotesk"/>
              </a:rPr>
              <a:t>Zamiast tworzenia papierowych wersji, możemy skorzystać z elektronicznego edytora tektu jakim jest word, może mieć on mieć zastosowanie min.:</a:t>
            </a:r>
          </a:p>
          <a:p>
            <a:pPr algn="just">
              <a:lnSpc>
                <a:spcPts val="3424"/>
              </a:lnSpc>
              <a:spcBef>
                <a:spcPct val="0"/>
              </a:spcBef>
            </a:pPr>
          </a:p>
          <a:p>
            <a:pPr algn="just">
              <a:lnSpc>
                <a:spcPts val="3424"/>
              </a:lnSpc>
              <a:spcBef>
                <a:spcPct val="0"/>
              </a:spcBef>
            </a:pPr>
            <a:r>
              <a:rPr lang="en-US" sz="3113">
                <a:solidFill>
                  <a:srgbClr val="050217"/>
                </a:solidFill>
                <a:latin typeface="HK Grotesk"/>
              </a:rPr>
              <a:t>- tworzenie listy zakupów</a:t>
            </a:r>
          </a:p>
          <a:p>
            <a:pPr algn="just">
              <a:lnSpc>
                <a:spcPts val="3424"/>
              </a:lnSpc>
              <a:spcBef>
                <a:spcPct val="0"/>
              </a:spcBef>
            </a:pPr>
            <a:r>
              <a:rPr lang="en-US" sz="3113">
                <a:solidFill>
                  <a:srgbClr val="050217"/>
                </a:solidFill>
                <a:latin typeface="HK Grotesk"/>
              </a:rPr>
              <a:t>- tworzenie zaproszeń</a:t>
            </a:r>
          </a:p>
          <a:p>
            <a:pPr algn="just">
              <a:lnSpc>
                <a:spcPts val="3424"/>
              </a:lnSpc>
              <a:spcBef>
                <a:spcPct val="0"/>
              </a:spcBef>
            </a:pPr>
            <a:r>
              <a:rPr lang="en-US" sz="3113">
                <a:solidFill>
                  <a:srgbClr val="050217"/>
                </a:solidFill>
                <a:latin typeface="HK Grotesk"/>
              </a:rPr>
              <a:t>- CV</a:t>
            </a:r>
          </a:p>
          <a:p>
            <a:pPr algn="just">
              <a:lnSpc>
                <a:spcPts val="3424"/>
              </a:lnSpc>
              <a:spcBef>
                <a:spcPct val="0"/>
              </a:spcBef>
            </a:pPr>
            <a:r>
              <a:rPr lang="en-US" sz="3113">
                <a:solidFill>
                  <a:srgbClr val="050217"/>
                </a:solidFill>
                <a:latin typeface="HK Grotesk"/>
              </a:rPr>
              <a:t>- zapisywania listy rzeczy do zrobienia</a:t>
            </a:r>
          </a:p>
          <a:p>
            <a:pPr algn="just">
              <a:lnSpc>
                <a:spcPts val="3424"/>
              </a:lnSpc>
              <a:spcBef>
                <a:spcPct val="0"/>
              </a:spcBef>
            </a:pPr>
            <a:r>
              <a:rPr lang="en-US" sz="3113">
                <a:solidFill>
                  <a:srgbClr val="050217"/>
                </a:solidFill>
                <a:latin typeface="HK Grotesk"/>
              </a:rPr>
              <a:t>- zapisywanie wizyt lekarskich </a:t>
            </a:r>
          </a:p>
          <a:p>
            <a:pPr algn="just">
              <a:lnSpc>
                <a:spcPts val="3424"/>
              </a:lnSpc>
              <a:spcBef>
                <a:spcPct val="0"/>
              </a:spcBef>
            </a:pPr>
            <a:r>
              <a:rPr lang="en-US" sz="3113">
                <a:solidFill>
                  <a:srgbClr val="050217"/>
                </a:solidFill>
                <a:latin typeface="HK Grotesk"/>
              </a:rPr>
              <a:t>- zapisywanie zaleceń lekarza oraz dawkowanie lekarstw</a:t>
            </a:r>
          </a:p>
          <a:p>
            <a:pPr algn="just">
              <a:lnSpc>
                <a:spcPts val="3424"/>
              </a:lnSpc>
              <a:spcBef>
                <a:spcPct val="0"/>
              </a:spcBef>
            </a:pPr>
            <a:r>
              <a:rPr lang="en-US" sz="3113">
                <a:solidFill>
                  <a:srgbClr val="050217"/>
                </a:solidFill>
                <a:latin typeface="HK Grotesk"/>
              </a:rPr>
              <a:t>- zapisywanie przepisów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503316" y="1472020"/>
            <a:ext cx="6526056" cy="7342960"/>
          </a:xfrm>
          <a:custGeom>
            <a:avLst/>
            <a:gdLst/>
            <a:ahLst/>
            <a:cxnLst/>
            <a:rect r="r" b="b" t="t" l="l"/>
            <a:pathLst>
              <a:path h="7342960" w="6526056">
                <a:moveTo>
                  <a:pt x="0" y="0"/>
                </a:moveTo>
                <a:lnTo>
                  <a:pt x="6526055" y="0"/>
                </a:lnTo>
                <a:lnTo>
                  <a:pt x="6526055" y="7342960"/>
                </a:lnTo>
                <a:lnTo>
                  <a:pt x="0" y="73429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034060" y="3690039"/>
            <a:ext cx="7482959" cy="2718680"/>
          </a:xfrm>
          <a:prstGeom prst="rect">
            <a:avLst/>
          </a:prstGeom>
        </p:spPr>
        <p:txBody>
          <a:bodyPr anchor="t" rtlCol="false" tIns="0" lIns="0" bIns="0" rIns="0">
            <a:spAutoFit/>
          </a:bodyPr>
          <a:lstStyle/>
          <a:p>
            <a:pPr algn="ctr">
              <a:lnSpc>
                <a:spcPts val="20976"/>
              </a:lnSpc>
              <a:spcBef>
                <a:spcPct val="0"/>
              </a:spcBef>
            </a:pPr>
            <a:r>
              <a:rPr lang="en-US" sz="19069">
                <a:solidFill>
                  <a:srgbClr val="0C7238"/>
                </a:solidFill>
                <a:latin typeface="HK Grotesk Bold"/>
              </a:rPr>
              <a:t>EXCEL</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927113" y="2559812"/>
            <a:ext cx="6531968" cy="5968586"/>
          </a:xfrm>
          <a:custGeom>
            <a:avLst/>
            <a:gdLst/>
            <a:ahLst/>
            <a:cxnLst/>
            <a:rect r="r" b="b" t="t" l="l"/>
            <a:pathLst>
              <a:path h="5968586" w="6531968">
                <a:moveTo>
                  <a:pt x="0" y="0"/>
                </a:moveTo>
                <a:lnTo>
                  <a:pt x="6531968" y="0"/>
                </a:lnTo>
                <a:lnTo>
                  <a:pt x="6531968" y="5968585"/>
                </a:lnTo>
                <a:lnTo>
                  <a:pt x="0" y="5968585"/>
                </a:lnTo>
                <a:lnTo>
                  <a:pt x="0" y="0"/>
                </a:lnTo>
                <a:close/>
              </a:path>
            </a:pathLst>
          </a:custGeom>
          <a:blipFill>
            <a:blip r:embed="rId3"/>
            <a:stretch>
              <a:fillRect l="0" t="0" r="0" b="0"/>
            </a:stretch>
          </a:blipFill>
        </p:spPr>
      </p:sp>
      <p:grpSp>
        <p:nvGrpSpPr>
          <p:cNvPr name="Group 4" id="4"/>
          <p:cNvGrpSpPr/>
          <p:nvPr/>
        </p:nvGrpSpPr>
        <p:grpSpPr>
          <a:xfrm rot="0">
            <a:off x="664031" y="512871"/>
            <a:ext cx="9701751" cy="8015527"/>
            <a:chOff x="0" y="0"/>
            <a:chExt cx="12935668" cy="10687369"/>
          </a:xfrm>
        </p:grpSpPr>
        <p:sp>
          <p:nvSpPr>
            <p:cNvPr name="TextBox 5" id="5"/>
            <p:cNvSpPr txBox="true"/>
            <p:nvPr/>
          </p:nvSpPr>
          <p:spPr>
            <a:xfrm rot="0">
              <a:off x="0" y="326897"/>
              <a:ext cx="12935668" cy="2651590"/>
            </a:xfrm>
            <a:prstGeom prst="rect">
              <a:avLst/>
            </a:prstGeom>
          </p:spPr>
          <p:txBody>
            <a:bodyPr anchor="t" rtlCol="false" tIns="0" lIns="0" bIns="0" rIns="0">
              <a:spAutoFit/>
            </a:bodyPr>
            <a:lstStyle/>
            <a:p>
              <a:pPr>
                <a:lnSpc>
                  <a:spcPts val="7661"/>
                </a:lnSpc>
              </a:pPr>
              <a:r>
                <a:rPr lang="en-US" sz="6964">
                  <a:solidFill>
                    <a:srgbClr val="336BE4"/>
                  </a:solidFill>
                  <a:latin typeface="HK Grotesk Bold"/>
                </a:rPr>
                <a:t> PRZYGOTOWANIE SYSTEMU WINDOWS</a:t>
              </a:r>
            </a:p>
          </p:txBody>
        </p:sp>
        <p:sp>
          <p:nvSpPr>
            <p:cNvPr name="TextBox 6" id="6"/>
            <p:cNvSpPr txBox="true"/>
            <p:nvPr/>
          </p:nvSpPr>
          <p:spPr>
            <a:xfrm rot="0">
              <a:off x="0" y="3735862"/>
              <a:ext cx="12935668" cy="6951507"/>
            </a:xfrm>
            <a:prstGeom prst="rect">
              <a:avLst/>
            </a:prstGeom>
          </p:spPr>
          <p:txBody>
            <a:bodyPr anchor="t" rtlCol="false" tIns="0" lIns="0" bIns="0" rIns="0">
              <a:spAutoFit/>
            </a:bodyPr>
            <a:lstStyle/>
            <a:p>
              <a:pPr>
                <a:lnSpc>
                  <a:spcPts val="3188"/>
                </a:lnSpc>
              </a:pPr>
              <a:r>
                <a:rPr lang="en-US" sz="2452" spc="49">
                  <a:solidFill>
                    <a:srgbClr val="050217"/>
                  </a:solidFill>
                  <a:latin typeface="HK Grotesk Bold"/>
                </a:rPr>
                <a:t>Dostosuj rozmiar i rozdzielczość tekstu</a:t>
              </a:r>
            </a:p>
            <a:p>
              <a:pPr>
                <a:lnSpc>
                  <a:spcPts val="2928"/>
                </a:lnSpc>
              </a:pPr>
            </a:p>
            <a:p>
              <a:pPr>
                <a:lnSpc>
                  <a:spcPts val="2928"/>
                </a:lnSpc>
              </a:pPr>
              <a:r>
                <a:rPr lang="en-US" sz="2252" spc="45">
                  <a:solidFill>
                    <a:srgbClr val="050217"/>
                  </a:solidFill>
                  <a:latin typeface="HK Grotesk Medium"/>
                </a:rPr>
                <a:t>Pierwszym bardzo ważnym krokiem jest aby dopasować odpowiednio rozdzielczość wyświetlania tekstu. Należy włączyć zalecaną rozdzielczość przez system windows. Gdy jest optymalna pomaga korzystać z systemu oraz programów. </a:t>
              </a:r>
            </a:p>
            <a:p>
              <a:pPr>
                <a:lnSpc>
                  <a:spcPts val="2928"/>
                </a:lnSpc>
              </a:pPr>
            </a:p>
            <a:p>
              <a:pPr>
                <a:lnSpc>
                  <a:spcPts val="2928"/>
                </a:lnSpc>
              </a:pPr>
              <a:r>
                <a:rPr lang="en-US" sz="2252" spc="45">
                  <a:solidFill>
                    <a:srgbClr val="050217"/>
                  </a:solidFill>
                  <a:latin typeface="HK Grotesk Medium"/>
                </a:rPr>
                <a:t>Aby ustawić rozdzielczość wyświetlania, kliknij prawym przyciskiem myszy na pulpicie i wybierz </a:t>
              </a:r>
              <a:r>
                <a:rPr lang="en-US" sz="2252" spc="45">
                  <a:solidFill>
                    <a:srgbClr val="050217"/>
                  </a:solidFill>
                  <a:latin typeface="HK Grotesk Bold"/>
                </a:rPr>
                <a:t>Ustawienia wyświetlania(ekranu)</a:t>
              </a:r>
              <a:r>
                <a:rPr lang="en-US" sz="2252" spc="45">
                  <a:solidFill>
                    <a:srgbClr val="050217"/>
                  </a:solidFill>
                  <a:latin typeface="HK Grotesk Medium"/>
                </a:rPr>
                <a:t>. Po kliknięciu przekieruje nas do ustawień związanych z wyświetlaczem, tam należy </a:t>
              </a:r>
              <a:r>
                <a:rPr lang="en-US" sz="2252" spc="45">
                  <a:solidFill>
                    <a:srgbClr val="050217"/>
                  </a:solidFill>
                  <a:latin typeface="HK Grotesk Bold"/>
                </a:rPr>
                <a:t> Ustawić rozdzielczość</a:t>
              </a:r>
            </a:p>
            <a:p>
              <a:pPr>
                <a:lnSpc>
                  <a:spcPts val="2928"/>
                </a:lnSpc>
              </a:pPr>
            </a:p>
            <a:p>
              <a:pPr>
                <a:lnSpc>
                  <a:spcPts val="2928"/>
                </a:lnSpc>
              </a:pPr>
            </a:p>
            <a:p>
              <a:pPr>
                <a:lnSpc>
                  <a:spcPts val="2928"/>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9932536" y="2566381"/>
            <a:ext cx="7522767" cy="6638842"/>
          </a:xfrm>
          <a:custGeom>
            <a:avLst/>
            <a:gdLst/>
            <a:ahLst/>
            <a:cxnLst/>
            <a:rect r="r" b="b" t="t" l="l"/>
            <a:pathLst>
              <a:path h="6638842" w="7522767">
                <a:moveTo>
                  <a:pt x="0" y="0"/>
                </a:moveTo>
                <a:lnTo>
                  <a:pt x="7522767" y="0"/>
                </a:lnTo>
                <a:lnTo>
                  <a:pt x="7522767" y="6638842"/>
                </a:lnTo>
                <a:lnTo>
                  <a:pt x="0" y="6638842"/>
                </a:lnTo>
                <a:lnTo>
                  <a:pt x="0" y="0"/>
                </a:lnTo>
                <a:close/>
              </a:path>
            </a:pathLst>
          </a:custGeom>
          <a:blipFill>
            <a:blip r:embed="rId3"/>
            <a:stretch>
              <a:fillRect l="0" t="0" r="0" b="0"/>
            </a:stretch>
          </a:blipFill>
        </p:spPr>
      </p:sp>
      <p:sp>
        <p:nvSpPr>
          <p:cNvPr name="TextBox 4" id="4"/>
          <p:cNvSpPr txBox="true"/>
          <p:nvPr/>
        </p:nvSpPr>
        <p:spPr>
          <a:xfrm rot="0">
            <a:off x="724653" y="908555"/>
            <a:ext cx="10217396" cy="950822"/>
          </a:xfrm>
          <a:prstGeom prst="rect">
            <a:avLst/>
          </a:prstGeom>
        </p:spPr>
        <p:txBody>
          <a:bodyPr anchor="t" rtlCol="false" tIns="0" lIns="0" bIns="0" rIns="0">
            <a:spAutoFit/>
          </a:bodyPr>
          <a:lstStyle/>
          <a:p>
            <a:pPr>
              <a:lnSpc>
                <a:spcPts val="7279"/>
              </a:lnSpc>
            </a:pPr>
            <a:r>
              <a:rPr lang="en-US" sz="6617">
                <a:solidFill>
                  <a:srgbClr val="0C7238"/>
                </a:solidFill>
                <a:latin typeface="HK Grotesk Bold"/>
              </a:rPr>
              <a:t>CZYM JEST EXCEL?</a:t>
            </a:r>
          </a:p>
        </p:txBody>
      </p:sp>
      <p:sp>
        <p:nvSpPr>
          <p:cNvPr name="TextBox 5" id="5"/>
          <p:cNvSpPr txBox="true"/>
          <p:nvPr/>
        </p:nvSpPr>
        <p:spPr>
          <a:xfrm rot="0">
            <a:off x="362300" y="2847182"/>
            <a:ext cx="8781700" cy="6663344"/>
          </a:xfrm>
          <a:prstGeom prst="rect">
            <a:avLst/>
          </a:prstGeom>
        </p:spPr>
        <p:txBody>
          <a:bodyPr anchor="t" rtlCol="false" tIns="0" lIns="0" bIns="0" rIns="0">
            <a:spAutoFit/>
          </a:bodyPr>
          <a:lstStyle/>
          <a:p>
            <a:pPr algn="just">
              <a:lnSpc>
                <a:spcPts val="3768"/>
              </a:lnSpc>
              <a:spcBef>
                <a:spcPct val="0"/>
              </a:spcBef>
            </a:pPr>
            <a:r>
              <a:rPr lang="en-US" sz="3425">
                <a:solidFill>
                  <a:srgbClr val="050217"/>
                </a:solidFill>
                <a:latin typeface="HK Grotesk Bold"/>
              </a:rPr>
              <a:t>Program Excel to jedno z bardziej zaawansowanych narzędzi, które służy aby wyselekcjonować najważniejsze dane  z dużej ilości informacji. Poza zaawansowanymi możliwościami może służyć również do prostych obliczeń oraz rozpisania prawie każdych informacji na wykresy, funkcje czy też tabele.   </a:t>
            </a:r>
          </a:p>
          <a:p>
            <a:pPr algn="just">
              <a:lnSpc>
                <a:spcPts val="3768"/>
              </a:lnSpc>
              <a:spcBef>
                <a:spcPct val="0"/>
              </a:spcBef>
            </a:pPr>
            <a:r>
              <a:rPr lang="en-US" sz="3425">
                <a:solidFill>
                  <a:srgbClr val="050217"/>
                </a:solidFill>
                <a:latin typeface="HK Grotesk Bold"/>
              </a:rPr>
              <a:t>Dane umieszcza się w komórkach, a same komórki grupuje się w wierszach i kolumnach. Dzięki tej funkcji mamy możliwość  sumować dane, sortować je i filtrować, umieszczać w tabelach i tworzyć wykresy o doskonałym wyglądzie.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829310" y="5818182"/>
            <a:ext cx="14211324" cy="4226644"/>
          </a:xfrm>
          <a:custGeom>
            <a:avLst/>
            <a:gdLst/>
            <a:ahLst/>
            <a:cxnLst/>
            <a:rect r="r" b="b" t="t" l="l"/>
            <a:pathLst>
              <a:path h="4226644" w="14211324">
                <a:moveTo>
                  <a:pt x="0" y="0"/>
                </a:moveTo>
                <a:lnTo>
                  <a:pt x="14211324" y="0"/>
                </a:lnTo>
                <a:lnTo>
                  <a:pt x="14211324" y="4226644"/>
                </a:lnTo>
                <a:lnTo>
                  <a:pt x="0" y="4226644"/>
                </a:lnTo>
                <a:lnTo>
                  <a:pt x="0" y="0"/>
                </a:lnTo>
                <a:close/>
              </a:path>
            </a:pathLst>
          </a:custGeom>
          <a:blipFill>
            <a:blip r:embed="rId3"/>
            <a:stretch>
              <a:fillRect l="-81497" t="-265191" r="-50711" b="-73986"/>
            </a:stretch>
          </a:blipFill>
        </p:spPr>
      </p:sp>
      <p:sp>
        <p:nvSpPr>
          <p:cNvPr name="TextBox 4" id="4"/>
          <p:cNvSpPr txBox="true"/>
          <p:nvPr/>
        </p:nvSpPr>
        <p:spPr>
          <a:xfrm rot="0">
            <a:off x="399916" y="471573"/>
            <a:ext cx="13015130" cy="1874747"/>
          </a:xfrm>
          <a:prstGeom prst="rect">
            <a:avLst/>
          </a:prstGeom>
        </p:spPr>
        <p:txBody>
          <a:bodyPr anchor="t" rtlCol="false" tIns="0" lIns="0" bIns="0" rIns="0">
            <a:spAutoFit/>
          </a:bodyPr>
          <a:lstStyle/>
          <a:p>
            <a:pPr>
              <a:lnSpc>
                <a:spcPts val="7279"/>
              </a:lnSpc>
            </a:pPr>
            <a:r>
              <a:rPr lang="en-US" sz="6617">
                <a:solidFill>
                  <a:srgbClr val="0C7238"/>
                </a:solidFill>
                <a:latin typeface="HK Grotesk Bold"/>
              </a:rPr>
              <a:t>KILKA ISTOTNYCH INFORMACJI O EXCEL</a:t>
            </a:r>
          </a:p>
        </p:txBody>
      </p:sp>
      <p:sp>
        <p:nvSpPr>
          <p:cNvPr name="TextBox 5" id="5"/>
          <p:cNvSpPr txBox="true"/>
          <p:nvPr/>
        </p:nvSpPr>
        <p:spPr>
          <a:xfrm rot="0">
            <a:off x="849312" y="2374895"/>
            <a:ext cx="14112522" cy="3443288"/>
          </a:xfrm>
          <a:prstGeom prst="rect">
            <a:avLst/>
          </a:prstGeom>
        </p:spPr>
        <p:txBody>
          <a:bodyPr anchor="t" rtlCol="false" tIns="0" lIns="0" bIns="0" rIns="0">
            <a:spAutoFit/>
          </a:bodyPr>
          <a:lstStyle/>
          <a:p>
            <a:pPr algn="just">
              <a:lnSpc>
                <a:spcPts val="3392"/>
              </a:lnSpc>
              <a:spcBef>
                <a:spcPct val="0"/>
              </a:spcBef>
            </a:pPr>
            <a:r>
              <a:rPr lang="en-US" sz="3084">
                <a:solidFill>
                  <a:srgbClr val="050217"/>
                </a:solidFill>
                <a:latin typeface="HK Grotesk"/>
              </a:rPr>
              <a:t>Skoroszyt – taką nazwę noszą pliki znajdujące się w programie Microsoft Excel.</a:t>
            </a:r>
          </a:p>
          <a:p>
            <a:pPr algn="just">
              <a:lnSpc>
                <a:spcPts val="3392"/>
              </a:lnSpc>
              <a:spcBef>
                <a:spcPct val="0"/>
              </a:spcBef>
            </a:pPr>
          </a:p>
          <a:p>
            <a:pPr algn="just">
              <a:lnSpc>
                <a:spcPts val="3392"/>
              </a:lnSpc>
              <a:spcBef>
                <a:spcPct val="0"/>
              </a:spcBef>
            </a:pPr>
            <a:r>
              <a:rPr lang="en-US" sz="3084">
                <a:solidFill>
                  <a:srgbClr val="050217"/>
                </a:solidFill>
                <a:latin typeface="HK Grotesk"/>
              </a:rPr>
              <a:t>Jeden skoroszyt może składać się od jednego nawet do kilku arkuszy, ilość zależy od użytkownika.</a:t>
            </a:r>
          </a:p>
          <a:p>
            <a:pPr algn="just">
              <a:lnSpc>
                <a:spcPts val="3392"/>
              </a:lnSpc>
              <a:spcBef>
                <a:spcPct val="0"/>
              </a:spcBef>
            </a:pPr>
          </a:p>
          <a:p>
            <a:pPr algn="just">
              <a:lnSpc>
                <a:spcPts val="3392"/>
              </a:lnSpc>
              <a:spcBef>
                <a:spcPct val="0"/>
              </a:spcBef>
            </a:pPr>
            <a:r>
              <a:rPr lang="en-US" sz="3084">
                <a:solidFill>
                  <a:srgbClr val="050217"/>
                </a:solidFill>
                <a:latin typeface="HK Grotesk"/>
              </a:rPr>
              <a:t>W arkuszu znajdują się kolumny jak i wiersze, które oznaczone są kolejno: kolumny kolejnymi literami alfabetu (A, B, C, ..., Z, AA, AB, AC, ..., IV), wiersze kolejnymi liczbami (1, 2, 3, ..., 65536).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699434" y="3445959"/>
            <a:ext cx="14195760" cy="6517897"/>
          </a:xfrm>
          <a:custGeom>
            <a:avLst/>
            <a:gdLst/>
            <a:ahLst/>
            <a:cxnLst/>
            <a:rect r="r" b="b" t="t" l="l"/>
            <a:pathLst>
              <a:path h="6517897" w="14195760">
                <a:moveTo>
                  <a:pt x="0" y="0"/>
                </a:moveTo>
                <a:lnTo>
                  <a:pt x="14195759" y="0"/>
                </a:lnTo>
                <a:lnTo>
                  <a:pt x="14195759" y="6517897"/>
                </a:lnTo>
                <a:lnTo>
                  <a:pt x="0" y="6517897"/>
                </a:lnTo>
                <a:lnTo>
                  <a:pt x="0" y="0"/>
                </a:lnTo>
                <a:close/>
              </a:path>
            </a:pathLst>
          </a:custGeom>
          <a:blipFill>
            <a:blip r:embed="rId3"/>
            <a:stretch>
              <a:fillRect l="-63334" t="-115728" r="-46286" b="-41078"/>
            </a:stretch>
          </a:blipFill>
        </p:spPr>
      </p:sp>
      <p:sp>
        <p:nvSpPr>
          <p:cNvPr name="Freeform 4" id="4"/>
          <p:cNvSpPr/>
          <p:nvPr/>
        </p:nvSpPr>
        <p:spPr>
          <a:xfrm flipH="false" flipV="false" rot="0">
            <a:off x="13833482" y="3445959"/>
            <a:ext cx="3857625" cy="4114800"/>
          </a:xfrm>
          <a:custGeom>
            <a:avLst/>
            <a:gdLst/>
            <a:ahLst/>
            <a:cxnLst/>
            <a:rect r="r" b="b" t="t" l="l"/>
            <a:pathLst>
              <a:path h="4114800" w="3857625">
                <a:moveTo>
                  <a:pt x="0" y="0"/>
                </a:moveTo>
                <a:lnTo>
                  <a:pt x="3857625" y="0"/>
                </a:lnTo>
                <a:lnTo>
                  <a:pt x="385762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699434" y="833555"/>
            <a:ext cx="12742492" cy="1985051"/>
          </a:xfrm>
          <a:prstGeom prst="rect">
            <a:avLst/>
          </a:prstGeom>
        </p:spPr>
        <p:txBody>
          <a:bodyPr anchor="t" rtlCol="false" tIns="0" lIns="0" bIns="0" rIns="0">
            <a:spAutoFit/>
          </a:bodyPr>
          <a:lstStyle/>
          <a:p>
            <a:pPr algn="ctr">
              <a:lnSpc>
                <a:spcPts val="7758"/>
              </a:lnSpc>
              <a:spcBef>
                <a:spcPct val="0"/>
              </a:spcBef>
            </a:pPr>
            <a:r>
              <a:rPr lang="en-US" sz="7053">
                <a:solidFill>
                  <a:srgbClr val="0C7238"/>
                </a:solidFill>
                <a:latin typeface="HK Grotesk Bold"/>
              </a:rPr>
              <a:t>ELEMENTY OKNA PROGRAMU MICROSOFT EXCEL</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63999" y="2349009"/>
            <a:ext cx="17648407" cy="7546625"/>
          </a:xfrm>
          <a:custGeom>
            <a:avLst/>
            <a:gdLst/>
            <a:ahLst/>
            <a:cxnLst/>
            <a:rect r="r" b="b" t="t" l="l"/>
            <a:pathLst>
              <a:path h="7546625" w="17648407">
                <a:moveTo>
                  <a:pt x="0" y="0"/>
                </a:moveTo>
                <a:lnTo>
                  <a:pt x="17648407" y="0"/>
                </a:lnTo>
                <a:lnTo>
                  <a:pt x="17648407" y="7546626"/>
                </a:lnTo>
                <a:lnTo>
                  <a:pt x="0" y="7546626"/>
                </a:lnTo>
                <a:lnTo>
                  <a:pt x="0" y="0"/>
                </a:lnTo>
                <a:close/>
              </a:path>
            </a:pathLst>
          </a:custGeom>
          <a:blipFill>
            <a:blip r:embed="rId3"/>
            <a:stretch>
              <a:fillRect l="-51437" t="-98226" r="-29951" b="-40382"/>
            </a:stretch>
          </a:blipFill>
        </p:spPr>
      </p:sp>
      <p:sp>
        <p:nvSpPr>
          <p:cNvPr name="TextBox 4" id="4"/>
          <p:cNvSpPr txBox="true"/>
          <p:nvPr/>
        </p:nvSpPr>
        <p:spPr>
          <a:xfrm rot="0">
            <a:off x="946931" y="849390"/>
            <a:ext cx="7639170" cy="1160370"/>
          </a:xfrm>
          <a:prstGeom prst="rect">
            <a:avLst/>
          </a:prstGeom>
        </p:spPr>
        <p:txBody>
          <a:bodyPr anchor="t" rtlCol="false" tIns="0" lIns="0" bIns="0" rIns="0">
            <a:spAutoFit/>
          </a:bodyPr>
          <a:lstStyle/>
          <a:p>
            <a:pPr>
              <a:lnSpc>
                <a:spcPts val="8929"/>
              </a:lnSpc>
            </a:pPr>
            <a:r>
              <a:rPr lang="en-US" sz="8117">
                <a:solidFill>
                  <a:srgbClr val="0C7238"/>
                </a:solidFill>
                <a:latin typeface="HK Grotesk Bold"/>
              </a:rPr>
              <a:t>OPERATORY</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786027" y="3039191"/>
            <a:ext cx="7067169" cy="6219109"/>
          </a:xfrm>
          <a:custGeom>
            <a:avLst/>
            <a:gdLst/>
            <a:ahLst/>
            <a:cxnLst/>
            <a:rect r="r" b="b" t="t" l="l"/>
            <a:pathLst>
              <a:path h="6219109" w="7067169">
                <a:moveTo>
                  <a:pt x="0" y="0"/>
                </a:moveTo>
                <a:lnTo>
                  <a:pt x="7067169" y="0"/>
                </a:lnTo>
                <a:lnTo>
                  <a:pt x="7067169" y="6219109"/>
                </a:lnTo>
                <a:lnTo>
                  <a:pt x="0" y="6219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74844" y="524762"/>
            <a:ext cx="14058971" cy="2293845"/>
          </a:xfrm>
          <a:prstGeom prst="rect">
            <a:avLst/>
          </a:prstGeom>
        </p:spPr>
        <p:txBody>
          <a:bodyPr anchor="t" rtlCol="false" tIns="0" lIns="0" bIns="0" rIns="0">
            <a:spAutoFit/>
          </a:bodyPr>
          <a:lstStyle/>
          <a:p>
            <a:pPr>
              <a:lnSpc>
                <a:spcPts val="8929"/>
              </a:lnSpc>
            </a:pPr>
            <a:r>
              <a:rPr lang="en-US" sz="8117">
                <a:solidFill>
                  <a:srgbClr val="0C7238"/>
                </a:solidFill>
                <a:latin typeface="HK Grotesk Bold"/>
              </a:rPr>
              <a:t>SKRÓTY KLAWIATUROWE PROGRAMU EXCEL:</a:t>
            </a:r>
          </a:p>
        </p:txBody>
      </p:sp>
      <p:sp>
        <p:nvSpPr>
          <p:cNvPr name="TextBox 5" id="5"/>
          <p:cNvSpPr txBox="true"/>
          <p:nvPr/>
        </p:nvSpPr>
        <p:spPr>
          <a:xfrm rot="0">
            <a:off x="674454" y="2991566"/>
            <a:ext cx="13370600" cy="7760548"/>
          </a:xfrm>
          <a:prstGeom prst="rect">
            <a:avLst/>
          </a:prstGeom>
        </p:spPr>
        <p:txBody>
          <a:bodyPr anchor="t" rtlCol="false" tIns="0" lIns="0" bIns="0" rIns="0">
            <a:spAutoFit/>
          </a:bodyPr>
          <a:lstStyle/>
          <a:p>
            <a:pPr>
              <a:lnSpc>
                <a:spcPts val="5151"/>
              </a:lnSpc>
            </a:pPr>
            <a:r>
              <a:rPr lang="en-US" sz="3902">
                <a:solidFill>
                  <a:srgbClr val="000000"/>
                </a:solidFill>
                <a:latin typeface="HK Grotesk"/>
              </a:rPr>
              <a:t>Otwórz Edytor Visual Basic (do edycji makr):</a:t>
            </a:r>
            <a:r>
              <a:rPr lang="en-US" sz="3902">
                <a:solidFill>
                  <a:srgbClr val="000000"/>
                </a:solidFill>
                <a:latin typeface="HK Grotesk Bold"/>
              </a:rPr>
              <a:t> ALT + F11</a:t>
            </a:r>
          </a:p>
          <a:p>
            <a:pPr>
              <a:lnSpc>
                <a:spcPts val="5151"/>
              </a:lnSpc>
            </a:pPr>
            <a:r>
              <a:rPr lang="en-US" sz="3902">
                <a:solidFill>
                  <a:srgbClr val="000000"/>
                </a:solidFill>
                <a:latin typeface="HK Grotesk"/>
              </a:rPr>
              <a:t>Wytnij:</a:t>
            </a:r>
            <a:r>
              <a:rPr lang="en-US" sz="3902">
                <a:solidFill>
                  <a:srgbClr val="000000"/>
                </a:solidFill>
                <a:latin typeface="HK Grotesk Bold"/>
              </a:rPr>
              <a:t> CTRL + X</a:t>
            </a:r>
          </a:p>
          <a:p>
            <a:pPr>
              <a:lnSpc>
                <a:spcPts val="5151"/>
              </a:lnSpc>
            </a:pPr>
            <a:r>
              <a:rPr lang="en-US" sz="3902">
                <a:solidFill>
                  <a:srgbClr val="000000"/>
                </a:solidFill>
                <a:latin typeface="HK Grotesk"/>
              </a:rPr>
              <a:t>Kopiuj:</a:t>
            </a:r>
            <a:r>
              <a:rPr lang="en-US" sz="3902">
                <a:solidFill>
                  <a:srgbClr val="000000"/>
                </a:solidFill>
                <a:latin typeface="HK Grotesk Bold"/>
              </a:rPr>
              <a:t> CTRL + C</a:t>
            </a:r>
          </a:p>
          <a:p>
            <a:pPr>
              <a:lnSpc>
                <a:spcPts val="5151"/>
              </a:lnSpc>
            </a:pPr>
            <a:r>
              <a:rPr lang="en-US" sz="3902">
                <a:solidFill>
                  <a:srgbClr val="000000"/>
                </a:solidFill>
                <a:latin typeface="HK Grotesk"/>
              </a:rPr>
              <a:t>Wklej: </a:t>
            </a:r>
            <a:r>
              <a:rPr lang="en-US" sz="3902">
                <a:solidFill>
                  <a:srgbClr val="000000"/>
                </a:solidFill>
                <a:latin typeface="HK Grotesk Bold"/>
              </a:rPr>
              <a:t>CTRL + V</a:t>
            </a:r>
          </a:p>
          <a:p>
            <a:pPr>
              <a:lnSpc>
                <a:spcPts val="5151"/>
              </a:lnSpc>
            </a:pPr>
            <a:r>
              <a:rPr lang="en-US" sz="3902">
                <a:solidFill>
                  <a:srgbClr val="000000"/>
                </a:solidFill>
                <a:latin typeface="HK Grotesk"/>
              </a:rPr>
              <a:t>Zaznacz wszystko:</a:t>
            </a:r>
            <a:r>
              <a:rPr lang="en-US" sz="3902">
                <a:solidFill>
                  <a:srgbClr val="000000"/>
                </a:solidFill>
                <a:latin typeface="HK Grotesk Bold"/>
              </a:rPr>
              <a:t> CTRL + A</a:t>
            </a:r>
          </a:p>
          <a:p>
            <a:pPr>
              <a:lnSpc>
                <a:spcPts val="5151"/>
              </a:lnSpc>
            </a:pPr>
            <a:r>
              <a:rPr lang="en-US" sz="3902">
                <a:solidFill>
                  <a:srgbClr val="000000"/>
                </a:solidFill>
                <a:latin typeface="HK Grotesk"/>
              </a:rPr>
              <a:t>Cofnij ostatnią wykonaną czynność:</a:t>
            </a:r>
            <a:r>
              <a:rPr lang="en-US" sz="3902">
                <a:solidFill>
                  <a:srgbClr val="000000"/>
                </a:solidFill>
                <a:latin typeface="HK Grotesk Bold"/>
              </a:rPr>
              <a:t> CTRL + Z</a:t>
            </a:r>
          </a:p>
          <a:p>
            <a:pPr>
              <a:lnSpc>
                <a:spcPts val="5151"/>
              </a:lnSpc>
            </a:pPr>
            <a:r>
              <a:rPr lang="en-US" sz="3902">
                <a:solidFill>
                  <a:srgbClr val="000000"/>
                </a:solidFill>
                <a:latin typeface="HK Grotesk"/>
              </a:rPr>
              <a:t>Ponów (Anuluj cofniętą akcję):</a:t>
            </a:r>
            <a:r>
              <a:rPr lang="en-US" sz="3902">
                <a:solidFill>
                  <a:srgbClr val="000000"/>
                </a:solidFill>
                <a:latin typeface="HK Grotesk Bold"/>
              </a:rPr>
              <a:t> CTRL + Y</a:t>
            </a:r>
          </a:p>
          <a:p>
            <a:pPr>
              <a:lnSpc>
                <a:spcPts val="5151"/>
              </a:lnSpc>
            </a:pPr>
            <a:r>
              <a:rPr lang="en-US" sz="3902">
                <a:solidFill>
                  <a:srgbClr val="000000"/>
                </a:solidFill>
                <a:latin typeface="HK Grotesk"/>
              </a:rPr>
              <a:t>Kursywa: </a:t>
            </a:r>
            <a:r>
              <a:rPr lang="en-US" sz="3902">
                <a:solidFill>
                  <a:srgbClr val="000000"/>
                </a:solidFill>
                <a:latin typeface="HK Grotesk Bold"/>
              </a:rPr>
              <a:t>CTRL + I</a:t>
            </a:r>
          </a:p>
          <a:p>
            <a:pPr>
              <a:lnSpc>
                <a:spcPts val="5151"/>
              </a:lnSpc>
            </a:pPr>
            <a:r>
              <a:rPr lang="en-US" sz="3902">
                <a:solidFill>
                  <a:srgbClr val="000000"/>
                </a:solidFill>
                <a:latin typeface="HK Grotesk"/>
              </a:rPr>
              <a:t>Podkreślenie:</a:t>
            </a:r>
            <a:r>
              <a:rPr lang="en-US" sz="3902">
                <a:solidFill>
                  <a:srgbClr val="000000"/>
                </a:solidFill>
                <a:latin typeface="HK Grotesk Bold"/>
              </a:rPr>
              <a:t> CTRL + U</a:t>
            </a:r>
          </a:p>
          <a:p>
            <a:pPr>
              <a:lnSpc>
                <a:spcPts val="5151"/>
              </a:lnSpc>
            </a:pPr>
            <a:r>
              <a:rPr lang="en-US" sz="3902">
                <a:solidFill>
                  <a:srgbClr val="000000"/>
                </a:solidFill>
                <a:latin typeface="HK Grotesk"/>
              </a:rPr>
              <a:t>Pogrubienie: </a:t>
            </a:r>
            <a:r>
              <a:rPr lang="en-US" sz="3902">
                <a:solidFill>
                  <a:srgbClr val="000000"/>
                </a:solidFill>
                <a:latin typeface="HK Grotesk Bold"/>
              </a:rPr>
              <a:t>CTRL + B</a:t>
            </a:r>
          </a:p>
          <a:p>
            <a:pPr>
              <a:lnSpc>
                <a:spcPts val="5151"/>
              </a:lnSpc>
            </a:pPr>
            <a:r>
              <a:rPr lang="en-US" sz="3902">
                <a:solidFill>
                  <a:srgbClr val="000000"/>
                </a:solidFill>
                <a:latin typeface="HK Grotesk"/>
              </a:rPr>
              <a:t>Wyświetl okno dialogowe formatu komórki:</a:t>
            </a:r>
            <a:r>
              <a:rPr lang="en-US" sz="3902">
                <a:solidFill>
                  <a:srgbClr val="000000"/>
                </a:solidFill>
                <a:latin typeface="HK Grotesk Bold"/>
              </a:rPr>
              <a:t> CTRL + SHIFT + 1</a:t>
            </a:r>
          </a:p>
          <a:p>
            <a:pPr>
              <a:lnSpc>
                <a:spcPts val="5151"/>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39970" t="0" r="-39970" b="0"/>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8260998" y="1095375"/>
            <a:ext cx="8818196" cy="1985051"/>
          </a:xfrm>
          <a:prstGeom prst="rect">
            <a:avLst/>
          </a:prstGeom>
        </p:spPr>
        <p:txBody>
          <a:bodyPr anchor="t" rtlCol="false" tIns="0" lIns="0" bIns="0" rIns="0">
            <a:spAutoFit/>
          </a:bodyPr>
          <a:lstStyle/>
          <a:p>
            <a:pPr algn="ctr">
              <a:lnSpc>
                <a:spcPts val="7758"/>
              </a:lnSpc>
              <a:spcBef>
                <a:spcPct val="0"/>
              </a:spcBef>
            </a:pPr>
            <a:r>
              <a:rPr lang="en-US" sz="7053">
                <a:solidFill>
                  <a:srgbClr val="000000"/>
                </a:solidFill>
                <a:latin typeface="HK Grotesk Bold"/>
              </a:rPr>
              <a:t>EXCEL W CODZIENNYM ŻYCIU</a:t>
            </a:r>
          </a:p>
        </p:txBody>
      </p:sp>
      <p:sp>
        <p:nvSpPr>
          <p:cNvPr name="TextBox 5" id="5"/>
          <p:cNvSpPr txBox="true"/>
          <p:nvPr/>
        </p:nvSpPr>
        <p:spPr>
          <a:xfrm rot="0">
            <a:off x="9144000" y="3626645"/>
            <a:ext cx="7385208" cy="4450046"/>
          </a:xfrm>
          <a:prstGeom prst="rect">
            <a:avLst/>
          </a:prstGeom>
        </p:spPr>
        <p:txBody>
          <a:bodyPr anchor="t" rtlCol="false" tIns="0" lIns="0" bIns="0" rIns="0">
            <a:spAutoFit/>
          </a:bodyPr>
          <a:lstStyle/>
          <a:p>
            <a:pPr>
              <a:lnSpc>
                <a:spcPts val="3962"/>
              </a:lnSpc>
            </a:pPr>
            <a:r>
              <a:rPr lang="en-US" sz="3002">
                <a:solidFill>
                  <a:srgbClr val="000000"/>
                </a:solidFill>
                <a:latin typeface="HK Grotesk Bold"/>
              </a:rPr>
              <a:t>Excel jest bardzo przydatny w codziennych czynnościach dzięki niemu możemy min.:</a:t>
            </a:r>
          </a:p>
          <a:p>
            <a:pPr>
              <a:lnSpc>
                <a:spcPts val="3962"/>
              </a:lnSpc>
            </a:pPr>
            <a:r>
              <a:rPr lang="en-US" sz="3002">
                <a:solidFill>
                  <a:srgbClr val="000000"/>
                </a:solidFill>
                <a:latin typeface="HK Grotesk Bold"/>
              </a:rPr>
              <a:t>- obliczyć rachunki</a:t>
            </a:r>
          </a:p>
          <a:p>
            <a:pPr>
              <a:lnSpc>
                <a:spcPts val="3962"/>
              </a:lnSpc>
            </a:pPr>
            <a:r>
              <a:rPr lang="en-US" sz="3002">
                <a:solidFill>
                  <a:srgbClr val="000000"/>
                </a:solidFill>
                <a:latin typeface="HK Grotesk Bold"/>
              </a:rPr>
              <a:t>- robić zestawienie wydatków codziennych/miesięcznych</a:t>
            </a:r>
          </a:p>
          <a:p>
            <a:pPr>
              <a:lnSpc>
                <a:spcPts val="3962"/>
              </a:lnSpc>
            </a:pPr>
            <a:r>
              <a:rPr lang="en-US" sz="3002">
                <a:solidFill>
                  <a:srgbClr val="000000"/>
                </a:solidFill>
                <a:latin typeface="HK Grotesk Bold"/>
              </a:rPr>
              <a:t>- obliczać podstawowe wydatki, dzięki czemu można rozeznać się ile można oszczędzać </a:t>
            </a:r>
          </a:p>
          <a:p>
            <a:pPr>
              <a:lnSpc>
                <a:spcPts val="3962"/>
              </a:lnSpc>
            </a:pPr>
            <a:r>
              <a:rPr lang="en-US" sz="3002">
                <a:solidFill>
                  <a:srgbClr val="000000"/>
                </a:solidFill>
                <a:latin typeface="HK Grotesk Bold"/>
              </a:rPr>
              <a:t>- kalkulować koszty wycieczki</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42540" y="1720911"/>
            <a:ext cx="7360406" cy="6845177"/>
          </a:xfrm>
          <a:custGeom>
            <a:avLst/>
            <a:gdLst/>
            <a:ahLst/>
            <a:cxnLst/>
            <a:rect r="r" b="b" t="t" l="l"/>
            <a:pathLst>
              <a:path h="6845177" w="7360406">
                <a:moveTo>
                  <a:pt x="0" y="0"/>
                </a:moveTo>
                <a:lnTo>
                  <a:pt x="7360406" y="0"/>
                </a:lnTo>
                <a:lnTo>
                  <a:pt x="7360406" y="6845178"/>
                </a:lnTo>
                <a:lnTo>
                  <a:pt x="0" y="6845178"/>
                </a:lnTo>
                <a:lnTo>
                  <a:pt x="0" y="0"/>
                </a:lnTo>
                <a:close/>
              </a:path>
            </a:pathLst>
          </a:custGeom>
          <a:blipFill>
            <a:blip r:embed="rId3"/>
            <a:stretch>
              <a:fillRect l="0" t="0" r="0" b="0"/>
            </a:stretch>
          </a:blipFill>
        </p:spPr>
      </p:sp>
      <p:sp>
        <p:nvSpPr>
          <p:cNvPr name="TextBox 4" id="4"/>
          <p:cNvSpPr txBox="true"/>
          <p:nvPr/>
        </p:nvSpPr>
        <p:spPr>
          <a:xfrm rot="0">
            <a:off x="6951424" y="3417047"/>
            <a:ext cx="10307876" cy="4018972"/>
          </a:xfrm>
          <a:prstGeom prst="rect">
            <a:avLst/>
          </a:prstGeom>
        </p:spPr>
        <p:txBody>
          <a:bodyPr anchor="t" rtlCol="false" tIns="0" lIns="0" bIns="0" rIns="0">
            <a:spAutoFit/>
          </a:bodyPr>
          <a:lstStyle/>
          <a:p>
            <a:pPr algn="ctr">
              <a:lnSpc>
                <a:spcPts val="15624"/>
              </a:lnSpc>
              <a:spcBef>
                <a:spcPct val="0"/>
              </a:spcBef>
            </a:pPr>
            <a:r>
              <a:rPr lang="en-US" sz="14204">
                <a:solidFill>
                  <a:srgbClr val="C13F1E"/>
                </a:solidFill>
                <a:latin typeface="HK Grotesk Bold"/>
              </a:rPr>
              <a:t>POWER POINT</a:t>
            </a:r>
          </a:p>
        </p:txBody>
      </p:sp>
      <p:sp>
        <p:nvSpPr>
          <p:cNvPr name="TextBox 5" id="5"/>
          <p:cNvSpPr txBox="true"/>
          <p:nvPr/>
        </p:nvSpPr>
        <p:spPr>
          <a:xfrm rot="0">
            <a:off x="174858" y="9614536"/>
            <a:ext cx="7564005" cy="251596"/>
          </a:xfrm>
          <a:prstGeom prst="rect">
            <a:avLst/>
          </a:prstGeom>
        </p:spPr>
        <p:txBody>
          <a:bodyPr anchor="t" rtlCol="false" tIns="0" lIns="0" bIns="0" rIns="0">
            <a:spAutoFit/>
          </a:bodyPr>
          <a:lstStyle/>
          <a:p>
            <a:pPr algn="ctr">
              <a:lnSpc>
                <a:spcPts val="1991"/>
              </a:lnSpc>
              <a:spcBef>
                <a:spcPct val="0"/>
              </a:spcBef>
            </a:pPr>
            <a:r>
              <a:rPr lang="en-US" sz="1810">
                <a:solidFill>
                  <a:srgbClr val="000000"/>
                </a:solidFill>
                <a:latin typeface="HK Grotesk Bold"/>
              </a:rPr>
              <a:t>źródło:</a:t>
            </a:r>
            <a:r>
              <a:rPr lang="en-US" sz="1810">
                <a:solidFill>
                  <a:srgbClr val="000000"/>
                </a:solidFill>
                <a:latin typeface="HK Grotesk Bold"/>
              </a:rPr>
              <a:t> https://pl.wikipedia.org/wiki/Microsoft_PowerPoint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036691" y="2515593"/>
            <a:ext cx="9897552" cy="6742707"/>
          </a:xfrm>
          <a:custGeom>
            <a:avLst/>
            <a:gdLst/>
            <a:ahLst/>
            <a:cxnLst/>
            <a:rect r="r" b="b" t="t" l="l"/>
            <a:pathLst>
              <a:path h="6742707" w="9897552">
                <a:moveTo>
                  <a:pt x="0" y="0"/>
                </a:moveTo>
                <a:lnTo>
                  <a:pt x="9897551" y="0"/>
                </a:lnTo>
                <a:lnTo>
                  <a:pt x="9897551" y="6742707"/>
                </a:lnTo>
                <a:lnTo>
                  <a:pt x="0" y="67427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790178"/>
            <a:ext cx="14510372" cy="887819"/>
          </a:xfrm>
          <a:prstGeom prst="rect">
            <a:avLst/>
          </a:prstGeom>
        </p:spPr>
        <p:txBody>
          <a:bodyPr anchor="t" rtlCol="false" tIns="0" lIns="0" bIns="0" rIns="0">
            <a:spAutoFit/>
          </a:bodyPr>
          <a:lstStyle/>
          <a:p>
            <a:pPr algn="ctr">
              <a:lnSpc>
                <a:spcPts val="6847"/>
              </a:lnSpc>
              <a:spcBef>
                <a:spcPct val="0"/>
              </a:spcBef>
            </a:pPr>
            <a:r>
              <a:rPr lang="en-US" sz="6225">
                <a:solidFill>
                  <a:srgbClr val="C13F1E"/>
                </a:solidFill>
                <a:latin typeface="HK Grotesk Bold"/>
              </a:rPr>
              <a:t>POWER POINT – OGÓLNE INFORMACJE</a:t>
            </a:r>
          </a:p>
        </p:txBody>
      </p:sp>
      <p:sp>
        <p:nvSpPr>
          <p:cNvPr name="TextBox 5" id="5"/>
          <p:cNvSpPr txBox="true"/>
          <p:nvPr/>
        </p:nvSpPr>
        <p:spPr>
          <a:xfrm rot="0">
            <a:off x="1028700" y="3069713"/>
            <a:ext cx="6849763" cy="5042211"/>
          </a:xfrm>
          <a:prstGeom prst="rect">
            <a:avLst/>
          </a:prstGeom>
        </p:spPr>
        <p:txBody>
          <a:bodyPr anchor="t" rtlCol="false" tIns="0" lIns="0" bIns="0" rIns="0">
            <a:spAutoFit/>
          </a:bodyPr>
          <a:lstStyle/>
          <a:p>
            <a:pPr algn="ctr">
              <a:lnSpc>
                <a:spcPts val="3340"/>
              </a:lnSpc>
            </a:pPr>
            <a:r>
              <a:rPr lang="en-US" sz="3036">
                <a:solidFill>
                  <a:srgbClr val="050217"/>
                </a:solidFill>
                <a:latin typeface="HK Grotesk Bold"/>
              </a:rPr>
              <a:t>Dzięki Power Point możesz:</a:t>
            </a:r>
          </a:p>
          <a:p>
            <a:pPr algn="ctr">
              <a:lnSpc>
                <a:spcPts val="3340"/>
              </a:lnSpc>
            </a:pPr>
          </a:p>
          <a:p>
            <a:pPr algn="ctr" marL="655623" indent="-327811" lvl="1">
              <a:lnSpc>
                <a:spcPts val="3340"/>
              </a:lnSpc>
              <a:buFont typeface="Arial"/>
              <a:buChar char="•"/>
            </a:pPr>
            <a:r>
              <a:rPr lang="en-US" sz="3036">
                <a:solidFill>
                  <a:srgbClr val="050217"/>
                </a:solidFill>
                <a:latin typeface="HK Grotesk Bold"/>
              </a:rPr>
              <a:t>tworzyć prezentacje od początku lub na podstawie szablonu lub wzoru;</a:t>
            </a:r>
          </a:p>
          <a:p>
            <a:pPr algn="ctr" marL="655623" indent="-327811" lvl="1">
              <a:lnSpc>
                <a:spcPts val="3340"/>
              </a:lnSpc>
              <a:buFont typeface="Arial"/>
              <a:buChar char="•"/>
            </a:pPr>
            <a:r>
              <a:rPr lang="en-US" sz="3036">
                <a:solidFill>
                  <a:srgbClr val="050217"/>
                </a:solidFill>
                <a:latin typeface="HK Grotesk Bold"/>
              </a:rPr>
              <a:t>dodawać do prezentacji tekst, obrazy, grafikę i klipy wideo, przejścia, animacje,</a:t>
            </a:r>
          </a:p>
          <a:p>
            <a:pPr algn="ctr" marL="655623" indent="-327811" lvl="1">
              <a:lnSpc>
                <a:spcPts val="3340"/>
              </a:lnSpc>
              <a:buFont typeface="Arial"/>
              <a:buChar char="•"/>
            </a:pPr>
            <a:r>
              <a:rPr lang="en-US" sz="3036">
                <a:solidFill>
                  <a:srgbClr val="050217"/>
                </a:solidFill>
                <a:latin typeface="HK Grotesk Bold"/>
              </a:rPr>
              <a:t>Stworzyć profesjonalną prezentację, dzięki rozbudowanym funkcjom </a:t>
            </a:r>
          </a:p>
          <a:p>
            <a:pPr algn="ctr">
              <a:lnSpc>
                <a:spcPts val="3340"/>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024486" y="3233671"/>
            <a:ext cx="4052092" cy="5340483"/>
          </a:xfrm>
          <a:custGeom>
            <a:avLst/>
            <a:gdLst/>
            <a:ahLst/>
            <a:cxnLst/>
            <a:rect r="r" b="b" t="t" l="l"/>
            <a:pathLst>
              <a:path h="5340483" w="4052092">
                <a:moveTo>
                  <a:pt x="0" y="0"/>
                </a:moveTo>
                <a:lnTo>
                  <a:pt x="4052091" y="0"/>
                </a:lnTo>
                <a:lnTo>
                  <a:pt x="4052091" y="5340484"/>
                </a:lnTo>
                <a:lnTo>
                  <a:pt x="0" y="53404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786336" y="2983874"/>
            <a:ext cx="4501664" cy="4886474"/>
          </a:xfrm>
          <a:custGeom>
            <a:avLst/>
            <a:gdLst/>
            <a:ahLst/>
            <a:cxnLst/>
            <a:rect r="r" b="b" t="t" l="l"/>
            <a:pathLst>
              <a:path h="4886474" w="4501664">
                <a:moveTo>
                  <a:pt x="0" y="0"/>
                </a:moveTo>
                <a:lnTo>
                  <a:pt x="4501664" y="0"/>
                </a:lnTo>
                <a:lnTo>
                  <a:pt x="4501664" y="4886474"/>
                </a:lnTo>
                <a:lnTo>
                  <a:pt x="0" y="48864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204299" y="790178"/>
            <a:ext cx="14159174" cy="1753727"/>
          </a:xfrm>
          <a:prstGeom prst="rect">
            <a:avLst/>
          </a:prstGeom>
        </p:spPr>
        <p:txBody>
          <a:bodyPr anchor="t" rtlCol="false" tIns="0" lIns="0" bIns="0" rIns="0">
            <a:spAutoFit/>
          </a:bodyPr>
          <a:lstStyle/>
          <a:p>
            <a:pPr algn="ctr">
              <a:lnSpc>
                <a:spcPts val="6847"/>
              </a:lnSpc>
            </a:pPr>
            <a:r>
              <a:rPr lang="en-US" sz="6225">
                <a:solidFill>
                  <a:srgbClr val="C13F1E"/>
                </a:solidFill>
                <a:latin typeface="HK Grotesk Bold"/>
              </a:rPr>
              <a:t>POWER POINT W CODZIENNYM ŻYCIU</a:t>
            </a:r>
          </a:p>
          <a:p>
            <a:pPr algn="ctr">
              <a:lnSpc>
                <a:spcPts val="6847"/>
              </a:lnSpc>
              <a:spcBef>
                <a:spcPct val="0"/>
              </a:spcBef>
            </a:pPr>
          </a:p>
        </p:txBody>
      </p:sp>
      <p:sp>
        <p:nvSpPr>
          <p:cNvPr name="TextBox 6" id="6"/>
          <p:cNvSpPr txBox="true"/>
          <p:nvPr/>
        </p:nvSpPr>
        <p:spPr>
          <a:xfrm rot="0">
            <a:off x="728943" y="3012449"/>
            <a:ext cx="9295543" cy="4979695"/>
          </a:xfrm>
          <a:prstGeom prst="rect">
            <a:avLst/>
          </a:prstGeom>
        </p:spPr>
        <p:txBody>
          <a:bodyPr anchor="t" rtlCol="false" tIns="0" lIns="0" bIns="0" rIns="0">
            <a:spAutoFit/>
          </a:bodyPr>
          <a:lstStyle/>
          <a:p>
            <a:pPr algn="ctr">
              <a:lnSpc>
                <a:spcPts val="4387"/>
              </a:lnSpc>
            </a:pPr>
            <a:r>
              <a:rPr lang="en-US" sz="3988">
                <a:solidFill>
                  <a:srgbClr val="050217"/>
                </a:solidFill>
                <a:latin typeface="HK Grotesk Bold"/>
              </a:rPr>
              <a:t>Dzięki temu programowi, możemy stworzyć pamiątkową wizualizację, na urodziny, imieniny. Prezentacja świetnie spisze się również w momencie kiedy chcemy zaprezentować naszym znajomym przyjaciołom wszystkie informacje o wycieczce, naszej pasji czy tez o nadchodzących wydarzeniach.</a:t>
            </a:r>
          </a:p>
          <a:p>
            <a:pPr algn="ctr">
              <a:lnSpc>
                <a:spcPts val="4387"/>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370809" y="1832568"/>
            <a:ext cx="17259300" cy="7425732"/>
          </a:xfrm>
          <a:prstGeom prst="rect">
            <a:avLst/>
          </a:prstGeom>
        </p:spPr>
        <p:txBody>
          <a:bodyPr anchor="t" rtlCol="false" tIns="0" lIns="0" bIns="0" rIns="0">
            <a:spAutoFit/>
          </a:bodyPr>
          <a:lstStyle/>
          <a:p>
            <a:pPr algn="ctr">
              <a:lnSpc>
                <a:spcPts val="7758"/>
              </a:lnSpc>
              <a:spcBef>
                <a:spcPct val="0"/>
              </a:spcBef>
            </a:pPr>
            <a:r>
              <a:rPr lang="en-US" sz="7053">
                <a:solidFill>
                  <a:srgbClr val="000000"/>
                </a:solidFill>
                <a:latin typeface="HK Grotesk Bold"/>
              </a:rPr>
              <a:t>BIBLIOGRAFIA</a:t>
            </a:r>
          </a:p>
          <a:p>
            <a:pPr algn="ctr">
              <a:lnSpc>
                <a:spcPts val="7758"/>
              </a:lnSpc>
              <a:spcBef>
                <a:spcPct val="0"/>
              </a:spcBef>
            </a:pP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3" tooltip="https://www.computerhope.com/jargon/m/microsoft-word.htm"/>
              </a:rPr>
              <a:t>https://www.computerhope.com/jargon/m/microsoft-word.htm</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4" tooltip="https://www.geeksforgeeks.org/introduction-to-microsoft-word/"/>
              </a:rPr>
              <a:t>https://www.geeksforgeeks.org/introduction-to-microsoft-word/</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5" tooltip="https://sciaga.pl/tekst/50020-51-opis_worda"/>
              </a:rPr>
              <a:t>https://sciaga.pl/tekst/50020-51-opis_worda</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6" tooltip="https://support.microsoft.com/pl-pl/office/podstawowe-zadania-w-programie-excel-dc775dd1-fa52-430f-9c3c-d998d1735fca"/>
              </a:rPr>
              <a:t>https://support.microsoft.com/pl-pl/office/podstawowe-zadania-w-programie-excel-dc775dd1-fa52-430f-9c3c-d998d1735fca</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7" tooltip="http://staff.uz.zgora.pl/gmaniars/Pliki/excel.pdf"/>
              </a:rPr>
              <a:t>http://staff.uz.zgora.pl/gmaniars/Pliki/excel.pdf</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8" tooltip="https://support.microsoft.com/pl-pl/office/co-to-jest-program-powerpoint-5f9cc860-d199-4d85-ad1b-4b74018acf5b"/>
              </a:rPr>
              <a:t>https://support.microsoft.com/pl-pl/office/co-to-jest-program-powerpoint-5f9cc860-d199-4d85-ad1b-4b74018acf5b</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9" tooltip="https://trybawaryjny.pl/funkcje-windows-10/"/>
              </a:rPr>
              <a:t>https://trybawaryjny.pl/funkcje-windows-10/</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0" tooltip="https://support.microsoft.com/pl-pl/windows/podstawowe-programy-windows-2707b879-5004-4349-c4a4-e5900945f2a9"/>
              </a:rPr>
              <a:t>https://support.microsoft.com/pl-pl/windows/podstawowe-programy-windows-2707b879-5004-4349-c4a4-e5900945f2a9</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1" tooltip="https://www.tazkranet.com/pl/setup-windows-pc-for-senior-citizens/"/>
              </a:rPr>
              <a:t>https://www.tazkranet.com/pl/setup-windows-pc-for-senior-citizens/</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2" tooltip="https://pl.wikipedia.org/wiki/Microsoft_Paint"/>
              </a:rPr>
              <a:t>https://pl.wikipedia.org/wiki/Microsoft_Paint</a:t>
            </a:r>
          </a:p>
          <a:p>
            <a:pPr algn="l">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3" tooltip="https://pl.wikipedia.org/wiki/Przegl%C4%85darka_internetowa"/>
              </a:rPr>
              <a:t>https://pl.wikipedia.org/wiki/Przegl%C4%85darka_internetowa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986C8"/>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545197" y="1028700"/>
            <a:ext cx="15353375" cy="8535811"/>
          </a:xfrm>
          <a:custGeom>
            <a:avLst/>
            <a:gdLst/>
            <a:ahLst/>
            <a:cxnLst/>
            <a:rect r="r" b="b" t="t" l="l"/>
            <a:pathLst>
              <a:path h="8535811" w="15353375">
                <a:moveTo>
                  <a:pt x="0" y="0"/>
                </a:moveTo>
                <a:lnTo>
                  <a:pt x="15353375" y="0"/>
                </a:lnTo>
                <a:lnTo>
                  <a:pt x="15353375" y="8535811"/>
                </a:lnTo>
                <a:lnTo>
                  <a:pt x="0" y="8535811"/>
                </a:lnTo>
                <a:lnTo>
                  <a:pt x="0" y="0"/>
                </a:lnTo>
                <a:close/>
              </a:path>
            </a:pathLst>
          </a:custGeom>
          <a:blipFill>
            <a:blip r:embed="rId3"/>
            <a:stretch>
              <a:fillRect l="-60875" t="-60265" r="-42197" b="-45196"/>
            </a:stretch>
          </a:blipFill>
        </p:spPr>
      </p:sp>
      <p:sp>
        <p:nvSpPr>
          <p:cNvPr name="TextBox 4" id="4"/>
          <p:cNvSpPr txBox="true"/>
          <p:nvPr/>
        </p:nvSpPr>
        <p:spPr>
          <a:xfrm rot="0">
            <a:off x="2983856" y="9756231"/>
            <a:ext cx="69533" cy="177165"/>
          </a:xfrm>
          <a:prstGeom prst="rect">
            <a:avLst/>
          </a:prstGeom>
        </p:spPr>
        <p:txBody>
          <a:bodyPr anchor="t" rtlCol="false" tIns="0" lIns="0" bIns="0" rIns="0">
            <a:spAutoFit/>
          </a:bodyPr>
          <a:lstStyle/>
          <a:p>
            <a:pPr algn="ctr">
              <a:lnSpc>
                <a:spcPts val="1320"/>
              </a:lnSpc>
              <a:spcBef>
                <a:spcPct val="0"/>
              </a:spcBef>
            </a:pPr>
            <a:r>
              <a:rPr lang="en-US" sz="1200">
                <a:solidFill>
                  <a:srgbClr val="FFFFFF"/>
                </a:solidFill>
                <a:latin typeface="HK Grotesk Bold"/>
              </a:rPr>
              <a:t>\</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8963524" y="1519710"/>
            <a:ext cx="7879588" cy="5609348"/>
            <a:chOff x="0" y="0"/>
            <a:chExt cx="10506117" cy="7479131"/>
          </a:xfrm>
        </p:grpSpPr>
        <p:sp>
          <p:nvSpPr>
            <p:cNvPr name="TextBox 3" id="3"/>
            <p:cNvSpPr txBox="true"/>
            <p:nvPr/>
          </p:nvSpPr>
          <p:spPr>
            <a:xfrm rot="0">
              <a:off x="0" y="1721520"/>
              <a:ext cx="10506117" cy="5759845"/>
            </a:xfrm>
            <a:prstGeom prst="rect">
              <a:avLst/>
            </a:prstGeom>
          </p:spPr>
          <p:txBody>
            <a:bodyPr anchor="t" rtlCol="false" tIns="0" lIns="0" bIns="0" rIns="0">
              <a:spAutoFit/>
            </a:bodyPr>
            <a:lstStyle/>
            <a:p>
              <a:pPr algn="just">
                <a:lnSpc>
                  <a:spcPts val="6415"/>
                </a:lnSpc>
              </a:pPr>
              <a:r>
                <a:rPr lang="en-US" sz="5832">
                  <a:solidFill>
                    <a:srgbClr val="FFFFFF"/>
                  </a:solidFill>
                  <a:latin typeface="HK Grotesk Bold"/>
                </a:rPr>
                <a:t>Dziękuję za uwagę.</a:t>
              </a:r>
            </a:p>
            <a:p>
              <a:pPr algn="just">
                <a:lnSpc>
                  <a:spcPts val="6711"/>
                </a:lnSpc>
              </a:pPr>
            </a:p>
            <a:p>
              <a:pPr algn="just">
                <a:lnSpc>
                  <a:spcPts val="2664"/>
                </a:lnSpc>
              </a:pPr>
              <a:r>
                <a:rPr lang="en-US" sz="2422">
                  <a:solidFill>
                    <a:srgbClr val="FFFFFF"/>
                  </a:solidFill>
                  <a:latin typeface="HK Grotesk Bold"/>
                </a:rPr>
                <a:t>Więcej informacji o projekcie na stronie:</a:t>
              </a:r>
            </a:p>
            <a:p>
              <a:pPr algn="just">
                <a:lnSpc>
                  <a:spcPts val="2664"/>
                </a:lnSpc>
              </a:pPr>
            </a:p>
            <a:p>
              <a:pPr algn="just">
                <a:lnSpc>
                  <a:spcPts val="2664"/>
                </a:lnSpc>
              </a:pPr>
              <a:r>
                <a:rPr lang="en-US" sz="2422">
                  <a:solidFill>
                    <a:srgbClr val="FFFFFF"/>
                  </a:solidFill>
                  <a:latin typeface="HK Grotesk Bold"/>
                </a:rPr>
                <a:t>https://kreatywnidlabiznesu.pl/develop-your-creativity/</a:t>
              </a:r>
            </a:p>
            <a:p>
              <a:pPr algn="just">
                <a:lnSpc>
                  <a:spcPts val="6415"/>
                </a:lnSpc>
              </a:pPr>
            </a:p>
            <a:p>
              <a:pPr algn="just">
                <a:lnSpc>
                  <a:spcPts val="6415"/>
                </a:lnSpc>
              </a:pPr>
            </a:p>
          </p:txBody>
        </p:sp>
        <p:sp>
          <p:nvSpPr>
            <p:cNvPr name="TextBox 4" id="4"/>
            <p:cNvSpPr txBox="true"/>
            <p:nvPr/>
          </p:nvSpPr>
          <p:spPr>
            <a:xfrm rot="0">
              <a:off x="0" y="37572"/>
              <a:ext cx="10506117" cy="953411"/>
            </a:xfrm>
            <a:prstGeom prst="rect">
              <a:avLst/>
            </a:prstGeom>
          </p:spPr>
          <p:txBody>
            <a:bodyPr anchor="t" rtlCol="false" tIns="0" lIns="0" bIns="0" rIns="0">
              <a:spAutoFit/>
            </a:bodyPr>
            <a:lstStyle/>
            <a:p>
              <a:pPr algn="just">
                <a:lnSpc>
                  <a:spcPts val="5526"/>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71293" t="0" r="-28214" b="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50035" t="0" r="-50035"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0" y="9258300"/>
            <a:ext cx="19466958" cy="2706722"/>
            <a:chOff x="0" y="0"/>
            <a:chExt cx="5127100" cy="712882"/>
          </a:xfrm>
        </p:grpSpPr>
        <p:sp>
          <p:nvSpPr>
            <p:cNvPr name="Freeform 11" id="11"/>
            <p:cNvSpPr/>
            <p:nvPr/>
          </p:nvSpPr>
          <p:spPr>
            <a:xfrm flipH="false" flipV="false" rot="0">
              <a:off x="0" y="0"/>
              <a:ext cx="5127100" cy="712882"/>
            </a:xfrm>
            <a:custGeom>
              <a:avLst/>
              <a:gdLst/>
              <a:ahLst/>
              <a:cxnLst/>
              <a:rect r="r" b="b" t="t" l="l"/>
              <a:pathLst>
                <a:path h="712882" w="5127100">
                  <a:moveTo>
                    <a:pt x="0" y="0"/>
                  </a:moveTo>
                  <a:lnTo>
                    <a:pt x="5127100" y="0"/>
                  </a:lnTo>
                  <a:lnTo>
                    <a:pt x="5127100" y="712882"/>
                  </a:lnTo>
                  <a:lnTo>
                    <a:pt x="0" y="712882"/>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6179279" y="9370793"/>
            <a:ext cx="811075" cy="811075"/>
          </a:xfrm>
          <a:custGeom>
            <a:avLst/>
            <a:gdLst/>
            <a:ahLst/>
            <a:cxnLst/>
            <a:rect r="r" b="b" t="t" l="l"/>
            <a:pathLst>
              <a:path h="811075" w="811075">
                <a:moveTo>
                  <a:pt x="0" y="0"/>
                </a:moveTo>
                <a:lnTo>
                  <a:pt x="811074" y="0"/>
                </a:lnTo>
                <a:lnTo>
                  <a:pt x="811074" y="811074"/>
                </a:lnTo>
                <a:lnTo>
                  <a:pt x="0" y="811074"/>
                </a:lnTo>
                <a:lnTo>
                  <a:pt x="0" y="0"/>
                </a:lnTo>
                <a:close/>
              </a:path>
            </a:pathLst>
          </a:custGeom>
          <a:blipFill>
            <a:blip r:embed="rId6"/>
            <a:stretch>
              <a:fillRect l="0" t="0" r="0" b="0"/>
            </a:stretch>
          </a:blipFill>
        </p:spPr>
      </p:sp>
      <p:sp>
        <p:nvSpPr>
          <p:cNvPr name="Freeform 14" id="14"/>
          <p:cNvSpPr/>
          <p:nvPr/>
        </p:nvSpPr>
        <p:spPr>
          <a:xfrm flipH="false" flipV="false" rot="0">
            <a:off x="7141008" y="9374159"/>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4828317" y="9347468"/>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8"/>
            <a:stretch>
              <a:fillRect l="0" t="0" r="0" b="0"/>
            </a:stretch>
          </a:blipFill>
        </p:spPr>
      </p:sp>
      <p:sp>
        <p:nvSpPr>
          <p:cNvPr name="Freeform 16" id="16"/>
          <p:cNvSpPr/>
          <p:nvPr/>
        </p:nvSpPr>
        <p:spPr>
          <a:xfrm flipH="false" flipV="false" rot="0">
            <a:off x="8200205" y="9482906"/>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9"/>
            <a:stretch>
              <a:fillRect l="0" t="0" r="0" b="0"/>
            </a:stretch>
          </a:blipFill>
        </p:spPr>
      </p:sp>
      <p:sp>
        <p:nvSpPr>
          <p:cNvPr name="TextBox 17" id="17"/>
          <p:cNvSpPr txBox="true"/>
          <p:nvPr/>
        </p:nvSpPr>
        <p:spPr>
          <a:xfrm rot="-5400000">
            <a:off x="5526553" y="9707951"/>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PARTNERZY:</a:t>
            </a:r>
          </a:p>
        </p:txBody>
      </p:sp>
      <p:sp>
        <p:nvSpPr>
          <p:cNvPr name="TextBox 18" id="18"/>
          <p:cNvSpPr txBox="true"/>
          <p:nvPr/>
        </p:nvSpPr>
        <p:spPr>
          <a:xfrm rot="-5400000">
            <a:off x="4162420" y="9724556"/>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LIDER:</a:t>
            </a:r>
          </a:p>
        </p:txBody>
      </p:sp>
      <p:sp>
        <p:nvSpPr>
          <p:cNvPr name="Freeform 19" id="19"/>
          <p:cNvSpPr/>
          <p:nvPr/>
        </p:nvSpPr>
        <p:spPr>
          <a:xfrm flipH="false" flipV="false" rot="0">
            <a:off x="356614" y="9429957"/>
            <a:ext cx="4319303" cy="772075"/>
          </a:xfrm>
          <a:custGeom>
            <a:avLst/>
            <a:gdLst/>
            <a:ahLst/>
            <a:cxnLst/>
            <a:rect r="r" b="b" t="t" l="l"/>
            <a:pathLst>
              <a:path h="772075" w="4319303">
                <a:moveTo>
                  <a:pt x="0" y="0"/>
                </a:moveTo>
                <a:lnTo>
                  <a:pt x="4319303" y="0"/>
                </a:lnTo>
                <a:lnTo>
                  <a:pt x="4319303" y="772075"/>
                </a:lnTo>
                <a:lnTo>
                  <a:pt x="0" y="772075"/>
                </a:lnTo>
                <a:lnTo>
                  <a:pt x="0" y="0"/>
                </a:lnTo>
                <a:close/>
              </a:path>
            </a:pathLst>
          </a:custGeom>
          <a:blipFill>
            <a:blip r:embed="rId10"/>
            <a:stretch>
              <a:fillRect l="0" t="0" r="0" b="0"/>
            </a:stretch>
          </a:blipFill>
        </p:spPr>
      </p:sp>
      <p:sp>
        <p:nvSpPr>
          <p:cNvPr name="TextBox 20" id="20"/>
          <p:cNvSpPr txBox="true"/>
          <p:nvPr/>
        </p:nvSpPr>
        <p:spPr>
          <a:xfrm rot="0">
            <a:off x="9733479" y="7995104"/>
            <a:ext cx="8103006" cy="887096"/>
          </a:xfrm>
          <a:prstGeom prst="rect">
            <a:avLst/>
          </a:prstGeom>
        </p:spPr>
        <p:txBody>
          <a:bodyPr anchor="t" rtlCol="false" tIns="0" lIns="0" bIns="0" rIns="0">
            <a:spAutoFit/>
          </a:bodyPr>
          <a:lstStyle/>
          <a:p>
            <a:pPr>
              <a:lnSpc>
                <a:spcPts val="1760"/>
              </a:lnSpc>
              <a:spcBef>
                <a:spcPct val="0"/>
              </a:spcBef>
            </a:pPr>
            <a:r>
              <a:rPr lang="en-US" sz="1600">
                <a:solidFill>
                  <a:srgbClr val="050217"/>
                </a:solidFill>
                <a:latin typeface="HK Grotesk"/>
              </a:rPr>
              <a:t>Sfinansowane ze środków UE. Wyrażone poglądy i opinie są jedynie opiniami autora lub autorów i niekoniecznie odzwierciedlają poglądy i opinie Unii Europejskiej lub Europejskiej Agencji Wykonawczej ds. Edukacji i Kultury (EACEA). Unia Europejska ani EACEA nie ponoszą za nie odpowiedzialności.</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10200"/>
            <a:ext cx="6864201" cy="2460292"/>
          </a:xfrm>
          <a:prstGeom prst="rect">
            <a:avLst/>
          </a:prstGeom>
        </p:spPr>
        <p:txBody>
          <a:bodyPr anchor="t" rtlCol="false" tIns="0" lIns="0" bIns="0" rIns="0">
            <a:spAutoFit/>
          </a:bodyPr>
          <a:lstStyle/>
          <a:p>
            <a:pPr>
              <a:lnSpc>
                <a:spcPts val="6492"/>
              </a:lnSpc>
            </a:pPr>
            <a:r>
              <a:rPr lang="en-US" sz="5902">
                <a:solidFill>
                  <a:srgbClr val="336BE4"/>
                </a:solidFill>
                <a:latin typeface="Open Sans Extra Bold"/>
              </a:rPr>
              <a:t>DOSTOSOWANIE WIELKOŚCI TRZCIONKI</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828047" y="4589069"/>
            <a:ext cx="16631906" cy="5388530"/>
          </a:xfrm>
          <a:custGeom>
            <a:avLst/>
            <a:gdLst/>
            <a:ahLst/>
            <a:cxnLst/>
            <a:rect r="r" b="b" t="t" l="l"/>
            <a:pathLst>
              <a:path h="5388530" w="16631906">
                <a:moveTo>
                  <a:pt x="0" y="0"/>
                </a:moveTo>
                <a:lnTo>
                  <a:pt x="16631906" y="0"/>
                </a:lnTo>
                <a:lnTo>
                  <a:pt x="16631906" y="5388530"/>
                </a:lnTo>
                <a:lnTo>
                  <a:pt x="0" y="5388530"/>
                </a:lnTo>
                <a:lnTo>
                  <a:pt x="0" y="0"/>
                </a:lnTo>
                <a:close/>
              </a:path>
            </a:pathLst>
          </a:custGeom>
          <a:blipFill>
            <a:blip r:embed="rId3"/>
            <a:stretch>
              <a:fillRect l="-43436" t="-142481" r="-24390" b="-48895"/>
            </a:stretch>
          </a:blipFill>
        </p:spPr>
      </p:sp>
      <p:sp>
        <p:nvSpPr>
          <p:cNvPr name="TextBox 5" id="5"/>
          <p:cNvSpPr txBox="true"/>
          <p:nvPr/>
        </p:nvSpPr>
        <p:spPr>
          <a:xfrm rot="0">
            <a:off x="8939992" y="9949024"/>
            <a:ext cx="4967615" cy="337976"/>
          </a:xfrm>
          <a:prstGeom prst="rect">
            <a:avLst/>
          </a:prstGeom>
        </p:spPr>
        <p:txBody>
          <a:bodyPr anchor="t" rtlCol="false" tIns="0" lIns="0" bIns="0" rIns="0">
            <a:spAutoFit/>
          </a:bodyPr>
          <a:lstStyle/>
          <a:p>
            <a:pPr>
              <a:lnSpc>
                <a:spcPts val="2737"/>
              </a:lnSpc>
            </a:pPr>
          </a:p>
        </p:txBody>
      </p:sp>
      <p:sp>
        <p:nvSpPr>
          <p:cNvPr name="TextBox 6" id="6"/>
          <p:cNvSpPr txBox="true"/>
          <p:nvPr/>
        </p:nvSpPr>
        <p:spPr>
          <a:xfrm rot="0">
            <a:off x="8413193" y="2135584"/>
            <a:ext cx="7052906" cy="1897766"/>
          </a:xfrm>
          <a:prstGeom prst="rect">
            <a:avLst/>
          </a:prstGeom>
        </p:spPr>
        <p:txBody>
          <a:bodyPr anchor="t" rtlCol="false" tIns="0" lIns="0" bIns="0" rIns="0">
            <a:spAutoFit/>
          </a:bodyPr>
          <a:lstStyle/>
          <a:p>
            <a:pPr algn="ctr">
              <a:lnSpc>
                <a:spcPts val="2992"/>
              </a:lnSpc>
              <a:spcBef>
                <a:spcPct val="0"/>
              </a:spcBef>
            </a:pPr>
            <a:r>
              <a:rPr lang="en-US" sz="2720">
                <a:solidFill>
                  <a:srgbClr val="000000"/>
                </a:solidFill>
                <a:latin typeface="Open Sans"/>
              </a:rPr>
              <a:t>Ten etap przygotowania jest równie ważny jak dostosowanie rozdzielczości.  Aby móc zmienić Trzcionkę na pasku startu należy kliknąć w ustawienia. Następnie klikamy na ułatwienie dostępu.</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36BE4"/>
        </a:solidFill>
      </p:bgPr>
    </p:bg>
    <p:spTree>
      <p:nvGrpSpPr>
        <p:cNvPr id="1" name=""/>
        <p:cNvGrpSpPr/>
        <p:nvPr/>
      </p:nvGrpSpPr>
      <p:grpSpPr>
        <a:xfrm>
          <a:off x="0" y="0"/>
          <a:ext cx="0" cy="0"/>
          <a:chOff x="0" y="0"/>
          <a:chExt cx="0" cy="0"/>
        </a:xfrm>
      </p:grpSpPr>
      <p:sp>
        <p:nvSpPr>
          <p:cNvPr name="Freeform 2" id="2"/>
          <p:cNvSpPr/>
          <p:nvPr/>
        </p:nvSpPr>
        <p:spPr>
          <a:xfrm flipH="false" flipV="false" rot="0">
            <a:off x="9723745" y="814257"/>
            <a:ext cx="6885970" cy="8844841"/>
          </a:xfrm>
          <a:custGeom>
            <a:avLst/>
            <a:gdLst/>
            <a:ahLst/>
            <a:cxnLst/>
            <a:rect r="r" b="b" t="t" l="l"/>
            <a:pathLst>
              <a:path h="8844841" w="6885970">
                <a:moveTo>
                  <a:pt x="0" y="0"/>
                </a:moveTo>
                <a:lnTo>
                  <a:pt x="6885970" y="0"/>
                </a:lnTo>
                <a:lnTo>
                  <a:pt x="6885970" y="8844840"/>
                </a:lnTo>
                <a:lnTo>
                  <a:pt x="0" y="8844840"/>
                </a:lnTo>
                <a:lnTo>
                  <a:pt x="0" y="0"/>
                </a:lnTo>
                <a:close/>
              </a:path>
            </a:pathLst>
          </a:custGeom>
          <a:blipFill>
            <a:blip r:embed="rId2"/>
            <a:stretch>
              <a:fillRect l="-1459" t="0" r="-1459" b="0"/>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1028700" y="568322"/>
            <a:ext cx="8329094" cy="2465714"/>
          </a:xfrm>
          <a:prstGeom prst="rect">
            <a:avLst/>
          </a:prstGeom>
        </p:spPr>
        <p:txBody>
          <a:bodyPr anchor="t" rtlCol="false" tIns="0" lIns="0" bIns="0" rIns="0">
            <a:spAutoFit/>
          </a:bodyPr>
          <a:lstStyle/>
          <a:p>
            <a:pPr>
              <a:lnSpc>
                <a:spcPts val="6490"/>
              </a:lnSpc>
            </a:pPr>
            <a:r>
              <a:rPr lang="en-US" sz="5900">
                <a:solidFill>
                  <a:srgbClr val="FFFFFF"/>
                </a:solidFill>
                <a:latin typeface="Open Sans Extra Bold"/>
              </a:rPr>
              <a:t>DRUKOWANIE DO FORMATU PDF</a:t>
            </a:r>
          </a:p>
          <a:p>
            <a:pPr>
              <a:lnSpc>
                <a:spcPts val="6490"/>
              </a:lnSpc>
            </a:pPr>
          </a:p>
        </p:txBody>
      </p:sp>
      <p:sp>
        <p:nvSpPr>
          <p:cNvPr name="TextBox 5" id="5"/>
          <p:cNvSpPr txBox="true"/>
          <p:nvPr/>
        </p:nvSpPr>
        <p:spPr>
          <a:xfrm rot="0">
            <a:off x="333178" y="2189990"/>
            <a:ext cx="9024616" cy="7469107"/>
          </a:xfrm>
          <a:prstGeom prst="rect">
            <a:avLst/>
          </a:prstGeom>
        </p:spPr>
        <p:txBody>
          <a:bodyPr anchor="t" rtlCol="false" tIns="0" lIns="0" bIns="0" rIns="0">
            <a:spAutoFit/>
          </a:bodyPr>
          <a:lstStyle/>
          <a:p>
            <a:pPr>
              <a:lnSpc>
                <a:spcPts val="3745"/>
              </a:lnSpc>
            </a:pPr>
          </a:p>
          <a:p>
            <a:pPr marL="622074" indent="-311037" lvl="1">
              <a:lnSpc>
                <a:spcPts val="3745"/>
              </a:lnSpc>
              <a:buFont typeface="Arial"/>
              <a:buChar char="•"/>
            </a:pPr>
            <a:r>
              <a:rPr lang="en-US" sz="2881" spc="57">
                <a:solidFill>
                  <a:srgbClr val="050217"/>
                </a:solidFill>
                <a:latin typeface="HK Grotesk Medium"/>
              </a:rPr>
              <a:t>Jest to jedna z przydatnych możliwości, którą daje nam komputer. Jak wiemy są róże programy do edycji tekstu, dlatego najbardziej bezpieczną wersją, szczególnie jeżeli musimy coś wydrukować bądź przesłać jest format pdf.</a:t>
            </a:r>
          </a:p>
          <a:p>
            <a:pPr marL="622074" indent="-311037" lvl="1">
              <a:lnSpc>
                <a:spcPts val="3745"/>
              </a:lnSpc>
              <a:buFont typeface="Arial"/>
              <a:buChar char="•"/>
            </a:pPr>
            <a:r>
              <a:rPr lang="en-US" sz="2881" spc="57">
                <a:solidFill>
                  <a:srgbClr val="050217"/>
                </a:solidFill>
                <a:latin typeface="HK Grotesk Medium"/>
              </a:rPr>
              <a:t>Aby zapisać plik w formacie pdf wystarczy podczas drukowania ( używając w dowolny programie zamiast drukarki docelowej wybrać opcję „Microsoft Print to PDF”, lub „Zapisz jako PDF” nazewnictwo może być różne w zależności od używanego programu). Następnie wybieramy miejsce docelowe zapisu dokumentu. </a:t>
            </a:r>
          </a:p>
          <a:p>
            <a:pPr marL="622074" indent="-311037" lvl="1">
              <a:lnSpc>
                <a:spcPts val="3745"/>
              </a:lnSpc>
              <a:buFont typeface="Arial"/>
              <a:buChar char="•"/>
            </a:pPr>
            <a:r>
              <a:rPr lang="en-US" sz="2881" spc="57">
                <a:solidFill>
                  <a:srgbClr val="050217"/>
                </a:solidFill>
                <a:latin typeface="HK Grotesk Medium"/>
              </a:rPr>
              <a:t>Zapisać w formie PDF możemy nie tylko dokumenty tekstowe, ale również arkusze, obrazy itp..</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326820" y="2341541"/>
            <a:ext cx="17407177" cy="6916759"/>
          </a:xfrm>
          <a:custGeom>
            <a:avLst/>
            <a:gdLst/>
            <a:ahLst/>
            <a:cxnLst/>
            <a:rect r="r" b="b" t="t" l="l"/>
            <a:pathLst>
              <a:path h="6916759" w="17407177">
                <a:moveTo>
                  <a:pt x="0" y="0"/>
                </a:moveTo>
                <a:lnTo>
                  <a:pt x="17407177" y="0"/>
                </a:lnTo>
                <a:lnTo>
                  <a:pt x="17407177" y="6916759"/>
                </a:lnTo>
                <a:lnTo>
                  <a:pt x="0" y="6916759"/>
                </a:lnTo>
                <a:lnTo>
                  <a:pt x="0" y="0"/>
                </a:lnTo>
                <a:close/>
              </a:path>
            </a:pathLst>
          </a:custGeom>
          <a:blipFill>
            <a:blip r:embed="rId3"/>
            <a:stretch>
              <a:fillRect l="-50916" t="-74630" r="-27468" b="-77897"/>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7474807" y="3594258"/>
            <a:ext cx="10628508" cy="4652640"/>
          </a:xfrm>
          <a:custGeom>
            <a:avLst/>
            <a:gdLst/>
            <a:ahLst/>
            <a:cxnLst/>
            <a:rect r="r" b="b" t="t" l="l"/>
            <a:pathLst>
              <a:path h="4652640" w="10628508">
                <a:moveTo>
                  <a:pt x="0" y="0"/>
                </a:moveTo>
                <a:lnTo>
                  <a:pt x="10628508" y="0"/>
                </a:lnTo>
                <a:lnTo>
                  <a:pt x="10628508" y="4652640"/>
                </a:lnTo>
                <a:lnTo>
                  <a:pt x="0" y="4652640"/>
                </a:lnTo>
                <a:lnTo>
                  <a:pt x="0" y="0"/>
                </a:lnTo>
                <a:close/>
              </a:path>
            </a:pathLst>
          </a:custGeom>
          <a:blipFill>
            <a:blip r:embed="rId3"/>
            <a:stretch>
              <a:fillRect l="-61352" t="-127096" r="-55002" b="-50915"/>
            </a:stretch>
          </a:blipFill>
        </p:spPr>
      </p:sp>
      <p:grpSp>
        <p:nvGrpSpPr>
          <p:cNvPr name="Group 4" id="4"/>
          <p:cNvGrpSpPr/>
          <p:nvPr/>
        </p:nvGrpSpPr>
        <p:grpSpPr>
          <a:xfrm rot="0">
            <a:off x="678983" y="628650"/>
            <a:ext cx="6565040" cy="8149142"/>
            <a:chOff x="0" y="0"/>
            <a:chExt cx="8753387" cy="10865523"/>
          </a:xfrm>
        </p:grpSpPr>
        <p:sp>
          <p:nvSpPr>
            <p:cNvPr name="TextBox 5" id="5"/>
            <p:cNvSpPr txBox="true"/>
            <p:nvPr/>
          </p:nvSpPr>
          <p:spPr>
            <a:xfrm rot="0">
              <a:off x="0" y="885480"/>
              <a:ext cx="8753387" cy="1828931"/>
            </a:xfrm>
            <a:prstGeom prst="rect">
              <a:avLst/>
            </a:prstGeom>
          </p:spPr>
          <p:txBody>
            <a:bodyPr anchor="t" rtlCol="false" tIns="0" lIns="0" bIns="0" rIns="0">
              <a:spAutoFit/>
            </a:bodyPr>
            <a:lstStyle/>
            <a:p>
              <a:pPr>
                <a:lnSpc>
                  <a:spcPts val="5371"/>
                </a:lnSpc>
              </a:pPr>
              <a:r>
                <a:rPr lang="en-US" sz="4882">
                  <a:solidFill>
                    <a:srgbClr val="FFFFFF"/>
                  </a:solidFill>
                  <a:latin typeface="Open Sans Extra Bold"/>
                </a:rPr>
                <a:t>NOTATNIK</a:t>
              </a:r>
            </a:p>
            <a:p>
              <a:pPr>
                <a:lnSpc>
                  <a:spcPts val="5370"/>
                </a:lnSpc>
              </a:pPr>
            </a:p>
          </p:txBody>
        </p:sp>
        <p:sp>
          <p:nvSpPr>
            <p:cNvPr name="TextBox 6" id="6"/>
            <p:cNvSpPr txBox="true"/>
            <p:nvPr/>
          </p:nvSpPr>
          <p:spPr>
            <a:xfrm rot="0">
              <a:off x="0" y="3429934"/>
              <a:ext cx="8753387" cy="7435588"/>
            </a:xfrm>
            <a:prstGeom prst="rect">
              <a:avLst/>
            </a:prstGeom>
          </p:spPr>
          <p:txBody>
            <a:bodyPr anchor="t" rtlCol="false" tIns="0" lIns="0" bIns="0" rIns="0">
              <a:spAutoFit/>
            </a:bodyPr>
            <a:lstStyle/>
            <a:p>
              <a:pPr>
                <a:lnSpc>
                  <a:spcPts val="3188"/>
                </a:lnSpc>
              </a:pPr>
              <a:r>
                <a:rPr lang="en-US" sz="2452" spc="49">
                  <a:solidFill>
                    <a:srgbClr val="FFFFFF"/>
                  </a:solidFill>
                  <a:latin typeface="Open Sans Extra Bold"/>
                </a:rPr>
                <a:t>Notatnik- jeden z darmowych i wbudowanych w systemie programów, służący do zapisu tekstu. W porównaniu z dokumentem tekstowym Microsoft Word posiada bardzo ograniczoną funkcję czyli ogranicza się do napisania tekstu, bez możliwość edycji, wstawiania tabel, obrazów czy wizualnych aspektów.</a:t>
              </a:r>
            </a:p>
            <a:p>
              <a:pPr>
                <a:lnSpc>
                  <a:spcPts val="3188"/>
                </a:lnSpc>
              </a:pPr>
            </a:p>
            <a:p>
              <a:pPr>
                <a:lnSpc>
                  <a:spcPts val="3188"/>
                </a:lnSpc>
              </a:pPr>
              <a:r>
                <a:rPr lang="en-US" sz="2452" spc="49">
                  <a:solidFill>
                    <a:srgbClr val="FFFFFF"/>
                  </a:solidFill>
                  <a:latin typeface="Open Sans Extra Bold"/>
                </a:rPr>
                <a:t>Aby wyszukać na komputerze w wyszukiwarce na pasku startowym wpisujemy notatnik.</a:t>
              </a:r>
            </a:p>
            <a:p>
              <a:pPr>
                <a:lnSpc>
                  <a:spcPts val="3188"/>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70619" y="5143500"/>
            <a:ext cx="14495318" cy="5143500"/>
          </a:xfrm>
          <a:custGeom>
            <a:avLst/>
            <a:gdLst/>
            <a:ahLst/>
            <a:cxnLst/>
            <a:rect r="r" b="b" t="t" l="l"/>
            <a:pathLst>
              <a:path h="5143500" w="14495318">
                <a:moveTo>
                  <a:pt x="0" y="0"/>
                </a:moveTo>
                <a:lnTo>
                  <a:pt x="14495319" y="0"/>
                </a:lnTo>
                <a:lnTo>
                  <a:pt x="14495319" y="5143500"/>
                </a:lnTo>
                <a:lnTo>
                  <a:pt x="0" y="5143500"/>
                </a:lnTo>
                <a:lnTo>
                  <a:pt x="0" y="0"/>
                </a:lnTo>
                <a:close/>
              </a:path>
            </a:pathLst>
          </a:custGeom>
          <a:blipFill>
            <a:blip r:embed="rId3"/>
            <a:stretch>
              <a:fillRect l="-58698" t="-152244" r="-34392" b="-53848"/>
            </a:stretch>
          </a:blipFill>
        </p:spPr>
      </p:sp>
      <p:grpSp>
        <p:nvGrpSpPr>
          <p:cNvPr name="Group 4" id="4"/>
          <p:cNvGrpSpPr/>
          <p:nvPr/>
        </p:nvGrpSpPr>
        <p:grpSpPr>
          <a:xfrm rot="0">
            <a:off x="346221" y="421716"/>
            <a:ext cx="15511637" cy="5906310"/>
            <a:chOff x="0" y="0"/>
            <a:chExt cx="20682183" cy="7875080"/>
          </a:xfrm>
        </p:grpSpPr>
        <p:sp>
          <p:nvSpPr>
            <p:cNvPr name="TextBox 5" id="5"/>
            <p:cNvSpPr txBox="true"/>
            <p:nvPr/>
          </p:nvSpPr>
          <p:spPr>
            <a:xfrm rot="0">
              <a:off x="0" y="488729"/>
              <a:ext cx="20682183" cy="1886247"/>
            </a:xfrm>
            <a:prstGeom prst="rect">
              <a:avLst/>
            </a:prstGeom>
          </p:spPr>
          <p:txBody>
            <a:bodyPr anchor="t" rtlCol="false" tIns="0" lIns="0" bIns="0" rIns="0">
              <a:spAutoFit/>
            </a:bodyPr>
            <a:lstStyle/>
            <a:p>
              <a:pPr>
                <a:lnSpc>
                  <a:spcPts val="10744"/>
                </a:lnSpc>
              </a:pPr>
              <a:r>
                <a:rPr lang="en-US" sz="9767">
                  <a:solidFill>
                    <a:srgbClr val="336BE4"/>
                  </a:solidFill>
                  <a:latin typeface="Open Sans Extra Bold"/>
                </a:rPr>
                <a:t> PAINT</a:t>
              </a:r>
            </a:p>
          </p:txBody>
        </p:sp>
        <p:sp>
          <p:nvSpPr>
            <p:cNvPr name="TextBox 6" id="6"/>
            <p:cNvSpPr txBox="true"/>
            <p:nvPr/>
          </p:nvSpPr>
          <p:spPr>
            <a:xfrm rot="0">
              <a:off x="0" y="3209284"/>
              <a:ext cx="20682183" cy="4665796"/>
            </a:xfrm>
            <a:prstGeom prst="rect">
              <a:avLst/>
            </a:prstGeom>
          </p:spPr>
          <p:txBody>
            <a:bodyPr anchor="t" rtlCol="false" tIns="0" lIns="0" bIns="0" rIns="0">
              <a:spAutoFit/>
            </a:bodyPr>
            <a:lstStyle/>
            <a:p>
              <a:pPr>
                <a:lnSpc>
                  <a:spcPts val="3524"/>
                </a:lnSpc>
              </a:pPr>
              <a:r>
                <a:rPr lang="en-US" sz="2710" spc="54">
                  <a:solidFill>
                    <a:srgbClr val="000000"/>
                  </a:solidFill>
                  <a:latin typeface="Open Sans Extra Bold"/>
                </a:rPr>
                <a:t>Microsoft Paint, MS Paint (wcześniej Paint, Paintbrush) – jest to jeden z programów graficznych, darmowy, znajdujący się w systemie operacyjnym służący do tworzenia i obróbki graficznej, będący produktem firmy Microsoft. Jest to program to program, który z łatwością może posługiwać się początkujący . Potrafi zapisywać i odczytywać grafikę w formatach: BMP, JPG i JPEG, GIF, TIFF, ICO oraz PNG.</a:t>
              </a:r>
            </a:p>
            <a:p>
              <a:pPr>
                <a:lnSpc>
                  <a:spcPts val="3524"/>
                </a:lnSpc>
              </a:pPr>
            </a:p>
            <a:p>
              <a:pPr>
                <a:lnSpc>
                  <a:spcPts val="3524"/>
                </a:lnSpc>
              </a:pPr>
            </a:p>
            <a:p>
              <a:pPr>
                <a:lnSpc>
                  <a:spcPts val="3524"/>
                </a:lnSpc>
              </a:pP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9906502" y="2818607"/>
            <a:ext cx="7647307" cy="5391351"/>
          </a:xfrm>
          <a:custGeom>
            <a:avLst/>
            <a:gdLst/>
            <a:ahLst/>
            <a:cxnLst/>
            <a:rect r="r" b="b" t="t" l="l"/>
            <a:pathLst>
              <a:path h="5391351" w="7647307">
                <a:moveTo>
                  <a:pt x="0" y="0"/>
                </a:moveTo>
                <a:lnTo>
                  <a:pt x="7647307" y="0"/>
                </a:lnTo>
                <a:lnTo>
                  <a:pt x="7647307" y="5391351"/>
                </a:lnTo>
                <a:lnTo>
                  <a:pt x="0" y="53913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584755" y="139027"/>
            <a:ext cx="9071950" cy="10008947"/>
            <a:chOff x="0" y="0"/>
            <a:chExt cx="12095933" cy="13345263"/>
          </a:xfrm>
        </p:grpSpPr>
        <p:sp>
          <p:nvSpPr>
            <p:cNvPr name="TextBox 5" id="5"/>
            <p:cNvSpPr txBox="true"/>
            <p:nvPr/>
          </p:nvSpPr>
          <p:spPr>
            <a:xfrm rot="0">
              <a:off x="0" y="434469"/>
              <a:ext cx="12095933" cy="3219141"/>
            </a:xfrm>
            <a:prstGeom prst="rect">
              <a:avLst/>
            </a:prstGeom>
          </p:spPr>
          <p:txBody>
            <a:bodyPr anchor="t" rtlCol="false" tIns="0" lIns="0" bIns="0" rIns="0">
              <a:spAutoFit/>
            </a:bodyPr>
            <a:lstStyle/>
            <a:p>
              <a:pPr>
                <a:lnSpc>
                  <a:spcPts val="9308"/>
                </a:lnSpc>
              </a:pPr>
              <a:r>
                <a:rPr lang="en-US" sz="8461">
                  <a:solidFill>
                    <a:srgbClr val="336BE4"/>
                  </a:solidFill>
                  <a:latin typeface="HK Grotesk Bold"/>
                </a:rPr>
                <a:t>PRZEGLĄDARKA INTERNETOWA</a:t>
              </a:r>
            </a:p>
          </p:txBody>
        </p:sp>
        <p:sp>
          <p:nvSpPr>
            <p:cNvPr name="TextBox 6" id="6"/>
            <p:cNvSpPr txBox="true"/>
            <p:nvPr/>
          </p:nvSpPr>
          <p:spPr>
            <a:xfrm rot="0">
              <a:off x="0" y="4419377"/>
              <a:ext cx="12095933" cy="8925886"/>
            </a:xfrm>
            <a:prstGeom prst="rect">
              <a:avLst/>
            </a:prstGeom>
          </p:spPr>
          <p:txBody>
            <a:bodyPr anchor="t" rtlCol="false" tIns="0" lIns="0" bIns="0" rIns="0">
              <a:spAutoFit/>
            </a:bodyPr>
            <a:lstStyle/>
            <a:p>
              <a:pPr>
                <a:lnSpc>
                  <a:spcPts val="3468"/>
                </a:lnSpc>
              </a:pPr>
              <a:r>
                <a:rPr lang="en-US" sz="2668" spc="53">
                  <a:solidFill>
                    <a:srgbClr val="050217"/>
                  </a:solidFill>
                  <a:latin typeface="HK Grotesk Medium"/>
                </a:rPr>
                <a:t>Przeglądarka internetowa (ang. web browser) – jest to program komputerowy służący do pobierania i wyświetlania stron internetowych, które są udostępniane przez serwery WWW, dzięki niej można także odtwarzać pliki multimedialne, często przy użyciu dodatków zwanych wtyczkami. Dzięki przeglądarkom, możemy również wyszukać informacje, oglądnąć film czy też znaleźć grafikę.</a:t>
              </a:r>
            </a:p>
            <a:p>
              <a:pPr>
                <a:lnSpc>
                  <a:spcPts val="3208"/>
                </a:lnSpc>
              </a:pPr>
            </a:p>
            <a:p>
              <a:pPr marL="532900" indent="-266450" lvl="1">
                <a:lnSpc>
                  <a:spcPts val="3208"/>
                </a:lnSpc>
                <a:buFont typeface="Arial"/>
                <a:buChar char="•"/>
              </a:pPr>
              <a:r>
                <a:rPr lang="en-US" sz="2468" spc="49">
                  <a:solidFill>
                    <a:srgbClr val="050217"/>
                  </a:solidFill>
                  <a:latin typeface="HK Grotesk Medium"/>
                </a:rPr>
                <a:t>Przykładowe przeglądarki:</a:t>
              </a:r>
            </a:p>
            <a:p>
              <a:pPr marL="532900" indent="-266450" lvl="1">
                <a:lnSpc>
                  <a:spcPts val="3208"/>
                </a:lnSpc>
                <a:buFont typeface="Arial"/>
                <a:buChar char="•"/>
              </a:pPr>
              <a:r>
                <a:rPr lang="en-US" sz="2468" spc="49">
                  <a:solidFill>
                    <a:srgbClr val="050217"/>
                  </a:solidFill>
                  <a:latin typeface="HK Grotesk Medium"/>
                </a:rPr>
                <a:t>Opera</a:t>
              </a:r>
            </a:p>
            <a:p>
              <a:pPr marL="532900" indent="-266450" lvl="1">
                <a:lnSpc>
                  <a:spcPts val="3208"/>
                </a:lnSpc>
                <a:buFont typeface="Arial"/>
                <a:buChar char="•"/>
              </a:pPr>
              <a:r>
                <a:rPr lang="en-US" sz="2468" spc="49">
                  <a:solidFill>
                    <a:srgbClr val="050217"/>
                  </a:solidFill>
                  <a:latin typeface="HK Grotesk Medium"/>
                </a:rPr>
                <a:t>Microsoft Edge</a:t>
              </a:r>
            </a:p>
            <a:p>
              <a:pPr marL="532900" indent="-266450" lvl="1">
                <a:lnSpc>
                  <a:spcPts val="3208"/>
                </a:lnSpc>
                <a:buFont typeface="Arial"/>
                <a:buChar char="•"/>
              </a:pPr>
              <a:r>
                <a:rPr lang="en-US" sz="2468" spc="49">
                  <a:solidFill>
                    <a:srgbClr val="050217"/>
                  </a:solidFill>
                  <a:latin typeface="HK Grotesk Medium"/>
                </a:rPr>
                <a:t>Mozilla Firefox</a:t>
              </a:r>
            </a:p>
            <a:p>
              <a:pPr marL="532900" indent="-266450" lvl="1">
                <a:lnSpc>
                  <a:spcPts val="3208"/>
                </a:lnSpc>
                <a:buFont typeface="Arial"/>
                <a:buChar char="•"/>
              </a:pPr>
              <a:r>
                <a:rPr lang="en-US" sz="2468" spc="49">
                  <a:solidFill>
                    <a:srgbClr val="050217"/>
                  </a:solidFill>
                  <a:latin typeface="HK Grotesk Medium"/>
                </a:rPr>
                <a:t>Chrome</a:t>
              </a:r>
            </a:p>
            <a:p>
              <a:pPr>
                <a:lnSpc>
                  <a:spcPts val="3208"/>
                </a:lnSpc>
              </a:pPr>
            </a:p>
            <a:p>
              <a:pPr>
                <a:lnSpc>
                  <a:spcPts val="3208"/>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DAFomcpzGms</dc:identifier>
  <dcterms:modified xsi:type="dcterms:W3CDTF">2011-08-01T06:04:30Z</dcterms:modified>
  <cp:revision>1</cp:revision>
  <dc:title>O5-WORD, EXCEL, POWER POINT-PREZENTACJA II</dc:title>
</cp:coreProperties>
</file>