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HK Grotesk" charset="1" panose="00000500000000000000"/>
      <p:regular r:id="rId12"/>
    </p:embeddedFont>
    <p:embeddedFont>
      <p:font typeface="HK Grotesk Bold" charset="1" panose="00000800000000000000"/>
      <p:regular r:id="rId13"/>
    </p:embeddedFont>
    <p:embeddedFont>
      <p:font typeface="HK Grotesk Italics" charset="1" panose="00000500000000000000"/>
      <p:regular r:id="rId14"/>
    </p:embeddedFont>
    <p:embeddedFont>
      <p:font typeface="HK Grotesk Bold Italics" charset="1" panose="00000800000000000000"/>
      <p:regular r:id="rId15"/>
    </p:embeddedFont>
    <p:embeddedFont>
      <p:font typeface="HK Grotesk Light" charset="1" panose="00000400000000000000"/>
      <p:regular r:id="rId16"/>
    </p:embeddedFont>
    <p:embeddedFont>
      <p:font typeface="HK Grotesk Light Italics" charset="1" panose="00000400000000000000"/>
      <p:regular r:id="rId17"/>
    </p:embeddedFont>
    <p:embeddedFont>
      <p:font typeface="HK Grotesk Medium" charset="1" panose="00000600000000000000"/>
      <p:regular r:id="rId18"/>
    </p:embeddedFont>
    <p:embeddedFont>
      <p:font typeface="HK Grotesk Medium Italics" charset="1" panose="00000600000000000000"/>
      <p:regular r:id="rId19"/>
    </p:embeddedFont>
    <p:embeddedFont>
      <p:font typeface="HK Grotesk Semi-Bold" charset="1" panose="00000700000000000000"/>
      <p:regular r:id="rId20"/>
    </p:embeddedFont>
    <p:embeddedFont>
      <p:font typeface="HK Grotesk Semi-Bold Italics" charset="1" panose="000007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37" Target="slides/slide16.xml" Type="http://schemas.openxmlformats.org/officeDocument/2006/relationships/slide"/><Relationship Id="rId38" Target="slides/slide17.xml" Type="http://schemas.openxmlformats.org/officeDocument/2006/relationships/slide"/><Relationship Id="rId39" Target="slides/slide18.xml" Type="http://schemas.openxmlformats.org/officeDocument/2006/relationships/slide"/><Relationship Id="rId4" Target="theme/theme1.xml" Type="http://schemas.openxmlformats.org/officeDocument/2006/relationships/theme"/><Relationship Id="rId40" Target="slides/slide19.xml" Type="http://schemas.openxmlformats.org/officeDocument/2006/relationships/slide"/><Relationship Id="rId41" Target="slides/slide20.xml" Type="http://schemas.openxmlformats.org/officeDocument/2006/relationships/slide"/><Relationship Id="rId42" Target="slides/slide21.xml" Type="http://schemas.openxmlformats.org/officeDocument/2006/relationships/slide"/><Relationship Id="rId43" Target="slides/slide22.xml" Type="http://schemas.openxmlformats.org/officeDocument/2006/relationships/slide"/><Relationship Id="rId44" Target="slides/slide23.xml" Type="http://schemas.openxmlformats.org/officeDocument/2006/relationships/slide"/><Relationship Id="rId45" Target="slides/slide24.xml" Type="http://schemas.openxmlformats.org/officeDocument/2006/relationships/slide"/><Relationship Id="rId46" Target="slides/slide25.xml" Type="http://schemas.openxmlformats.org/officeDocument/2006/relationships/slide"/><Relationship Id="rId47" Target="slides/slide26.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1.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2.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3.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0.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https://www.verywellmind.com/ten-rules-of-netiquette-22285"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4.png" Type="http://schemas.openxmlformats.org/officeDocument/2006/relationships/image"/><Relationship Id="rId4" Target="../media/image35.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40.png" Type="http://schemas.openxmlformats.org/officeDocument/2006/relationships/image"/><Relationship Id="rId3" Target="../media/image41.jpeg" Type="http://schemas.openxmlformats.org/officeDocument/2006/relationships/image"/><Relationship Id="rId4" Target="../media/image42.jpeg" Type="http://schemas.openxmlformats.org/officeDocument/2006/relationships/image"/><Relationship Id="rId5" Target="../media/image6.png" Type="http://schemas.openxmlformats.org/officeDocument/2006/relationships/image"/><Relationship Id="rId6" Target="../media/image2.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 Id="rId9"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5572" r="0" b="0"/>
          <a:stretch>
            <a:fillRect/>
          </a:stretch>
        </p:blipFill>
        <p:spPr>
          <a:xfrm flipH="false" flipV="false">
            <a:off x="0" y="0"/>
            <a:ext cx="18288000" cy="10287000"/>
          </a:xfrm>
          <a:prstGeom prst="rect">
            <a:avLst/>
          </a:prstGeom>
        </p:spPr>
      </p:pic>
      <p:grpSp>
        <p:nvGrpSpPr>
          <p:cNvPr name="Group 3" id="3"/>
          <p:cNvGrpSpPr/>
          <p:nvPr/>
        </p:nvGrpSpPr>
        <p:grpSpPr>
          <a:xfrm rot="0">
            <a:off x="-149682" y="8743950"/>
            <a:ext cx="19466958" cy="3086100"/>
            <a:chOff x="0" y="0"/>
            <a:chExt cx="5127100" cy="812800"/>
          </a:xfrm>
        </p:grpSpPr>
        <p:sp>
          <p:nvSpPr>
            <p:cNvPr name="Freeform 4" id="4"/>
            <p:cNvSpPr/>
            <p:nvPr/>
          </p:nvSpPr>
          <p:spPr>
            <a:xfrm flipH="false" flipV="false" rot="0">
              <a:off x="0" y="0"/>
              <a:ext cx="5127100" cy="812800"/>
            </a:xfrm>
            <a:custGeom>
              <a:avLst/>
              <a:gdLst/>
              <a:ahLst/>
              <a:cxnLst/>
              <a:rect r="r" b="b" t="t" l="l"/>
              <a:pathLst>
                <a:path h="812800" w="5127100">
                  <a:moveTo>
                    <a:pt x="0" y="0"/>
                  </a:moveTo>
                  <a:lnTo>
                    <a:pt x="5127100" y="0"/>
                  </a:lnTo>
                  <a:lnTo>
                    <a:pt x="5127100" y="812800"/>
                  </a:lnTo>
                  <a:lnTo>
                    <a:pt x="0" y="81280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817638" y="5219700"/>
            <a:ext cx="16261556" cy="3708400"/>
          </a:xfrm>
          <a:prstGeom prst="rect">
            <a:avLst/>
          </a:prstGeom>
        </p:spPr>
        <p:txBody>
          <a:bodyPr anchor="t" rtlCol="false" tIns="0" lIns="0" bIns="0" rIns="0">
            <a:spAutoFit/>
          </a:bodyPr>
          <a:lstStyle/>
          <a:p>
            <a:pPr>
              <a:lnSpc>
                <a:spcPts val="14299"/>
              </a:lnSpc>
            </a:pPr>
            <a:r>
              <a:rPr lang="en-US" sz="12999">
                <a:solidFill>
                  <a:srgbClr val="FFFFFF"/>
                </a:solidFill>
                <a:latin typeface="Arimo Bold"/>
              </a:rPr>
              <a:t>Нетикет</a:t>
            </a:r>
            <a:r>
              <a:rPr lang="en-US" sz="12999">
                <a:solidFill>
                  <a:srgbClr val="FFFFFF"/>
                </a:solidFill>
                <a:latin typeface="Arimo Bold"/>
              </a:rPr>
              <a:t> </a:t>
            </a:r>
          </a:p>
          <a:p>
            <a:pPr>
              <a:lnSpc>
                <a:spcPts val="14299"/>
              </a:lnSpc>
            </a:pPr>
            <a:r>
              <a:rPr lang="en-US" sz="12999">
                <a:solidFill>
                  <a:srgbClr val="FFFFFF"/>
                </a:solidFill>
                <a:latin typeface="Arimo Bold"/>
              </a:rPr>
              <a:t>Етикет в техниката</a:t>
            </a:r>
          </a:p>
        </p:txBody>
      </p:sp>
      <p:sp>
        <p:nvSpPr>
          <p:cNvPr name="Freeform 7" id="7"/>
          <p:cNvSpPr/>
          <p:nvPr/>
        </p:nvSpPr>
        <p:spPr>
          <a:xfrm flipH="false" flipV="false" rot="0">
            <a:off x="6308196" y="9230874"/>
            <a:ext cx="811075" cy="811075"/>
          </a:xfrm>
          <a:custGeom>
            <a:avLst/>
            <a:gdLst/>
            <a:ahLst/>
            <a:cxnLst/>
            <a:rect r="r" b="b" t="t" l="l"/>
            <a:pathLst>
              <a:path h="811075" w="811075">
                <a:moveTo>
                  <a:pt x="0" y="0"/>
                </a:moveTo>
                <a:lnTo>
                  <a:pt x="811075" y="0"/>
                </a:lnTo>
                <a:lnTo>
                  <a:pt x="811075" y="811075"/>
                </a:lnTo>
                <a:lnTo>
                  <a:pt x="0" y="811075"/>
                </a:lnTo>
                <a:lnTo>
                  <a:pt x="0" y="0"/>
                </a:lnTo>
                <a:close/>
              </a:path>
            </a:pathLst>
          </a:custGeom>
          <a:blipFill>
            <a:blip r:embed="rId3"/>
            <a:stretch>
              <a:fillRect l="0" t="0" r="0" b="0"/>
            </a:stretch>
          </a:blipFill>
        </p:spPr>
      </p:sp>
      <p:sp>
        <p:nvSpPr>
          <p:cNvPr name="Freeform 8" id="8"/>
          <p:cNvSpPr/>
          <p:nvPr/>
        </p:nvSpPr>
        <p:spPr>
          <a:xfrm flipH="false" flipV="false" rot="0">
            <a:off x="7392366" y="9207831"/>
            <a:ext cx="1059197" cy="834118"/>
          </a:xfrm>
          <a:custGeom>
            <a:avLst/>
            <a:gdLst/>
            <a:ahLst/>
            <a:cxnLst/>
            <a:rect r="r" b="b" t="t" l="l"/>
            <a:pathLst>
              <a:path h="834118" w="1059197">
                <a:moveTo>
                  <a:pt x="0" y="0"/>
                </a:moveTo>
                <a:lnTo>
                  <a:pt x="1059197" y="0"/>
                </a:lnTo>
                <a:lnTo>
                  <a:pt x="1059197" y="834118"/>
                </a:lnTo>
                <a:lnTo>
                  <a:pt x="0" y="834118"/>
                </a:lnTo>
                <a:lnTo>
                  <a:pt x="0" y="0"/>
                </a:lnTo>
                <a:close/>
              </a:path>
            </a:pathLst>
          </a:custGeom>
          <a:blipFill>
            <a:blip r:embed="rId4"/>
            <a:stretch>
              <a:fillRect l="0" t="0" r="0" b="0"/>
            </a:stretch>
          </a:blipFill>
        </p:spPr>
      </p:sp>
      <p:sp>
        <p:nvSpPr>
          <p:cNvPr name="Freeform 9" id="9"/>
          <p:cNvSpPr/>
          <p:nvPr/>
        </p:nvSpPr>
        <p:spPr>
          <a:xfrm flipH="false" flipV="false" rot="0">
            <a:off x="4659247" y="9197608"/>
            <a:ext cx="928453" cy="854564"/>
          </a:xfrm>
          <a:custGeom>
            <a:avLst/>
            <a:gdLst/>
            <a:ahLst/>
            <a:cxnLst/>
            <a:rect r="r" b="b" t="t" l="l"/>
            <a:pathLst>
              <a:path h="854564" w="928453">
                <a:moveTo>
                  <a:pt x="0" y="0"/>
                </a:moveTo>
                <a:lnTo>
                  <a:pt x="928453" y="0"/>
                </a:lnTo>
                <a:lnTo>
                  <a:pt x="928453" y="854564"/>
                </a:lnTo>
                <a:lnTo>
                  <a:pt x="0" y="854564"/>
                </a:lnTo>
                <a:lnTo>
                  <a:pt x="0" y="0"/>
                </a:lnTo>
                <a:close/>
              </a:path>
            </a:pathLst>
          </a:custGeom>
          <a:blipFill>
            <a:blip r:embed="rId5"/>
            <a:stretch>
              <a:fillRect l="0" t="0" r="0" b="0"/>
            </a:stretch>
          </a:blipFill>
        </p:spPr>
      </p:sp>
      <p:sp>
        <p:nvSpPr>
          <p:cNvPr name="Freeform 10" id="10"/>
          <p:cNvSpPr/>
          <p:nvPr/>
        </p:nvSpPr>
        <p:spPr>
          <a:xfrm flipH="false" flipV="false" rot="0">
            <a:off x="8565863" y="9330190"/>
            <a:ext cx="1646745" cy="652111"/>
          </a:xfrm>
          <a:custGeom>
            <a:avLst/>
            <a:gdLst/>
            <a:ahLst/>
            <a:cxnLst/>
            <a:rect r="r" b="b" t="t" l="l"/>
            <a:pathLst>
              <a:path h="652111" w="1646745">
                <a:moveTo>
                  <a:pt x="0" y="0"/>
                </a:moveTo>
                <a:lnTo>
                  <a:pt x="1646745" y="0"/>
                </a:lnTo>
                <a:lnTo>
                  <a:pt x="1646745" y="652111"/>
                </a:lnTo>
                <a:lnTo>
                  <a:pt x="0" y="652111"/>
                </a:lnTo>
                <a:lnTo>
                  <a:pt x="0" y="0"/>
                </a:lnTo>
                <a:close/>
              </a:path>
            </a:pathLst>
          </a:custGeom>
          <a:blipFill>
            <a:blip r:embed="rId6"/>
            <a:stretch>
              <a:fillRect l="0" t="0" r="0" b="0"/>
            </a:stretch>
          </a:blipFill>
        </p:spPr>
      </p:sp>
      <p:sp>
        <p:nvSpPr>
          <p:cNvPr name="Freeform 11" id="11"/>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7"/>
            <a:stretch>
              <a:fillRect l="0" t="0" r="0" b="0"/>
            </a:stretch>
          </a:blipFill>
        </p:spPr>
      </p:sp>
      <p:sp>
        <p:nvSpPr>
          <p:cNvPr name="TextBox 12" id="12"/>
          <p:cNvSpPr txBox="true"/>
          <p:nvPr/>
        </p:nvSpPr>
        <p:spPr>
          <a:xfrm rot="-5400000">
            <a:off x="5460772" y="9407972"/>
            <a:ext cx="863894" cy="284763"/>
          </a:xfrm>
          <a:prstGeom prst="rect">
            <a:avLst/>
          </a:prstGeom>
        </p:spPr>
        <p:txBody>
          <a:bodyPr anchor="t" rtlCol="false" tIns="0" lIns="0" bIns="0" rIns="0">
            <a:spAutoFit/>
          </a:bodyPr>
          <a:lstStyle/>
          <a:p>
            <a:pPr algn="ctr">
              <a:lnSpc>
                <a:spcPts val="1144"/>
              </a:lnSpc>
            </a:pPr>
            <a:r>
              <a:rPr lang="en-US" sz="817" spc="155">
                <a:solidFill>
                  <a:srgbClr val="1986C8"/>
                </a:solidFill>
                <a:latin typeface="Arimo Bold"/>
              </a:rPr>
              <a:t>Партньори:</a:t>
            </a:r>
          </a:p>
          <a:p>
            <a:pPr algn="ctr">
              <a:lnSpc>
                <a:spcPts val="1144"/>
              </a:lnSpc>
            </a:pPr>
          </a:p>
        </p:txBody>
      </p:sp>
      <p:sp>
        <p:nvSpPr>
          <p:cNvPr name="TextBox 13" id="13"/>
          <p:cNvSpPr txBox="true"/>
          <p:nvPr/>
        </p:nvSpPr>
        <p:spPr>
          <a:xfrm rot="-5400000">
            <a:off x="3948657" y="9521142"/>
            <a:ext cx="863894" cy="338210"/>
          </a:xfrm>
          <a:prstGeom prst="rect">
            <a:avLst/>
          </a:prstGeom>
        </p:spPr>
        <p:txBody>
          <a:bodyPr anchor="t" rtlCol="false" tIns="0" lIns="0" bIns="0" rIns="0">
            <a:spAutoFit/>
          </a:bodyPr>
          <a:lstStyle/>
          <a:p>
            <a:pPr algn="r">
              <a:lnSpc>
                <a:spcPts val="1308"/>
              </a:lnSpc>
            </a:pPr>
            <a:r>
              <a:rPr lang="en-US" sz="934" spc="177">
                <a:solidFill>
                  <a:srgbClr val="1986C8"/>
                </a:solidFill>
                <a:latin typeface="Arimo Bold"/>
              </a:rPr>
              <a:t>лидер:</a:t>
            </a:r>
          </a:p>
          <a:p>
            <a:pPr algn="r">
              <a:lnSpc>
                <a:spcPts val="1308"/>
              </a:lnSpc>
            </a:pPr>
          </a:p>
        </p:txBody>
      </p:sp>
      <p:sp>
        <p:nvSpPr>
          <p:cNvPr name="Freeform 14" id="14"/>
          <p:cNvSpPr/>
          <p:nvPr/>
        </p:nvSpPr>
        <p:spPr>
          <a:xfrm flipH="false" flipV="false" rot="0">
            <a:off x="286157" y="9197608"/>
            <a:ext cx="3853904" cy="809320"/>
          </a:xfrm>
          <a:custGeom>
            <a:avLst/>
            <a:gdLst/>
            <a:ahLst/>
            <a:cxnLst/>
            <a:rect r="r" b="b" t="t" l="l"/>
            <a:pathLst>
              <a:path h="809320" w="3853904">
                <a:moveTo>
                  <a:pt x="0" y="0"/>
                </a:moveTo>
                <a:lnTo>
                  <a:pt x="3853904" y="0"/>
                </a:lnTo>
                <a:lnTo>
                  <a:pt x="3853904" y="809320"/>
                </a:lnTo>
                <a:lnTo>
                  <a:pt x="0" y="809320"/>
                </a:lnTo>
                <a:lnTo>
                  <a:pt x="0" y="0"/>
                </a:lnTo>
                <a:close/>
              </a:path>
            </a:pathLst>
          </a:custGeom>
          <a:blipFill>
            <a:blip r:embed="rId8"/>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057275"/>
            <a:ext cx="14856757" cy="148867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 съвети за имейл нетикет: Как да започнете имейл</a:t>
            </a:r>
          </a:p>
          <a:p>
            <a:pPr algn="ctr">
              <a:lnSpc>
                <a:spcPts val="2385"/>
              </a:lnSpc>
            </a:pPr>
          </a:p>
        </p:txBody>
      </p:sp>
      <p:sp>
        <p:nvSpPr>
          <p:cNvPr name="TextBox 4" id="4"/>
          <p:cNvSpPr txBox="true"/>
          <p:nvPr/>
        </p:nvSpPr>
        <p:spPr>
          <a:xfrm rot="0">
            <a:off x="1028700" y="2326133"/>
            <a:ext cx="16230600" cy="9241790"/>
          </a:xfrm>
          <a:prstGeom prst="rect">
            <a:avLst/>
          </a:prstGeom>
        </p:spPr>
        <p:txBody>
          <a:bodyPr anchor="t" rtlCol="false" tIns="0" lIns="0" bIns="0" rIns="0">
            <a:spAutoFit/>
          </a:bodyPr>
          <a:lstStyle/>
          <a:p>
            <a:pPr algn="just">
              <a:lnSpc>
                <a:spcPts val="3520"/>
              </a:lnSpc>
              <a:spcBef>
                <a:spcPct val="0"/>
              </a:spcBef>
            </a:pPr>
            <a:r>
              <a:rPr lang="en-US" sz="3200">
                <a:solidFill>
                  <a:srgbClr val="336BE4"/>
                </a:solidFill>
                <a:latin typeface="Arimo"/>
              </a:rPr>
              <a:t>трябва</a:t>
            </a:r>
            <a:r>
              <a:rPr lang="en-US" sz="3200">
                <a:solidFill>
                  <a:srgbClr val="336BE4"/>
                </a:solidFill>
                <a:latin typeface="Arimo"/>
              </a:rPr>
              <a:t> да се представите и да използвате правилните заглавия на човека, на когото пишете.</a:t>
            </a:r>
          </a:p>
          <a:p>
            <a:pPr algn="just">
              <a:lnSpc>
                <a:spcPts val="3520"/>
              </a:lnSpc>
              <a:spcBef>
                <a:spcPct val="0"/>
              </a:spcBef>
            </a:pPr>
            <a:r>
              <a:rPr lang="en-US" sz="3200">
                <a:solidFill>
                  <a:srgbClr val="336BE4"/>
                </a:solidFill>
                <a:latin typeface="Arimo"/>
              </a:rPr>
              <a:t>Не трябва да се използват забележки , злоупотреби или саркастични забележки в официални имейли.</a:t>
            </a:r>
          </a:p>
          <a:p>
            <a:pPr algn="just">
              <a:lnSpc>
                <a:spcPts val="3520"/>
              </a:lnSpc>
              <a:spcBef>
                <a:spcPct val="0"/>
              </a:spcBef>
            </a:pPr>
            <a:r>
              <a:rPr lang="en-US" sz="3200">
                <a:solidFill>
                  <a:srgbClr val="336BE4"/>
                </a:solidFill>
                <a:latin typeface="Arimo"/>
              </a:rPr>
              <a:t>Обикновено приемливият формат за писане на имейл се състои от 3 стъпки:</a:t>
            </a:r>
          </a:p>
          <a:p>
            <a:pPr algn="just" marL="690882" indent="-345441" lvl="1">
              <a:lnSpc>
                <a:spcPts val="3520"/>
              </a:lnSpc>
              <a:spcBef>
                <a:spcPct val="0"/>
              </a:spcBef>
              <a:buFont typeface="Arial"/>
              <a:buChar char="•"/>
            </a:pPr>
            <a:r>
              <a:rPr lang="en-US" sz="3200">
                <a:solidFill>
                  <a:srgbClr val="336BE4"/>
                </a:solidFill>
                <a:latin typeface="Arimo"/>
              </a:rPr>
              <a:t>Започнете с ред „Здравей“: Това се отнася до кого пишете. То включва „Уважаеми/Здравейте/Добър ден, …“, последвано от пълното име на получателя, името на организацията или, ако все още не знаете към кого се обръщате, използвайте „Уважаеми господине/госпожо“ или „За кого може да се отнася '. По-късно, когато отговаряте, използвайте името, с което получателят се подписва в имейла за отговор.</a:t>
            </a:r>
          </a:p>
          <a:p>
            <a:pPr algn="just" marL="690882" indent="-345441" lvl="1">
              <a:lnSpc>
                <a:spcPts val="3520"/>
              </a:lnSpc>
              <a:spcBef>
                <a:spcPct val="0"/>
              </a:spcBef>
              <a:buFont typeface="Arial"/>
              <a:buChar char="•"/>
            </a:pPr>
            <a:r>
              <a:rPr lang="en-US" sz="3200">
                <a:solidFill>
                  <a:srgbClr val="336BE4"/>
                </a:solidFill>
                <a:latin typeface="Arimo"/>
              </a:rPr>
              <a:t>Представете</a:t>
            </a:r>
            <a:r>
              <a:rPr lang="en-US" sz="3200">
                <a:solidFill>
                  <a:srgbClr val="336BE4"/>
                </a:solidFill>
                <a:latin typeface="Arimo"/>
              </a:rPr>
              <a:t> се в следващия ред на имейла. „Аз съм…“, „Казвам се…“</a:t>
            </a:r>
          </a:p>
          <a:p>
            <a:pPr algn="just" marL="690882" indent="-345441" lvl="1">
              <a:lnSpc>
                <a:spcPts val="3520"/>
              </a:lnSpc>
              <a:spcBef>
                <a:spcPct val="0"/>
              </a:spcBef>
              <a:buFont typeface="Arial"/>
              <a:buChar char="•"/>
            </a:pPr>
            <a:r>
              <a:rPr lang="en-US" sz="3200">
                <a:solidFill>
                  <a:srgbClr val="336BE4"/>
                </a:solidFill>
                <a:latin typeface="Arimo"/>
              </a:rPr>
              <a:t>Обяснете</a:t>
            </a:r>
            <a:r>
              <a:rPr lang="en-US" sz="3200">
                <a:solidFill>
                  <a:srgbClr val="336BE4"/>
                </a:solidFill>
                <a:latin typeface="Arimo"/>
              </a:rPr>
              <a:t> с не повече от едно просто изречение защо пишете своя имейл. Това трябва да се отнася до темата на вашия имейл и да предава това, за което ще пишете в основната част или всеки прикачен файл, който изпращате.</a:t>
            </a:r>
          </a:p>
          <a:p>
            <a:pPr algn="just">
              <a:lnSpc>
                <a:spcPts val="3520"/>
              </a:lnSpc>
              <a:spcBef>
                <a:spcPct val="0"/>
              </a:spcBef>
            </a:pPr>
            <a:r>
              <a:rPr lang="en-US" sz="3200">
                <a:solidFill>
                  <a:srgbClr val="336BE4"/>
                </a:solidFill>
                <a:latin typeface="Arimo"/>
              </a:rPr>
              <a:t>Това</a:t>
            </a:r>
            <a:r>
              <a:rPr lang="en-US" sz="3200">
                <a:solidFill>
                  <a:srgbClr val="336BE4"/>
                </a:solidFill>
                <a:latin typeface="Arimo"/>
              </a:rPr>
              <a:t> е точно като писането на писмо: включете на кого пишете, кой сте и от какво имате нужда!</a:t>
            </a: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564996"/>
            <a:ext cx="16230600" cy="7927340"/>
          </a:xfrm>
          <a:prstGeom prst="rect">
            <a:avLst/>
          </a:prstGeom>
        </p:spPr>
        <p:txBody>
          <a:bodyPr anchor="t" rtlCol="false" tIns="0" lIns="0" bIns="0" rIns="0">
            <a:spAutoFit/>
          </a:bodyPr>
          <a:lstStyle/>
          <a:p>
            <a:pPr algn="just">
              <a:lnSpc>
                <a:spcPts val="3520"/>
              </a:lnSpc>
              <a:spcBef>
                <a:spcPct val="0"/>
              </a:spcBef>
            </a:pPr>
            <a:r>
              <a:rPr lang="en-US" sz="3200">
                <a:solidFill>
                  <a:srgbClr val="000000"/>
                </a:solidFill>
                <a:latin typeface="Arimo"/>
              </a:rPr>
              <a:t>Форматирането</a:t>
            </a:r>
            <a:r>
              <a:rPr lang="en-US" sz="3200">
                <a:solidFill>
                  <a:srgbClr val="000000"/>
                </a:solidFill>
                <a:latin typeface="Arimo"/>
              </a:rPr>
              <a:t> на</a:t>
            </a:r>
            <a:r>
              <a:rPr lang="en-US" sz="3200">
                <a:solidFill>
                  <a:srgbClr val="000000"/>
                </a:solidFill>
                <a:latin typeface="Arimo"/>
              </a:rPr>
              <a:t> имейла е изключително важно, тъй като позволява лесно четене. Може да е трудно да прочетете дълъг имейл без препинателни знаци, който изглежда продължава и продължава и не стига до същността. Това може да бъде стресиращо за получателя, тъй като затруднява разбирането на съдържанието. Ключовите стъпки ще гарантират, че вашият формат е перфектен:</a:t>
            </a:r>
          </a:p>
          <a:p>
            <a:pPr algn="just" marL="690882" indent="-345441" lvl="1">
              <a:lnSpc>
                <a:spcPts val="3520"/>
              </a:lnSpc>
              <a:spcBef>
                <a:spcPct val="0"/>
              </a:spcBef>
              <a:buFont typeface="Arial"/>
              <a:buChar char="•"/>
            </a:pPr>
            <a:r>
              <a:rPr lang="en-US" sz="3200">
                <a:solidFill>
                  <a:srgbClr val="000000"/>
                </a:solidFill>
                <a:latin typeface="Arimo"/>
              </a:rPr>
              <a:t>Разделете цялото съобщение на кратки абзаци с равни интервали между тях. Точно както виждате на тази страница, всеки път, когато влезете в нова тема, поставете бутона Enter, за да започнете нов ред.</a:t>
            </a:r>
          </a:p>
          <a:p>
            <a:pPr algn="just" marL="690882" indent="-345441" lvl="1">
              <a:lnSpc>
                <a:spcPts val="3520"/>
              </a:lnSpc>
              <a:spcBef>
                <a:spcPct val="0"/>
              </a:spcBef>
              <a:buFont typeface="Arial"/>
              <a:buChar char="•"/>
            </a:pPr>
            <a:r>
              <a:rPr lang="en-US" sz="3200">
                <a:solidFill>
                  <a:srgbClr val="000000"/>
                </a:solidFill>
                <a:latin typeface="Arimo"/>
              </a:rPr>
              <a:t>Използвайте</a:t>
            </a:r>
            <a:r>
              <a:rPr lang="en-US" sz="3200">
                <a:solidFill>
                  <a:srgbClr val="000000"/>
                </a:solidFill>
                <a:latin typeface="Arimo"/>
              </a:rPr>
              <a:t> точки, където е необходимо, особено в списъците.</a:t>
            </a:r>
          </a:p>
          <a:p>
            <a:pPr algn="just" marL="690882" indent="-345441" lvl="1">
              <a:lnSpc>
                <a:spcPts val="3520"/>
              </a:lnSpc>
              <a:spcBef>
                <a:spcPct val="0"/>
              </a:spcBef>
              <a:buFont typeface="Arial"/>
              <a:buChar char="•"/>
            </a:pPr>
            <a:r>
              <a:rPr lang="en-US" sz="3200">
                <a:solidFill>
                  <a:srgbClr val="000000"/>
                </a:solidFill>
                <a:latin typeface="Arimo"/>
              </a:rPr>
              <a:t>Най-</a:t>
            </a:r>
            <a:r>
              <a:rPr lang="en-US" sz="3200">
                <a:solidFill>
                  <a:srgbClr val="000000"/>
                </a:solidFill>
                <a:latin typeface="Arimo"/>
              </a:rPr>
              <a:t> важните твърдения трябва да се появят в първия параграф.</a:t>
            </a:r>
          </a:p>
          <a:p>
            <a:pPr algn="just" marL="690882" indent="-345441" lvl="1">
              <a:lnSpc>
                <a:spcPts val="3520"/>
              </a:lnSpc>
              <a:spcBef>
                <a:spcPct val="0"/>
              </a:spcBef>
              <a:buFont typeface="Arial"/>
              <a:buChar char="•"/>
            </a:pPr>
            <a:r>
              <a:rPr lang="en-US" sz="3200">
                <a:solidFill>
                  <a:srgbClr val="000000"/>
                </a:solidFill>
                <a:latin typeface="Arimo"/>
              </a:rPr>
              <a:t>Подкрепящите</a:t>
            </a:r>
            <a:r>
              <a:rPr lang="en-US" sz="3200">
                <a:solidFill>
                  <a:srgbClr val="000000"/>
                </a:solidFill>
                <a:latin typeface="Arimo"/>
              </a:rPr>
              <a:t> подробности трябва да последват в следващите параграфи</a:t>
            </a: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Freeform 4" id="4"/>
          <p:cNvSpPr/>
          <p:nvPr/>
        </p:nvSpPr>
        <p:spPr>
          <a:xfrm flipH="false" flipV="false" rot="0">
            <a:off x="2626008" y="7807740"/>
            <a:ext cx="11188082" cy="5282456"/>
          </a:xfrm>
          <a:custGeom>
            <a:avLst/>
            <a:gdLst/>
            <a:ahLst/>
            <a:cxnLst/>
            <a:rect r="r" b="b" t="t" l="l"/>
            <a:pathLst>
              <a:path h="5282456" w="11188082">
                <a:moveTo>
                  <a:pt x="0" y="0"/>
                </a:moveTo>
                <a:lnTo>
                  <a:pt x="11188082" y="0"/>
                </a:lnTo>
                <a:lnTo>
                  <a:pt x="11188082" y="5282456"/>
                </a:lnTo>
                <a:lnTo>
                  <a:pt x="0" y="5282456"/>
                </a:lnTo>
                <a:lnTo>
                  <a:pt x="0" y="0"/>
                </a:lnTo>
                <a:close/>
              </a:path>
            </a:pathLst>
          </a:custGeom>
          <a:blipFill>
            <a:blip r:embed="rId3"/>
            <a:stretch>
              <a:fillRect l="0" t="-23471" r="0" b="-17638"/>
            </a:stretch>
          </a:blipFill>
        </p:spPr>
      </p:sp>
      <p:sp>
        <p:nvSpPr>
          <p:cNvPr name="TextBox 5" id="5"/>
          <p:cNvSpPr txBox="true"/>
          <p:nvPr/>
        </p:nvSpPr>
        <p:spPr>
          <a:xfrm rot="0">
            <a:off x="1028700" y="1076325"/>
            <a:ext cx="13434581" cy="148867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 съвети за имейл нетикет: Основната част на имейла</a:t>
            </a:r>
          </a:p>
          <a:p>
            <a:pPr algn="ctr">
              <a:lnSpc>
                <a:spcPts val="2385"/>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5308097" y="6604533"/>
            <a:ext cx="7671806" cy="3682467"/>
          </a:xfrm>
          <a:custGeom>
            <a:avLst/>
            <a:gdLst/>
            <a:ahLst/>
            <a:cxnLst/>
            <a:rect r="r" b="b" t="t" l="l"/>
            <a:pathLst>
              <a:path h="3682467" w="7671806">
                <a:moveTo>
                  <a:pt x="0" y="0"/>
                </a:moveTo>
                <a:lnTo>
                  <a:pt x="7671806" y="0"/>
                </a:lnTo>
                <a:lnTo>
                  <a:pt x="7671806" y="3682467"/>
                </a:lnTo>
                <a:lnTo>
                  <a:pt x="0" y="3682467"/>
                </a:lnTo>
                <a:lnTo>
                  <a:pt x="0" y="0"/>
                </a:lnTo>
                <a:close/>
              </a:path>
            </a:pathLst>
          </a:custGeom>
          <a:blipFill>
            <a:blip r:embed="rId3"/>
            <a:stretch>
              <a:fillRect l="0" t="0" r="0" b="0"/>
            </a:stretch>
          </a:blipFill>
        </p:spPr>
      </p:sp>
      <p:sp>
        <p:nvSpPr>
          <p:cNvPr name="TextBox 4" id="4"/>
          <p:cNvSpPr txBox="true"/>
          <p:nvPr/>
        </p:nvSpPr>
        <p:spPr>
          <a:xfrm rot="0">
            <a:off x="1028700" y="2565389"/>
            <a:ext cx="16230600" cy="6174740"/>
          </a:xfrm>
          <a:prstGeom prst="rect">
            <a:avLst/>
          </a:prstGeom>
        </p:spPr>
        <p:txBody>
          <a:bodyPr anchor="t" rtlCol="false" tIns="0" lIns="0" bIns="0" rIns="0">
            <a:spAutoFit/>
          </a:bodyPr>
          <a:lstStyle/>
          <a:p>
            <a:pPr algn="just" marL="690882" indent="-345441" lvl="1">
              <a:lnSpc>
                <a:spcPts val="3520"/>
              </a:lnSpc>
              <a:buFont typeface="Arial"/>
              <a:buChar char="•"/>
            </a:pPr>
            <a:r>
              <a:rPr lang="en-US" sz="3200">
                <a:solidFill>
                  <a:srgbClr val="000000"/>
                </a:solidFill>
                <a:latin typeface="Arimo"/>
              </a:rPr>
              <a:t>Формулирайте аргументи в ясно разпознаваем формат</a:t>
            </a:r>
          </a:p>
          <a:p>
            <a:pPr algn="just" marL="690882" indent="-345441" lvl="1">
              <a:lnSpc>
                <a:spcPts val="3520"/>
              </a:lnSpc>
              <a:buFont typeface="Arial"/>
              <a:buChar char="•"/>
            </a:pPr>
            <a:r>
              <a:rPr lang="en-US" sz="3200">
                <a:solidFill>
                  <a:srgbClr val="000000"/>
                </a:solidFill>
                <a:latin typeface="Arimo"/>
              </a:rPr>
              <a:t>Уважавайте времето на хората: понякога твърде много подробности могат да бъдат обратното на полезни, ако е дълго за четене и човекът може да се изгуби.</a:t>
            </a:r>
          </a:p>
          <a:p>
            <a:pPr algn="just" marL="690882" indent="-345441" lvl="1">
              <a:lnSpc>
                <a:spcPts val="3520"/>
              </a:lnSpc>
              <a:buFont typeface="Arial"/>
              <a:buChar char="•"/>
            </a:pPr>
            <a:r>
              <a:rPr lang="en-US" sz="3200">
                <a:solidFill>
                  <a:srgbClr val="000000"/>
                </a:solidFill>
                <a:latin typeface="Arimo"/>
              </a:rPr>
              <a:t>Можете да използвате емотикони, когато смятате, че би било подходящо: след положителна среща с някого, когато хвалите или когато изпращате съобщения на приятели. :)</a:t>
            </a:r>
          </a:p>
          <a:p>
            <a:pPr algn="just" marL="690882" indent="-345441" lvl="1">
              <a:lnSpc>
                <a:spcPts val="3520"/>
              </a:lnSpc>
              <a:buFont typeface="Arial"/>
              <a:buChar char="•"/>
            </a:pPr>
            <a:r>
              <a:rPr lang="en-US" sz="3200">
                <a:solidFill>
                  <a:srgbClr val="000000"/>
                </a:solidFill>
                <a:latin typeface="Arimo"/>
              </a:rPr>
              <a:t>Когато се позовавате на предишен имейл/телефонно обаждане/дискусия, цитирайте само няколко реда, вместо да използвате перифразиране</a:t>
            </a:r>
          </a:p>
          <a:p>
            <a:pPr algn="just">
              <a:lnSpc>
                <a:spcPts val="3520"/>
              </a:lnSpc>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TextBox 5" id="5"/>
          <p:cNvSpPr txBox="true"/>
          <p:nvPr/>
        </p:nvSpPr>
        <p:spPr>
          <a:xfrm rot="0">
            <a:off x="1028700" y="1057275"/>
            <a:ext cx="13434581" cy="207922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 съвети за имейл нетикет: Основната част на имейла</a:t>
            </a:r>
          </a:p>
          <a:p>
            <a:pPr>
              <a:lnSpc>
                <a:spcPts val="4695"/>
              </a:lnSpc>
            </a:pPr>
          </a:p>
          <a:p>
            <a:pPr algn="ctr">
              <a:lnSpc>
                <a:spcPts val="2385"/>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9775127" y="2705768"/>
            <a:ext cx="7304067" cy="4875465"/>
          </a:xfrm>
          <a:custGeom>
            <a:avLst/>
            <a:gdLst/>
            <a:ahLst/>
            <a:cxnLst/>
            <a:rect r="r" b="b" t="t" l="l"/>
            <a:pathLst>
              <a:path h="4875465" w="7304067">
                <a:moveTo>
                  <a:pt x="0" y="0"/>
                </a:moveTo>
                <a:lnTo>
                  <a:pt x="7304067" y="0"/>
                </a:lnTo>
                <a:lnTo>
                  <a:pt x="7304067" y="4875464"/>
                </a:lnTo>
                <a:lnTo>
                  <a:pt x="0" y="4875464"/>
                </a:lnTo>
                <a:lnTo>
                  <a:pt x="0" y="0"/>
                </a:lnTo>
                <a:close/>
              </a:path>
            </a:pathLst>
          </a:custGeom>
          <a:blipFill>
            <a:blip r:embed="rId3"/>
            <a:stretch>
              <a:fillRect l="0" t="0" r="0" b="0"/>
            </a:stretch>
          </a:blipFill>
        </p:spPr>
      </p:sp>
      <p:sp>
        <p:nvSpPr>
          <p:cNvPr name="TextBox 4" id="4"/>
          <p:cNvSpPr txBox="true"/>
          <p:nvPr/>
        </p:nvSpPr>
        <p:spPr>
          <a:xfrm rot="0">
            <a:off x="1028700" y="2574521"/>
            <a:ext cx="8266413" cy="9613900"/>
          </a:xfrm>
          <a:prstGeom prst="rect">
            <a:avLst/>
          </a:prstGeom>
        </p:spPr>
        <p:txBody>
          <a:bodyPr anchor="t" rtlCol="false" tIns="0" lIns="0" bIns="0" rIns="0">
            <a:spAutoFit/>
          </a:bodyPr>
          <a:lstStyle/>
          <a:p>
            <a:pPr algn="just" marL="734061" indent="-367031" lvl="1">
              <a:lnSpc>
                <a:spcPts val="3740"/>
              </a:lnSpc>
              <a:buFont typeface="Arial"/>
              <a:buChar char="•"/>
            </a:pPr>
            <a:r>
              <a:rPr lang="en-US" sz="3400">
                <a:solidFill>
                  <a:srgbClr val="050217"/>
                </a:solidFill>
                <a:latin typeface="Arimo"/>
              </a:rPr>
              <a:t>Използвайте подзаглавия за всяка нова тема, която започвате. Това не е от съществено значение, но в професионален или силно информативен имейл може да се окаже полезно</a:t>
            </a:r>
          </a:p>
          <a:p>
            <a:pPr algn="just" marL="734061" indent="-367031" lvl="1">
              <a:lnSpc>
                <a:spcPts val="3740"/>
              </a:lnSpc>
              <a:buFont typeface="Arial"/>
              <a:buChar char="•"/>
            </a:pPr>
            <a:r>
              <a:rPr lang="en-US" sz="3400">
                <a:solidFill>
                  <a:srgbClr val="050217"/>
                </a:solidFill>
                <a:latin typeface="Arimo"/>
              </a:rPr>
              <a:t>Избягвайте SMS съкращения като lol (смях се на глас), ty (благодаря), np (няма проблем), omw (на път съм).</a:t>
            </a:r>
          </a:p>
          <a:p>
            <a:pPr algn="just" marL="734061" indent="-367031" lvl="1">
              <a:lnSpc>
                <a:spcPts val="3740"/>
              </a:lnSpc>
              <a:buFont typeface="Arial"/>
              <a:buChar char="•"/>
            </a:pPr>
            <a:r>
              <a:rPr lang="en-US" sz="3400">
                <a:solidFill>
                  <a:srgbClr val="050217"/>
                </a:solidFill>
                <a:latin typeface="Arimo"/>
              </a:rPr>
              <a:t>Избягвайте да пишете „ВСИЧКИ ГЛАВНИ“ – това е интернет еквивалентът на викането</a:t>
            </a:r>
          </a:p>
          <a:p>
            <a:pPr algn="just" marL="734061" indent="-367031" lvl="1">
              <a:lnSpc>
                <a:spcPts val="3740"/>
              </a:lnSpc>
              <a:buFont typeface="Arial"/>
              <a:buChar char="•"/>
            </a:pPr>
            <a:r>
              <a:rPr lang="en-US" sz="3400">
                <a:solidFill>
                  <a:srgbClr val="050217"/>
                </a:solidFill>
                <a:latin typeface="Arimo"/>
              </a:rPr>
              <a:t>Избягвайте спам (нежелани и непрекъснати съобщения)</a:t>
            </a:r>
          </a:p>
          <a:p>
            <a:pPr algn="just">
              <a:lnSpc>
                <a:spcPts val="3740"/>
              </a:lnSpc>
            </a:pPr>
          </a:p>
          <a:p>
            <a:pPr algn="just">
              <a:lnSpc>
                <a:spcPts val="3520"/>
              </a:lnSpc>
            </a:pPr>
          </a:p>
          <a:p>
            <a:pPr algn="just">
              <a:lnSpc>
                <a:spcPts val="3410"/>
              </a:lnSpc>
              <a:spcBef>
                <a:spcPct val="0"/>
              </a:spcBef>
            </a:pPr>
          </a:p>
          <a:p>
            <a:pPr algn="just">
              <a:lnSpc>
                <a:spcPts val="3410"/>
              </a:lnSpc>
              <a:spcBef>
                <a:spcPct val="0"/>
              </a:spcBef>
            </a:pPr>
          </a:p>
          <a:p>
            <a:pPr algn="just">
              <a:lnSpc>
                <a:spcPts val="3410"/>
              </a:lnSpc>
              <a:spcBef>
                <a:spcPct val="0"/>
              </a:spcBef>
            </a:pPr>
          </a:p>
          <a:p>
            <a:pPr algn="just">
              <a:lnSpc>
                <a:spcPts val="3410"/>
              </a:lnSpc>
              <a:spcBef>
                <a:spcPct val="0"/>
              </a:spcBef>
            </a:pPr>
          </a:p>
          <a:p>
            <a:pPr algn="just">
              <a:lnSpc>
                <a:spcPts val="3410"/>
              </a:lnSpc>
              <a:spcBef>
                <a:spcPct val="0"/>
              </a:spcBef>
            </a:pPr>
          </a:p>
        </p:txBody>
      </p:sp>
      <p:sp>
        <p:nvSpPr>
          <p:cNvPr name="TextBox 5" id="5"/>
          <p:cNvSpPr txBox="true"/>
          <p:nvPr/>
        </p:nvSpPr>
        <p:spPr>
          <a:xfrm rot="0">
            <a:off x="1028700" y="1076325"/>
            <a:ext cx="13434581" cy="148867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 съвети за имейл нетикет: Основната част на имейла</a:t>
            </a:r>
          </a:p>
          <a:p>
            <a:pPr algn="ctr">
              <a:lnSpc>
                <a:spcPts val="2385"/>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16107251" y="8944370"/>
            <a:ext cx="1642989" cy="1072424"/>
          </a:xfrm>
          <a:custGeom>
            <a:avLst/>
            <a:gdLst/>
            <a:ahLst/>
            <a:cxnLst/>
            <a:rect r="r" b="b" t="t" l="l"/>
            <a:pathLst>
              <a:path h="1072424" w="1642989">
                <a:moveTo>
                  <a:pt x="0" y="0"/>
                </a:moveTo>
                <a:lnTo>
                  <a:pt x="1642989" y="0"/>
                </a:lnTo>
                <a:lnTo>
                  <a:pt x="1642989" y="1072424"/>
                </a:lnTo>
                <a:lnTo>
                  <a:pt x="0" y="10724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2545946"/>
            <a:ext cx="8266413" cy="10994390"/>
          </a:xfrm>
          <a:prstGeom prst="rect">
            <a:avLst/>
          </a:prstGeom>
        </p:spPr>
        <p:txBody>
          <a:bodyPr anchor="t" rtlCol="false" tIns="0" lIns="0" bIns="0" rIns="0">
            <a:spAutoFit/>
          </a:bodyPr>
          <a:lstStyle/>
          <a:p>
            <a:pPr algn="just">
              <a:lnSpc>
                <a:spcPts val="3520"/>
              </a:lnSpc>
            </a:pPr>
            <a:r>
              <a:rPr lang="en-US" sz="3200">
                <a:solidFill>
                  <a:srgbClr val="000000"/>
                </a:solidFill>
                <a:latin typeface="Arimo"/>
              </a:rPr>
              <a:t>Някои</a:t>
            </a:r>
            <a:r>
              <a:rPr lang="en-US" sz="3200">
                <a:solidFill>
                  <a:srgbClr val="000000"/>
                </a:solidFill>
                <a:latin typeface="Arimo"/>
              </a:rPr>
              <a:t> примери за думи, които да използвате, за да завършите имейла си,</a:t>
            </a:r>
            <a:r>
              <a:rPr lang="en-US" sz="3200">
                <a:solidFill>
                  <a:srgbClr val="000000"/>
                </a:solidFill>
                <a:latin typeface="Arimo"/>
              </a:rPr>
              <a:t> включват:</a:t>
            </a:r>
          </a:p>
          <a:p>
            <a:pPr algn="just" marL="690882" indent="-345441" lvl="1">
              <a:lnSpc>
                <a:spcPts val="3520"/>
              </a:lnSpc>
              <a:buFont typeface="Arial"/>
              <a:buChar char="•"/>
            </a:pPr>
            <a:r>
              <a:rPr lang="en-US" sz="3200">
                <a:solidFill>
                  <a:srgbClr val="000000"/>
                </a:solidFill>
                <a:latin typeface="Arimo"/>
              </a:rPr>
              <a:t>Твоето</a:t>
            </a:r>
            <a:r>
              <a:rPr lang="en-US" sz="3200">
                <a:solidFill>
                  <a:srgbClr val="000000"/>
                </a:solidFill>
                <a:latin typeface="Arimo"/>
              </a:rPr>
              <a:t> име</a:t>
            </a:r>
          </a:p>
          <a:p>
            <a:pPr algn="just" marL="690882" indent="-345441" lvl="1">
              <a:lnSpc>
                <a:spcPts val="3520"/>
              </a:lnSpc>
              <a:buFont typeface="Arial"/>
              <a:buChar char="•"/>
            </a:pPr>
            <a:r>
              <a:rPr lang="en-US" sz="3200">
                <a:solidFill>
                  <a:srgbClr val="000000"/>
                </a:solidFill>
                <a:latin typeface="Arimo"/>
              </a:rPr>
              <a:t>за разбирането</a:t>
            </a:r>
          </a:p>
          <a:p>
            <a:pPr algn="just" marL="690882" indent="-345441" lvl="1">
              <a:lnSpc>
                <a:spcPts val="3520"/>
              </a:lnSpc>
              <a:buFont typeface="Arial"/>
              <a:buChar char="•"/>
            </a:pPr>
            <a:r>
              <a:rPr lang="en-US" sz="3200">
                <a:solidFill>
                  <a:srgbClr val="000000"/>
                </a:solidFill>
                <a:latin typeface="Arimo"/>
              </a:rPr>
              <a:t>Искрено</a:t>
            </a:r>
            <a:r>
              <a:rPr lang="en-US" sz="3200">
                <a:solidFill>
                  <a:srgbClr val="000000"/>
                </a:solidFill>
                <a:latin typeface="Arimo"/>
              </a:rPr>
              <a:t> Ваш</a:t>
            </a:r>
          </a:p>
          <a:p>
            <a:pPr algn="just" marL="690882" indent="-345441" lvl="1">
              <a:lnSpc>
                <a:spcPts val="3520"/>
              </a:lnSpc>
              <a:buFont typeface="Arial"/>
              <a:buChar char="•"/>
            </a:pPr>
            <a:r>
              <a:rPr lang="en-US" sz="3200">
                <a:solidFill>
                  <a:srgbClr val="000000"/>
                </a:solidFill>
                <a:latin typeface="Arimo"/>
              </a:rPr>
              <a:t>Най-добри</a:t>
            </a:r>
            <a:r>
              <a:rPr lang="en-US" sz="3200">
                <a:solidFill>
                  <a:srgbClr val="000000"/>
                </a:solidFill>
                <a:latin typeface="Arimo"/>
              </a:rPr>
              <a:t> пожелания</a:t>
            </a:r>
          </a:p>
          <a:p>
            <a:pPr algn="just" marL="690882" indent="-345441" lvl="1">
              <a:lnSpc>
                <a:spcPts val="3520"/>
              </a:lnSpc>
              <a:buFont typeface="Arial"/>
              <a:buChar char="•"/>
            </a:pPr>
            <a:r>
              <a:rPr lang="en-US" sz="3200">
                <a:solidFill>
                  <a:srgbClr val="000000"/>
                </a:solidFill>
                <a:latin typeface="Arimo"/>
              </a:rPr>
              <a:t>Благодаря</a:t>
            </a:r>
            <a:r>
              <a:rPr lang="en-US" sz="3200">
                <a:solidFill>
                  <a:srgbClr val="000000"/>
                </a:solidFill>
                <a:latin typeface="Arimo"/>
              </a:rPr>
              <a:t> предварително</a:t>
            </a:r>
          </a:p>
          <a:p>
            <a:pPr algn="just" marL="690882" indent="-345441" lvl="1">
              <a:lnSpc>
                <a:spcPts val="3520"/>
              </a:lnSpc>
              <a:buFont typeface="Arial"/>
              <a:buChar char="•"/>
            </a:pPr>
            <a:r>
              <a:rPr lang="en-US" sz="3200">
                <a:solidFill>
                  <a:srgbClr val="000000"/>
                </a:solidFill>
                <a:latin typeface="Arimo"/>
              </a:rPr>
              <a:t>Благодаря</a:t>
            </a:r>
            <a:r>
              <a:rPr lang="en-US" sz="3200">
                <a:solidFill>
                  <a:srgbClr val="000000"/>
                </a:solidFill>
                <a:latin typeface="Arimo"/>
              </a:rPr>
              <a:t> ти! / Благодаря!</a:t>
            </a:r>
          </a:p>
          <a:p>
            <a:pPr algn="just" marL="690882" indent="-345441" lvl="1">
              <a:lnSpc>
                <a:spcPts val="3520"/>
              </a:lnSpc>
              <a:buFont typeface="Arial"/>
              <a:buChar char="•"/>
            </a:pPr>
            <a:r>
              <a:rPr lang="en-US" sz="3200">
                <a:solidFill>
                  <a:srgbClr val="000000"/>
                </a:solidFill>
                <a:latin typeface="Arimo"/>
              </a:rPr>
              <a:t>Оценявам</a:t>
            </a:r>
            <a:r>
              <a:rPr lang="en-US" sz="3200">
                <a:solidFill>
                  <a:srgbClr val="000000"/>
                </a:solidFill>
                <a:latin typeface="Arimo"/>
              </a:rPr>
              <a:t> вашата</a:t>
            </a:r>
            <a:r>
              <a:rPr lang="en-US" sz="3200">
                <a:solidFill>
                  <a:srgbClr val="000000"/>
                </a:solidFill>
                <a:latin typeface="Arimo"/>
              </a:rPr>
              <a:t> (помощ, обратна връзка и т.н.)</a:t>
            </a:r>
          </a:p>
          <a:p>
            <a:pPr algn="just" marL="690882" indent="-345441" lvl="1">
              <a:lnSpc>
                <a:spcPts val="3520"/>
              </a:lnSpc>
              <a:buFont typeface="Arial"/>
              <a:buChar char="•"/>
            </a:pPr>
            <a:r>
              <a:rPr lang="en-US" sz="3200">
                <a:solidFill>
                  <a:srgbClr val="000000"/>
                </a:solidFill>
                <a:latin typeface="Arimo"/>
              </a:rPr>
              <a:t>Надявам</a:t>
            </a:r>
            <a:r>
              <a:rPr lang="en-US" sz="3200">
                <a:solidFill>
                  <a:srgbClr val="000000"/>
                </a:solidFill>
                <a:latin typeface="Arimo"/>
              </a:rPr>
              <a:t> се това да помогне</a:t>
            </a:r>
          </a:p>
          <a:p>
            <a:pPr algn="just" marL="690882" indent="-345441" lvl="1">
              <a:lnSpc>
                <a:spcPts val="3520"/>
              </a:lnSpc>
              <a:buFont typeface="Arial"/>
              <a:buChar char="•"/>
            </a:pPr>
            <a:r>
              <a:rPr lang="en-US" sz="3200">
                <a:solidFill>
                  <a:srgbClr val="000000"/>
                </a:solidFill>
                <a:latin typeface="Arimo"/>
              </a:rPr>
              <a:t>Благодаря</a:t>
            </a:r>
            <a:r>
              <a:rPr lang="en-US" sz="3200">
                <a:solidFill>
                  <a:srgbClr val="000000"/>
                </a:solidFill>
                <a:latin typeface="Arimo"/>
              </a:rPr>
              <a:t> за вниманието</a:t>
            </a:r>
          </a:p>
          <a:p>
            <a:pPr algn="just" marL="690882" indent="-345441" lvl="1">
              <a:lnSpc>
                <a:spcPts val="3520"/>
              </a:lnSpc>
              <a:buFont typeface="Arial"/>
              <a:buChar char="•"/>
            </a:pPr>
            <a:r>
              <a:rPr lang="en-US" sz="3200">
                <a:solidFill>
                  <a:srgbClr val="000000"/>
                </a:solidFill>
                <a:latin typeface="Arimo"/>
              </a:rPr>
              <a:t>Очаквам с нетърпение да поговорим повече за това</a:t>
            </a:r>
          </a:p>
          <a:p>
            <a:pPr algn="just" marL="690882" indent="-345441" lvl="1">
              <a:lnSpc>
                <a:spcPts val="3520"/>
              </a:lnSpc>
              <a:buFont typeface="Arial"/>
              <a:buChar char="•"/>
            </a:pPr>
            <a:r>
              <a:rPr lang="en-US" sz="3200">
                <a:solidFill>
                  <a:srgbClr val="000000"/>
                </a:solidFill>
                <a:latin typeface="Arimo"/>
              </a:rPr>
              <a:t>Не се колебайте да се свържете, ако имате въпроси.</a:t>
            </a:r>
          </a:p>
          <a:p>
            <a:pPr algn="just">
              <a:lnSpc>
                <a:spcPts val="3520"/>
              </a:lnSpc>
            </a:pPr>
          </a:p>
          <a:p>
            <a:pPr algn="just">
              <a:lnSpc>
                <a:spcPts val="3520"/>
              </a:lnSpc>
            </a:pPr>
          </a:p>
          <a:p>
            <a:pPr algn="just" marL="690882" indent="-345441" lvl="1">
              <a:lnSpc>
                <a:spcPts val="3520"/>
              </a:lnSpc>
              <a:buFont typeface="Arial"/>
              <a:buChar char="•"/>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TextBox 5" id="5"/>
          <p:cNvSpPr txBox="true"/>
          <p:nvPr/>
        </p:nvSpPr>
        <p:spPr>
          <a:xfrm rot="0">
            <a:off x="1028700" y="1057275"/>
            <a:ext cx="13434581" cy="148867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Най-добрите съвети за нетикет по имейл: Как да прекратите имейл</a:t>
            </a:r>
          </a:p>
          <a:p>
            <a:pPr algn="ctr">
              <a:lnSpc>
                <a:spcPts val="2385"/>
              </a:lnSpc>
            </a:pPr>
          </a:p>
        </p:txBody>
      </p:sp>
      <p:sp>
        <p:nvSpPr>
          <p:cNvPr name="TextBox 6" id="6"/>
          <p:cNvSpPr txBox="true"/>
          <p:nvPr/>
        </p:nvSpPr>
        <p:spPr>
          <a:xfrm rot="0">
            <a:off x="10164513" y="2545946"/>
            <a:ext cx="6085743" cy="7489190"/>
          </a:xfrm>
          <a:prstGeom prst="rect">
            <a:avLst/>
          </a:prstGeom>
        </p:spPr>
        <p:txBody>
          <a:bodyPr anchor="t" rtlCol="false" tIns="0" lIns="0" bIns="0" rIns="0">
            <a:spAutoFit/>
          </a:bodyPr>
          <a:lstStyle/>
          <a:p>
            <a:pPr algn="just">
              <a:lnSpc>
                <a:spcPts val="3520"/>
              </a:lnSpc>
            </a:pPr>
            <a:r>
              <a:rPr lang="en-US" sz="3200">
                <a:solidFill>
                  <a:srgbClr val="050217"/>
                </a:solidFill>
                <a:latin typeface="Arimo"/>
              </a:rPr>
              <a:t>Ако включите подпис, бъдете кратък: между 2-4 реда. </a:t>
            </a:r>
          </a:p>
          <a:p>
            <a:pPr algn="just">
              <a:lnSpc>
                <a:spcPts val="3520"/>
              </a:lnSpc>
            </a:pPr>
            <a:r>
              <a:rPr lang="en-US" sz="3200">
                <a:solidFill>
                  <a:srgbClr val="050217"/>
                </a:solidFill>
                <a:latin typeface="Arimo"/>
              </a:rPr>
              <a:t>Първият ред трябва да включва една от ключовите думи на този слайд, последвана от запетая. След това започнете нов ред и включете вашето име.</a:t>
            </a:r>
          </a:p>
          <a:p>
            <a:pPr algn="just">
              <a:lnSpc>
                <a:spcPts val="3520"/>
              </a:lnSpc>
            </a:pPr>
          </a:p>
          <a:p>
            <a:pPr algn="just">
              <a:lnSpc>
                <a:spcPts val="3520"/>
              </a:lnSpc>
            </a:pPr>
            <a:r>
              <a:rPr lang="en-US" sz="3200">
                <a:solidFill>
                  <a:srgbClr val="050217"/>
                </a:solidFill>
                <a:latin typeface="Arimo"/>
              </a:rPr>
              <a:t>Можете също така да включите своя телефонен номер, компанията или организацията, която представлявате, или вашето образование.</a:t>
            </a:r>
          </a:p>
          <a:p>
            <a:pPr algn="just">
              <a:lnSpc>
                <a:spcPts val="3520"/>
              </a:lnSpc>
            </a:pPr>
          </a:p>
          <a:p>
            <a:pPr algn="just">
              <a:lnSpc>
                <a:spcPts val="3520"/>
              </a:lnSpc>
            </a:pPr>
          </a:p>
          <a:p>
            <a:pPr algn="just">
              <a:lnSpc>
                <a:spcPts val="352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017146"/>
            <a:ext cx="15259707" cy="6195557"/>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Arimo"/>
              </a:rPr>
              <a:t>Не отваряйте имейли или прикачени файлове от неизвестни или подозрителни податели, тъй като може да съдържат вируси. Те могат също така нежелано да ви абонират за списъци за изпращане на спам или такива, които се опитват да откраднат вашите данни или да инсталират вируси на вашето устройство.</a:t>
            </a:r>
          </a:p>
          <a:p>
            <a:pPr marL="736398" indent="-368199" lvl="1">
              <a:lnSpc>
                <a:spcPts val="4434"/>
              </a:lnSpc>
              <a:buFont typeface="Arial"/>
              <a:buChar char="•"/>
            </a:pPr>
            <a:r>
              <a:rPr lang="en-US" sz="3410" spc="68">
                <a:solidFill>
                  <a:srgbClr val="050217"/>
                </a:solidFill>
                <a:latin typeface="Arimo"/>
              </a:rPr>
              <a:t>Не изпращайте и не препращайте лична или лична информация без съгласието на първоначалния подател. Информацията там може да е чувствителна.</a:t>
            </a:r>
          </a:p>
          <a:p>
            <a:pPr>
              <a:lnSpc>
                <a:spcPts val="4434"/>
              </a:lnSpc>
            </a:pPr>
          </a:p>
          <a:p>
            <a:pPr>
              <a:lnSpc>
                <a:spcPts val="4434"/>
              </a:lnSpc>
            </a:pPr>
          </a:p>
          <a:p>
            <a:pPr>
              <a:lnSpc>
                <a:spcPts val="4434"/>
              </a:lnSpc>
            </a:pPr>
          </a:p>
        </p:txBody>
      </p:sp>
      <p:sp>
        <p:nvSpPr>
          <p:cNvPr name="Freeform 4" id="4"/>
          <p:cNvSpPr/>
          <p:nvPr/>
        </p:nvSpPr>
        <p:spPr>
          <a:xfrm flipH="false" flipV="false" rot="0">
            <a:off x="7704877" y="7276182"/>
            <a:ext cx="1907354" cy="2174383"/>
          </a:xfrm>
          <a:custGeom>
            <a:avLst/>
            <a:gdLst/>
            <a:ahLst/>
            <a:cxnLst/>
            <a:rect r="r" b="b" t="t" l="l"/>
            <a:pathLst>
              <a:path h="2174383" w="1907354">
                <a:moveTo>
                  <a:pt x="0" y="0"/>
                </a:moveTo>
                <a:lnTo>
                  <a:pt x="1907354" y="0"/>
                </a:lnTo>
                <a:lnTo>
                  <a:pt x="1907354" y="2174383"/>
                </a:lnTo>
                <a:lnTo>
                  <a:pt x="0" y="21743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5259707"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Най-добри съвети за имейл нетикет: Прикачени файлове</a:t>
            </a:r>
          </a:p>
          <a:p>
            <a:pPr>
              <a:lnSpc>
                <a:spcPts val="439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004174"/>
            <a:ext cx="15473034" cy="9567407"/>
          </a:xfrm>
          <a:prstGeom prst="rect">
            <a:avLst/>
          </a:prstGeom>
        </p:spPr>
        <p:txBody>
          <a:bodyPr anchor="t" rtlCol="false" tIns="0" lIns="0" bIns="0" rIns="0">
            <a:spAutoFit/>
          </a:bodyPr>
          <a:lstStyle/>
          <a:p>
            <a:pPr>
              <a:lnSpc>
                <a:spcPts val="4434"/>
              </a:lnSpc>
            </a:pPr>
            <a:r>
              <a:rPr lang="en-US" sz="3410" spc="68">
                <a:solidFill>
                  <a:srgbClr val="050217"/>
                </a:solidFill>
                <a:latin typeface="Arimo"/>
              </a:rPr>
              <a:t>Не само вашата поверителност трябва да бъде защитена: вие също сте отговорни за защитата на поверителността на други хора, с които общувате.</a:t>
            </a:r>
          </a:p>
          <a:p>
            <a:pPr marL="736398" indent="-368199" lvl="1">
              <a:lnSpc>
                <a:spcPts val="4434"/>
              </a:lnSpc>
              <a:buFont typeface="Arial"/>
              <a:buChar char="•"/>
            </a:pPr>
            <a:r>
              <a:rPr lang="en-US" sz="3410" spc="68">
                <a:solidFill>
                  <a:srgbClr val="050217"/>
                </a:solidFill>
                <a:latin typeface="Arimo"/>
              </a:rPr>
              <a:t>Не</a:t>
            </a:r>
            <a:r>
              <a:rPr lang="en-US" sz="3410" spc="68">
                <a:solidFill>
                  <a:srgbClr val="050217"/>
                </a:solidFill>
                <a:latin typeface="Arimo"/>
              </a:rPr>
              <a:t> изпращайте информация или снимки без първо да получите разрешение от първоначалния подател.</a:t>
            </a:r>
          </a:p>
          <a:p>
            <a:pPr marL="736398" indent="-368199" lvl="1">
              <a:lnSpc>
                <a:spcPts val="4434"/>
              </a:lnSpc>
              <a:buFont typeface="Arial"/>
              <a:buChar char="•"/>
            </a:pPr>
            <a:r>
              <a:rPr lang="en-US" sz="3410" spc="68">
                <a:solidFill>
                  <a:srgbClr val="050217"/>
                </a:solidFill>
                <a:latin typeface="Arimo"/>
              </a:rPr>
              <a:t>Избягвайте</a:t>
            </a:r>
            <a:r>
              <a:rPr lang="en-US" sz="3410" spc="68">
                <a:solidFill>
                  <a:srgbClr val="050217"/>
                </a:solidFill>
                <a:latin typeface="Arimo"/>
              </a:rPr>
              <a:t> да давате имейл адрес без разрешението на неговия притежател.</a:t>
            </a:r>
          </a:p>
          <a:p>
            <a:pPr marL="736398" indent="-368199" lvl="1">
              <a:lnSpc>
                <a:spcPts val="4434"/>
              </a:lnSpc>
              <a:buFont typeface="Arial"/>
              <a:buChar char="•"/>
            </a:pPr>
            <a:r>
              <a:rPr lang="en-US" sz="3410" spc="68">
                <a:solidFill>
                  <a:srgbClr val="050217"/>
                </a:solidFill>
                <a:latin typeface="Arimo"/>
              </a:rPr>
              <a:t>Не препращайте</a:t>
            </a:r>
            <a:r>
              <a:rPr lang="en-US" sz="3410" spc="68">
                <a:solidFill>
                  <a:srgbClr val="050217"/>
                </a:solidFill>
                <a:latin typeface="Arimo"/>
              </a:rPr>
              <a:t> нежелана поща и не изпращайте верижни съобщения. Верижното съобщение е „ съобщение, което има за цел да убеди лицето, до което е изпратено, да го изпрати на повече хора “.</a:t>
            </a:r>
          </a:p>
          <a:p>
            <a:pPr marL="736398" indent="-368199" lvl="1">
              <a:lnSpc>
                <a:spcPts val="4434"/>
              </a:lnSpc>
              <a:buFont typeface="Arial"/>
              <a:buChar char="•"/>
            </a:pPr>
            <a:r>
              <a:rPr lang="en-US" sz="3410" spc="68">
                <a:solidFill>
                  <a:srgbClr val="050217"/>
                </a:solidFill>
                <a:latin typeface="Arimo"/>
              </a:rPr>
              <a:t>Източник</a:t>
            </a:r>
            <a:r>
              <a:rPr lang="en-US" sz="3410" spc="68">
                <a:solidFill>
                  <a:srgbClr val="050217"/>
                </a:solidFill>
                <a:latin typeface="Arimo"/>
              </a:rPr>
              <a:t>: https://www.bbc.co.uk/newsround/61311888</a:t>
            </a:r>
          </a:p>
          <a:p>
            <a:pPr>
              <a:lnSpc>
                <a:spcPts val="4434"/>
              </a:lnSpc>
            </a:pPr>
          </a:p>
          <a:p>
            <a:pPr>
              <a:lnSpc>
                <a:spcPts val="4434"/>
              </a:lnSpc>
            </a:pPr>
          </a:p>
          <a:p>
            <a:pPr>
              <a:lnSpc>
                <a:spcPts val="4434"/>
              </a:lnSpc>
            </a:pPr>
          </a:p>
          <a:p>
            <a:pPr>
              <a:lnSpc>
                <a:spcPts val="4434"/>
              </a:lnSpc>
            </a:pPr>
          </a:p>
          <a:p>
            <a:pPr>
              <a:lnSpc>
                <a:spcPts val="4434"/>
              </a:lnSpc>
            </a:pPr>
          </a:p>
        </p:txBody>
      </p:sp>
      <p:sp>
        <p:nvSpPr>
          <p:cNvPr name="Freeform 4" id="4"/>
          <p:cNvSpPr/>
          <p:nvPr/>
        </p:nvSpPr>
        <p:spPr>
          <a:xfrm flipH="false" flipV="false" rot="0">
            <a:off x="15937295" y="7819743"/>
            <a:ext cx="1322005" cy="1722993"/>
          </a:xfrm>
          <a:custGeom>
            <a:avLst/>
            <a:gdLst/>
            <a:ahLst/>
            <a:cxnLst/>
            <a:rect r="r" b="b" t="t" l="l"/>
            <a:pathLst>
              <a:path h="1722993" w="1322005">
                <a:moveTo>
                  <a:pt x="0" y="0"/>
                </a:moveTo>
                <a:lnTo>
                  <a:pt x="1322005" y="0"/>
                </a:lnTo>
                <a:lnTo>
                  <a:pt x="1322005" y="1722992"/>
                </a:lnTo>
                <a:lnTo>
                  <a:pt x="0" y="17229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5259707" cy="57467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Най-добри съвети за имейл нетикет: Поверителност</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27250"/>
            <a:ext cx="14809352" cy="8701902"/>
          </a:xfrm>
          <a:prstGeom prst="rect">
            <a:avLst/>
          </a:prstGeom>
        </p:spPr>
        <p:txBody>
          <a:bodyPr anchor="t" rtlCol="false" tIns="0" lIns="0" bIns="0" rIns="0">
            <a:spAutoFit/>
          </a:bodyPr>
          <a:lstStyle/>
          <a:p>
            <a:pPr marL="714808" indent="-357404" lvl="1">
              <a:lnSpc>
                <a:spcPts val="4304"/>
              </a:lnSpc>
              <a:buFont typeface="Arial"/>
              <a:buChar char="•"/>
            </a:pPr>
            <a:r>
              <a:rPr lang="en-US" sz="3310" spc="66">
                <a:solidFill>
                  <a:srgbClr val="050217"/>
                </a:solidFill>
                <a:latin typeface="Arimo"/>
              </a:rPr>
              <a:t>Когато някой направи грешка като правописна или граматична грешка, проявете разбиране. Не е необходимо да ги коригирате, особено ако това е незначителна грешка. Най-важното нещо е способността да се разбере посланието. Ако не разбирате съдържанието му, копирайте и поставете аспекта, който не разбирате, и любезно поискайте повече информация/обяснение.</a:t>
            </a:r>
          </a:p>
          <a:p>
            <a:pPr marL="714808" indent="-357404" lvl="1">
              <a:lnSpc>
                <a:spcPts val="4304"/>
              </a:lnSpc>
              <a:buFont typeface="Arial"/>
              <a:buChar char="•"/>
            </a:pPr>
            <a:r>
              <a:rPr lang="en-US" sz="3310" spc="66">
                <a:solidFill>
                  <a:srgbClr val="050217"/>
                </a:solidFill>
                <a:latin typeface="Arimo"/>
              </a:rPr>
              <a:t>Липсват емоционални знаци като изражение на лицето, поза, тон на гласа или физически знаци. Следователно понякога съобщението може да бъде разбрано погрешно. Няма нужда да приемате най-лошото отношение, тъй като понякога думите не предават цялостното послание на подателя. Понякога може да е полезно да прочетете отново какво сте написали и да добавите емотикон или някакъв положителен език.</a:t>
            </a:r>
          </a:p>
          <a:p>
            <a:pPr>
              <a:lnSpc>
                <a:spcPts val="4304"/>
              </a:lnSpc>
            </a:pPr>
          </a:p>
          <a:p>
            <a:pPr>
              <a:lnSpc>
                <a:spcPts val="4304"/>
              </a:lnSpc>
            </a:pPr>
          </a:p>
          <a:p>
            <a:pPr>
              <a:lnSpc>
                <a:spcPts val="4304"/>
              </a:lnSpc>
            </a:pPr>
          </a:p>
        </p:txBody>
      </p:sp>
      <p:sp>
        <p:nvSpPr>
          <p:cNvPr name="Freeform 4" id="4"/>
          <p:cNvSpPr/>
          <p:nvPr/>
        </p:nvSpPr>
        <p:spPr>
          <a:xfrm flipH="false" flipV="false" rot="0">
            <a:off x="15960140" y="8161606"/>
            <a:ext cx="2522723" cy="2125394"/>
          </a:xfrm>
          <a:custGeom>
            <a:avLst/>
            <a:gdLst/>
            <a:ahLst/>
            <a:cxnLst/>
            <a:rect r="r" b="b" t="t" l="l"/>
            <a:pathLst>
              <a:path h="2125394" w="2522723">
                <a:moveTo>
                  <a:pt x="0" y="0"/>
                </a:moveTo>
                <a:lnTo>
                  <a:pt x="2522722" y="0"/>
                </a:lnTo>
                <a:lnTo>
                  <a:pt x="2522722" y="2125394"/>
                </a:lnTo>
                <a:lnTo>
                  <a:pt x="0" y="2125394"/>
                </a:lnTo>
                <a:lnTo>
                  <a:pt x="0" y="0"/>
                </a:lnTo>
                <a:close/>
              </a:path>
            </a:pathLst>
          </a:custGeom>
          <a:blipFill>
            <a:blip r:embed="rId3"/>
            <a:stretch>
              <a:fillRect l="0" t="0" r="0" b="0"/>
            </a:stretch>
          </a:blipFill>
        </p:spPr>
      </p:sp>
      <p:sp>
        <p:nvSpPr>
          <p:cNvPr name="TextBox 5" id="5"/>
          <p:cNvSpPr txBox="true"/>
          <p:nvPr/>
        </p:nvSpPr>
        <p:spPr>
          <a:xfrm rot="0">
            <a:off x="1028700" y="1057275"/>
            <a:ext cx="15259707"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нетикет по имейл: Други съвети</a:t>
            </a:r>
          </a:p>
          <a:p>
            <a:pPr>
              <a:lnSpc>
                <a:spcPts val="439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405518"/>
            <a:ext cx="14809352" cy="7881482"/>
          </a:xfrm>
          <a:prstGeom prst="rect">
            <a:avLst/>
          </a:prstGeom>
        </p:spPr>
        <p:txBody>
          <a:bodyPr anchor="t" rtlCol="false" tIns="0" lIns="0" bIns="0" rIns="0">
            <a:spAutoFit/>
          </a:bodyPr>
          <a:lstStyle/>
          <a:p>
            <a:pPr>
              <a:lnSpc>
                <a:spcPts val="4434"/>
              </a:lnSpc>
            </a:pPr>
            <a:r>
              <a:rPr lang="en-US" sz="3410" spc="68">
                <a:solidFill>
                  <a:srgbClr val="050217"/>
                </a:solidFill>
                <a:latin typeface="Arimo"/>
              </a:rPr>
              <a:t>Тъй като почти всички комуникационни инструменти в тази презентация са базирани на текст, наистина е важно да разберете, че може да интерпретирате нещо „по грешен начин“ ИЛИ вашите думи също могат да бъдат интерпретирани неправилно.</a:t>
            </a:r>
          </a:p>
          <a:p>
            <a:pPr>
              <a:lnSpc>
                <a:spcPts val="4434"/>
              </a:lnSpc>
            </a:pPr>
            <a:r>
              <a:rPr lang="en-US" sz="3410" spc="68">
                <a:solidFill>
                  <a:srgbClr val="050217"/>
                </a:solidFill>
                <a:latin typeface="Arimo"/>
              </a:rPr>
              <a:t>Един от най-важните съвети е да запазите спокойствие при текстова комуникация. Обяснете вашите значения рационално и отстъпете, ако ситуацията изглежда враждебна – не си струва ничие време или усилия в нетикета!</a:t>
            </a:r>
          </a:p>
          <a:p>
            <a:pPr>
              <a:lnSpc>
                <a:spcPts val="4434"/>
              </a:lnSpc>
            </a:pPr>
          </a:p>
          <a:p>
            <a:pPr>
              <a:lnSpc>
                <a:spcPts val="4434"/>
              </a:lnSpc>
            </a:pPr>
          </a:p>
          <a:p>
            <a:pPr>
              <a:lnSpc>
                <a:spcPts val="4434"/>
              </a:lnSpc>
            </a:pPr>
          </a:p>
          <a:p>
            <a:pPr>
              <a:lnSpc>
                <a:spcPts val="4434"/>
              </a:lnSpc>
            </a:pPr>
          </a:p>
          <a:p>
            <a:pPr>
              <a:lnSpc>
                <a:spcPts val="4434"/>
              </a:lnSpc>
            </a:pPr>
          </a:p>
          <a:p>
            <a:pPr>
              <a:lnSpc>
                <a:spcPts val="4434"/>
              </a:lnSpc>
            </a:pPr>
          </a:p>
        </p:txBody>
      </p:sp>
      <p:sp>
        <p:nvSpPr>
          <p:cNvPr name="Freeform 4" id="4"/>
          <p:cNvSpPr/>
          <p:nvPr/>
        </p:nvSpPr>
        <p:spPr>
          <a:xfrm flipH="false" flipV="false" rot="0">
            <a:off x="6308301" y="6863917"/>
            <a:ext cx="4250149" cy="2821036"/>
          </a:xfrm>
          <a:custGeom>
            <a:avLst/>
            <a:gdLst/>
            <a:ahLst/>
            <a:cxnLst/>
            <a:rect r="r" b="b" t="t" l="l"/>
            <a:pathLst>
              <a:path h="2821036" w="4250149">
                <a:moveTo>
                  <a:pt x="0" y="0"/>
                </a:moveTo>
                <a:lnTo>
                  <a:pt x="4250149" y="0"/>
                </a:lnTo>
                <a:lnTo>
                  <a:pt x="4250149" y="2821036"/>
                </a:lnTo>
                <a:lnTo>
                  <a:pt x="0" y="2821036"/>
                </a:lnTo>
                <a:lnTo>
                  <a:pt x="0" y="0"/>
                </a:lnTo>
                <a:close/>
              </a:path>
            </a:pathLst>
          </a:custGeom>
          <a:blipFill>
            <a:blip r:embed="rId3"/>
            <a:stretch>
              <a:fillRect l="0" t="0" r="0" b="0"/>
            </a:stretch>
          </a:blipFill>
        </p:spPr>
      </p:sp>
      <p:sp>
        <p:nvSpPr>
          <p:cNvPr name="TextBox 5" id="5"/>
          <p:cNvSpPr txBox="true"/>
          <p:nvPr/>
        </p:nvSpPr>
        <p:spPr>
          <a:xfrm rot="0">
            <a:off x="1028700" y="1609725"/>
            <a:ext cx="15259707"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нетикет по имейл: Други съвети</a:t>
            </a:r>
          </a:p>
          <a:p>
            <a:pPr>
              <a:lnSpc>
                <a:spcPts val="439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36775"/>
            <a:ext cx="14809352" cy="10673577"/>
          </a:xfrm>
          <a:prstGeom prst="rect">
            <a:avLst/>
          </a:prstGeom>
        </p:spPr>
        <p:txBody>
          <a:bodyPr anchor="t" rtlCol="false" tIns="0" lIns="0" bIns="0" rIns="0">
            <a:spAutoFit/>
          </a:bodyPr>
          <a:lstStyle/>
          <a:p>
            <a:pPr marL="693219" indent="-346609" lvl="1">
              <a:lnSpc>
                <a:spcPts val="4174"/>
              </a:lnSpc>
              <a:buFont typeface="Arial"/>
              <a:buChar char="•"/>
            </a:pPr>
            <a:r>
              <a:rPr lang="en-US" sz="3210" spc="64">
                <a:solidFill>
                  <a:srgbClr val="050217"/>
                </a:solidFill>
                <a:latin typeface="Arimo"/>
              </a:rPr>
              <a:t>Когато споделяте повторно съдържание във Facebook, внимавайте за фалшиви новини! Може би сте чували този термин преди и той просто означава новини или съдържание, което не е истина и съдържа невярна информация, често публикувана от неодобрен източник или опасна организация.</a:t>
            </a:r>
          </a:p>
          <a:p>
            <a:pPr marL="693219" indent="-346609" lvl="1">
              <a:lnSpc>
                <a:spcPts val="4174"/>
              </a:lnSpc>
              <a:buFont typeface="Arial"/>
              <a:buChar char="•"/>
            </a:pPr>
            <a:r>
              <a:rPr lang="en-US" sz="3210" spc="64">
                <a:solidFill>
                  <a:srgbClr val="050217"/>
                </a:solidFill>
                <a:latin typeface="Arimo"/>
              </a:rPr>
              <a:t>Изследванията показват, че само потребителите на Facebook се занимават с някаква форма на дезинформация около 70 милиона пъти всеки месец. </a:t>
            </a:r>
          </a:p>
          <a:p>
            <a:pPr marL="693219" indent="-346609" lvl="1">
              <a:lnSpc>
                <a:spcPts val="4174"/>
              </a:lnSpc>
              <a:buFont typeface="Arial"/>
              <a:buChar char="•"/>
            </a:pPr>
            <a:r>
              <a:rPr lang="en-US" sz="3210" spc="64">
                <a:solidFill>
                  <a:srgbClr val="050217"/>
                </a:solidFill>
                <a:latin typeface="Arimo"/>
              </a:rPr>
              <a:t>Ако не сте сигурни във фактите в публикацията, консултирайте се с някой, който знае, или разберете чрез бързо търсене в Google. </a:t>
            </a:r>
          </a:p>
          <a:p>
            <a:pPr marL="693219" indent="-346609" lvl="1">
              <a:lnSpc>
                <a:spcPts val="4174"/>
              </a:lnSpc>
              <a:buFont typeface="Arial"/>
              <a:buChar char="•"/>
            </a:pPr>
            <a:r>
              <a:rPr lang="en-US" sz="3210" spc="64">
                <a:solidFill>
                  <a:srgbClr val="050217"/>
                </a:solidFill>
                <a:latin typeface="Arimo"/>
              </a:rPr>
              <a:t>Помислете преди да публикувате. Публикация , която е неподходяща, груба или обидна, може да бъде вредна за вашето цифрово гражданство</a:t>
            </a:r>
          </a:p>
          <a:p>
            <a:pPr>
              <a:lnSpc>
                <a:spcPts val="4174"/>
              </a:lnSpc>
            </a:pPr>
          </a:p>
          <a:p>
            <a:pPr>
              <a:lnSpc>
                <a:spcPts val="4174"/>
              </a:lnSpc>
            </a:pPr>
            <a:r>
              <a:rPr lang="en-US" sz="3210" spc="64">
                <a:solidFill>
                  <a:srgbClr val="050217"/>
                </a:solidFill>
                <a:latin typeface="Arimo"/>
              </a:rPr>
              <a:t>Източник: </a:t>
            </a:r>
            <a:r>
              <a:rPr lang="en-US" sz="3210" spc="64" u="sng">
                <a:solidFill>
                  <a:srgbClr val="050217"/>
                </a:solidFill>
                <a:latin typeface="Arimo"/>
                <a:hlinkClick r:id="rId3" tooltip="https://www.verywellmind.com/ten-rules-of-netiquette-22285"/>
              </a:rPr>
              <a:t>https://www.verywellmind.com/ten-rules-of-netiquette-22285</a:t>
            </a:r>
            <a:r>
              <a:rPr lang="en-US" sz="3210" spc="64">
                <a:solidFill>
                  <a:srgbClr val="050217"/>
                </a:solidFill>
                <a:latin typeface="Arimo"/>
              </a:rPr>
              <a:t> </a:t>
            </a:r>
          </a:p>
          <a:p>
            <a:pPr>
              <a:lnSpc>
                <a:spcPts val="4434"/>
              </a:lnSpc>
            </a:pPr>
          </a:p>
          <a:p>
            <a:pPr>
              <a:lnSpc>
                <a:spcPts val="4434"/>
              </a:lnSpc>
            </a:pPr>
          </a:p>
          <a:p>
            <a:pPr>
              <a:lnSpc>
                <a:spcPts val="4434"/>
              </a:lnSpc>
            </a:pPr>
          </a:p>
          <a:p>
            <a:pPr>
              <a:lnSpc>
                <a:spcPts val="4434"/>
              </a:lnSpc>
            </a:pPr>
          </a:p>
          <a:p>
            <a:pPr>
              <a:lnSpc>
                <a:spcPts val="4434"/>
              </a:lnSpc>
            </a:pPr>
          </a:p>
        </p:txBody>
      </p:sp>
      <p:sp>
        <p:nvSpPr>
          <p:cNvPr name="TextBox 4" id="4"/>
          <p:cNvSpPr txBox="true"/>
          <p:nvPr/>
        </p:nvSpPr>
        <p:spPr>
          <a:xfrm rot="0">
            <a:off x="1028700" y="1057275"/>
            <a:ext cx="15259707"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Netiquette: публикуване</a:t>
            </a:r>
          </a:p>
          <a:p>
            <a:pPr>
              <a:lnSpc>
                <a:spcPts val="439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057275"/>
            <a:ext cx="15437861" cy="1104455"/>
          </a:xfrm>
          <a:prstGeom prst="rect">
            <a:avLst/>
          </a:prstGeom>
        </p:spPr>
        <p:txBody>
          <a:bodyPr anchor="t" rtlCol="false" tIns="0" lIns="0" bIns="0" rIns="0">
            <a:spAutoFit/>
          </a:bodyPr>
          <a:lstStyle/>
          <a:p>
            <a:pPr>
              <a:lnSpc>
                <a:spcPts val="8211"/>
              </a:lnSpc>
            </a:pPr>
            <a:r>
              <a:rPr lang="en-US" sz="7464">
                <a:solidFill>
                  <a:srgbClr val="336BE4"/>
                </a:solidFill>
                <a:latin typeface="Arimo Bold"/>
              </a:rPr>
              <a:t>Какво е нетикет?</a:t>
            </a:r>
          </a:p>
        </p:txBody>
      </p:sp>
      <p:grpSp>
        <p:nvGrpSpPr>
          <p:cNvPr name="Group 4" id="4"/>
          <p:cNvGrpSpPr/>
          <p:nvPr/>
        </p:nvGrpSpPr>
        <p:grpSpPr>
          <a:xfrm rot="0">
            <a:off x="1028700" y="1595215"/>
            <a:ext cx="16124424" cy="9242206"/>
            <a:chOff x="0" y="0"/>
            <a:chExt cx="21499232" cy="12322941"/>
          </a:xfrm>
        </p:grpSpPr>
        <p:sp>
          <p:nvSpPr>
            <p:cNvPr name="TextBox 5" id="5"/>
            <p:cNvSpPr txBox="true"/>
            <p:nvPr/>
          </p:nvSpPr>
          <p:spPr>
            <a:xfrm rot="0">
              <a:off x="0" y="269747"/>
              <a:ext cx="21499232" cy="33086"/>
            </a:xfrm>
            <a:prstGeom prst="rect">
              <a:avLst/>
            </a:prstGeom>
          </p:spPr>
          <p:txBody>
            <a:bodyPr anchor="t" rtlCol="false" tIns="0" lIns="0" bIns="0" rIns="0">
              <a:spAutoFit/>
            </a:bodyPr>
            <a:lstStyle/>
            <a:p>
              <a:pPr>
                <a:lnSpc>
                  <a:spcPts val="181"/>
                </a:lnSpc>
              </a:pPr>
            </a:p>
          </p:txBody>
        </p:sp>
        <p:sp>
          <p:nvSpPr>
            <p:cNvPr name="TextBox 6" id="6"/>
            <p:cNvSpPr txBox="true"/>
            <p:nvPr/>
          </p:nvSpPr>
          <p:spPr>
            <a:xfrm rot="0">
              <a:off x="0" y="1041158"/>
              <a:ext cx="21499232" cy="11281784"/>
            </a:xfrm>
            <a:prstGeom prst="rect">
              <a:avLst/>
            </a:prstGeom>
          </p:spPr>
          <p:txBody>
            <a:bodyPr anchor="t" rtlCol="false" tIns="0" lIns="0" bIns="0" rIns="0">
              <a:spAutoFit/>
            </a:bodyPr>
            <a:lstStyle/>
            <a:p>
              <a:pPr algn="just">
                <a:lnSpc>
                  <a:spcPts val="3448"/>
                </a:lnSpc>
              </a:pPr>
              <a:r>
                <a:rPr lang="en-US" sz="2652" spc="53">
                  <a:solidFill>
                    <a:srgbClr val="000000"/>
                  </a:solidFill>
                  <a:latin typeface="Arimo"/>
                </a:rPr>
                <a:t>Нетикетът е официален набор от правила, които потребителите на интернет и медиите следват, за да поддържат приетите норми на поведение. Насърчава доброто поведение в мрежата и нейните обекти. Думата идва от сливането на две думи: „Мрежа“ и „Етикет“.</a:t>
              </a:r>
            </a:p>
            <a:p>
              <a:pPr algn="just">
                <a:lnSpc>
                  <a:spcPts val="3448"/>
                </a:lnSpc>
              </a:pPr>
              <a:r>
                <a:rPr lang="en-US" sz="2652" spc="53">
                  <a:solidFill>
                    <a:srgbClr val="000000"/>
                  </a:solidFill>
                  <a:latin typeface="Arimo"/>
                </a:rPr>
                <a:t>Може да бъде предизвикателство да общувате в интернет с други потребители, тъй като липсват аспекти на контакта лице в лице, като изражение на лицето, език на тялото или интонация. Това означава, че получателят на съобщението може да разбере погрешно какво се опитвате да предадете. Ето защо с течение на времето интернет потребителите са създали неформални насоки, които използват, когато се държат и общуват с другите в мрежата. Тези правила не са написани никъде... много хора са свикнали с времето, в което са.</a:t>
              </a:r>
            </a:p>
            <a:p>
              <a:pPr algn="just">
                <a:lnSpc>
                  <a:spcPts val="3448"/>
                </a:lnSpc>
              </a:pPr>
              <a:r>
                <a:rPr lang="en-US" sz="2652" spc="53">
                  <a:solidFill>
                    <a:srgbClr val="000000"/>
                  </a:solidFill>
                  <a:latin typeface="Arimo"/>
                </a:rPr>
                <a:t>Не се безпокойте! Те са доста прости и много подобни на правилата за правилно и добро поведение лично. За по-възрастното поколение може да е трудно лесно да разбере „нетикет“, което означава, че изисква практика и внимание, за да го разберете правилно.</a:t>
              </a:r>
            </a:p>
            <a:p>
              <a:pPr algn="just">
                <a:lnSpc>
                  <a:spcPts val="3448"/>
                </a:lnSpc>
              </a:pPr>
              <a:r>
                <a:rPr lang="en-US" sz="2652" spc="53">
                  <a:solidFill>
                    <a:srgbClr val="000000"/>
                  </a:solidFill>
                  <a:latin typeface="Arimo"/>
                </a:rPr>
                <a:t>Източник: https://www.britannica.com/topic/netiquette</a:t>
              </a:r>
            </a:p>
            <a:p>
              <a:pPr algn="just">
                <a:lnSpc>
                  <a:spcPts val="3448"/>
                </a:lnSpc>
              </a:pPr>
            </a:p>
            <a:p>
              <a:pPr algn="just">
                <a:lnSpc>
                  <a:spcPts val="5268"/>
                </a:lnSpc>
              </a:pPr>
            </a:p>
            <a:p>
              <a:pPr algn="just">
                <a:lnSpc>
                  <a:spcPts val="5268"/>
                </a:lnSpc>
              </a:pPr>
            </a:p>
            <a:p>
              <a:pPr algn="just">
                <a:lnSpc>
                  <a:spcPts val="5268"/>
                </a:lnSpc>
              </a:pPr>
            </a:p>
            <a:p>
              <a:pPr algn="just">
                <a:lnSpc>
                  <a:spcPts val="3708"/>
                </a:lnSpc>
              </a:pPr>
            </a:p>
          </p:txBody>
        </p:sp>
      </p:grpSp>
      <p:sp>
        <p:nvSpPr>
          <p:cNvPr name="Freeform 7" id="7"/>
          <p:cNvSpPr/>
          <p:nvPr/>
        </p:nvSpPr>
        <p:spPr>
          <a:xfrm flipH="false" flipV="false" rot="0">
            <a:off x="14983389" y="7604378"/>
            <a:ext cx="2275911" cy="2227548"/>
          </a:xfrm>
          <a:custGeom>
            <a:avLst/>
            <a:gdLst/>
            <a:ahLst/>
            <a:cxnLst/>
            <a:rect r="r" b="b" t="t" l="l"/>
            <a:pathLst>
              <a:path h="2227548" w="2275911">
                <a:moveTo>
                  <a:pt x="0" y="0"/>
                </a:moveTo>
                <a:lnTo>
                  <a:pt x="2275911" y="0"/>
                </a:lnTo>
                <a:lnTo>
                  <a:pt x="2275911" y="2227548"/>
                </a:lnTo>
                <a:lnTo>
                  <a:pt x="0" y="22275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880309"/>
            <a:ext cx="14809352" cy="10691357"/>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Arimo Bold"/>
              </a:rPr>
              <a:t>Пазете информацията </a:t>
            </a:r>
            <a:r>
              <a:rPr lang="en-US" sz="3410" spc="68">
                <a:solidFill>
                  <a:srgbClr val="050217"/>
                </a:solidFill>
                <a:latin typeface="Arimo"/>
              </a:rPr>
              <a:t>и съобщенията си поверителни. Когато изпращате съобщения директно на хората, избягвайте да публикувате на нечия стена/страница. Съобщенията могат да се изпращат само чрез приложението Messenger или чрез инструмента/иконата за съобщения.</a:t>
            </a:r>
          </a:p>
          <a:p>
            <a:pPr marL="736398" indent="-368199" lvl="1">
              <a:lnSpc>
                <a:spcPts val="4434"/>
              </a:lnSpc>
              <a:buFont typeface="Arial"/>
              <a:buChar char="•"/>
            </a:pPr>
            <a:r>
              <a:rPr lang="en-US" sz="3410" spc="68">
                <a:solidFill>
                  <a:srgbClr val="050217"/>
                </a:solidFill>
                <a:latin typeface="Arimo"/>
              </a:rPr>
              <a:t>Не качвайте снимки или видеоклипове на други хора във вашия акаунт, без да получите разрешение от тях. Това важи и за маркирането. Не тагвайте хора, които не са на снимката.</a:t>
            </a:r>
          </a:p>
          <a:p>
            <a:pPr marL="736398" indent="-368199" lvl="1">
              <a:lnSpc>
                <a:spcPts val="4434"/>
              </a:lnSpc>
              <a:buFont typeface="Arial"/>
              <a:buChar char="•"/>
            </a:pPr>
            <a:r>
              <a:rPr lang="en-US" sz="3410" spc="68">
                <a:solidFill>
                  <a:srgbClr val="050217"/>
                </a:solidFill>
                <a:latin typeface="Arimo"/>
              </a:rPr>
              <a:t>Бъдете дискретни и внимавайте каква информация споделяте онлайн. Неща като името на вашата улица, къде ходят на училище вашите внуци, името на първия домашен любимец… всичко това може да бъде използвано от измамници, за да се докопа до вашата самоличност.</a:t>
            </a:r>
          </a:p>
          <a:p>
            <a:pPr>
              <a:lnSpc>
                <a:spcPts val="4434"/>
              </a:lnSpc>
            </a:pPr>
          </a:p>
          <a:p>
            <a:pPr>
              <a:lnSpc>
                <a:spcPts val="4434"/>
              </a:lnSpc>
            </a:pPr>
          </a:p>
          <a:p>
            <a:pPr>
              <a:lnSpc>
                <a:spcPts val="4434"/>
              </a:lnSpc>
            </a:pPr>
          </a:p>
          <a:p>
            <a:pPr>
              <a:lnSpc>
                <a:spcPts val="4434"/>
              </a:lnSpc>
            </a:pPr>
          </a:p>
          <a:p>
            <a:pPr>
              <a:lnSpc>
                <a:spcPts val="4434"/>
              </a:lnSpc>
            </a:pPr>
          </a:p>
          <a:p>
            <a:pPr>
              <a:lnSpc>
                <a:spcPts val="4434"/>
              </a:lnSpc>
            </a:pPr>
          </a:p>
        </p:txBody>
      </p:sp>
      <p:sp>
        <p:nvSpPr>
          <p:cNvPr name="TextBox 4" id="4"/>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Топ съвети за Facebook Netiquette: публикуване</a:t>
            </a:r>
          </a:p>
          <a:p>
            <a:pPr>
              <a:lnSpc>
                <a:spcPts val="439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017146"/>
            <a:ext cx="14809352" cy="6195557"/>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Arimo"/>
              </a:rPr>
              <a:t>Когато коментирате, има много неща, които можете да направите, за да го направите забавно и интересно. Можете да използвате емотикони, да отговорите със снимка, gif (кратко видео/изображение), стикер или приятно съобщение.</a:t>
            </a:r>
          </a:p>
          <a:p>
            <a:pPr marL="736398" indent="-368199" lvl="1">
              <a:lnSpc>
                <a:spcPts val="4434"/>
              </a:lnSpc>
              <a:buFont typeface="Arial"/>
              <a:buChar char="•"/>
            </a:pPr>
            <a:r>
              <a:rPr lang="en-US" sz="3410" spc="68">
                <a:solidFill>
                  <a:srgbClr val="050217"/>
                </a:solidFill>
                <a:latin typeface="Arimo"/>
              </a:rPr>
              <a:t>Въпреки това, както беше споменато по-рано, бъдете внимателни, когато коментирате. Не изпращайте нечии публикации с повтарящи се коментари на емотикони или стикери. Други потребители могат да го намерят за досадно, вместо за ласкателно. Препоръчваме ограничение от 1-3 коментара наведнъж.</a:t>
            </a:r>
          </a:p>
          <a:p>
            <a:pPr>
              <a:lnSpc>
                <a:spcPts val="4434"/>
              </a:lnSpc>
            </a:pPr>
          </a:p>
        </p:txBody>
      </p:sp>
      <p:sp>
        <p:nvSpPr>
          <p:cNvPr name="Freeform 4" id="4"/>
          <p:cNvSpPr/>
          <p:nvPr/>
        </p:nvSpPr>
        <p:spPr>
          <a:xfrm flipH="false" flipV="false" rot="0">
            <a:off x="7761489" y="7515238"/>
            <a:ext cx="2220783" cy="2548962"/>
          </a:xfrm>
          <a:custGeom>
            <a:avLst/>
            <a:gdLst/>
            <a:ahLst/>
            <a:cxnLst/>
            <a:rect r="r" b="b" t="t" l="l"/>
            <a:pathLst>
              <a:path h="2548962" w="2220783">
                <a:moveTo>
                  <a:pt x="0" y="0"/>
                </a:moveTo>
                <a:lnTo>
                  <a:pt x="2220783" y="0"/>
                </a:lnTo>
                <a:lnTo>
                  <a:pt x="2220783" y="2548962"/>
                </a:lnTo>
                <a:lnTo>
                  <a:pt x="0" y="25489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5259707" cy="57467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Netiquetette: коментиране</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170918" y="2005451"/>
            <a:ext cx="14809352" cy="10954882"/>
          </a:xfrm>
          <a:prstGeom prst="rect">
            <a:avLst/>
          </a:prstGeom>
        </p:spPr>
        <p:txBody>
          <a:bodyPr anchor="t" rtlCol="false" tIns="0" lIns="0" bIns="0" rIns="0">
            <a:spAutoFit/>
          </a:bodyPr>
          <a:lstStyle/>
          <a:p>
            <a:pPr marL="628450" indent="-314225" lvl="1">
              <a:lnSpc>
                <a:spcPts val="3784"/>
              </a:lnSpc>
              <a:buFont typeface="Arial"/>
              <a:buChar char="•"/>
            </a:pPr>
            <a:r>
              <a:rPr lang="en-US" sz="2910" spc="58">
                <a:solidFill>
                  <a:srgbClr val="050217"/>
                </a:solidFill>
                <a:latin typeface="Arimo"/>
              </a:rPr>
              <a:t>Ако сте се присъединили към група във Facebook, тя много вероятно ще съдържа групови правила, които трябва да спазвате, или ще бъдете премахнати и блокирани. Най-често срещаните включват избягване на мултипубликуване (публикуване на твърде много неща наведнъж), публикуване извън темата (публикуване на неща, които не са свързани с името или темата на групата), отвличане на дискусионна нишка (бъдете груби или обидни, когато хората обсъждат идея или даване на невярна информация).</a:t>
            </a:r>
          </a:p>
          <a:p>
            <a:pPr marL="628450" indent="-314225" lvl="1">
              <a:lnSpc>
                <a:spcPts val="3784"/>
              </a:lnSpc>
              <a:buFont typeface="Arial"/>
              <a:buChar char="•"/>
            </a:pPr>
            <a:r>
              <a:rPr lang="en-US" sz="2910" spc="58">
                <a:solidFill>
                  <a:srgbClr val="050217"/>
                </a:solidFill>
                <a:latin typeface="Arimo"/>
              </a:rPr>
              <a:t>Не забравяйте да прочетете раздела ЧЗВ. FAQ означава често задавани въпроси; списък с въпроси, които често се задават сред новодошлите.</a:t>
            </a:r>
          </a:p>
          <a:p>
            <a:pPr marL="628450" indent="-314225" lvl="1">
              <a:lnSpc>
                <a:spcPts val="3784"/>
              </a:lnSpc>
              <a:buFont typeface="Arial"/>
              <a:buChar char="•"/>
            </a:pPr>
            <a:r>
              <a:rPr lang="en-US" sz="2910" spc="58">
                <a:solidFill>
                  <a:srgbClr val="050217"/>
                </a:solidFill>
                <a:latin typeface="Arimo"/>
              </a:rPr>
              <a:t>Четенето на често задавани въпроси преди публикуване ви помага да избегнете спам на групата от въпроси, на които вече е отговорено. Това е много важно за нетикета, тъй като задаването на общи въпроси често генерира отрицателни отговори от други потребители, особено от администраторите на форуми.</a:t>
            </a:r>
          </a:p>
          <a:p>
            <a:pPr>
              <a:lnSpc>
                <a:spcPts val="3784"/>
              </a:lnSpc>
            </a:pPr>
            <a:r>
              <a:rPr lang="en-US" sz="2910" spc="58">
                <a:solidFill>
                  <a:srgbClr val="050217"/>
                </a:solidFill>
                <a:latin typeface="Arimo"/>
              </a:rPr>
              <a:t>Източник: https://www.britannica.com/topic/netiquette</a:t>
            </a:r>
          </a:p>
          <a:p>
            <a:pPr>
              <a:lnSpc>
                <a:spcPts val="3784"/>
              </a:lnSpc>
            </a:pPr>
          </a:p>
          <a:p>
            <a:pPr>
              <a:lnSpc>
                <a:spcPts val="3784"/>
              </a:lnSpc>
            </a:pPr>
          </a:p>
          <a:p>
            <a:pPr>
              <a:lnSpc>
                <a:spcPts val="3784"/>
              </a:lnSpc>
            </a:pPr>
          </a:p>
          <a:p>
            <a:pPr>
              <a:lnSpc>
                <a:spcPts val="3784"/>
              </a:lnSpc>
            </a:pPr>
          </a:p>
          <a:p>
            <a:pPr>
              <a:lnSpc>
                <a:spcPts val="3784"/>
              </a:lnSpc>
            </a:pPr>
          </a:p>
          <a:p>
            <a:pPr>
              <a:lnSpc>
                <a:spcPts val="3784"/>
              </a:lnSpc>
            </a:pPr>
          </a:p>
          <a:p>
            <a:pPr>
              <a:lnSpc>
                <a:spcPts val="3784"/>
              </a:lnSpc>
            </a:pPr>
          </a:p>
        </p:txBody>
      </p:sp>
      <p:sp>
        <p:nvSpPr>
          <p:cNvPr name="Freeform 4" id="4"/>
          <p:cNvSpPr/>
          <p:nvPr/>
        </p:nvSpPr>
        <p:spPr>
          <a:xfrm flipH="false" flipV="false" rot="0">
            <a:off x="15466099" y="7501942"/>
            <a:ext cx="1756358" cy="1756358"/>
          </a:xfrm>
          <a:custGeom>
            <a:avLst/>
            <a:gdLst/>
            <a:ahLst/>
            <a:cxnLst/>
            <a:rect r="r" b="b" t="t" l="l"/>
            <a:pathLst>
              <a:path h="1756358" w="1756358">
                <a:moveTo>
                  <a:pt x="0" y="0"/>
                </a:moveTo>
                <a:lnTo>
                  <a:pt x="1756358" y="0"/>
                </a:lnTo>
                <a:lnTo>
                  <a:pt x="1756358" y="1756358"/>
                </a:lnTo>
                <a:lnTo>
                  <a:pt x="0" y="17563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4437399"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Netiquetette: групови форуми</a:t>
            </a:r>
          </a:p>
          <a:p>
            <a:pPr>
              <a:lnSpc>
                <a:spcPts val="439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888132"/>
            <a:ext cx="14809352" cy="10104617"/>
          </a:xfrm>
          <a:prstGeom prst="rect">
            <a:avLst/>
          </a:prstGeom>
        </p:spPr>
        <p:txBody>
          <a:bodyPr anchor="t" rtlCol="false" tIns="0" lIns="0" bIns="0" rIns="0">
            <a:spAutoFit/>
          </a:bodyPr>
          <a:lstStyle/>
          <a:p>
            <a:pPr marL="671629" indent="-335815" lvl="1">
              <a:lnSpc>
                <a:spcPts val="4044"/>
              </a:lnSpc>
              <a:buFont typeface="Arial"/>
              <a:buChar char="•"/>
            </a:pPr>
            <a:r>
              <a:rPr lang="en-US" sz="3110" spc="62">
                <a:solidFill>
                  <a:srgbClr val="050217"/>
                </a:solidFill>
                <a:latin typeface="Arimo"/>
              </a:rPr>
              <a:t>Бъдете предпазлив когато употребявате разговорния си език. Вербалната злоупотреба може да доведе да ви забранят във форуми или дори сайтове на социални медии. Участвайте само в здравословни дискусии</a:t>
            </a:r>
          </a:p>
          <a:p>
            <a:pPr>
              <a:lnSpc>
                <a:spcPts val="4044"/>
              </a:lnSpc>
            </a:pPr>
          </a:p>
          <a:p>
            <a:pPr marL="671629" indent="-335815" lvl="1">
              <a:lnSpc>
                <a:spcPts val="4044"/>
              </a:lnSpc>
              <a:buFont typeface="Arial"/>
              <a:buChar char="•"/>
            </a:pPr>
            <a:r>
              <a:rPr lang="en-US" sz="3110" spc="62">
                <a:solidFill>
                  <a:srgbClr val="050217"/>
                </a:solidFill>
                <a:latin typeface="Arimo"/>
              </a:rPr>
              <a:t>Груповите форуми са области, пълни с информация и ресурси, но те не се използват като първо средство за задаване на въпроси, които лесно могат да бъдат намерени в интернет. Преди да зададете въпрос във форума, поставете го в интернет, за да видите дали може да се намери отговор по този начин. Ако не, можете да продължите и да го публикувате в групата.</a:t>
            </a: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p:txBody>
      </p:sp>
      <p:sp>
        <p:nvSpPr>
          <p:cNvPr name="Freeform 4" id="4"/>
          <p:cNvSpPr/>
          <p:nvPr/>
        </p:nvSpPr>
        <p:spPr>
          <a:xfrm flipH="false" flipV="false" rot="0">
            <a:off x="7252860" y="7147628"/>
            <a:ext cx="2361032" cy="2281348"/>
          </a:xfrm>
          <a:custGeom>
            <a:avLst/>
            <a:gdLst/>
            <a:ahLst/>
            <a:cxnLst/>
            <a:rect r="r" b="b" t="t" l="l"/>
            <a:pathLst>
              <a:path h="2281348" w="2361032">
                <a:moveTo>
                  <a:pt x="0" y="0"/>
                </a:moveTo>
                <a:lnTo>
                  <a:pt x="2361032" y="0"/>
                </a:lnTo>
                <a:lnTo>
                  <a:pt x="2361032" y="2281348"/>
                </a:lnTo>
                <a:lnTo>
                  <a:pt x="0" y="22813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4437399" cy="112712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Netiquetette: групови форуми</a:t>
            </a:r>
          </a:p>
          <a:p>
            <a:pPr>
              <a:lnSpc>
                <a:spcPts val="4399"/>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12340"/>
            <a:ext cx="14809352" cy="6869927"/>
          </a:xfrm>
          <a:prstGeom prst="rect">
            <a:avLst/>
          </a:prstGeom>
        </p:spPr>
        <p:txBody>
          <a:bodyPr anchor="t" rtlCol="false" tIns="0" lIns="0" bIns="0" rIns="0">
            <a:spAutoFit/>
          </a:bodyPr>
          <a:lstStyle/>
          <a:p>
            <a:pPr marL="606861" indent="-303430" lvl="1">
              <a:lnSpc>
                <a:spcPts val="3654"/>
              </a:lnSpc>
              <a:buFont typeface="Arial"/>
              <a:buChar char="•"/>
            </a:pPr>
            <a:r>
              <a:rPr lang="en-US" sz="2810" spc="56">
                <a:solidFill>
                  <a:srgbClr val="050217"/>
                </a:solidFill>
                <a:latin typeface="Arimo"/>
              </a:rPr>
              <a:t>Примамка за кликване: всеки текст, заглавие, заглавие на видеоклип и т.н., които са нарочно написани, за да събудят нечий интерес и да го накарат да кликне. Той е написан от организации, които искат да привлекат хора на уебсайта си, за да могат да показват реклами и да печелят приходи. Използва се и от собственици на злонамерени уебсайтове , които заразяват устройства с вируси.</a:t>
            </a:r>
          </a:p>
          <a:p>
            <a:pPr marL="606861" indent="-303430" lvl="1">
              <a:lnSpc>
                <a:spcPts val="3654"/>
              </a:lnSpc>
              <a:buFont typeface="Arial"/>
              <a:buChar char="•"/>
            </a:pPr>
            <a:r>
              <a:rPr lang="en-US" sz="2810" spc="56">
                <a:solidFill>
                  <a:srgbClr val="050217"/>
                </a:solidFill>
                <a:latin typeface="Arimo"/>
              </a:rPr>
              <a:t>Фалшиви новини: сравнително нов феномен. Отнася се за всяка медия, публикуваща силно предубедена или умишлено невярна информация в интернет. Може да изглежда като надежден сайт, но интернет има много възможности . Търсенето в интернет е вашият най-добър приятел! Пристрастното съдържание често може да включва политика/политически групи. Понякога дори се измислят фалшиви цитати, за да се спечели внимание и пари.</a:t>
            </a:r>
          </a:p>
          <a:p>
            <a:pPr>
              <a:lnSpc>
                <a:spcPts val="3654"/>
              </a:lnSpc>
            </a:pPr>
            <a:r>
              <a:rPr lang="en-US" sz="2810" spc="56">
                <a:solidFill>
                  <a:srgbClr val="050217"/>
                </a:solidFill>
                <a:latin typeface="Arimo"/>
              </a:rPr>
              <a:t>Източник: https://www.aeseducation.com/computer-applications/what-is-internet-safety</a:t>
            </a:r>
          </a:p>
          <a:p>
            <a:pPr>
              <a:lnSpc>
                <a:spcPts val="3654"/>
              </a:lnSpc>
            </a:pPr>
          </a:p>
          <a:p>
            <a:pPr>
              <a:lnSpc>
                <a:spcPts val="3654"/>
              </a:lnSpc>
            </a:pPr>
          </a:p>
          <a:p>
            <a:pPr>
              <a:lnSpc>
                <a:spcPts val="3654"/>
              </a:lnSpc>
            </a:pPr>
          </a:p>
        </p:txBody>
      </p:sp>
      <p:sp>
        <p:nvSpPr>
          <p:cNvPr name="Freeform 4" id="4"/>
          <p:cNvSpPr/>
          <p:nvPr/>
        </p:nvSpPr>
        <p:spPr>
          <a:xfrm flipH="false" flipV="false" rot="0">
            <a:off x="16282790" y="7907277"/>
            <a:ext cx="796404" cy="1592808"/>
          </a:xfrm>
          <a:custGeom>
            <a:avLst/>
            <a:gdLst/>
            <a:ahLst/>
            <a:cxnLst/>
            <a:rect r="r" b="b" t="t" l="l"/>
            <a:pathLst>
              <a:path h="1592808" w="796404">
                <a:moveTo>
                  <a:pt x="0" y="0"/>
                </a:moveTo>
                <a:lnTo>
                  <a:pt x="796404" y="0"/>
                </a:lnTo>
                <a:lnTo>
                  <a:pt x="796404" y="1592808"/>
                </a:lnTo>
                <a:lnTo>
                  <a:pt x="0" y="15928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7275"/>
            <a:ext cx="14437399" cy="57467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Netiquette: Интернет грамотност</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9398028" y="2556381"/>
            <a:ext cx="5714748" cy="5714748"/>
          </a:xfrm>
          <a:custGeom>
            <a:avLst/>
            <a:gdLst/>
            <a:ahLst/>
            <a:cxnLst/>
            <a:rect r="r" b="b" t="t" l="l"/>
            <a:pathLst>
              <a:path h="5714748" w="5714748">
                <a:moveTo>
                  <a:pt x="0" y="0"/>
                </a:moveTo>
                <a:lnTo>
                  <a:pt x="5714748" y="0"/>
                </a:lnTo>
                <a:lnTo>
                  <a:pt x="5714748" y="5714748"/>
                </a:lnTo>
                <a:lnTo>
                  <a:pt x="0" y="57147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2056219"/>
            <a:ext cx="6797759" cy="12805907"/>
          </a:xfrm>
          <a:prstGeom prst="rect">
            <a:avLst/>
          </a:prstGeom>
        </p:spPr>
        <p:txBody>
          <a:bodyPr anchor="t" rtlCol="false" tIns="0" lIns="0" bIns="0" rIns="0">
            <a:spAutoFit/>
          </a:bodyPr>
          <a:lstStyle/>
          <a:p>
            <a:pPr marL="650040" indent="-325020" lvl="1">
              <a:lnSpc>
                <a:spcPts val="3914"/>
              </a:lnSpc>
              <a:buFont typeface="Arial"/>
              <a:buChar char="•"/>
            </a:pPr>
            <a:r>
              <a:rPr lang="en-US" sz="3010" spc="60">
                <a:solidFill>
                  <a:srgbClr val="050217"/>
                </a:solidFill>
                <a:latin typeface="Arimo"/>
              </a:rPr>
              <a:t>Терминът "спам" се отнася за получаването на всяко нежелано съобщение. Както споменахме, това може да бъде често публикуване, множество коментари наведнъж или десетки съобщения през целия ден без генериране на отговор. Бъдете търпеливи с хората и интернет.</a:t>
            </a:r>
          </a:p>
          <a:p>
            <a:pPr marL="650040" indent="-325020" lvl="1">
              <a:lnSpc>
                <a:spcPts val="3914"/>
              </a:lnSpc>
              <a:buFont typeface="Arial"/>
              <a:buChar char="•"/>
            </a:pPr>
            <a:r>
              <a:rPr lang="en-US" sz="3010" spc="60">
                <a:solidFill>
                  <a:srgbClr val="050217"/>
                </a:solidFill>
                <a:latin typeface="Arimo"/>
              </a:rPr>
              <a:t>Също така, не изпращайте покани за приятелство на хора, които не познавате – те може да имат достъп до вашите лични данни и публикации </a:t>
            </a:r>
          </a:p>
          <a:p>
            <a:pPr>
              <a:lnSpc>
                <a:spcPts val="3914"/>
              </a:lnSpc>
            </a:pPr>
          </a:p>
          <a:p>
            <a:pPr>
              <a:lnSpc>
                <a:spcPts val="3784"/>
              </a:lnSpc>
            </a:pPr>
          </a:p>
          <a:p>
            <a:pPr>
              <a:lnSpc>
                <a:spcPts val="4954"/>
              </a:lnSpc>
            </a:pPr>
          </a:p>
          <a:p>
            <a:pPr>
              <a:lnSpc>
                <a:spcPts val="4954"/>
              </a:lnSpc>
            </a:pPr>
          </a:p>
          <a:p>
            <a:pPr>
              <a:lnSpc>
                <a:spcPts val="4954"/>
              </a:lnSpc>
            </a:pPr>
          </a:p>
          <a:p>
            <a:pPr>
              <a:lnSpc>
                <a:spcPts val="4954"/>
              </a:lnSpc>
            </a:pPr>
          </a:p>
          <a:p>
            <a:pPr>
              <a:lnSpc>
                <a:spcPts val="4954"/>
              </a:lnSpc>
            </a:pPr>
          </a:p>
          <a:p>
            <a:pPr>
              <a:lnSpc>
                <a:spcPts val="4954"/>
              </a:lnSpc>
            </a:pPr>
          </a:p>
          <a:p>
            <a:pPr>
              <a:lnSpc>
                <a:spcPts val="4954"/>
              </a:lnSpc>
            </a:pPr>
          </a:p>
        </p:txBody>
      </p:sp>
      <p:sp>
        <p:nvSpPr>
          <p:cNvPr name="TextBox 5" id="5"/>
          <p:cNvSpPr txBox="true"/>
          <p:nvPr/>
        </p:nvSpPr>
        <p:spPr>
          <a:xfrm rot="0">
            <a:off x="1028700" y="1057275"/>
            <a:ext cx="14437399" cy="574675"/>
          </a:xfrm>
          <a:prstGeom prst="rect">
            <a:avLst/>
          </a:prstGeom>
        </p:spPr>
        <p:txBody>
          <a:bodyPr anchor="t" rtlCol="false" tIns="0" lIns="0" bIns="0" rIns="0">
            <a:spAutoFit/>
          </a:bodyPr>
          <a:lstStyle/>
          <a:p>
            <a:pPr>
              <a:lnSpc>
                <a:spcPts val="4399"/>
              </a:lnSpc>
            </a:pPr>
            <a:r>
              <a:rPr lang="en-US" sz="3999">
                <a:solidFill>
                  <a:srgbClr val="336BE4"/>
                </a:solidFill>
                <a:latin typeface="Arimo Bold"/>
              </a:rPr>
              <a:t>Топ съвети за Facebook Netiquette: Други съвети</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grpSp>
        <p:nvGrpSpPr>
          <p:cNvPr name="Group 2" id="2"/>
          <p:cNvGrpSpPr/>
          <p:nvPr/>
        </p:nvGrpSpPr>
        <p:grpSpPr>
          <a:xfrm rot="0">
            <a:off x="8963524" y="1052985"/>
            <a:ext cx="8782274" cy="7185406"/>
            <a:chOff x="0" y="0"/>
            <a:chExt cx="11709699" cy="9580541"/>
          </a:xfrm>
        </p:grpSpPr>
        <p:sp>
          <p:nvSpPr>
            <p:cNvPr name="TextBox 3" id="3"/>
            <p:cNvSpPr txBox="true"/>
            <p:nvPr/>
          </p:nvSpPr>
          <p:spPr>
            <a:xfrm rot="0">
              <a:off x="0" y="1922806"/>
              <a:ext cx="11709699" cy="7660225"/>
            </a:xfrm>
            <a:prstGeom prst="rect">
              <a:avLst/>
            </a:prstGeom>
          </p:spPr>
          <p:txBody>
            <a:bodyPr anchor="t" rtlCol="false" tIns="0" lIns="0" bIns="0" rIns="0">
              <a:spAutoFit/>
            </a:bodyPr>
            <a:lstStyle/>
            <a:p>
              <a:pPr>
                <a:lnSpc>
                  <a:spcPts val="7150"/>
                </a:lnSpc>
              </a:pPr>
              <a:r>
                <a:rPr lang="en-US" sz="6500">
                  <a:solidFill>
                    <a:srgbClr val="FFFFFF"/>
                  </a:solidFill>
                  <a:latin typeface="HK Grotesk Bold"/>
                </a:rPr>
                <a:t>Благодаря за вниманието.</a:t>
              </a:r>
            </a:p>
            <a:p>
              <a:pPr>
                <a:lnSpc>
                  <a:spcPts val="7150"/>
                </a:lnSpc>
              </a:pPr>
            </a:p>
            <a:p>
              <a:pPr>
                <a:lnSpc>
                  <a:spcPts val="3520"/>
                </a:lnSpc>
              </a:pPr>
              <a:r>
                <a:rPr lang="en-US" sz="3200">
                  <a:solidFill>
                    <a:srgbClr val="FFFFFF"/>
                  </a:solidFill>
                  <a:latin typeface="HK Grotesk Bold"/>
                </a:rPr>
                <a:t>Повече информация за проекта на сайта:</a:t>
              </a:r>
            </a:p>
            <a:p>
              <a:pPr algn="just">
                <a:lnSpc>
                  <a:spcPts val="2969"/>
                </a:lnSpc>
              </a:pPr>
            </a:p>
            <a:p>
              <a:pPr algn="just">
                <a:lnSpc>
                  <a:spcPts val="2969"/>
                </a:lnSpc>
              </a:pPr>
              <a:r>
                <a:rPr lang="en-US" sz="2699">
                  <a:solidFill>
                    <a:srgbClr val="FFFFFF"/>
                  </a:solidFill>
                  <a:latin typeface="HK Grotesk Bold"/>
                </a:rPr>
                <a:t>https://kreatywnidlabiznesu.pl/develop-your-creativity/</a:t>
              </a:r>
            </a:p>
            <a:p>
              <a:pPr algn="just">
                <a:lnSpc>
                  <a:spcPts val="7150"/>
                </a:lnSpc>
              </a:pPr>
            </a:p>
            <a:p>
              <a:pPr algn="just">
                <a:lnSpc>
                  <a:spcPts val="7150"/>
                </a:lnSpc>
              </a:pPr>
            </a:p>
          </p:txBody>
        </p:sp>
        <p:sp>
          <p:nvSpPr>
            <p:cNvPr name="TextBox 4" id="4"/>
            <p:cNvSpPr txBox="true"/>
            <p:nvPr/>
          </p:nvSpPr>
          <p:spPr>
            <a:xfrm rot="0">
              <a:off x="0" y="36420"/>
              <a:ext cx="11709699" cy="1068089"/>
            </a:xfrm>
            <a:prstGeom prst="rect">
              <a:avLst/>
            </a:prstGeom>
          </p:spPr>
          <p:txBody>
            <a:bodyPr anchor="t" rtlCol="false" tIns="0" lIns="0" bIns="0" rIns="0">
              <a:spAutoFit/>
            </a:bodyPr>
            <a:lstStyle/>
            <a:p>
              <a:pPr algn="just">
                <a:lnSpc>
                  <a:spcPts val="6159"/>
                </a:lnSpc>
              </a:pPr>
            </a:p>
          </p:txBody>
        </p:sp>
      </p:grpSp>
      <p:grpSp>
        <p:nvGrpSpPr>
          <p:cNvPr name="Group 5" id="5"/>
          <p:cNvGrpSpPr>
            <a:grpSpLocks noChangeAspect="true"/>
          </p:cNvGrpSpPr>
          <p:nvPr/>
        </p:nvGrpSpPr>
        <p:grpSpPr>
          <a:xfrm rot="0">
            <a:off x="1028700" y="1028700"/>
            <a:ext cx="8213147" cy="8229600"/>
            <a:chOff x="0" y="0"/>
            <a:chExt cx="10143490" cy="10163810"/>
          </a:xfrm>
        </p:grpSpPr>
        <p:sp>
          <p:nvSpPr>
            <p:cNvPr name="Freeform 6" id="6"/>
            <p:cNvSpPr/>
            <p:nvPr/>
          </p:nvSpPr>
          <p:spPr>
            <a:xfrm flipH="false" flipV="false" rot="0">
              <a:off x="0" y="0"/>
              <a:ext cx="10143351" cy="10163632"/>
            </a:xfrm>
            <a:custGeom>
              <a:avLst/>
              <a:gdLst/>
              <a:ahLst/>
              <a:cxnLst/>
              <a:rect r="r" b="b" t="t" l="l"/>
              <a:pathLst>
                <a:path h="10163632" w="10143351">
                  <a:moveTo>
                    <a:pt x="0" y="0"/>
                  </a:moveTo>
                  <a:lnTo>
                    <a:pt x="10143351" y="0"/>
                  </a:lnTo>
                  <a:lnTo>
                    <a:pt x="10143351" y="10163632"/>
                  </a:lnTo>
                  <a:lnTo>
                    <a:pt x="0" y="10163632"/>
                  </a:lnTo>
                  <a:close/>
                </a:path>
              </a:pathLst>
            </a:custGeom>
            <a:blipFill>
              <a:blip r:embed="rId2"/>
              <a:stretch>
                <a:fillRect l="0" t="-25" r="0" b="-25"/>
              </a:stretch>
            </a:blipFill>
          </p:spPr>
        </p:sp>
        <p:sp>
          <p:nvSpPr>
            <p:cNvPr name="Freeform 7" id="7"/>
            <p:cNvSpPr/>
            <p:nvPr/>
          </p:nvSpPr>
          <p:spPr>
            <a:xfrm flipH="false" flipV="false" rot="0">
              <a:off x="3149600" y="2368550"/>
              <a:ext cx="5156200" cy="6858000"/>
            </a:xfrm>
            <a:custGeom>
              <a:avLst/>
              <a:gdLst/>
              <a:ahLst/>
              <a:cxnLst/>
              <a:rect r="r" b="b" t="t" l="l"/>
              <a:pathLst>
                <a:path h="6858000" w="5156200">
                  <a:moveTo>
                    <a:pt x="0" y="0"/>
                  </a:moveTo>
                  <a:lnTo>
                    <a:pt x="5156200" y="0"/>
                  </a:lnTo>
                  <a:lnTo>
                    <a:pt x="5156200" y="6858000"/>
                  </a:lnTo>
                  <a:lnTo>
                    <a:pt x="0" y="6858000"/>
                  </a:lnTo>
                  <a:close/>
                </a:path>
              </a:pathLst>
            </a:custGeom>
            <a:blipFill>
              <a:blip r:embed="rId3"/>
              <a:stretch>
                <a:fillRect l="-130842" t="0" r="0" b="-41450"/>
              </a:stretch>
            </a:blipFill>
          </p:spPr>
        </p:sp>
        <p:sp>
          <p:nvSpPr>
            <p:cNvPr name="Freeform 8" id="8"/>
            <p:cNvSpPr/>
            <p:nvPr/>
          </p:nvSpPr>
          <p:spPr>
            <a:xfrm flipH="false" flipV="false" rot="0">
              <a:off x="374650" y="673100"/>
              <a:ext cx="6318250" cy="8427288"/>
            </a:xfrm>
            <a:custGeom>
              <a:avLst/>
              <a:gdLst/>
              <a:ahLst/>
              <a:cxnLst/>
              <a:rect r="r" b="b" t="t" l="l"/>
              <a:pathLst>
                <a:path h="8427288" w="6318250">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14610" t="0" r="-85584" b="0"/>
              </a:stretch>
            </a:blipFill>
          </p:spPr>
        </p:sp>
      </p:grpSp>
      <p:sp>
        <p:nvSpPr>
          <p:cNvPr name="Freeform 9" id="9"/>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5"/>
            <a:stretch>
              <a:fillRect l="0" t="0" r="0" b="0"/>
            </a:stretch>
          </a:blipFill>
        </p:spPr>
      </p:sp>
      <p:grpSp>
        <p:nvGrpSpPr>
          <p:cNvPr name="Group 10" id="10"/>
          <p:cNvGrpSpPr/>
          <p:nvPr/>
        </p:nvGrpSpPr>
        <p:grpSpPr>
          <a:xfrm rot="0">
            <a:off x="-181678" y="9053525"/>
            <a:ext cx="19466958" cy="2776525"/>
            <a:chOff x="0" y="0"/>
            <a:chExt cx="5127100" cy="731266"/>
          </a:xfrm>
        </p:grpSpPr>
        <p:sp>
          <p:nvSpPr>
            <p:cNvPr name="Freeform 11" id="11"/>
            <p:cNvSpPr/>
            <p:nvPr/>
          </p:nvSpPr>
          <p:spPr>
            <a:xfrm flipH="false" flipV="false" rot="0">
              <a:off x="0" y="0"/>
              <a:ext cx="5127100" cy="731266"/>
            </a:xfrm>
            <a:custGeom>
              <a:avLst/>
              <a:gdLst/>
              <a:ahLst/>
              <a:cxnLst/>
              <a:rect r="r" b="b" t="t" l="l"/>
              <a:pathLst>
                <a:path h="731266" w="5127100">
                  <a:moveTo>
                    <a:pt x="0" y="0"/>
                  </a:moveTo>
                  <a:lnTo>
                    <a:pt x="5127100" y="0"/>
                  </a:lnTo>
                  <a:lnTo>
                    <a:pt x="5127100" y="731266"/>
                  </a:lnTo>
                  <a:lnTo>
                    <a:pt x="0" y="731266"/>
                  </a:lnTo>
                  <a:close/>
                </a:path>
              </a:pathLst>
            </a:custGeom>
            <a:solidFill>
              <a:srgbClr val="FFFFFF"/>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5705271" y="9269821"/>
            <a:ext cx="811075" cy="811075"/>
          </a:xfrm>
          <a:custGeom>
            <a:avLst/>
            <a:gdLst/>
            <a:ahLst/>
            <a:cxnLst/>
            <a:rect r="r" b="b" t="t" l="l"/>
            <a:pathLst>
              <a:path h="811075" w="811075">
                <a:moveTo>
                  <a:pt x="0" y="0"/>
                </a:moveTo>
                <a:lnTo>
                  <a:pt x="811075" y="0"/>
                </a:lnTo>
                <a:lnTo>
                  <a:pt x="811075" y="811075"/>
                </a:lnTo>
                <a:lnTo>
                  <a:pt x="0" y="811075"/>
                </a:lnTo>
                <a:lnTo>
                  <a:pt x="0" y="0"/>
                </a:lnTo>
                <a:close/>
              </a:path>
            </a:pathLst>
          </a:custGeom>
          <a:blipFill>
            <a:blip r:embed="rId6"/>
            <a:stretch>
              <a:fillRect l="0" t="0" r="0" b="0"/>
            </a:stretch>
          </a:blipFill>
        </p:spPr>
      </p:sp>
      <p:sp>
        <p:nvSpPr>
          <p:cNvPr name="Freeform 14" id="14"/>
          <p:cNvSpPr/>
          <p:nvPr/>
        </p:nvSpPr>
        <p:spPr>
          <a:xfrm flipH="false" flipV="false" rot="0">
            <a:off x="6852376" y="9258300"/>
            <a:ext cx="1059197" cy="834118"/>
          </a:xfrm>
          <a:custGeom>
            <a:avLst/>
            <a:gdLst/>
            <a:ahLst/>
            <a:cxnLst/>
            <a:rect r="r" b="b" t="t" l="l"/>
            <a:pathLst>
              <a:path h="834118" w="1059197">
                <a:moveTo>
                  <a:pt x="0" y="0"/>
                </a:moveTo>
                <a:lnTo>
                  <a:pt x="1059197" y="0"/>
                </a:lnTo>
                <a:lnTo>
                  <a:pt x="1059197" y="834118"/>
                </a:lnTo>
                <a:lnTo>
                  <a:pt x="0" y="834118"/>
                </a:lnTo>
                <a:lnTo>
                  <a:pt x="0" y="0"/>
                </a:lnTo>
                <a:close/>
              </a:path>
            </a:pathLst>
          </a:custGeom>
          <a:blipFill>
            <a:blip r:embed="rId7"/>
            <a:stretch>
              <a:fillRect l="0" t="0" r="0" b="0"/>
            </a:stretch>
          </a:blipFill>
        </p:spPr>
      </p:sp>
      <p:sp>
        <p:nvSpPr>
          <p:cNvPr name="Freeform 15" id="15"/>
          <p:cNvSpPr/>
          <p:nvPr/>
        </p:nvSpPr>
        <p:spPr>
          <a:xfrm flipH="false" flipV="false" rot="0">
            <a:off x="4411459" y="9248077"/>
            <a:ext cx="928453" cy="854564"/>
          </a:xfrm>
          <a:custGeom>
            <a:avLst/>
            <a:gdLst/>
            <a:ahLst/>
            <a:cxnLst/>
            <a:rect r="r" b="b" t="t" l="l"/>
            <a:pathLst>
              <a:path h="854564" w="928453">
                <a:moveTo>
                  <a:pt x="0" y="0"/>
                </a:moveTo>
                <a:lnTo>
                  <a:pt x="928454" y="0"/>
                </a:lnTo>
                <a:lnTo>
                  <a:pt x="928454" y="854564"/>
                </a:lnTo>
                <a:lnTo>
                  <a:pt x="0" y="854564"/>
                </a:lnTo>
                <a:lnTo>
                  <a:pt x="0" y="0"/>
                </a:lnTo>
                <a:close/>
              </a:path>
            </a:pathLst>
          </a:custGeom>
          <a:blipFill>
            <a:blip r:embed="rId8"/>
            <a:stretch>
              <a:fillRect l="0" t="0" r="0" b="0"/>
            </a:stretch>
          </a:blipFill>
        </p:spPr>
      </p:sp>
      <p:sp>
        <p:nvSpPr>
          <p:cNvPr name="Freeform 16" id="16"/>
          <p:cNvSpPr/>
          <p:nvPr/>
        </p:nvSpPr>
        <p:spPr>
          <a:xfrm flipH="false" flipV="false" rot="0">
            <a:off x="8032066" y="9381330"/>
            <a:ext cx="1646745" cy="652111"/>
          </a:xfrm>
          <a:custGeom>
            <a:avLst/>
            <a:gdLst/>
            <a:ahLst/>
            <a:cxnLst/>
            <a:rect r="r" b="b" t="t" l="l"/>
            <a:pathLst>
              <a:path h="652111" w="1646745">
                <a:moveTo>
                  <a:pt x="0" y="0"/>
                </a:moveTo>
                <a:lnTo>
                  <a:pt x="1646745" y="0"/>
                </a:lnTo>
                <a:lnTo>
                  <a:pt x="1646745" y="652111"/>
                </a:lnTo>
                <a:lnTo>
                  <a:pt x="0" y="652111"/>
                </a:lnTo>
                <a:lnTo>
                  <a:pt x="0" y="0"/>
                </a:lnTo>
                <a:close/>
              </a:path>
            </a:pathLst>
          </a:custGeom>
          <a:blipFill>
            <a:blip r:embed="rId9"/>
            <a:stretch>
              <a:fillRect l="0" t="0" r="0" b="0"/>
            </a:stretch>
          </a:blipFill>
        </p:spPr>
      </p:sp>
      <p:sp>
        <p:nvSpPr>
          <p:cNvPr name="Freeform 17" id="17"/>
          <p:cNvSpPr/>
          <p:nvPr/>
        </p:nvSpPr>
        <p:spPr>
          <a:xfrm flipH="false" flipV="false" rot="0">
            <a:off x="233219" y="9217003"/>
            <a:ext cx="3582854" cy="752399"/>
          </a:xfrm>
          <a:custGeom>
            <a:avLst/>
            <a:gdLst/>
            <a:ahLst/>
            <a:cxnLst/>
            <a:rect r="r" b="b" t="t" l="l"/>
            <a:pathLst>
              <a:path h="752399" w="3582854">
                <a:moveTo>
                  <a:pt x="0" y="0"/>
                </a:moveTo>
                <a:lnTo>
                  <a:pt x="3582855" y="0"/>
                </a:lnTo>
                <a:lnTo>
                  <a:pt x="3582855" y="752399"/>
                </a:lnTo>
                <a:lnTo>
                  <a:pt x="0" y="752399"/>
                </a:lnTo>
                <a:lnTo>
                  <a:pt x="0" y="0"/>
                </a:lnTo>
                <a:close/>
              </a:path>
            </a:pathLst>
          </a:custGeom>
          <a:blipFill>
            <a:blip r:embed="rId10"/>
            <a:stretch>
              <a:fillRect l="0" t="0" r="0" b="0"/>
            </a:stretch>
          </a:blipFill>
        </p:spPr>
      </p:sp>
      <p:sp>
        <p:nvSpPr>
          <p:cNvPr name="TextBox 18" id="18"/>
          <p:cNvSpPr txBox="true"/>
          <p:nvPr/>
        </p:nvSpPr>
        <p:spPr>
          <a:xfrm rot="-5400000">
            <a:off x="3557995" y="9560807"/>
            <a:ext cx="863894" cy="176285"/>
          </a:xfrm>
          <a:prstGeom prst="rect">
            <a:avLst/>
          </a:prstGeom>
        </p:spPr>
        <p:txBody>
          <a:bodyPr anchor="t" rtlCol="false" tIns="0" lIns="0" bIns="0" rIns="0">
            <a:spAutoFit/>
          </a:bodyPr>
          <a:lstStyle/>
          <a:p>
            <a:pPr algn="r">
              <a:lnSpc>
                <a:spcPts val="1308"/>
              </a:lnSpc>
            </a:pPr>
            <a:r>
              <a:rPr lang="en-US" sz="934" spc="177">
                <a:solidFill>
                  <a:srgbClr val="1986C8"/>
                </a:solidFill>
                <a:latin typeface="Arimo Bold"/>
              </a:rPr>
              <a:t>ЛИДЕР:</a:t>
            </a:r>
          </a:p>
        </p:txBody>
      </p:sp>
      <p:sp>
        <p:nvSpPr>
          <p:cNvPr name="TextBox 19" id="19"/>
          <p:cNvSpPr txBox="true"/>
          <p:nvPr/>
        </p:nvSpPr>
        <p:spPr>
          <a:xfrm rot="-5400000">
            <a:off x="4998414" y="9551636"/>
            <a:ext cx="1019780" cy="146283"/>
          </a:xfrm>
          <a:prstGeom prst="rect">
            <a:avLst/>
          </a:prstGeom>
        </p:spPr>
        <p:txBody>
          <a:bodyPr anchor="t" rtlCol="false" tIns="0" lIns="0" bIns="0" rIns="0">
            <a:spAutoFit/>
          </a:bodyPr>
          <a:lstStyle/>
          <a:p>
            <a:pPr algn="ctr">
              <a:lnSpc>
                <a:spcPts val="1144"/>
              </a:lnSpc>
            </a:pPr>
            <a:r>
              <a:rPr lang="en-US" sz="817" spc="155">
                <a:solidFill>
                  <a:srgbClr val="1986C8"/>
                </a:solidFill>
                <a:latin typeface="Arimo Bold"/>
              </a:rPr>
              <a:t>ПАРТНЬОРИ:</a:t>
            </a:r>
          </a:p>
        </p:txBody>
      </p:sp>
      <p:sp>
        <p:nvSpPr>
          <p:cNvPr name="TextBox 20" id="20"/>
          <p:cNvSpPr txBox="true"/>
          <p:nvPr/>
        </p:nvSpPr>
        <p:spPr>
          <a:xfrm rot="0">
            <a:off x="9678811" y="7974299"/>
            <a:ext cx="7995270" cy="887692"/>
          </a:xfrm>
          <a:prstGeom prst="rect">
            <a:avLst/>
          </a:prstGeom>
        </p:spPr>
        <p:txBody>
          <a:bodyPr anchor="t" rtlCol="false" tIns="0" lIns="0" bIns="0" rIns="0">
            <a:spAutoFit/>
          </a:bodyPr>
          <a:lstStyle/>
          <a:p>
            <a:pPr algn="just">
              <a:lnSpc>
                <a:spcPts val="1758"/>
              </a:lnSpc>
              <a:spcBef>
                <a:spcPct val="0"/>
              </a:spcBef>
            </a:pPr>
            <a:r>
              <a:rPr lang="en-US" sz="1352" spc="27">
                <a:solidFill>
                  <a:srgbClr val="000000"/>
                </a:solidFill>
                <a:latin typeface="Arimo"/>
              </a:rPr>
              <a:t>Финансирано от Европейския съюз. Изразените възгледи и мнения обаче принадлежат изцяло на техния(ите) автор(и) и не отразяват непременно възгледите и мненията на Европейския съюз или на Европейската изпълнителна агенция за образование и култура (EACEA). За тях не носи отговорност нито Европейският съюз, нито EACEA.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grpSp>
        <p:nvGrpSpPr>
          <p:cNvPr name="Group 3" id="3"/>
          <p:cNvGrpSpPr/>
          <p:nvPr/>
        </p:nvGrpSpPr>
        <p:grpSpPr>
          <a:xfrm rot="0">
            <a:off x="1199809" y="0"/>
            <a:ext cx="13062533" cy="2579630"/>
            <a:chOff x="0" y="0"/>
            <a:chExt cx="17416711" cy="3439507"/>
          </a:xfrm>
        </p:grpSpPr>
        <p:sp>
          <p:nvSpPr>
            <p:cNvPr name="TextBox 4" id="4"/>
            <p:cNvSpPr txBox="true"/>
            <p:nvPr/>
          </p:nvSpPr>
          <p:spPr>
            <a:xfrm rot="0">
              <a:off x="0" y="1495227"/>
              <a:ext cx="17416711" cy="1946236"/>
            </a:xfrm>
            <a:prstGeom prst="rect">
              <a:avLst/>
            </a:prstGeom>
          </p:spPr>
          <p:txBody>
            <a:bodyPr anchor="t" rtlCol="false" tIns="0" lIns="0" bIns="0" rIns="0">
              <a:spAutoFit/>
            </a:bodyPr>
            <a:lstStyle/>
            <a:p>
              <a:pPr algn="just">
                <a:lnSpc>
                  <a:spcPts val="5566"/>
                </a:lnSpc>
              </a:pPr>
              <a:r>
                <a:rPr lang="en-US" sz="5060">
                  <a:solidFill>
                    <a:srgbClr val="FFFFFF"/>
                  </a:solidFill>
                  <a:latin typeface="Arimo Bold"/>
                </a:rPr>
                <a:t>Къде би бил важен нетикетът?</a:t>
              </a:r>
            </a:p>
            <a:p>
              <a:pPr algn="just">
                <a:lnSpc>
                  <a:spcPts val="5566"/>
                </a:lnSpc>
              </a:pPr>
            </a:p>
          </p:txBody>
        </p:sp>
        <p:sp>
          <p:nvSpPr>
            <p:cNvPr name="TextBox 5" id="5"/>
            <p:cNvSpPr txBox="true"/>
            <p:nvPr/>
          </p:nvSpPr>
          <p:spPr>
            <a:xfrm rot="0">
              <a:off x="0" y="29301"/>
              <a:ext cx="17416711" cy="849165"/>
            </a:xfrm>
            <a:prstGeom prst="rect">
              <a:avLst/>
            </a:prstGeom>
          </p:spPr>
          <p:txBody>
            <a:bodyPr anchor="t" rtlCol="false" tIns="0" lIns="0" bIns="0" rIns="0">
              <a:spAutoFit/>
            </a:bodyPr>
            <a:lstStyle/>
            <a:p>
              <a:pPr algn="r">
                <a:lnSpc>
                  <a:spcPts val="4837"/>
                </a:lnSpc>
              </a:pPr>
            </a:p>
          </p:txBody>
        </p:sp>
      </p:grpSp>
      <p:grpSp>
        <p:nvGrpSpPr>
          <p:cNvPr name="Group 6" id="6"/>
          <p:cNvGrpSpPr/>
          <p:nvPr/>
        </p:nvGrpSpPr>
        <p:grpSpPr>
          <a:xfrm rot="0">
            <a:off x="1189285" y="1488995"/>
            <a:ext cx="15312344" cy="8995766"/>
            <a:chOff x="0" y="0"/>
            <a:chExt cx="20416458" cy="11994355"/>
          </a:xfrm>
        </p:grpSpPr>
        <p:sp>
          <p:nvSpPr>
            <p:cNvPr name="TextBox 7" id="7"/>
            <p:cNvSpPr txBox="true"/>
            <p:nvPr/>
          </p:nvSpPr>
          <p:spPr>
            <a:xfrm rot="0">
              <a:off x="0" y="268792"/>
              <a:ext cx="20416458" cy="27225"/>
            </a:xfrm>
            <a:prstGeom prst="rect">
              <a:avLst/>
            </a:prstGeom>
          </p:spPr>
          <p:txBody>
            <a:bodyPr anchor="t" rtlCol="false" tIns="0" lIns="0" bIns="0" rIns="0">
              <a:spAutoFit/>
            </a:bodyPr>
            <a:lstStyle/>
            <a:p>
              <a:pPr>
                <a:lnSpc>
                  <a:spcPts val="149"/>
                </a:lnSpc>
              </a:pPr>
            </a:p>
          </p:txBody>
        </p:sp>
        <p:sp>
          <p:nvSpPr>
            <p:cNvPr name="TextBox 8" id="8"/>
            <p:cNvSpPr txBox="true"/>
            <p:nvPr/>
          </p:nvSpPr>
          <p:spPr>
            <a:xfrm rot="0">
              <a:off x="0" y="1022068"/>
              <a:ext cx="20416458" cy="10972286"/>
            </a:xfrm>
            <a:prstGeom prst="rect">
              <a:avLst/>
            </a:prstGeom>
          </p:spPr>
          <p:txBody>
            <a:bodyPr anchor="t" rtlCol="false" tIns="0" lIns="0" bIns="0" rIns="0">
              <a:spAutoFit/>
            </a:bodyPr>
            <a:lstStyle/>
            <a:p>
              <a:pPr algn="just">
                <a:lnSpc>
                  <a:spcPts val="4472"/>
                </a:lnSpc>
              </a:pPr>
              <a:r>
                <a:rPr lang="en-US" sz="3440" spc="68">
                  <a:solidFill>
                    <a:srgbClr val="000000"/>
                  </a:solidFill>
                  <a:latin typeface="Arimo"/>
                </a:rPr>
                <a:t>Нетикетът е важен във всеки аспект на интернет комуникацията: точно както етикетът е важен при социалните взаимодействия. Нетикетът позволява изобразяването на уважително и учтиво поведение в мрежата. Истината е, че понякога може да искаме да бъдем любезни, но поради пътищата на мрежата интерпретацията от крайния потребител може да доведе до изкривено послание.</a:t>
              </a:r>
            </a:p>
            <a:p>
              <a:pPr algn="just">
                <a:lnSpc>
                  <a:spcPts val="4472"/>
                </a:lnSpc>
              </a:pPr>
              <a:r>
                <a:rPr lang="en-US" sz="3440" spc="68">
                  <a:solidFill>
                    <a:srgbClr val="000000"/>
                  </a:solidFill>
                  <a:latin typeface="Arimo"/>
                </a:rPr>
                <a:t>Места като платформи за социални медии (Facebook, Twitter), уеб страници , имейли, чат стаи, групови чатове, приложения за чат (WhatsApp, Viber, Messenger), коментари в YouTube…</a:t>
              </a:r>
            </a:p>
            <a:p>
              <a:pPr algn="just">
                <a:lnSpc>
                  <a:spcPts val="4472"/>
                </a:lnSpc>
              </a:pPr>
              <a:r>
                <a:rPr lang="en-US" sz="3440" spc="68">
                  <a:solidFill>
                    <a:srgbClr val="000000"/>
                  </a:solidFill>
                  <a:latin typeface="Arimo"/>
                </a:rPr>
                <a:t>ВСИЧКИ изискват добро познаване на нетикета.</a:t>
              </a:r>
            </a:p>
            <a:p>
              <a:pPr algn="just">
                <a:lnSpc>
                  <a:spcPts val="4472"/>
                </a:lnSpc>
              </a:pPr>
            </a:p>
            <a:p>
              <a:pPr algn="just">
                <a:lnSpc>
                  <a:spcPts val="4472"/>
                </a:lnSpc>
              </a:pPr>
            </a:p>
            <a:p>
              <a:pPr algn="just">
                <a:lnSpc>
                  <a:spcPts val="4472"/>
                </a:lnSpc>
              </a:pPr>
            </a:p>
            <a:p>
              <a:pPr algn="just">
                <a:lnSpc>
                  <a:spcPts val="4472"/>
                </a:lnSpc>
              </a:pPr>
            </a:p>
            <a:p>
              <a:pPr algn="just">
                <a:lnSpc>
                  <a:spcPts val="2918"/>
                </a:lnSpc>
              </a:pPr>
            </a:p>
          </p:txBody>
        </p:sp>
      </p:grpSp>
      <p:sp>
        <p:nvSpPr>
          <p:cNvPr name="Freeform 9" id="9"/>
          <p:cNvSpPr/>
          <p:nvPr/>
        </p:nvSpPr>
        <p:spPr>
          <a:xfrm flipH="false" flipV="false" rot="0">
            <a:off x="15156546" y="7956231"/>
            <a:ext cx="1345083" cy="1543854"/>
          </a:xfrm>
          <a:custGeom>
            <a:avLst/>
            <a:gdLst/>
            <a:ahLst/>
            <a:cxnLst/>
            <a:rect r="r" b="b" t="t" l="l"/>
            <a:pathLst>
              <a:path h="1543854" w="1345083">
                <a:moveTo>
                  <a:pt x="0" y="0"/>
                </a:moveTo>
                <a:lnTo>
                  <a:pt x="1345083" y="0"/>
                </a:lnTo>
                <a:lnTo>
                  <a:pt x="1345083" y="1543854"/>
                </a:lnTo>
                <a:lnTo>
                  <a:pt x="0" y="15438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66800"/>
            <a:ext cx="15353591" cy="2033946"/>
          </a:xfrm>
          <a:prstGeom prst="rect">
            <a:avLst/>
          </a:prstGeom>
        </p:spPr>
        <p:txBody>
          <a:bodyPr anchor="t" rtlCol="false" tIns="0" lIns="0" bIns="0" rIns="0">
            <a:spAutoFit/>
          </a:bodyPr>
          <a:lstStyle/>
          <a:p>
            <a:pPr>
              <a:lnSpc>
                <a:spcPts val="7868"/>
              </a:lnSpc>
            </a:pPr>
            <a:r>
              <a:rPr lang="en-US" sz="7153">
                <a:solidFill>
                  <a:srgbClr val="336BE4"/>
                </a:solidFill>
                <a:latin typeface="Arimo Bold"/>
              </a:rPr>
              <a:t>Вашето цифрово гражданство</a:t>
            </a:r>
          </a:p>
          <a:p>
            <a:pPr>
              <a:lnSpc>
                <a:spcPts val="7868"/>
              </a:lnSpc>
            </a:pPr>
          </a:p>
        </p:txBody>
      </p:sp>
      <p:sp>
        <p:nvSpPr>
          <p:cNvPr name="Freeform 3" id="3"/>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4" id="4"/>
          <p:cNvSpPr/>
          <p:nvPr/>
        </p:nvSpPr>
        <p:spPr>
          <a:xfrm flipH="false" flipV="false" rot="0">
            <a:off x="3370261" y="7855146"/>
            <a:ext cx="10670470" cy="5432654"/>
          </a:xfrm>
          <a:custGeom>
            <a:avLst/>
            <a:gdLst/>
            <a:ahLst/>
            <a:cxnLst/>
            <a:rect r="r" b="b" t="t" l="l"/>
            <a:pathLst>
              <a:path h="5432654" w="10670470">
                <a:moveTo>
                  <a:pt x="0" y="0"/>
                </a:moveTo>
                <a:lnTo>
                  <a:pt x="10670470" y="0"/>
                </a:lnTo>
                <a:lnTo>
                  <a:pt x="10670470" y="5432653"/>
                </a:lnTo>
                <a:lnTo>
                  <a:pt x="0" y="5432653"/>
                </a:lnTo>
                <a:lnTo>
                  <a:pt x="0" y="0"/>
                </a:lnTo>
                <a:close/>
              </a:path>
            </a:pathLst>
          </a:custGeom>
          <a:blipFill>
            <a:blip r:embed="rId3"/>
            <a:stretch>
              <a:fillRect l="0" t="-51483" r="0" b="0"/>
            </a:stretch>
          </a:blipFill>
        </p:spPr>
      </p:sp>
      <p:sp>
        <p:nvSpPr>
          <p:cNvPr name="TextBox 5" id="5"/>
          <p:cNvSpPr txBox="true"/>
          <p:nvPr/>
        </p:nvSpPr>
        <p:spPr>
          <a:xfrm rot="0">
            <a:off x="8939992" y="9949024"/>
            <a:ext cx="4967615" cy="337976"/>
          </a:xfrm>
          <a:prstGeom prst="rect">
            <a:avLst/>
          </a:prstGeom>
        </p:spPr>
        <p:txBody>
          <a:bodyPr anchor="t" rtlCol="false" tIns="0" lIns="0" bIns="0" rIns="0">
            <a:spAutoFit/>
          </a:bodyPr>
          <a:lstStyle/>
          <a:p>
            <a:pPr>
              <a:lnSpc>
                <a:spcPts val="2737"/>
              </a:lnSpc>
            </a:pPr>
          </a:p>
        </p:txBody>
      </p:sp>
      <p:sp>
        <p:nvSpPr>
          <p:cNvPr name="TextBox 6" id="6"/>
          <p:cNvSpPr txBox="true"/>
          <p:nvPr/>
        </p:nvSpPr>
        <p:spPr>
          <a:xfrm rot="0">
            <a:off x="1028700" y="2410650"/>
            <a:ext cx="15175427" cy="5218430"/>
          </a:xfrm>
          <a:prstGeom prst="rect">
            <a:avLst/>
          </a:prstGeom>
        </p:spPr>
        <p:txBody>
          <a:bodyPr anchor="t" rtlCol="false" tIns="0" lIns="0" bIns="0" rIns="0">
            <a:spAutoFit/>
          </a:bodyPr>
          <a:lstStyle/>
          <a:p>
            <a:pPr algn="just">
              <a:lnSpc>
                <a:spcPts val="3190"/>
              </a:lnSpc>
            </a:pPr>
            <a:r>
              <a:rPr lang="en-US" sz="2900">
                <a:solidFill>
                  <a:srgbClr val="000000"/>
                </a:solidFill>
                <a:latin typeface="Arimo"/>
              </a:rPr>
              <a:t>За да разберете напълно Нетикета, първо трябва да се дефинира важен аспект : вашето цифрово гражданство. Вашето цифрово гражданство се отнася до това как се представяте онлайн.</a:t>
            </a:r>
          </a:p>
          <a:p>
            <a:pPr algn="just">
              <a:lnSpc>
                <a:spcPts val="3190"/>
              </a:lnSpc>
            </a:pPr>
            <a:r>
              <a:rPr lang="en-US" sz="2900">
                <a:solidFill>
                  <a:srgbClr val="000000"/>
                </a:solidFill>
                <a:latin typeface="Arimo"/>
              </a:rPr>
              <a:t>Мрежата е огромна и всеки потребител, с когото общувате, ще си създаде мнение за вас. Това включва вашите служители, потенциални работодатели или приятели, с които не сте разговаряли в реалния живот от много години. Важно е да използвате технологиите по отговорен начин и да се отнасяте към хората в мрежата по същия начин, както бихте направили в реалния живот.</a:t>
            </a:r>
          </a:p>
          <a:p>
            <a:pPr algn="just">
              <a:lnSpc>
                <a:spcPts val="3190"/>
              </a:lnSpc>
            </a:pPr>
            <a:r>
              <a:rPr lang="en-US" sz="2900">
                <a:solidFill>
                  <a:srgbClr val="000000"/>
                </a:solidFill>
                <a:latin typeface="Arimo"/>
              </a:rPr>
              <a:t>Лошото цифрово гражданство включва аспекти като кибертормоз, безотговорно използване на социални медии и обща липса на знания за това как безопасно да използвате интернет.</a:t>
            </a:r>
          </a:p>
          <a:p>
            <a:pPr algn="just">
              <a:lnSpc>
                <a:spcPts val="3190"/>
              </a:lnSpc>
            </a:pPr>
            <a:r>
              <a:rPr lang="en-US" sz="2900">
                <a:solidFill>
                  <a:srgbClr val="000000"/>
                </a:solidFill>
                <a:latin typeface="Arimo"/>
              </a:rPr>
              <a:t>Източник: https://www.aeseducation.com/blog/what-is-digital-citizenship</a:t>
            </a:r>
          </a:p>
          <a:p>
            <a:pPr algn="just">
              <a:lnSpc>
                <a:spcPts val="319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36BE4"/>
        </a:solidFill>
      </p:bgPr>
    </p:bg>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686685"/>
            <a:ext cx="15410514" cy="5048250"/>
          </a:xfrm>
          <a:prstGeom prst="rect">
            <a:avLst/>
          </a:prstGeom>
        </p:spPr>
        <p:txBody>
          <a:bodyPr anchor="t" rtlCol="false" tIns="0" lIns="0" bIns="0" rIns="0">
            <a:spAutoFit/>
          </a:bodyPr>
          <a:lstStyle/>
          <a:p>
            <a:pPr algn="just">
              <a:lnSpc>
                <a:spcPts val="3850"/>
              </a:lnSpc>
            </a:pPr>
            <a:r>
              <a:rPr lang="en-US" sz="3500">
                <a:solidFill>
                  <a:srgbClr val="FFFFFF"/>
                </a:solidFill>
                <a:latin typeface="Arimo"/>
              </a:rPr>
              <a:t>Когато използвате интернет, представете най-добрата си страна онлайн!</a:t>
            </a:r>
          </a:p>
          <a:p>
            <a:pPr algn="just">
              <a:lnSpc>
                <a:spcPts val="3850"/>
              </a:lnSpc>
            </a:pPr>
            <a:r>
              <a:rPr lang="en-US" sz="3500">
                <a:solidFill>
                  <a:srgbClr val="FFFFFF"/>
                </a:solidFill>
                <a:latin typeface="Arimo"/>
              </a:rPr>
              <a:t>Останете дружелюбни и уважителни, когато общувате с хората, дори ако те не изобразяват същите качества към вас (това е мястото, където е важно да се запознаете с инструментите на медиите, като бутона за докладване или блокиране – оставете подходящите хора да се справят с лошото поведение или просто не се ангажирайте и игнорирайте).</a:t>
            </a:r>
          </a:p>
          <a:p>
            <a:pPr algn="just">
              <a:lnSpc>
                <a:spcPts val="3850"/>
              </a:lnSpc>
            </a:pPr>
            <a:r>
              <a:rPr lang="en-US" sz="3500">
                <a:solidFill>
                  <a:srgbClr val="FFFFFF"/>
                </a:solidFill>
                <a:latin typeface="Arimo"/>
              </a:rPr>
              <a:t>Добрият нетикет е съпричастност, уважение, вежливост и професионализъм .</a:t>
            </a:r>
          </a:p>
          <a:p>
            <a:pPr algn="just">
              <a:lnSpc>
                <a:spcPts val="4509"/>
              </a:lnSpc>
            </a:pPr>
          </a:p>
          <a:p>
            <a:pPr algn="just">
              <a:lnSpc>
                <a:spcPts val="4399"/>
              </a:lnSpc>
              <a:spcBef>
                <a:spcPct val="0"/>
              </a:spcBef>
            </a:pPr>
          </a:p>
        </p:txBody>
      </p:sp>
      <p:sp>
        <p:nvSpPr>
          <p:cNvPr name="Freeform 4" id="4"/>
          <p:cNvSpPr/>
          <p:nvPr/>
        </p:nvSpPr>
        <p:spPr>
          <a:xfrm flipH="false" flipV="false" rot="0">
            <a:off x="7706589" y="6966540"/>
            <a:ext cx="2874821" cy="2918600"/>
          </a:xfrm>
          <a:custGeom>
            <a:avLst/>
            <a:gdLst/>
            <a:ahLst/>
            <a:cxnLst/>
            <a:rect r="r" b="b" t="t" l="l"/>
            <a:pathLst>
              <a:path h="2918600" w="2874821">
                <a:moveTo>
                  <a:pt x="0" y="0"/>
                </a:moveTo>
                <a:lnTo>
                  <a:pt x="2874822" y="0"/>
                </a:lnTo>
                <a:lnTo>
                  <a:pt x="2874822" y="2918600"/>
                </a:lnTo>
                <a:lnTo>
                  <a:pt x="0" y="2918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55688"/>
            <a:ext cx="14437399" cy="1093883"/>
          </a:xfrm>
          <a:prstGeom prst="rect">
            <a:avLst/>
          </a:prstGeom>
        </p:spPr>
        <p:txBody>
          <a:bodyPr anchor="t" rtlCol="false" tIns="0" lIns="0" bIns="0" rIns="0">
            <a:spAutoFit/>
          </a:bodyPr>
          <a:lstStyle/>
          <a:p>
            <a:pPr>
              <a:lnSpc>
                <a:spcPts val="8120"/>
              </a:lnSpc>
            </a:pPr>
            <a:r>
              <a:rPr lang="en-US" sz="7382">
                <a:solidFill>
                  <a:srgbClr val="FFFFFF"/>
                </a:solidFill>
                <a:latin typeface="Arimo Bold"/>
              </a:rPr>
              <a:t>Вашето цифрово гражданство</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458424" y="2493557"/>
            <a:ext cx="8065555" cy="5010726"/>
          </a:xfrm>
          <a:custGeom>
            <a:avLst/>
            <a:gdLst/>
            <a:ahLst/>
            <a:cxnLst/>
            <a:rect r="r" b="b" t="t" l="l"/>
            <a:pathLst>
              <a:path h="5010726" w="8065555">
                <a:moveTo>
                  <a:pt x="0" y="0"/>
                </a:moveTo>
                <a:lnTo>
                  <a:pt x="8065555" y="0"/>
                </a:lnTo>
                <a:lnTo>
                  <a:pt x="8065555" y="5010726"/>
                </a:lnTo>
                <a:lnTo>
                  <a:pt x="0" y="5010726"/>
                </a:lnTo>
                <a:lnTo>
                  <a:pt x="0" y="0"/>
                </a:lnTo>
                <a:close/>
              </a:path>
            </a:pathLst>
          </a:custGeom>
          <a:blipFill>
            <a:blip r:embed="rId3"/>
            <a:stretch>
              <a:fillRect l="0" t="0" r="0" b="0"/>
            </a:stretch>
          </a:blipFill>
        </p:spPr>
      </p:sp>
      <p:grpSp>
        <p:nvGrpSpPr>
          <p:cNvPr name="Group 4" id="4"/>
          <p:cNvGrpSpPr/>
          <p:nvPr/>
        </p:nvGrpSpPr>
        <p:grpSpPr>
          <a:xfrm rot="0">
            <a:off x="9144000" y="726085"/>
            <a:ext cx="6784962" cy="11051454"/>
            <a:chOff x="0" y="0"/>
            <a:chExt cx="9046616" cy="14735273"/>
          </a:xfrm>
        </p:grpSpPr>
        <p:sp>
          <p:nvSpPr>
            <p:cNvPr name="TextBox 5" id="5"/>
            <p:cNvSpPr txBox="true"/>
            <p:nvPr/>
          </p:nvSpPr>
          <p:spPr>
            <a:xfrm rot="0">
              <a:off x="0" y="19050"/>
              <a:ext cx="9046616" cy="674033"/>
            </a:xfrm>
            <a:prstGeom prst="rect">
              <a:avLst/>
            </a:prstGeom>
          </p:spPr>
          <p:txBody>
            <a:bodyPr anchor="t" rtlCol="false" tIns="0" lIns="0" bIns="0" rIns="0">
              <a:spAutoFit/>
            </a:bodyPr>
            <a:lstStyle/>
            <a:p>
              <a:pPr>
                <a:lnSpc>
                  <a:spcPts val="3773"/>
                </a:lnSpc>
              </a:pPr>
              <a:r>
                <a:rPr lang="en-US" sz="3430">
                  <a:solidFill>
                    <a:srgbClr val="DC239B"/>
                  </a:solidFill>
                  <a:latin typeface="Arimo Bold"/>
                </a:rPr>
                <a:t>Интернет безопасност</a:t>
              </a:r>
            </a:p>
          </p:txBody>
        </p:sp>
        <p:sp>
          <p:nvSpPr>
            <p:cNvPr name="TextBox 6" id="6"/>
            <p:cNvSpPr txBox="true"/>
            <p:nvPr/>
          </p:nvSpPr>
          <p:spPr>
            <a:xfrm rot="0">
              <a:off x="0" y="1330603"/>
              <a:ext cx="9046616" cy="13404669"/>
            </a:xfrm>
            <a:prstGeom prst="rect">
              <a:avLst/>
            </a:prstGeom>
          </p:spPr>
          <p:txBody>
            <a:bodyPr anchor="t" rtlCol="false" tIns="0" lIns="0" bIns="0" rIns="0">
              <a:spAutoFit/>
            </a:bodyPr>
            <a:lstStyle/>
            <a:p>
              <a:pPr marL="474976" indent="-237488" lvl="1">
                <a:lnSpc>
                  <a:spcPts val="2859"/>
                </a:lnSpc>
                <a:buFont typeface="Arial"/>
                <a:buChar char="•"/>
              </a:pPr>
              <a:r>
                <a:rPr lang="en-US" sz="2199" spc="43">
                  <a:solidFill>
                    <a:srgbClr val="050217"/>
                  </a:solidFill>
                  <a:latin typeface="Arimo"/>
                </a:rPr>
                <a:t>„Дигитален отпечатък“ е следата, която нечий уеб браузър оставя в Интернет.</a:t>
              </a:r>
            </a:p>
            <a:p>
              <a:pPr marL="474976" indent="-237488" lvl="1">
                <a:lnSpc>
                  <a:spcPts val="2859"/>
                </a:lnSpc>
                <a:buFont typeface="Arial"/>
                <a:buChar char="•"/>
              </a:pPr>
              <a:r>
                <a:rPr lang="en-US" sz="2199" spc="43">
                  <a:solidFill>
                    <a:srgbClr val="050217"/>
                  </a:solidFill>
                  <a:latin typeface="Arimo"/>
                </a:rPr>
                <a:t>Всеки път, когато отидете на който и да е уебсайт, вие сте проследени от някакъв софтуер, който вижда вашия „отпечатък“. Може да е толкова леко, колкото просто да видите колко пъти сте посетили техния уебсайт и какво сте направили, докато сте го посещавали.</a:t>
              </a:r>
            </a:p>
            <a:p>
              <a:pPr marL="474976" indent="-237488" lvl="1">
                <a:lnSpc>
                  <a:spcPts val="2859"/>
                </a:lnSpc>
                <a:buFont typeface="Arial"/>
                <a:buChar char="•"/>
              </a:pPr>
              <a:r>
                <a:rPr lang="en-US" sz="2199" spc="43">
                  <a:solidFill>
                    <a:srgbClr val="050217"/>
                  </a:solidFill>
                  <a:latin typeface="Arimo"/>
                </a:rPr>
                <a:t>Някои организации може дори да проследят поведението ви в Интернет извън своите уебсайтове. Това е включено в техните политики за използване на данни. Дори уебсайтове, които посещавате само веднъж, но сте съгласни с техните Правила и условия или използване на бисквитки, могат да проследяват аспекти като вашето географско местоположение, други уебсайтове, които сте посетили, реклами, върху които сте кликнали в миналото.</a:t>
              </a:r>
            </a:p>
            <a:p>
              <a:pPr>
                <a:lnSpc>
                  <a:spcPts val="2859"/>
                </a:lnSpc>
              </a:pPr>
              <a:r>
                <a:rPr lang="en-US" sz="2199" spc="43">
                  <a:solidFill>
                    <a:srgbClr val="050217"/>
                  </a:solidFill>
                  <a:latin typeface="Arimo"/>
                </a:rPr>
                <a:t>Източник: https://www.aeseducation.com/blog/what-is-digital-citizenship</a:t>
              </a:r>
            </a:p>
            <a:p>
              <a:pPr>
                <a:lnSpc>
                  <a:spcPts val="2859"/>
                </a:lnSpc>
              </a:pPr>
            </a:p>
            <a:p>
              <a:pPr>
                <a:lnSpc>
                  <a:spcPts val="2469"/>
                </a:lnSpc>
              </a:pPr>
            </a:p>
            <a:p>
              <a:pPr>
                <a:lnSpc>
                  <a:spcPts val="2586"/>
                </a:lnSpc>
              </a:pPr>
            </a:p>
            <a:p>
              <a:pPr>
                <a:lnSpc>
                  <a:spcPts val="2586"/>
                </a:lnSpc>
              </a:pPr>
            </a:p>
            <a:p>
              <a:pPr>
                <a:lnSpc>
                  <a:spcPts val="2042"/>
                </a:lnSpc>
              </a:pPr>
            </a:p>
            <a:p>
              <a:pPr>
                <a:lnSpc>
                  <a:spcPts val="2042"/>
                </a:lnSpc>
              </a:pPr>
            </a:p>
            <a:p>
              <a:pPr>
                <a:lnSpc>
                  <a:spcPts val="2042"/>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grpSp>
        <p:nvGrpSpPr>
          <p:cNvPr name="Group 2" id="2"/>
          <p:cNvGrpSpPr/>
          <p:nvPr/>
        </p:nvGrpSpPr>
        <p:grpSpPr>
          <a:xfrm rot="0">
            <a:off x="770345" y="238740"/>
            <a:ext cx="8373655" cy="9893487"/>
            <a:chOff x="0" y="0"/>
            <a:chExt cx="11164873" cy="13191316"/>
          </a:xfrm>
        </p:grpSpPr>
        <p:sp>
          <p:nvSpPr>
            <p:cNvPr name="TextBox 3" id="3"/>
            <p:cNvSpPr txBox="true"/>
            <p:nvPr/>
          </p:nvSpPr>
          <p:spPr>
            <a:xfrm rot="0">
              <a:off x="0" y="856905"/>
              <a:ext cx="11164873" cy="955806"/>
            </a:xfrm>
            <a:prstGeom prst="rect">
              <a:avLst/>
            </a:prstGeom>
          </p:spPr>
          <p:txBody>
            <a:bodyPr anchor="t" rtlCol="false" tIns="0" lIns="0" bIns="0" rIns="0">
              <a:spAutoFit/>
            </a:bodyPr>
            <a:lstStyle/>
            <a:p>
              <a:pPr>
                <a:lnSpc>
                  <a:spcPts val="5371"/>
                </a:lnSpc>
              </a:pPr>
              <a:r>
                <a:rPr lang="en-US" sz="4882">
                  <a:solidFill>
                    <a:srgbClr val="FFFFFF"/>
                  </a:solidFill>
                  <a:latin typeface="Arimo Bold"/>
                </a:rPr>
                <a:t>Интернет безопасност</a:t>
              </a:r>
            </a:p>
          </p:txBody>
        </p:sp>
        <p:sp>
          <p:nvSpPr>
            <p:cNvPr name="TextBox 4" id="4"/>
            <p:cNvSpPr txBox="true"/>
            <p:nvPr/>
          </p:nvSpPr>
          <p:spPr>
            <a:xfrm rot="0">
              <a:off x="0" y="2509184"/>
              <a:ext cx="11164873" cy="10682132"/>
            </a:xfrm>
            <a:prstGeom prst="rect">
              <a:avLst/>
            </a:prstGeom>
          </p:spPr>
          <p:txBody>
            <a:bodyPr anchor="t" rtlCol="false" tIns="0" lIns="0" bIns="0" rIns="0">
              <a:spAutoFit/>
            </a:bodyPr>
            <a:lstStyle/>
            <a:p>
              <a:pPr marL="529592" indent="-264796" lvl="1">
                <a:lnSpc>
                  <a:spcPts val="3188"/>
                </a:lnSpc>
                <a:buFont typeface="Arial"/>
                <a:buChar char="•"/>
              </a:pPr>
              <a:r>
                <a:rPr lang="en-US" sz="2452" spc="49">
                  <a:solidFill>
                    <a:srgbClr val="FFFFFF"/>
                  </a:solidFill>
                  <a:latin typeface="Arimo Bold"/>
                </a:rPr>
                <a:t>Уебсайтовете обикновено използват вашата информация за маркетингови цели, като например показване на реклами, които може да ви харесат особено, за да ви накарат по-вероятно да купите нещо. Това обаче не винаги е така и някои уебсайтове може да използват вашите данни злонамерено.</a:t>
              </a:r>
            </a:p>
            <a:p>
              <a:pPr marL="529592" indent="-264796" lvl="1">
                <a:lnSpc>
                  <a:spcPts val="3188"/>
                </a:lnSpc>
                <a:buFont typeface="Arial"/>
                <a:buChar char="•"/>
              </a:pPr>
              <a:r>
                <a:rPr lang="en-US" sz="2452" spc="49">
                  <a:solidFill>
                    <a:srgbClr val="FFFFFF"/>
                  </a:solidFill>
                  <a:latin typeface="Arimo Bold"/>
                </a:rPr>
                <a:t>Ето защо защитата на вашите лични данни е важна. Антивирусният софтуер е важен, когато използвате компютри, за да защитите информацията си от кражба или използване.</a:t>
              </a:r>
            </a:p>
            <a:p>
              <a:pPr marL="529592" indent="-264796" lvl="1">
                <a:lnSpc>
                  <a:spcPts val="3188"/>
                </a:lnSpc>
                <a:buFont typeface="Arial"/>
                <a:buChar char="•"/>
              </a:pPr>
              <a:r>
                <a:rPr lang="en-US" sz="2452" spc="49">
                  <a:solidFill>
                    <a:srgbClr val="FFFFFF"/>
                  </a:solidFill>
                  <a:latin typeface="Arimo Bold"/>
                </a:rPr>
                <a:t>Също така е важно, когато имате достъп до безплатни или публични Wi-Fi домейни, да имате това инсталирано. Ако използвате домашен wi-fi или мобилни данни, това няма да се случи. Това е само когато използвате интернет, който не е защитен с парола за широката общественост.</a:t>
              </a:r>
            </a:p>
            <a:p>
              <a:pPr>
                <a:lnSpc>
                  <a:spcPts val="3578"/>
                </a:lnSpc>
              </a:pPr>
            </a:p>
            <a:p>
              <a:pPr>
                <a:lnSpc>
                  <a:spcPts val="2928"/>
                </a:lnSpc>
              </a:pPr>
            </a:p>
          </p:txBody>
        </p:sp>
      </p:grpSp>
      <p:sp>
        <p:nvSpPr>
          <p:cNvPr name="Freeform 5" id="5"/>
          <p:cNvSpPr/>
          <p:nvPr/>
        </p:nvSpPr>
        <p:spPr>
          <a:xfrm flipH="false" flipV="false" rot="0">
            <a:off x="9723315" y="-164947"/>
            <a:ext cx="8702015" cy="10604347"/>
          </a:xfrm>
          <a:custGeom>
            <a:avLst/>
            <a:gdLst/>
            <a:ahLst/>
            <a:cxnLst/>
            <a:rect r="r" b="b" t="t" l="l"/>
            <a:pathLst>
              <a:path h="10604347" w="8702015">
                <a:moveTo>
                  <a:pt x="0" y="0"/>
                </a:moveTo>
                <a:lnTo>
                  <a:pt x="8702015" y="0"/>
                </a:lnTo>
                <a:lnTo>
                  <a:pt x="8702015" y="10604347"/>
                </a:lnTo>
                <a:lnTo>
                  <a:pt x="0" y="10604347"/>
                </a:lnTo>
                <a:lnTo>
                  <a:pt x="0" y="0"/>
                </a:lnTo>
                <a:close/>
              </a:path>
            </a:pathLst>
          </a:custGeom>
          <a:blipFill>
            <a:blip r:embed="rId2"/>
            <a:stretch>
              <a:fillRect l="-41452" t="0" r="-41452" b="0"/>
            </a:stretch>
          </a:blipFill>
        </p:spPr>
      </p:sp>
      <p:sp>
        <p:nvSpPr>
          <p:cNvPr name="Freeform 6" id="6"/>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grpSp>
        <p:nvGrpSpPr>
          <p:cNvPr name="Group 3" id="3"/>
          <p:cNvGrpSpPr/>
          <p:nvPr/>
        </p:nvGrpSpPr>
        <p:grpSpPr>
          <a:xfrm rot="0">
            <a:off x="1049310" y="1028700"/>
            <a:ext cx="16189380" cy="7684659"/>
            <a:chOff x="0" y="0"/>
            <a:chExt cx="21585840" cy="10246212"/>
          </a:xfrm>
        </p:grpSpPr>
        <p:sp>
          <p:nvSpPr>
            <p:cNvPr name="TextBox 4" id="4"/>
            <p:cNvSpPr txBox="true"/>
            <p:nvPr/>
          </p:nvSpPr>
          <p:spPr>
            <a:xfrm rot="0">
              <a:off x="0" y="351384"/>
              <a:ext cx="21585840" cy="924185"/>
            </a:xfrm>
            <a:prstGeom prst="rect">
              <a:avLst/>
            </a:prstGeom>
          </p:spPr>
          <p:txBody>
            <a:bodyPr anchor="t" rtlCol="false" tIns="0" lIns="0" bIns="0" rIns="0">
              <a:spAutoFit/>
            </a:bodyPr>
            <a:lstStyle/>
            <a:p>
              <a:pPr>
                <a:lnSpc>
                  <a:spcPts val="5173"/>
                </a:lnSpc>
              </a:pPr>
              <a:r>
                <a:rPr lang="en-US" sz="4702">
                  <a:solidFill>
                    <a:srgbClr val="336BE4"/>
                  </a:solidFill>
                  <a:latin typeface="Arimo Bold"/>
                </a:rPr>
                <a:t>Общи правила за нетикет</a:t>
              </a:r>
            </a:p>
          </p:txBody>
        </p:sp>
        <p:sp>
          <p:nvSpPr>
            <p:cNvPr name="TextBox 5" id="5"/>
            <p:cNvSpPr txBox="true"/>
            <p:nvPr/>
          </p:nvSpPr>
          <p:spPr>
            <a:xfrm rot="0">
              <a:off x="0" y="1964784"/>
              <a:ext cx="21585840" cy="8281429"/>
            </a:xfrm>
            <a:prstGeom prst="rect">
              <a:avLst/>
            </a:prstGeom>
          </p:spPr>
          <p:txBody>
            <a:bodyPr anchor="t" rtlCol="false" tIns="0" lIns="0" bIns="0" rIns="0">
              <a:spAutoFit/>
            </a:bodyPr>
            <a:lstStyle/>
            <a:p>
              <a:pPr algn="just" marL="637279" indent="-318639" lvl="1">
                <a:lnSpc>
                  <a:spcPts val="3837"/>
                </a:lnSpc>
                <a:buFont typeface="Arial"/>
                <a:buChar char="•"/>
              </a:pPr>
              <a:r>
                <a:rPr lang="en-US" sz="2951" spc="59">
                  <a:solidFill>
                    <a:srgbClr val="050217"/>
                  </a:solidFill>
                  <a:latin typeface="Arimo"/>
                </a:rPr>
                <a:t>Придържайте се към неписаните правила, които следвате в реалния живот. Когато общувате онлайн, се въздържайте от обиди или заплахи към другите. Уважавайте мнението на хората, с които разговаряте, и не забравяйте, че можете лесно да игнорирате, докладвате или блокирате хора, които не се придържат към тези стандарти.</a:t>
              </a:r>
            </a:p>
            <a:p>
              <a:pPr algn="just" marL="637279" indent="-318639" lvl="1">
                <a:lnSpc>
                  <a:spcPts val="3837"/>
                </a:lnSpc>
                <a:buFont typeface="Arial"/>
                <a:buChar char="•"/>
              </a:pPr>
              <a:r>
                <a:rPr lang="en-US" sz="2951" spc="59">
                  <a:solidFill>
                    <a:srgbClr val="050217"/>
                  </a:solidFill>
                  <a:latin typeface="Arimo"/>
                </a:rPr>
                <a:t>Проверете вашите съобщения, имейли и коментари за правилна пунктуация, правопис и граматика. Това е особено важно, когато общувате професионално – с приятели можете да използвате съкратени изрази или да забравите моменталната точка. Въпреки това, за да улесни читателя на вашето съобщение, правилният SPAG може да направи чудеса, когато става въпрос за бързи и последователни отговори!</a:t>
              </a:r>
            </a:p>
            <a:p>
              <a:pPr algn="just">
                <a:lnSpc>
                  <a:spcPts val="4097"/>
                </a:lnSpc>
              </a:pPr>
            </a:p>
            <a:p>
              <a:pPr algn="just">
                <a:lnSpc>
                  <a:spcPts val="1367"/>
                </a:lnSpc>
              </a:pPr>
            </a:p>
            <a:p>
              <a:pPr algn="just">
                <a:lnSpc>
                  <a:spcPts val="1367"/>
                </a:lnSpc>
              </a:pPr>
            </a:p>
          </p:txBody>
        </p:sp>
      </p:grpSp>
      <p:sp>
        <p:nvSpPr>
          <p:cNvPr name="Freeform 6" id="6"/>
          <p:cNvSpPr/>
          <p:nvPr/>
        </p:nvSpPr>
        <p:spPr>
          <a:xfrm flipH="false" flipV="false" rot="0">
            <a:off x="15466099" y="7864864"/>
            <a:ext cx="2204091" cy="2204091"/>
          </a:xfrm>
          <a:custGeom>
            <a:avLst/>
            <a:gdLst/>
            <a:ahLst/>
            <a:cxnLst/>
            <a:rect r="r" b="b" t="t" l="l"/>
            <a:pathLst>
              <a:path h="2204091" w="2204091">
                <a:moveTo>
                  <a:pt x="0" y="0"/>
                </a:moveTo>
                <a:lnTo>
                  <a:pt x="2204092" y="0"/>
                </a:lnTo>
                <a:lnTo>
                  <a:pt x="2204092" y="2204091"/>
                </a:lnTo>
                <a:lnTo>
                  <a:pt x="0" y="22040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12947606" y="7128036"/>
            <a:ext cx="5744682" cy="3827394"/>
          </a:xfrm>
          <a:custGeom>
            <a:avLst/>
            <a:gdLst/>
            <a:ahLst/>
            <a:cxnLst/>
            <a:rect r="r" b="b" t="t" l="l"/>
            <a:pathLst>
              <a:path h="3827394" w="5744682">
                <a:moveTo>
                  <a:pt x="0" y="0"/>
                </a:moveTo>
                <a:lnTo>
                  <a:pt x="5744682" y="0"/>
                </a:lnTo>
                <a:lnTo>
                  <a:pt x="5744682" y="3827394"/>
                </a:lnTo>
                <a:lnTo>
                  <a:pt x="0" y="3827394"/>
                </a:lnTo>
                <a:lnTo>
                  <a:pt x="0" y="0"/>
                </a:lnTo>
                <a:close/>
              </a:path>
            </a:pathLst>
          </a:custGeom>
          <a:blipFill>
            <a:blip r:embed="rId3"/>
            <a:stretch>
              <a:fillRect l="0" t="0" r="0" b="0"/>
            </a:stretch>
          </a:blipFill>
        </p:spPr>
      </p:sp>
      <p:sp>
        <p:nvSpPr>
          <p:cNvPr name="TextBox 4" id="4"/>
          <p:cNvSpPr txBox="true"/>
          <p:nvPr/>
        </p:nvSpPr>
        <p:spPr>
          <a:xfrm rot="0">
            <a:off x="1028700" y="2564996"/>
            <a:ext cx="16050494" cy="4860290"/>
          </a:xfrm>
          <a:prstGeom prst="rect">
            <a:avLst/>
          </a:prstGeom>
        </p:spPr>
        <p:txBody>
          <a:bodyPr anchor="t" rtlCol="false" tIns="0" lIns="0" bIns="0" rIns="0">
            <a:spAutoFit/>
          </a:bodyPr>
          <a:lstStyle/>
          <a:p>
            <a:pPr algn="just" marL="690882" indent="-345441" lvl="1">
              <a:lnSpc>
                <a:spcPts val="3520"/>
              </a:lnSpc>
              <a:buFont typeface="Arial"/>
              <a:buChar char="•"/>
            </a:pPr>
            <a:r>
              <a:rPr lang="en-US" sz="3200">
                <a:solidFill>
                  <a:srgbClr val="336BE4"/>
                </a:solidFill>
                <a:latin typeface="Arimo"/>
              </a:rPr>
              <a:t>Имейлът трябва да съдържа заглавие на темата, което е подходящо за темата и съдържанието на съобщението или текста.</a:t>
            </a:r>
          </a:p>
          <a:p>
            <a:pPr algn="just" marL="690882" indent="-345441" lvl="1">
              <a:lnSpc>
                <a:spcPts val="3520"/>
              </a:lnSpc>
              <a:buFont typeface="Arial"/>
              <a:buChar char="•"/>
            </a:pPr>
            <a:r>
              <a:rPr lang="en-US" sz="3200">
                <a:solidFill>
                  <a:srgbClr val="336BE4"/>
                </a:solidFill>
                <a:latin typeface="Arimo"/>
              </a:rPr>
              <a:t>Направете го кратко и бързо, като използвате най-важните думи за това, което се опитвате да предадете.</a:t>
            </a:r>
          </a:p>
          <a:p>
            <a:pPr algn="just" marL="690882" indent="-345441" lvl="1">
              <a:lnSpc>
                <a:spcPts val="3520"/>
              </a:lnSpc>
              <a:buFont typeface="Arial"/>
              <a:buChar char="•"/>
            </a:pPr>
            <a:r>
              <a:rPr lang="en-US" sz="3200">
                <a:solidFill>
                  <a:srgbClr val="336BE4"/>
                </a:solidFill>
                <a:latin typeface="Arimo"/>
              </a:rPr>
              <a:t>Заглавието на темата трябва да е подходящо за вашето съобщение, така че отговарящият да разбере за какво ще бъде вашето съобщение, преди да го прочете. </a:t>
            </a:r>
          </a:p>
          <a:p>
            <a:pPr algn="just" marL="690882" indent="-345441" lvl="1">
              <a:lnSpc>
                <a:spcPts val="3520"/>
              </a:lnSpc>
              <a:buFont typeface="Arial"/>
              <a:buChar char="•"/>
            </a:pPr>
            <a:r>
              <a:rPr lang="en-US" sz="3200">
                <a:solidFill>
                  <a:srgbClr val="336BE4"/>
                </a:solidFill>
                <a:latin typeface="Arimo"/>
              </a:rPr>
              <a:t>Това е важно, тъй като позволява на получателя да проверява пощенската си кутия за спам или нежелана поща.</a:t>
            </a:r>
          </a:p>
          <a:p>
            <a:pPr algn="just">
              <a:lnSpc>
                <a:spcPts val="3520"/>
              </a:lnSpc>
              <a:spcBef>
                <a:spcPct val="0"/>
              </a:spcBef>
            </a:pPr>
          </a:p>
          <a:p>
            <a:pPr algn="just">
              <a:lnSpc>
                <a:spcPts val="3520"/>
              </a:lnSpc>
              <a:spcBef>
                <a:spcPct val="0"/>
              </a:spcBef>
            </a:pPr>
          </a:p>
        </p:txBody>
      </p:sp>
      <p:sp>
        <p:nvSpPr>
          <p:cNvPr name="Freeform 5" id="5"/>
          <p:cNvSpPr/>
          <p:nvPr/>
        </p:nvSpPr>
        <p:spPr>
          <a:xfrm flipH="false" flipV="false" rot="0">
            <a:off x="2114378" y="6548986"/>
            <a:ext cx="10833228" cy="2741135"/>
          </a:xfrm>
          <a:custGeom>
            <a:avLst/>
            <a:gdLst/>
            <a:ahLst/>
            <a:cxnLst/>
            <a:rect r="r" b="b" t="t" l="l"/>
            <a:pathLst>
              <a:path h="2741135" w="10833228">
                <a:moveTo>
                  <a:pt x="0" y="0"/>
                </a:moveTo>
                <a:lnTo>
                  <a:pt x="10833228" y="0"/>
                </a:lnTo>
                <a:lnTo>
                  <a:pt x="10833228" y="2741135"/>
                </a:lnTo>
                <a:lnTo>
                  <a:pt x="0" y="2741135"/>
                </a:lnTo>
                <a:lnTo>
                  <a:pt x="0" y="0"/>
                </a:lnTo>
                <a:close/>
              </a:path>
            </a:pathLst>
          </a:custGeom>
          <a:blipFill>
            <a:blip r:embed="rId4"/>
            <a:stretch>
              <a:fillRect l="0" t="0" r="0" b="0"/>
            </a:stretch>
          </a:blipFill>
        </p:spPr>
      </p:sp>
      <p:sp>
        <p:nvSpPr>
          <p:cNvPr name="TextBox 6" id="6"/>
          <p:cNvSpPr txBox="true"/>
          <p:nvPr/>
        </p:nvSpPr>
        <p:spPr>
          <a:xfrm rot="0">
            <a:off x="1028700" y="1076325"/>
            <a:ext cx="13434581" cy="1488671"/>
          </a:xfrm>
          <a:prstGeom prst="rect">
            <a:avLst/>
          </a:prstGeom>
        </p:spPr>
        <p:txBody>
          <a:bodyPr anchor="t" rtlCol="false" tIns="0" lIns="0" bIns="0" rIns="0">
            <a:spAutoFit/>
          </a:bodyPr>
          <a:lstStyle/>
          <a:p>
            <a:pPr>
              <a:lnSpc>
                <a:spcPts val="4695"/>
              </a:lnSpc>
            </a:pPr>
            <a:r>
              <a:rPr lang="en-US" sz="4268">
                <a:solidFill>
                  <a:srgbClr val="336BE4"/>
                </a:solidFill>
                <a:latin typeface="Arimo Bold"/>
              </a:rPr>
              <a:t>Най-добри съвети за имейл нетикет: Коя е подходящата тема на имейла?</a:t>
            </a:r>
          </a:p>
          <a:p>
            <a:pPr algn="ctr">
              <a:lnSpc>
                <a:spcPts val="238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DAFon3zwgbY</dc:identifier>
  <dcterms:modified xsi:type="dcterms:W3CDTF">2011-08-01T06:04:30Z</dcterms:modified>
  <cp:revision>1</cp:revision>
  <dc:title>O5-Нетикет  Етикет в техниката-ПРЕДСТАВЯНЕ I</dc:title>
</cp:coreProperties>
</file>