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  <p:sldId id="290" r:id="rId62"/>
    <p:sldId id="291" r:id="rId6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Now" charset="1" panose="00000500000000000000"/>
      <p:regular r:id="rId12"/>
    </p:embeddedFont>
    <p:embeddedFont>
      <p:font typeface="Now Bold" charset="1" panose="00000800000000000000"/>
      <p:regular r:id="rId13"/>
    </p:embeddedFont>
    <p:embeddedFont>
      <p:font typeface="Now Thin" charset="1" panose="00000300000000000000"/>
      <p:regular r:id="rId14"/>
    </p:embeddedFont>
    <p:embeddedFont>
      <p:font typeface="Now Light" charset="1" panose="00000400000000000000"/>
      <p:regular r:id="rId15"/>
    </p:embeddedFont>
    <p:embeddedFont>
      <p:font typeface="Now Medium" charset="1" panose="00000600000000000000"/>
      <p:regular r:id="rId16"/>
    </p:embeddedFont>
    <p:embeddedFont>
      <p:font typeface="Now Heavy" charset="1" panose="00000A00000000000000"/>
      <p:regular r:id="rId17"/>
    </p:embeddedFont>
    <p:embeddedFont>
      <p:font typeface="HK Grotesk" charset="1" panose="00000500000000000000"/>
      <p:regular r:id="rId18"/>
    </p:embeddedFont>
    <p:embeddedFont>
      <p:font typeface="HK Grotesk Bold" charset="1" panose="00000800000000000000"/>
      <p:regular r:id="rId19"/>
    </p:embeddedFont>
    <p:embeddedFont>
      <p:font typeface="HK Grotesk Italics" charset="1" panose="00000500000000000000"/>
      <p:regular r:id="rId20"/>
    </p:embeddedFont>
    <p:embeddedFont>
      <p:font typeface="HK Grotesk Bold Italics" charset="1" panose="00000800000000000000"/>
      <p:regular r:id="rId21"/>
    </p:embeddedFont>
    <p:embeddedFont>
      <p:font typeface="HK Grotesk Light" charset="1" panose="00000400000000000000"/>
      <p:regular r:id="rId22"/>
    </p:embeddedFont>
    <p:embeddedFont>
      <p:font typeface="HK Grotesk Light Italics" charset="1" panose="00000400000000000000"/>
      <p:regular r:id="rId23"/>
    </p:embeddedFont>
    <p:embeddedFont>
      <p:font typeface="HK Grotesk Medium" charset="1" panose="00000600000000000000"/>
      <p:regular r:id="rId24"/>
    </p:embeddedFont>
    <p:embeddedFont>
      <p:font typeface="HK Grotesk Medium Italics" charset="1" panose="00000600000000000000"/>
      <p:regular r:id="rId25"/>
    </p:embeddedFont>
    <p:embeddedFont>
      <p:font typeface="HK Grotesk Semi-Bold" charset="1" panose="00000700000000000000"/>
      <p:regular r:id="rId26"/>
    </p:embeddedFont>
    <p:embeddedFont>
      <p:font typeface="HK Grotesk Semi-Bold Italics" charset="1" panose="000007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57" Target="slides/slide30.xml" Type="http://schemas.openxmlformats.org/officeDocument/2006/relationships/slide"/><Relationship Id="rId58" Target="slides/slide31.xml" Type="http://schemas.openxmlformats.org/officeDocument/2006/relationships/slide"/><Relationship Id="rId59" Target="slides/slide32.xml" Type="http://schemas.openxmlformats.org/officeDocument/2006/relationships/slide"/><Relationship Id="rId6" Target="fonts/font6.fntdata" Type="http://schemas.openxmlformats.org/officeDocument/2006/relationships/font"/><Relationship Id="rId60" Target="slides/slide33.xml" Type="http://schemas.openxmlformats.org/officeDocument/2006/relationships/slide"/><Relationship Id="rId61" Target="slides/slide34.xml" Type="http://schemas.openxmlformats.org/officeDocument/2006/relationships/slide"/><Relationship Id="rId62" Target="slides/slide35.xml" Type="http://schemas.openxmlformats.org/officeDocument/2006/relationships/slide"/><Relationship Id="rId63" Target="slides/slide36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8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41.pn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5445" r="0" b="544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8144" y="3665611"/>
            <a:ext cx="14478222" cy="476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9"/>
              </a:lnSpc>
            </a:pPr>
            <a:r>
              <a:rPr lang="en-US" sz="6799">
                <a:solidFill>
                  <a:srgbClr val="FFFFFF"/>
                </a:solidFill>
                <a:latin typeface="Arimo Bold"/>
              </a:rPr>
              <a:t>Работа с компютър, запознаване със съвременните технологии </a:t>
            </a:r>
          </a:p>
          <a:p>
            <a:pPr algn="ctr">
              <a:lnSpc>
                <a:spcPts val="7479"/>
              </a:lnSpc>
            </a:pPr>
            <a:r>
              <a:rPr lang="en-US" sz="6799">
                <a:solidFill>
                  <a:srgbClr val="FFFFFF"/>
                </a:solidFill>
                <a:latin typeface="Arimo Bold"/>
              </a:rPr>
              <a:t>и </a:t>
            </a:r>
          </a:p>
          <a:p>
            <a:pPr algn="ctr">
              <a:lnSpc>
                <a:spcPts val="7479"/>
              </a:lnSpc>
            </a:pPr>
            <a:r>
              <a:rPr lang="en-US" sz="6799">
                <a:solidFill>
                  <a:srgbClr val="FFFFFF"/>
                </a:solidFill>
                <a:latin typeface="Arimo Bold"/>
              </a:rPr>
              <a:t>поддръжка на мобилни устройства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81678" y="8743950"/>
            <a:ext cx="19466958" cy="3086100"/>
            <a:chOff x="0" y="0"/>
            <a:chExt cx="51271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27100" cy="812800"/>
            </a:xfrm>
            <a:custGeom>
              <a:avLst/>
              <a:gdLst/>
              <a:ahLst/>
              <a:cxnLst/>
              <a:rect r="r" b="b" t="t" l="l"/>
              <a:pathLst>
                <a:path h="812800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041236" y="9235820"/>
            <a:ext cx="811075" cy="811075"/>
          </a:xfrm>
          <a:custGeom>
            <a:avLst/>
            <a:gdLst/>
            <a:ahLst/>
            <a:cxnLst/>
            <a:rect r="r" b="b" t="t" l="l"/>
            <a:pathLst>
              <a:path h="811075" w="811075">
                <a:moveTo>
                  <a:pt x="0" y="0"/>
                </a:moveTo>
                <a:lnTo>
                  <a:pt x="811075" y="0"/>
                </a:lnTo>
                <a:lnTo>
                  <a:pt x="811075" y="811075"/>
                </a:lnTo>
                <a:lnTo>
                  <a:pt x="0" y="811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56345" y="9189479"/>
            <a:ext cx="1059197" cy="834118"/>
          </a:xfrm>
          <a:custGeom>
            <a:avLst/>
            <a:gdLst/>
            <a:ahLst/>
            <a:cxnLst/>
            <a:rect r="r" b="b" t="t" l="l"/>
            <a:pathLst>
              <a:path h="834118" w="1059197">
                <a:moveTo>
                  <a:pt x="0" y="0"/>
                </a:moveTo>
                <a:lnTo>
                  <a:pt x="1059197" y="0"/>
                </a:lnTo>
                <a:lnTo>
                  <a:pt x="1059197" y="834118"/>
                </a:lnTo>
                <a:lnTo>
                  <a:pt x="0" y="834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513695" y="9192331"/>
            <a:ext cx="928453" cy="854564"/>
          </a:xfrm>
          <a:custGeom>
            <a:avLst/>
            <a:gdLst/>
            <a:ahLst/>
            <a:cxnLst/>
            <a:rect r="r" b="b" t="t" l="l"/>
            <a:pathLst>
              <a:path h="854564" w="928453">
                <a:moveTo>
                  <a:pt x="0" y="0"/>
                </a:moveTo>
                <a:lnTo>
                  <a:pt x="928453" y="0"/>
                </a:lnTo>
                <a:lnTo>
                  <a:pt x="928453" y="854564"/>
                </a:lnTo>
                <a:lnTo>
                  <a:pt x="0" y="854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382415" y="9258300"/>
            <a:ext cx="1646745" cy="652111"/>
          </a:xfrm>
          <a:custGeom>
            <a:avLst/>
            <a:gdLst/>
            <a:ahLst/>
            <a:cxnLst/>
            <a:rect r="r" b="b" t="t" l="l"/>
            <a:pathLst>
              <a:path h="652111" w="1646745">
                <a:moveTo>
                  <a:pt x="0" y="0"/>
                </a:moveTo>
                <a:lnTo>
                  <a:pt x="1646745" y="0"/>
                </a:lnTo>
                <a:lnTo>
                  <a:pt x="1646745" y="652111"/>
                </a:lnTo>
                <a:lnTo>
                  <a:pt x="0" y="6521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5400000">
            <a:off x="5295458" y="9498976"/>
            <a:ext cx="863894" cy="28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4"/>
              </a:lnSpc>
            </a:pPr>
            <a:r>
              <a:rPr lang="en-US" sz="817" spc="155">
                <a:solidFill>
                  <a:srgbClr val="1986C8"/>
                </a:solidFill>
                <a:latin typeface="Arimo Bold"/>
              </a:rPr>
              <a:t>Партньори:</a:t>
            </a:r>
          </a:p>
          <a:p>
            <a:pPr algn="ctr">
              <a:lnSpc>
                <a:spcPts val="1144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3822155" y="9602104"/>
            <a:ext cx="863894" cy="17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08"/>
              </a:lnSpc>
            </a:pPr>
            <a:r>
              <a:rPr lang="en-US" sz="934" spc="177">
                <a:solidFill>
                  <a:srgbClr val="1986C8"/>
                </a:solidFill>
                <a:latin typeface="Arimo Bold"/>
              </a:rPr>
              <a:t>лидер: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78705" y="9179696"/>
            <a:ext cx="3853904" cy="809320"/>
          </a:xfrm>
          <a:custGeom>
            <a:avLst/>
            <a:gdLst/>
            <a:ahLst/>
            <a:cxnLst/>
            <a:rect r="r" b="b" t="t" l="l"/>
            <a:pathLst>
              <a:path h="809320" w="3853904">
                <a:moveTo>
                  <a:pt x="0" y="0"/>
                </a:moveTo>
                <a:lnTo>
                  <a:pt x="3853904" y="0"/>
                </a:lnTo>
                <a:lnTo>
                  <a:pt x="3853904" y="809319"/>
                </a:lnTo>
                <a:lnTo>
                  <a:pt x="0" y="8093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661736"/>
            <a:ext cx="15206367" cy="9625264"/>
          </a:xfrm>
          <a:custGeom>
            <a:avLst/>
            <a:gdLst/>
            <a:ahLst/>
            <a:cxnLst/>
            <a:rect r="r" b="b" t="t" l="l"/>
            <a:pathLst>
              <a:path h="9625264" w="15206367">
                <a:moveTo>
                  <a:pt x="0" y="0"/>
                </a:moveTo>
                <a:lnTo>
                  <a:pt x="15206367" y="0"/>
                </a:lnTo>
                <a:lnTo>
                  <a:pt x="15206367" y="9625264"/>
                </a:lnTo>
                <a:lnTo>
                  <a:pt x="0" y="9625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440" t="-78911" r="-67200" b="-52708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02252" y="925528"/>
            <a:ext cx="8456543" cy="1894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01"/>
              </a:lnSpc>
            </a:pPr>
            <a:r>
              <a:rPr lang="en-US" sz="6638">
                <a:solidFill>
                  <a:srgbClr val="336BE4"/>
                </a:solidFill>
                <a:latin typeface="Arimo Bold"/>
              </a:rPr>
              <a:t>5. КОНТРОЛ</a:t>
            </a:r>
          </a:p>
          <a:p>
            <a:pPr>
              <a:lnSpc>
                <a:spcPts val="7301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7536" y="2818607"/>
            <a:ext cx="8089304" cy="6706174"/>
          </a:xfrm>
          <a:custGeom>
            <a:avLst/>
            <a:gdLst/>
            <a:ahLst/>
            <a:cxnLst/>
            <a:rect r="r" b="b" t="t" l="l"/>
            <a:pathLst>
              <a:path h="6706174" w="8089304">
                <a:moveTo>
                  <a:pt x="0" y="0"/>
                </a:moveTo>
                <a:lnTo>
                  <a:pt x="8089304" y="0"/>
                </a:lnTo>
                <a:lnTo>
                  <a:pt x="8089304" y="6706174"/>
                </a:lnTo>
                <a:lnTo>
                  <a:pt x="0" y="6706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403" t="0" r="-1026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781896" y="3689780"/>
            <a:ext cx="7297298" cy="255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3"/>
              </a:lnSpc>
            </a:pPr>
            <a:r>
              <a:rPr lang="en-US" sz="4503">
                <a:solidFill>
                  <a:srgbClr val="050217"/>
                </a:solidFill>
                <a:latin typeface="Arimo Bold"/>
              </a:rPr>
              <a:t>Контролирането е комбинацията от всички компютърни операции.</a:t>
            </a:r>
          </a:p>
          <a:p>
            <a:pPr algn="ctr">
              <a:lnSpc>
                <a:spcPts val="495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74239" y="3187477"/>
            <a:ext cx="17259300" cy="3907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43"/>
              </a:lnSpc>
              <a:spcBef>
                <a:spcPct val="0"/>
              </a:spcBef>
            </a:pPr>
            <a:r>
              <a:rPr lang="en-US" sz="6948">
                <a:solidFill>
                  <a:srgbClr val="000000"/>
                </a:solidFill>
                <a:latin typeface="Arimo Bold"/>
              </a:rPr>
              <a:t>Съвременни технологии: определение, примери, влияние и бъдеще</a:t>
            </a:r>
          </a:p>
          <a:p>
            <a:pPr algn="ctr">
              <a:lnSpc>
                <a:spcPts val="764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17832" y="3355218"/>
            <a:ext cx="9790063" cy="6534867"/>
          </a:xfrm>
          <a:custGeom>
            <a:avLst/>
            <a:gdLst/>
            <a:ahLst/>
            <a:cxnLst/>
            <a:rect r="r" b="b" t="t" l="l"/>
            <a:pathLst>
              <a:path h="6534867" w="9790063">
                <a:moveTo>
                  <a:pt x="0" y="0"/>
                </a:moveTo>
                <a:lnTo>
                  <a:pt x="9790064" y="0"/>
                </a:lnTo>
                <a:lnTo>
                  <a:pt x="9790064" y="6534867"/>
                </a:lnTo>
                <a:lnTo>
                  <a:pt x="0" y="6534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769708"/>
            <a:ext cx="12544425" cy="1894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6636">
                <a:solidFill>
                  <a:srgbClr val="000000"/>
                </a:solidFill>
                <a:latin typeface="Arimo Bold"/>
              </a:rPr>
              <a:t>Какво е модерна технология?</a:t>
            </a:r>
          </a:p>
          <a:p>
            <a:pPr algn="ctr">
              <a:lnSpc>
                <a:spcPts val="7300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01229" y="4162613"/>
            <a:ext cx="7603057" cy="4739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3"/>
              </a:lnSpc>
              <a:spcBef>
                <a:spcPct val="0"/>
              </a:spcBef>
            </a:pPr>
            <a:r>
              <a:rPr lang="en-US" sz="5657">
                <a:solidFill>
                  <a:srgbClr val="000000"/>
                </a:solidFill>
                <a:latin typeface="Arimo"/>
              </a:rPr>
              <a:t>Модерната технология е еволюция на стара технология с нови допълнения и модификации.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626014"/>
            <a:ext cx="17558874" cy="3289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7764">
                <a:solidFill>
                  <a:srgbClr val="000000"/>
                </a:solidFill>
                <a:latin typeface="Arimo Bold"/>
              </a:rPr>
              <a:t>Примери за съвременна технология</a:t>
            </a:r>
          </a:p>
          <a:p>
            <a:pPr algn="ctr">
              <a:lnSpc>
                <a:spcPts val="85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2085" y="2629263"/>
            <a:ext cx="10380401" cy="7203747"/>
          </a:xfrm>
          <a:custGeom>
            <a:avLst/>
            <a:gdLst/>
            <a:ahLst/>
            <a:cxnLst/>
            <a:rect r="r" b="b" t="t" l="l"/>
            <a:pathLst>
              <a:path h="7203747" w="10380401">
                <a:moveTo>
                  <a:pt x="0" y="0"/>
                </a:moveTo>
                <a:lnTo>
                  <a:pt x="10380401" y="0"/>
                </a:lnTo>
                <a:lnTo>
                  <a:pt x="10380401" y="7203747"/>
                </a:lnTo>
                <a:lnTo>
                  <a:pt x="0" y="7203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320" t="-84110" r="-74462" b="-3942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429868" y="925128"/>
            <a:ext cx="4868704" cy="345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Arimo Bold"/>
              </a:rPr>
              <a:t>1. Роботи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1320" y="1753413"/>
            <a:ext cx="9387010" cy="8275742"/>
          </a:xfrm>
          <a:custGeom>
            <a:avLst/>
            <a:gdLst/>
            <a:ahLst/>
            <a:cxnLst/>
            <a:rect r="r" b="b" t="t" l="l"/>
            <a:pathLst>
              <a:path h="8275742" w="9387010">
                <a:moveTo>
                  <a:pt x="0" y="0"/>
                </a:moveTo>
                <a:lnTo>
                  <a:pt x="9387010" y="0"/>
                </a:lnTo>
                <a:lnTo>
                  <a:pt x="9387010" y="8275742"/>
                </a:lnTo>
                <a:lnTo>
                  <a:pt x="0" y="8275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600" t="-90714" r="-115994" b="-4573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73513" y="651273"/>
            <a:ext cx="10180320" cy="345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Arimo Bold"/>
              </a:rPr>
              <a:t>2. Смарт часовници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66678" y="2401917"/>
            <a:ext cx="10997572" cy="6856383"/>
          </a:xfrm>
          <a:custGeom>
            <a:avLst/>
            <a:gdLst/>
            <a:ahLst/>
            <a:cxnLst/>
            <a:rect r="r" b="b" t="t" l="l"/>
            <a:pathLst>
              <a:path h="6856383" w="10997572">
                <a:moveTo>
                  <a:pt x="0" y="0"/>
                </a:moveTo>
                <a:lnTo>
                  <a:pt x="10997572" y="0"/>
                </a:lnTo>
                <a:lnTo>
                  <a:pt x="10997572" y="6856383"/>
                </a:lnTo>
                <a:lnTo>
                  <a:pt x="0" y="6856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960" t="-96978" r="-75288" b="-4955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66073" y="1066800"/>
            <a:ext cx="7398782" cy="4287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9"/>
              </a:lnSpc>
            </a:pPr>
            <a:r>
              <a:rPr lang="en-US" sz="7599">
                <a:solidFill>
                  <a:srgbClr val="000000"/>
                </a:solidFill>
                <a:latin typeface="Arimo Bold"/>
              </a:rPr>
              <a:t>3. VR слушалки</a:t>
            </a:r>
          </a:p>
          <a:p>
            <a:pPr algn="ctr">
              <a:lnSpc>
                <a:spcPts val="8359"/>
              </a:lnSpc>
            </a:pPr>
          </a:p>
          <a:p>
            <a:pPr algn="ctr">
              <a:lnSpc>
                <a:spcPts val="8359"/>
              </a:lnSpc>
              <a:spcBef>
                <a:spcPct val="0"/>
              </a:spcBef>
            </a:pPr>
          </a:p>
          <a:p>
            <a:pPr algn="ctr">
              <a:lnSpc>
                <a:spcPts val="83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9116" y="3244023"/>
            <a:ext cx="14019155" cy="6872545"/>
          </a:xfrm>
          <a:custGeom>
            <a:avLst/>
            <a:gdLst/>
            <a:ahLst/>
            <a:cxnLst/>
            <a:rect r="r" b="b" t="t" l="l"/>
            <a:pathLst>
              <a:path h="6872545" w="14019155">
                <a:moveTo>
                  <a:pt x="0" y="0"/>
                </a:moveTo>
                <a:lnTo>
                  <a:pt x="14019155" y="0"/>
                </a:lnTo>
                <a:lnTo>
                  <a:pt x="14019155" y="6872545"/>
                </a:lnTo>
                <a:lnTo>
                  <a:pt x="0" y="6872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916" t="-140180" r="-87543" b="-9998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04518" y="1696209"/>
            <a:ext cx="12498269" cy="1547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4"/>
              </a:lnSpc>
            </a:pPr>
            <a:r>
              <a:rPr lang="en-US" sz="5376">
                <a:solidFill>
                  <a:srgbClr val="000000"/>
                </a:solidFill>
                <a:latin typeface="Arimo Bold"/>
              </a:rPr>
              <a:t>4. Самоуправляващи се автомобили</a:t>
            </a:r>
          </a:p>
          <a:p>
            <a:pPr algn="ctr">
              <a:lnSpc>
                <a:spcPts val="591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27267" y="1973375"/>
            <a:ext cx="10128238" cy="7989464"/>
          </a:xfrm>
          <a:custGeom>
            <a:avLst/>
            <a:gdLst/>
            <a:ahLst/>
            <a:cxnLst/>
            <a:rect r="r" b="b" t="t" l="l"/>
            <a:pathLst>
              <a:path h="7989464" w="10128238">
                <a:moveTo>
                  <a:pt x="0" y="0"/>
                </a:moveTo>
                <a:lnTo>
                  <a:pt x="10128237" y="0"/>
                </a:lnTo>
                <a:lnTo>
                  <a:pt x="10128237" y="7989464"/>
                </a:lnTo>
                <a:lnTo>
                  <a:pt x="0" y="7989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3803" t="-98181" r="-113077" b="-5630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04430" y="1281713"/>
            <a:ext cx="5573911" cy="34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5. Биткойн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17935" y="1631426"/>
            <a:ext cx="6629598" cy="7285272"/>
          </a:xfrm>
          <a:custGeom>
            <a:avLst/>
            <a:gdLst/>
            <a:ahLst/>
            <a:cxnLst/>
            <a:rect r="r" b="b" t="t" l="l"/>
            <a:pathLst>
              <a:path h="7285272" w="6629598">
                <a:moveTo>
                  <a:pt x="0" y="0"/>
                </a:moveTo>
                <a:lnTo>
                  <a:pt x="6629597" y="0"/>
                </a:lnTo>
                <a:lnTo>
                  <a:pt x="6629597" y="7285272"/>
                </a:lnTo>
                <a:lnTo>
                  <a:pt x="0" y="728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6536" y="693232"/>
            <a:ext cx="11872806" cy="2362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91"/>
              </a:lnSpc>
            </a:pPr>
            <a:r>
              <a:rPr lang="en-US" sz="8264">
                <a:solidFill>
                  <a:srgbClr val="336BE4"/>
                </a:solidFill>
                <a:latin typeface="Arimo Bold"/>
              </a:rPr>
              <a:t>Какво са компютърни операции?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3720231"/>
            <a:ext cx="10640830" cy="460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9"/>
              </a:lnSpc>
              <a:spcBef>
                <a:spcPct val="0"/>
              </a:spcBef>
            </a:pPr>
            <a:r>
              <a:rPr lang="en-US" sz="4108">
                <a:solidFill>
                  <a:srgbClr val="000000"/>
                </a:solidFill>
                <a:latin typeface="Arimo Bold"/>
              </a:rPr>
              <a:t>Просто казано, компютърните операции означават, че каквито и инструкции да бъдат дадени на компютърна система, тази компютърна система ще изпълни тези инструкции.</a:t>
            </a:r>
          </a:p>
          <a:p>
            <a:pPr algn="ctr">
              <a:lnSpc>
                <a:spcPts val="4519"/>
              </a:lnSpc>
              <a:spcBef>
                <a:spcPct val="0"/>
              </a:spcBef>
            </a:pPr>
            <a:r>
              <a:rPr lang="en-US" sz="4108">
                <a:solidFill>
                  <a:srgbClr val="000000"/>
                </a:solidFill>
                <a:latin typeface="Arimo Bold"/>
              </a:rPr>
              <a:t>Процесът на изпълнение на дадените инструкции се нарича компютърна работа.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09836" y="2423012"/>
            <a:ext cx="11074200" cy="7863988"/>
          </a:xfrm>
          <a:custGeom>
            <a:avLst/>
            <a:gdLst/>
            <a:ahLst/>
            <a:cxnLst/>
            <a:rect r="r" b="b" t="t" l="l"/>
            <a:pathLst>
              <a:path h="7863988" w="11074200">
                <a:moveTo>
                  <a:pt x="0" y="0"/>
                </a:moveTo>
                <a:lnTo>
                  <a:pt x="11074201" y="0"/>
                </a:lnTo>
                <a:lnTo>
                  <a:pt x="11074201" y="7863988"/>
                </a:lnTo>
                <a:lnTo>
                  <a:pt x="0" y="7863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890" t="-106305" r="-99732" b="-5479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5743" y="1055232"/>
            <a:ext cx="14122386" cy="2764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17"/>
              </a:lnSpc>
              <a:spcBef>
                <a:spcPct val="0"/>
              </a:spcBef>
            </a:pPr>
            <a:r>
              <a:rPr lang="en-US" sz="6470">
                <a:solidFill>
                  <a:srgbClr val="000000"/>
                </a:solidFill>
                <a:latin typeface="Arimo Bold"/>
              </a:rPr>
              <a:t>6. Чатботове с изкуствен интелект</a:t>
            </a:r>
          </a:p>
          <a:p>
            <a:pPr algn="ctr">
              <a:lnSpc>
                <a:spcPts val="7117"/>
              </a:lnSpc>
              <a:spcBef>
                <a:spcPct val="0"/>
              </a:spcBef>
            </a:pPr>
          </a:p>
          <a:p>
            <a:pPr algn="ctr">
              <a:lnSpc>
                <a:spcPts val="71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97876" y="2598089"/>
            <a:ext cx="12295083" cy="7688911"/>
          </a:xfrm>
          <a:custGeom>
            <a:avLst/>
            <a:gdLst/>
            <a:ahLst/>
            <a:cxnLst/>
            <a:rect r="r" b="b" t="t" l="l"/>
            <a:pathLst>
              <a:path h="7688911" w="12295083">
                <a:moveTo>
                  <a:pt x="0" y="0"/>
                </a:moveTo>
                <a:lnTo>
                  <a:pt x="12295084" y="0"/>
                </a:lnTo>
                <a:lnTo>
                  <a:pt x="12295084" y="7688911"/>
                </a:lnTo>
                <a:lnTo>
                  <a:pt x="0" y="7688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379" t="-116305" r="-103668" b="-7246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713470" y="1171233"/>
            <a:ext cx="9643401" cy="2910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4"/>
              </a:lnSpc>
            </a:pPr>
            <a:r>
              <a:rPr lang="en-US" sz="6876">
                <a:solidFill>
                  <a:srgbClr val="000000"/>
                </a:solidFill>
                <a:latin typeface="HK Grotesk Bold"/>
              </a:rPr>
              <a:t>7. Облачни технологии</a:t>
            </a:r>
          </a:p>
          <a:p>
            <a:pPr algn="ctr">
              <a:lnSpc>
                <a:spcPts val="7564"/>
              </a:lnSpc>
            </a:pPr>
          </a:p>
          <a:p>
            <a:pPr algn="ctr">
              <a:lnSpc>
                <a:spcPts val="756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741544"/>
            <a:ext cx="15466099" cy="3636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2"/>
              </a:lnSpc>
            </a:pPr>
            <a:r>
              <a:rPr lang="en-US" sz="5157">
                <a:solidFill>
                  <a:srgbClr val="000000"/>
                </a:solidFill>
                <a:latin typeface="Arimo Bold"/>
              </a:rPr>
              <a:t>Предимства на съвременните технологии</a:t>
            </a:r>
          </a:p>
          <a:p>
            <a:pPr algn="ctr">
              <a:lnSpc>
                <a:spcPts val="5672"/>
              </a:lnSpc>
            </a:pPr>
          </a:p>
          <a:p>
            <a:pPr algn="ctr">
              <a:lnSpc>
                <a:spcPts val="5672"/>
              </a:lnSpc>
            </a:pPr>
          </a:p>
          <a:p>
            <a:pPr algn="ctr">
              <a:lnSpc>
                <a:spcPts val="5672"/>
              </a:lnSpc>
              <a:spcBef>
                <a:spcPct val="0"/>
              </a:spcBef>
            </a:pPr>
          </a:p>
          <a:p>
            <a:pPr algn="ctr">
              <a:lnSpc>
                <a:spcPts val="5672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173107"/>
            <a:ext cx="16050494" cy="771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Те правят много удобно за ученето и добиването на информация.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Съвременните технологии извеждат иновациите и креативността на следващото ниво.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Функцията за комуникация е подобрена.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Транспортните съоръжения повишиха производителността.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Огромно влияние в образователната индустрия.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Повишена ефективност на хората за изпълнение на определени задачи.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Джаджите за забавление са подобрени до крайност.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Много оборудване стана по евтино с новите технологии.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Подобри се лесното решаване на проблеми.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Помощ на малките предприятия да растат по-бързо.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Свърза хората чрез социалните мрежи.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Начинът на живот стана по-лесен.</a:t>
            </a:r>
          </a:p>
          <a:p>
            <a:pPr marL="666574" indent="-333287" lvl="1">
              <a:lnSpc>
                <a:spcPts val="4075"/>
              </a:lnSpc>
              <a:buFont typeface="Arial"/>
              <a:buChar char="•"/>
            </a:pPr>
            <a:r>
              <a:rPr lang="en-US" sz="3087">
                <a:solidFill>
                  <a:srgbClr val="000000"/>
                </a:solidFill>
                <a:latin typeface="Arimo"/>
              </a:rPr>
              <a:t>Подобреното оборудване за диагностика и лечение подобри здравната индустрия.</a:t>
            </a:r>
          </a:p>
          <a:p>
            <a:pPr>
              <a:lnSpc>
                <a:spcPts val="4075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D8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6694" y="542735"/>
            <a:ext cx="15697885" cy="4570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8"/>
              </a:lnSpc>
            </a:pPr>
            <a:r>
              <a:rPr lang="en-US" sz="5571">
                <a:solidFill>
                  <a:srgbClr val="000000"/>
                </a:solidFill>
                <a:latin typeface="Arimo Bold"/>
              </a:rPr>
              <a:t>Недостатъци на съвременните технологии</a:t>
            </a:r>
          </a:p>
          <a:p>
            <a:pPr algn="ctr">
              <a:lnSpc>
                <a:spcPts val="7380"/>
              </a:lnSpc>
            </a:pPr>
          </a:p>
          <a:p>
            <a:pPr algn="ctr">
              <a:lnSpc>
                <a:spcPts val="7380"/>
              </a:lnSpc>
            </a:pPr>
          </a:p>
          <a:p>
            <a:pPr algn="ctr">
              <a:lnSpc>
                <a:spcPts val="7380"/>
              </a:lnSpc>
            </a:pPr>
          </a:p>
          <a:p>
            <a:pPr algn="ctr">
              <a:lnSpc>
                <a:spcPts val="738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06694" y="1583522"/>
            <a:ext cx="17881306" cy="8703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Съвременните технологии създават несигурност на работните места поради прекомерното използване на роботи и машини.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Създаване на вредни оръжия и машини.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Повишено замърсяване на въздуха, водата и почвата.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Това може да бъде огромна загуба на време поради пристрастяване към модерните джаджи.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Увеличаване на конкуренцията във всяка област поради използването на автоматизацията.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Може да причинят разсейване от ученето и други естествени дейности.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Съвременните технологии могат да повлияят на креативността на хората поради леснотата да се правят неща с помощта на технологиите.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Киберпрестъпленията се увеличиха и почти всичко е унищожимо от брилянтни хакери.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Съвременните технологии могат да създадат здравословни усложнения като затлъстяване поради пристрастяването към устройства като смартфони или таблети.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Arimo"/>
              </a:rPr>
              <a:t>Засегна социалния живот, като държи хората привързани към техническите джаджи.</a:t>
            </a:r>
          </a:p>
          <a:p>
            <a:pPr>
              <a:lnSpc>
                <a:spcPts val="4330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20010" y="4823053"/>
            <a:ext cx="9255250" cy="5229216"/>
          </a:xfrm>
          <a:custGeom>
            <a:avLst/>
            <a:gdLst/>
            <a:ahLst/>
            <a:cxnLst/>
            <a:rect r="r" b="b" t="t" l="l"/>
            <a:pathLst>
              <a:path h="5229216" w="9255250">
                <a:moveTo>
                  <a:pt x="0" y="0"/>
                </a:moveTo>
                <a:lnTo>
                  <a:pt x="9255250" y="0"/>
                </a:lnTo>
                <a:lnTo>
                  <a:pt x="9255250" y="5229217"/>
                </a:lnTo>
                <a:lnTo>
                  <a:pt x="0" y="5229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858319"/>
            <a:ext cx="16486880" cy="5928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6"/>
              </a:lnSpc>
            </a:pPr>
            <a:r>
              <a:rPr lang="en-US" sz="7088">
                <a:solidFill>
                  <a:srgbClr val="000000"/>
                </a:solidFill>
                <a:latin typeface="Arimo Bold"/>
              </a:rPr>
              <a:t>Влиянието на съвременните технологии в нашето общество</a:t>
            </a:r>
          </a:p>
          <a:p>
            <a:pPr algn="ctr">
              <a:lnSpc>
                <a:spcPts val="7796"/>
              </a:lnSpc>
            </a:pPr>
          </a:p>
          <a:p>
            <a:pPr algn="ctr">
              <a:lnSpc>
                <a:spcPts val="7796"/>
              </a:lnSpc>
            </a:pPr>
          </a:p>
          <a:p>
            <a:pPr algn="ctr">
              <a:lnSpc>
                <a:spcPts val="7796"/>
              </a:lnSpc>
              <a:spcBef>
                <a:spcPct val="0"/>
              </a:spcBef>
            </a:pPr>
          </a:p>
          <a:p>
            <a:pPr algn="ctr">
              <a:lnSpc>
                <a:spcPts val="779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088774"/>
            <a:ext cx="14058040" cy="8172830"/>
          </a:xfrm>
          <a:custGeom>
            <a:avLst/>
            <a:gdLst/>
            <a:ahLst/>
            <a:cxnLst/>
            <a:rect r="r" b="b" t="t" l="l"/>
            <a:pathLst>
              <a:path h="8172830" w="14058040">
                <a:moveTo>
                  <a:pt x="0" y="0"/>
                </a:moveTo>
                <a:lnTo>
                  <a:pt x="14058040" y="0"/>
                </a:lnTo>
                <a:lnTo>
                  <a:pt x="14058040" y="8172830"/>
                </a:lnTo>
                <a:lnTo>
                  <a:pt x="0" y="8172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275" t="-90983" r="-62413" b="-4673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291733"/>
            <a:ext cx="14837589" cy="4481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1"/>
              </a:lnSpc>
            </a:pPr>
            <a:r>
              <a:rPr lang="en-US" sz="6391">
                <a:solidFill>
                  <a:srgbClr val="000000"/>
                </a:solidFill>
                <a:latin typeface="Arimo Bold"/>
              </a:rPr>
              <a:t>Бъдещето на съвременните технологии</a:t>
            </a:r>
          </a:p>
          <a:p>
            <a:pPr algn="ctr">
              <a:lnSpc>
                <a:spcPts val="7031"/>
              </a:lnSpc>
            </a:pPr>
          </a:p>
          <a:p>
            <a:pPr algn="ctr">
              <a:lnSpc>
                <a:spcPts val="7031"/>
              </a:lnSpc>
              <a:spcBef>
                <a:spcPct val="0"/>
              </a:spcBef>
            </a:pPr>
          </a:p>
          <a:p>
            <a:pPr algn="ctr">
              <a:lnSpc>
                <a:spcPts val="703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805918" y="2962324"/>
            <a:ext cx="7093272" cy="7093272"/>
          </a:xfrm>
          <a:custGeom>
            <a:avLst/>
            <a:gdLst/>
            <a:ahLst/>
            <a:cxnLst/>
            <a:rect r="r" b="b" t="t" l="l"/>
            <a:pathLst>
              <a:path h="7093272" w="7093272">
                <a:moveTo>
                  <a:pt x="0" y="0"/>
                </a:moveTo>
                <a:lnTo>
                  <a:pt x="7093272" y="0"/>
                </a:lnTo>
                <a:lnTo>
                  <a:pt x="7093272" y="7093272"/>
                </a:lnTo>
                <a:lnTo>
                  <a:pt x="0" y="7093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1388" y="1066800"/>
            <a:ext cx="14391326" cy="1063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51"/>
              </a:lnSpc>
              <a:spcBef>
                <a:spcPct val="0"/>
              </a:spcBef>
            </a:pPr>
            <a:r>
              <a:rPr lang="en-US" sz="7229">
                <a:solidFill>
                  <a:srgbClr val="000000"/>
                </a:solidFill>
                <a:latin typeface="Arimo Bold"/>
              </a:rPr>
              <a:t>Какво е мобилно устройство?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2010" y="2842500"/>
            <a:ext cx="9807820" cy="735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4"/>
              </a:lnSpc>
            </a:pPr>
            <a:r>
              <a:rPr lang="en-US" sz="4395">
                <a:solidFill>
                  <a:srgbClr val="000000"/>
                </a:solidFill>
                <a:latin typeface="Arimo"/>
              </a:rPr>
              <a:t>Мобилното устройство е общ термин за всички видове преносими компютри. Тези устройства са много преносими и често се побират в дланта ви. Някои мобилни устройства като таблети, електронни четци и смартфони са достатъчно мощни, за да правят много от същите неща, които могат да правят настолните и преносимите компютри.</a:t>
            </a:r>
          </a:p>
          <a:p>
            <a:pPr algn="ctr">
              <a:lnSpc>
                <a:spcPts val="483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57060" y="2918664"/>
            <a:ext cx="14090926" cy="7368336"/>
          </a:xfrm>
          <a:custGeom>
            <a:avLst/>
            <a:gdLst/>
            <a:ahLst/>
            <a:cxnLst/>
            <a:rect r="r" b="b" t="t" l="l"/>
            <a:pathLst>
              <a:path h="7368336" w="14090926">
                <a:moveTo>
                  <a:pt x="0" y="0"/>
                </a:moveTo>
                <a:lnTo>
                  <a:pt x="14090925" y="0"/>
                </a:lnTo>
                <a:lnTo>
                  <a:pt x="14090925" y="7368336"/>
                </a:lnTo>
                <a:lnTo>
                  <a:pt x="0" y="73683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095" t="-115234" r="-65002" b="-6455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63686" y="927400"/>
            <a:ext cx="3573066" cy="118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Arimo Bold"/>
              </a:rPr>
              <a:t>Таблет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36968" y="1952155"/>
            <a:ext cx="6674649" cy="8334845"/>
          </a:xfrm>
          <a:custGeom>
            <a:avLst/>
            <a:gdLst/>
            <a:ahLst/>
            <a:cxnLst/>
            <a:rect r="r" b="b" t="t" l="l"/>
            <a:pathLst>
              <a:path h="8334845" w="6674649">
                <a:moveTo>
                  <a:pt x="0" y="0"/>
                </a:moveTo>
                <a:lnTo>
                  <a:pt x="6674649" y="0"/>
                </a:lnTo>
                <a:lnTo>
                  <a:pt x="6674649" y="8334845"/>
                </a:lnTo>
                <a:lnTo>
                  <a:pt x="0" y="8334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2331" t="-91595" r="-197499" b="-4707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60415" y="520701"/>
            <a:ext cx="9305925" cy="458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000000"/>
                </a:solidFill>
                <a:latin typeface="Arimo Bold"/>
              </a:rPr>
              <a:t>Електронни четци</a:t>
            </a:r>
          </a:p>
          <a:p>
            <a:pPr algn="ctr">
              <a:lnSpc>
                <a:spcPts val="8929"/>
              </a:lnSpc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34096" y="2287084"/>
            <a:ext cx="9210537" cy="7999916"/>
          </a:xfrm>
          <a:custGeom>
            <a:avLst/>
            <a:gdLst/>
            <a:ahLst/>
            <a:cxnLst/>
            <a:rect r="r" b="b" t="t" l="l"/>
            <a:pathLst>
              <a:path h="7999916" w="9210537">
                <a:moveTo>
                  <a:pt x="0" y="0"/>
                </a:moveTo>
                <a:lnTo>
                  <a:pt x="9210537" y="0"/>
                </a:lnTo>
                <a:lnTo>
                  <a:pt x="9210537" y="7999916"/>
                </a:lnTo>
                <a:lnTo>
                  <a:pt x="0" y="7999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966" t="-81678" r="-110422" b="-4588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70125" y="634853"/>
            <a:ext cx="6003250" cy="345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000000"/>
                </a:solidFill>
                <a:latin typeface="Arimo Bold"/>
              </a:rPr>
              <a:t>Смартфони</a:t>
            </a:r>
          </a:p>
          <a:p>
            <a:pPr algn="ctr">
              <a:lnSpc>
                <a:spcPts val="8929"/>
              </a:lnSpc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00068" y="5598257"/>
            <a:ext cx="4779125" cy="4187709"/>
          </a:xfrm>
          <a:custGeom>
            <a:avLst/>
            <a:gdLst/>
            <a:ahLst/>
            <a:cxnLst/>
            <a:rect r="r" b="b" t="t" l="l"/>
            <a:pathLst>
              <a:path h="4187709" w="4779125">
                <a:moveTo>
                  <a:pt x="0" y="0"/>
                </a:moveTo>
                <a:lnTo>
                  <a:pt x="4779126" y="0"/>
                </a:lnTo>
                <a:lnTo>
                  <a:pt x="4779126" y="4187708"/>
                </a:lnTo>
                <a:lnTo>
                  <a:pt x="0" y="4187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-2573813"/>
            <a:ext cx="11671453" cy="6383194"/>
            <a:chOff x="0" y="0"/>
            <a:chExt cx="15561937" cy="851092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531730"/>
              <a:ext cx="15561937" cy="6981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8206"/>
                </a:lnSpc>
              </a:pPr>
            </a:p>
            <a:p>
              <a:pPr algn="r">
                <a:lnSpc>
                  <a:spcPts val="8206"/>
                </a:lnSpc>
              </a:pPr>
            </a:p>
            <a:p>
              <a:pPr algn="r">
                <a:lnSpc>
                  <a:spcPts val="8206"/>
                </a:lnSpc>
              </a:pPr>
              <a:r>
                <a:rPr lang="en-US" sz="7460">
                  <a:solidFill>
                    <a:srgbClr val="FFFFFF"/>
                  </a:solidFill>
                  <a:latin typeface="Arimo Bold"/>
                </a:rPr>
                <a:t>Основни операции на компютърната система</a:t>
              </a:r>
            </a:p>
            <a:p>
              <a:pPr algn="r">
                <a:lnSpc>
                  <a:spcPts val="8206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9301"/>
              <a:ext cx="15561937" cy="8380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83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0" y="3127850"/>
            <a:ext cx="14184997" cy="7693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5"/>
              </a:lnSpc>
              <a:spcBef>
                <a:spcPct val="0"/>
              </a:spcBef>
            </a:pPr>
            <a:r>
              <a:rPr lang="en-US" sz="5022">
                <a:solidFill>
                  <a:srgbClr val="000000"/>
                </a:solidFill>
                <a:latin typeface="Arimo Bold"/>
              </a:rPr>
              <a:t>Има</a:t>
            </a:r>
            <a:r>
              <a:rPr lang="en-US" sz="5022">
                <a:solidFill>
                  <a:srgbClr val="000000"/>
                </a:solidFill>
                <a:latin typeface="Arimo Bold"/>
              </a:rPr>
              <a:t> пет основни операции на компютърната система, които са следват по-долу:</a:t>
            </a:r>
          </a:p>
          <a:p>
            <a:pPr algn="ctr">
              <a:lnSpc>
                <a:spcPts val="5525"/>
              </a:lnSpc>
              <a:spcBef>
                <a:spcPct val="0"/>
              </a:spcBef>
            </a:pPr>
          </a:p>
          <a:p>
            <a:pPr marL="1084455" indent="-542228" lvl="1">
              <a:lnSpc>
                <a:spcPts val="5525"/>
              </a:lnSpc>
              <a:spcBef>
                <a:spcPct val="0"/>
              </a:spcBef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Arimo Bold"/>
              </a:rPr>
              <a:t>Въвеждане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Arimo Bold"/>
              </a:rPr>
              <a:t>Обработка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Arimo Bold"/>
              </a:rPr>
              <a:t>Извеждане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Arimo Bold"/>
              </a:rPr>
              <a:t>Съхраняване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Arimo Bold"/>
              </a:rPr>
              <a:t>Контролиране</a:t>
            </a:r>
          </a:p>
          <a:p>
            <a:pPr>
              <a:lnSpc>
                <a:spcPts val="5525"/>
              </a:lnSpc>
            </a:pPr>
          </a:p>
          <a:p>
            <a:pPr>
              <a:lnSpc>
                <a:spcPts val="5525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7168" y="2253591"/>
            <a:ext cx="12839332" cy="7589252"/>
          </a:xfrm>
          <a:custGeom>
            <a:avLst/>
            <a:gdLst/>
            <a:ahLst/>
            <a:cxnLst/>
            <a:rect r="r" b="b" t="t" l="l"/>
            <a:pathLst>
              <a:path h="7589252" w="12839332">
                <a:moveTo>
                  <a:pt x="0" y="0"/>
                </a:moveTo>
                <a:lnTo>
                  <a:pt x="12839332" y="0"/>
                </a:lnTo>
                <a:lnTo>
                  <a:pt x="12839332" y="7589252"/>
                </a:lnTo>
                <a:lnTo>
                  <a:pt x="0" y="7589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399" t="-109415" r="-86060" b="-7365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14250" y="807783"/>
            <a:ext cx="14855071" cy="232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Arimo Bold"/>
              </a:rPr>
              <a:t>Как да използвате смартфон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4858" y="3282300"/>
            <a:ext cx="15195281" cy="5841443"/>
          </a:xfrm>
          <a:custGeom>
            <a:avLst/>
            <a:gdLst/>
            <a:ahLst/>
            <a:cxnLst/>
            <a:rect r="r" b="b" t="t" l="l"/>
            <a:pathLst>
              <a:path h="5841443" w="15195281">
                <a:moveTo>
                  <a:pt x="0" y="0"/>
                </a:moveTo>
                <a:lnTo>
                  <a:pt x="15195280" y="0"/>
                </a:lnTo>
                <a:lnTo>
                  <a:pt x="15195280" y="5841443"/>
                </a:lnTo>
                <a:lnTo>
                  <a:pt x="0" y="5841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536" t="-142578" r="-57198" b="-10820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922995"/>
            <a:ext cx="16604996" cy="458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000000"/>
                </a:solidFill>
                <a:latin typeface="Arimo Bold"/>
              </a:rPr>
              <a:t>Запознаване с телефона и приложенията в него</a:t>
            </a:r>
          </a:p>
          <a:p>
            <a:pPr algn="ctr">
              <a:lnSpc>
                <a:spcPts val="8929"/>
              </a:lnSpc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1180" y="1904308"/>
            <a:ext cx="13631637" cy="7929318"/>
          </a:xfrm>
          <a:custGeom>
            <a:avLst/>
            <a:gdLst/>
            <a:ahLst/>
            <a:cxnLst/>
            <a:rect r="r" b="b" t="t" l="l"/>
            <a:pathLst>
              <a:path h="7929318" w="13631637">
                <a:moveTo>
                  <a:pt x="0" y="0"/>
                </a:moveTo>
                <a:lnTo>
                  <a:pt x="13631637" y="0"/>
                </a:lnTo>
                <a:lnTo>
                  <a:pt x="13631637" y="7929318"/>
                </a:lnTo>
                <a:lnTo>
                  <a:pt x="0" y="7929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272" t="-95078" r="-67045" b="-5955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09901" y="1104900"/>
            <a:ext cx="14528483" cy="116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Използване на клавиатурата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68545" y="3205745"/>
            <a:ext cx="9138767" cy="6052555"/>
          </a:xfrm>
          <a:custGeom>
            <a:avLst/>
            <a:gdLst/>
            <a:ahLst/>
            <a:cxnLst/>
            <a:rect r="r" b="b" t="t" l="l"/>
            <a:pathLst>
              <a:path h="6052555" w="9138767">
                <a:moveTo>
                  <a:pt x="0" y="0"/>
                </a:moveTo>
                <a:lnTo>
                  <a:pt x="9138766" y="0"/>
                </a:lnTo>
                <a:lnTo>
                  <a:pt x="9138766" y="6052555"/>
                </a:lnTo>
                <a:lnTo>
                  <a:pt x="0" y="6052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178" t="-119579" r="-114084" b="-7111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94146" y="1443517"/>
            <a:ext cx="10281524" cy="229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Свързване към Wi-Fi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9814" y="2631582"/>
            <a:ext cx="14579702" cy="7237055"/>
          </a:xfrm>
          <a:custGeom>
            <a:avLst/>
            <a:gdLst/>
            <a:ahLst/>
            <a:cxnLst/>
            <a:rect r="r" b="b" t="t" l="l"/>
            <a:pathLst>
              <a:path h="7237055" w="14579702">
                <a:moveTo>
                  <a:pt x="0" y="0"/>
                </a:moveTo>
                <a:lnTo>
                  <a:pt x="14579702" y="0"/>
                </a:lnTo>
                <a:lnTo>
                  <a:pt x="14579702" y="7237055"/>
                </a:lnTo>
                <a:lnTo>
                  <a:pt x="0" y="723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658" t="-96626" r="-43404" b="-402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172862" y="889953"/>
            <a:ext cx="3086100" cy="1650692"/>
            <a:chOff x="0" y="0"/>
            <a:chExt cx="812800" cy="4347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434750"/>
            </a:xfrm>
            <a:custGeom>
              <a:avLst/>
              <a:gdLst/>
              <a:ahLst/>
              <a:cxnLst/>
              <a:rect r="r" b="b" t="t" l="l"/>
              <a:pathLst>
                <a:path h="43475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34750"/>
                  </a:lnTo>
                  <a:lnTo>
                    <a:pt x="0" y="434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011811" y="1104900"/>
            <a:ext cx="6030992" cy="229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Приложения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72862" y="889953"/>
            <a:ext cx="3086100" cy="1650692"/>
            <a:chOff x="0" y="0"/>
            <a:chExt cx="812800" cy="434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434750"/>
            </a:xfrm>
            <a:custGeom>
              <a:avLst/>
              <a:gdLst/>
              <a:ahLst/>
              <a:cxnLst/>
              <a:rect r="r" b="b" t="t" l="l"/>
              <a:pathLst>
                <a:path h="43475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34750"/>
                  </a:lnTo>
                  <a:lnTo>
                    <a:pt x="0" y="434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889945" y="2791520"/>
            <a:ext cx="12770963" cy="7433359"/>
          </a:xfrm>
          <a:custGeom>
            <a:avLst/>
            <a:gdLst/>
            <a:ahLst/>
            <a:cxnLst/>
            <a:rect r="r" b="b" t="t" l="l"/>
            <a:pathLst>
              <a:path h="7433359" w="12770963">
                <a:moveTo>
                  <a:pt x="0" y="0"/>
                </a:moveTo>
                <a:lnTo>
                  <a:pt x="12770963" y="0"/>
                </a:lnTo>
                <a:lnTo>
                  <a:pt x="12770963" y="7433359"/>
                </a:lnTo>
                <a:lnTo>
                  <a:pt x="0" y="74333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462" t="-110915" r="-80158" b="-6124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742231" y="1631150"/>
            <a:ext cx="10106859" cy="116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ЕЛЕКТРОННА ПОЩА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28700" y="1028700"/>
            <a:ext cx="8213147" cy="8229600"/>
            <a:chOff x="0" y="0"/>
            <a:chExt cx="10143490" cy="10163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143351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10143351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0" t="-25" r="0" b="-25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149600" y="2368550"/>
              <a:ext cx="51562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51562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49816" t="0" r="-49816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74650" y="673100"/>
              <a:ext cx="6318250" cy="8427288"/>
            </a:xfrm>
            <a:custGeom>
              <a:avLst/>
              <a:gdLst/>
              <a:ahLst/>
              <a:cxnLst/>
              <a:rect r="r" b="b" t="t" l="l"/>
              <a:pathLst>
                <a:path h="8427288" w="6318250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74927" t="0" r="-291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81678" y="9123328"/>
            <a:ext cx="19466958" cy="2706722"/>
            <a:chOff x="0" y="0"/>
            <a:chExt cx="5127100" cy="7128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127100" cy="712882"/>
            </a:xfrm>
            <a:custGeom>
              <a:avLst/>
              <a:gdLst/>
              <a:ahLst/>
              <a:cxnLst/>
              <a:rect r="r" b="b" t="t" l="l"/>
              <a:pathLst>
                <a:path h="712882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712882"/>
                  </a:lnTo>
                  <a:lnTo>
                    <a:pt x="0" y="712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0" y="9258300"/>
            <a:ext cx="19466958" cy="2706722"/>
            <a:chOff x="0" y="0"/>
            <a:chExt cx="5127100" cy="7128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27100" cy="712882"/>
            </a:xfrm>
            <a:custGeom>
              <a:avLst/>
              <a:gdLst/>
              <a:ahLst/>
              <a:cxnLst/>
              <a:rect r="r" b="b" t="t" l="l"/>
              <a:pathLst>
                <a:path h="712882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712882"/>
                  </a:lnTo>
                  <a:lnTo>
                    <a:pt x="0" y="712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5806957" y="9291311"/>
            <a:ext cx="811075" cy="811075"/>
          </a:xfrm>
          <a:custGeom>
            <a:avLst/>
            <a:gdLst/>
            <a:ahLst/>
            <a:cxnLst/>
            <a:rect r="r" b="b" t="t" l="l"/>
            <a:pathLst>
              <a:path h="811075" w="811075">
                <a:moveTo>
                  <a:pt x="0" y="0"/>
                </a:moveTo>
                <a:lnTo>
                  <a:pt x="811075" y="0"/>
                </a:lnTo>
                <a:lnTo>
                  <a:pt x="811075" y="811075"/>
                </a:lnTo>
                <a:lnTo>
                  <a:pt x="0" y="811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890069" y="9314228"/>
            <a:ext cx="1059197" cy="834118"/>
          </a:xfrm>
          <a:custGeom>
            <a:avLst/>
            <a:gdLst/>
            <a:ahLst/>
            <a:cxnLst/>
            <a:rect r="r" b="b" t="t" l="l"/>
            <a:pathLst>
              <a:path h="834118" w="1059197">
                <a:moveTo>
                  <a:pt x="0" y="0"/>
                </a:moveTo>
                <a:lnTo>
                  <a:pt x="1059197" y="0"/>
                </a:lnTo>
                <a:lnTo>
                  <a:pt x="1059197" y="834118"/>
                </a:lnTo>
                <a:lnTo>
                  <a:pt x="0" y="8341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494096" y="9293782"/>
            <a:ext cx="928453" cy="854564"/>
          </a:xfrm>
          <a:custGeom>
            <a:avLst/>
            <a:gdLst/>
            <a:ahLst/>
            <a:cxnLst/>
            <a:rect r="r" b="b" t="t" l="l"/>
            <a:pathLst>
              <a:path h="854564" w="928453">
                <a:moveTo>
                  <a:pt x="0" y="0"/>
                </a:moveTo>
                <a:lnTo>
                  <a:pt x="928453" y="0"/>
                </a:lnTo>
                <a:lnTo>
                  <a:pt x="928453" y="854564"/>
                </a:lnTo>
                <a:lnTo>
                  <a:pt x="0" y="854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086734" y="9370793"/>
            <a:ext cx="1646745" cy="652111"/>
          </a:xfrm>
          <a:custGeom>
            <a:avLst/>
            <a:gdLst/>
            <a:ahLst/>
            <a:cxnLst/>
            <a:rect r="r" b="b" t="t" l="l"/>
            <a:pathLst>
              <a:path h="652111" w="1646745">
                <a:moveTo>
                  <a:pt x="0" y="0"/>
                </a:moveTo>
                <a:lnTo>
                  <a:pt x="1646745" y="0"/>
                </a:lnTo>
                <a:lnTo>
                  <a:pt x="1646745" y="652111"/>
                </a:lnTo>
                <a:lnTo>
                  <a:pt x="0" y="6521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-5400000">
            <a:off x="5173281" y="9648020"/>
            <a:ext cx="863894" cy="136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4"/>
              </a:lnSpc>
            </a:pPr>
            <a:r>
              <a:rPr lang="en-US" sz="817" spc="155">
                <a:solidFill>
                  <a:srgbClr val="1986C8"/>
                </a:solidFill>
                <a:latin typeface="Now Bold"/>
              </a:rPr>
              <a:t>Партньори:</a:t>
            </a:r>
          </a:p>
        </p:txBody>
      </p:sp>
      <p:sp>
        <p:nvSpPr>
          <p:cNvPr name="TextBox 18" id="18"/>
          <p:cNvSpPr txBox="true"/>
          <p:nvPr/>
        </p:nvSpPr>
        <p:spPr>
          <a:xfrm rot="-5400000">
            <a:off x="3847250" y="9664626"/>
            <a:ext cx="863894" cy="163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08"/>
              </a:lnSpc>
            </a:pPr>
            <a:r>
              <a:rPr lang="en-US" sz="934" spc="177">
                <a:solidFill>
                  <a:srgbClr val="1986C8"/>
                </a:solidFill>
                <a:latin typeface="Now Bold"/>
              </a:rPr>
              <a:t>лидер: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21750" y="2466261"/>
            <a:ext cx="8962322" cy="3237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5515">
                <a:solidFill>
                  <a:srgbClr val="000000"/>
                </a:solidFill>
                <a:latin typeface="HK Grotesk Bold"/>
              </a:rPr>
              <a:t>Благодаря за вниманието</a:t>
            </a:r>
          </a:p>
          <a:p>
            <a:pPr algn="ctr">
              <a:lnSpc>
                <a:spcPts val="6067"/>
              </a:lnSpc>
              <a:spcBef>
                <a:spcPct val="0"/>
              </a:spcBef>
            </a:pPr>
          </a:p>
          <a:p>
            <a:pPr algn="ctr">
              <a:lnSpc>
                <a:spcPts val="3415"/>
              </a:lnSpc>
              <a:spcBef>
                <a:spcPct val="0"/>
              </a:spcBef>
            </a:pPr>
            <a:r>
              <a:rPr lang="en-US" sz="3105">
                <a:solidFill>
                  <a:srgbClr val="000000"/>
                </a:solidFill>
                <a:latin typeface="HK Grotesk Bold"/>
              </a:rPr>
              <a:t>Повече информация за проекта на сайта</a:t>
            </a:r>
          </a:p>
          <a:p>
            <a:pPr algn="ctr">
              <a:lnSpc>
                <a:spcPts val="3415"/>
              </a:lnSpc>
              <a:spcBef>
                <a:spcPct val="0"/>
              </a:spcBef>
            </a:pPr>
          </a:p>
          <a:p>
            <a:pPr algn="ctr">
              <a:lnSpc>
                <a:spcPts val="3415"/>
              </a:lnSpc>
              <a:spcBef>
                <a:spcPct val="0"/>
              </a:spcBef>
            </a:pPr>
            <a:r>
              <a:rPr lang="en-US" sz="3105">
                <a:solidFill>
                  <a:srgbClr val="000000"/>
                </a:solidFill>
                <a:latin typeface="HK Grotesk Bold"/>
              </a:rPr>
              <a:t>https://kreatywnidlabiznesu.pl/develop-your-creativity/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588802" y="7734324"/>
            <a:ext cx="7995270" cy="887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58"/>
              </a:lnSpc>
              <a:spcBef>
                <a:spcPct val="0"/>
              </a:spcBef>
            </a:pPr>
            <a:r>
              <a:rPr lang="en-US" sz="1352" spc="27">
                <a:solidFill>
                  <a:srgbClr val="000000"/>
                </a:solidFill>
                <a:latin typeface="Arimo"/>
              </a:rPr>
              <a:t>Финансирано от Европейския съюз. Изразените възгледи и мнения обаче принадлежат изцяло на техния(ите) автор(и) и не отразяват непременно възгледите и мненията на Европейския съюз или на Европейската изпълнителна агенция за образование и култура (EACEA). За тях не носи отговорност нито Европейският съюз, нито EACEA.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67530" y="9258300"/>
            <a:ext cx="3853904" cy="809320"/>
          </a:xfrm>
          <a:custGeom>
            <a:avLst/>
            <a:gdLst/>
            <a:ahLst/>
            <a:cxnLst/>
            <a:rect r="r" b="b" t="t" l="l"/>
            <a:pathLst>
              <a:path h="809320" w="3853904">
                <a:moveTo>
                  <a:pt x="0" y="0"/>
                </a:moveTo>
                <a:lnTo>
                  <a:pt x="3853904" y="0"/>
                </a:lnTo>
                <a:lnTo>
                  <a:pt x="3853904" y="809320"/>
                </a:lnTo>
                <a:lnTo>
                  <a:pt x="0" y="809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472804" y="2118954"/>
            <a:ext cx="8606390" cy="3024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68"/>
              </a:lnSpc>
            </a:pPr>
            <a:r>
              <a:rPr lang="en-US" sz="7153">
                <a:solidFill>
                  <a:srgbClr val="336BE4"/>
                </a:solidFill>
                <a:latin typeface="Arimo Bold"/>
              </a:rPr>
              <a:t>1. ВЪВЕЖДАНЕ</a:t>
            </a:r>
          </a:p>
          <a:p>
            <a:pPr>
              <a:lnSpc>
                <a:spcPts val="7868"/>
              </a:lnSpc>
            </a:pPr>
          </a:p>
          <a:p>
            <a:pPr>
              <a:lnSpc>
                <a:spcPts val="7868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975" t="0" r="-24975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939992" y="9949024"/>
            <a:ext cx="4967615" cy="33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805273" y="4609923"/>
            <a:ext cx="8049870" cy="221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4"/>
              </a:lnSpc>
              <a:spcBef>
                <a:spcPct val="0"/>
              </a:spcBef>
            </a:pPr>
            <a:r>
              <a:rPr lang="en-US" sz="3940">
                <a:solidFill>
                  <a:srgbClr val="050217"/>
                </a:solidFill>
                <a:latin typeface="Arimo Bold"/>
              </a:rPr>
              <a:t>Въвеждането е процесът, чрез който потребителят въвежда всякакъв тип данни в компютърната система.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14656127" cy="9035041"/>
          </a:xfrm>
          <a:custGeom>
            <a:avLst/>
            <a:gdLst/>
            <a:ahLst/>
            <a:cxnLst/>
            <a:rect r="r" b="b" t="t" l="l"/>
            <a:pathLst>
              <a:path h="9035041" w="14656127">
                <a:moveTo>
                  <a:pt x="0" y="0"/>
                </a:moveTo>
                <a:lnTo>
                  <a:pt x="14656127" y="0"/>
                </a:lnTo>
                <a:lnTo>
                  <a:pt x="14656127" y="9035041"/>
                </a:lnTo>
                <a:lnTo>
                  <a:pt x="0" y="9035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930" t="-76406" r="-57340" b="-47392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1888553"/>
            <a:ext cx="7639170" cy="6509894"/>
            <a:chOff x="0" y="0"/>
            <a:chExt cx="10185561" cy="867985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33883"/>
              <a:ext cx="10185561" cy="12372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949"/>
                </a:lnSpc>
              </a:pPr>
              <a:r>
                <a:rPr lang="en-US" sz="6317">
                  <a:solidFill>
                    <a:srgbClr val="336BE4"/>
                  </a:solidFill>
                  <a:latin typeface="Arimo Bold"/>
                </a:rPr>
                <a:t>2. ОБРАБОТКА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192212"/>
              <a:ext cx="10185561" cy="44214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98"/>
                </a:lnSpc>
              </a:pPr>
              <a:r>
                <a:rPr lang="en-US" sz="3152" spc="63">
                  <a:solidFill>
                    <a:srgbClr val="050217"/>
                  </a:solidFill>
                  <a:latin typeface="Arimo"/>
                </a:rPr>
                <a:t>Обработката просто означава, че компютърната система започва да изпълнява инструкции, дадени от потребителя. Този процес се нарича обработка.</a:t>
              </a:r>
            </a:p>
            <a:p>
              <a:pPr>
                <a:lnSpc>
                  <a:spcPts val="2928"/>
                </a:lnSpc>
              </a:pPr>
            </a:p>
            <a:p>
              <a:pPr>
                <a:lnSpc>
                  <a:spcPts val="2928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6420"/>
              <a:ext cx="10185561" cy="10680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1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5635" y="2210299"/>
            <a:ext cx="8426293" cy="6550958"/>
          </a:xfrm>
          <a:custGeom>
            <a:avLst/>
            <a:gdLst/>
            <a:ahLst/>
            <a:cxnLst/>
            <a:rect r="r" b="b" t="t" l="l"/>
            <a:pathLst>
              <a:path h="6550958" w="8426293">
                <a:moveTo>
                  <a:pt x="0" y="0"/>
                </a:moveTo>
                <a:lnTo>
                  <a:pt x="8426292" y="0"/>
                </a:lnTo>
                <a:lnTo>
                  <a:pt x="8426292" y="6550958"/>
                </a:lnTo>
                <a:lnTo>
                  <a:pt x="0" y="6550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4" t="0" r="-8564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40539" y="1205513"/>
            <a:ext cx="6750060" cy="8225678"/>
          </a:xfrm>
          <a:custGeom>
            <a:avLst/>
            <a:gdLst/>
            <a:ahLst/>
            <a:cxnLst/>
            <a:rect r="r" b="b" t="t" l="l"/>
            <a:pathLst>
              <a:path h="8225678" w="6750060">
                <a:moveTo>
                  <a:pt x="0" y="0"/>
                </a:moveTo>
                <a:lnTo>
                  <a:pt x="6750060" y="0"/>
                </a:lnTo>
                <a:lnTo>
                  <a:pt x="6750060" y="8225677"/>
                </a:lnTo>
                <a:lnTo>
                  <a:pt x="0" y="8225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47" t="0" r="-7211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81405" y="1253138"/>
            <a:ext cx="4756904" cy="232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336BE4"/>
                </a:solidFill>
                <a:latin typeface="Arimo Bold"/>
              </a:rPr>
              <a:t>3. ИЗХОД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32253" y="4377310"/>
            <a:ext cx="8066567" cy="3899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8"/>
              </a:lnSpc>
            </a:pPr>
            <a:r>
              <a:rPr lang="en-US" sz="5526">
                <a:solidFill>
                  <a:srgbClr val="000000"/>
                </a:solidFill>
                <a:latin typeface="Arimo"/>
              </a:rPr>
              <a:t>Извеждането просто означава извеждане на резултатите, посочени от потребителя.</a:t>
            </a:r>
          </a:p>
          <a:p>
            <a:pPr algn="ctr">
              <a:lnSpc>
                <a:spcPts val="607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4417" y="737220"/>
            <a:ext cx="13183853" cy="9114355"/>
          </a:xfrm>
          <a:custGeom>
            <a:avLst/>
            <a:gdLst/>
            <a:ahLst/>
            <a:cxnLst/>
            <a:rect r="r" b="b" t="t" l="l"/>
            <a:pathLst>
              <a:path h="9114355" w="13183853">
                <a:moveTo>
                  <a:pt x="0" y="0"/>
                </a:moveTo>
                <a:lnTo>
                  <a:pt x="13183854" y="0"/>
                </a:lnTo>
                <a:lnTo>
                  <a:pt x="13183854" y="9114356"/>
                </a:lnTo>
                <a:lnTo>
                  <a:pt x="0" y="9114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242" t="-79838" r="-71830" b="-45602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33499" y="1205513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839" t="0" r="-4700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9734" y="1234088"/>
            <a:ext cx="12158266" cy="1674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4"/>
              </a:lnSpc>
            </a:pPr>
            <a:r>
              <a:rPr lang="en-US" sz="6368">
                <a:solidFill>
                  <a:srgbClr val="336BE4"/>
                </a:solidFill>
                <a:latin typeface="Arimo Bold"/>
              </a:rPr>
              <a:t>4. СЪХРАНЕНИЕ</a:t>
            </a:r>
          </a:p>
          <a:p>
            <a:pPr>
              <a:lnSpc>
                <a:spcPts val="5904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021649"/>
            <a:ext cx="9526776" cy="3966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sz="4058">
                <a:solidFill>
                  <a:srgbClr val="000000"/>
                </a:solidFill>
                <a:latin typeface="Arimo"/>
              </a:rPr>
              <a:t>Съхранението е четвъртата основна операция на компютърните системи. „Запазване“ просто означава да запазите изходния резултат след изпълняване на инструкцията на потребителя.</a:t>
            </a:r>
          </a:p>
          <a:p>
            <a:pPr algn="ctr">
              <a:lnSpc>
                <a:spcPts val="446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DAFoo67AJiY</dc:identifier>
  <dcterms:modified xsi:type="dcterms:W3CDTF">2011-08-01T06:04:30Z</dcterms:modified>
  <cp:revision>1</cp:revision>
  <dc:title> O5-Obsługa komputera i poznawanie nowoczesnych technologii-ПРЕДСТАВЯНЕ III</dc:title>
</cp:coreProperties>
</file>