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2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82" r:id="rId20"/>
    <p:sldId id="274" r:id="rId21"/>
    <p:sldId id="275" r:id="rId22"/>
    <p:sldId id="276" r:id="rId23"/>
    <p:sldId id="284" r:id="rId24"/>
    <p:sldId id="278" r:id="rId25"/>
    <p:sldId id="279" r:id="rId26"/>
    <p:sldId id="280" r:id="rId27"/>
  </p:sldIdLst>
  <p:sldSz cx="18288000" cy="10287000"/>
  <p:notesSz cx="6858000" cy="9144000"/>
  <p:embeddedFontLst>
    <p:embeddedFont>
      <p:font typeface="Open Sans" panose="020B0606030504020204" pitchFamily="34" charset="0"/>
      <p:regular r:id="rId29"/>
      <p:bold r:id="rId30"/>
      <p:italic r:id="rId31"/>
      <p:boldItalic r:id="rId32"/>
    </p:embeddedFont>
    <p:embeddedFont>
      <p:font typeface="Open Sans Extra Bold" panose="020B0604020202020204" charset="0"/>
      <p:regular r:id="rId33"/>
    </p:embeddedFont>
    <p:embeddedFont>
      <p:font typeface="Open Sans ExtraBold" panose="020B0906030804020204" pitchFamily="34" charset="0"/>
      <p:bold r:id="rId34"/>
      <p:boldItalic r:id="rId35"/>
    </p:embeddedFont>
    <p:embeddedFont>
      <p:font typeface="Poppins" panose="00000500000000000000" pitchFamily="2" charset="-18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0" roundtripDataSignature="AMtx7mjy122HnRR4BP5FgvyZXp0qkceW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1138" y="26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1.fntdata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1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25083a05d5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g325083a05d5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25083a05d5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g325083a05d5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25083a05d5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g325083a05d5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044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698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849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227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343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211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89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35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8354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76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3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5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792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32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www.wizer-training.com/blog/email-phishing-template-june-202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www.wizer-training.com/blog/email-phishing-template-june-202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www.wizer-training.com/blog/email-phishing-template-july-202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www.wizer-training.com/blog/email-phishing-template-july-202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www.wizer-training.com/blog/email-phishing-template-june-2024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hyperlink" Target="https://x.com/CERT_Polska/status/1828464423817589131/photo/1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x.com/CERT_Polska/status/1835672577529819309/photo/1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www.wizer-training.com/blog/email-phishing-template-june-202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kwestiabezpieczenstwa.pl/phishing/#:~:text=Spis%20tre%C5%9Bci.%20Co%20to%20jest%20phishing?%20Phishing%20%E2%80%94%20przyk%C5%82ady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incydent.cert.pl/#!/lang=p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www.wizer-training.com/blog/email-phishing-template-june-202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1391331" y="3298747"/>
            <a:ext cx="9858000" cy="33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156" b="0" i="0" u="none" strike="noStrike" cap="none" dirty="0" err="1">
                <a:solidFill>
                  <a:srgbClr val="051D4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Lekcja</a:t>
            </a:r>
            <a:r>
              <a:rPr lang="en-US" sz="9156" b="0" i="0" u="none" strike="noStrike" cap="none" dirty="0">
                <a:solidFill>
                  <a:srgbClr val="051D4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1</a:t>
            </a:r>
            <a:br>
              <a:rPr lang="en-US" dirty="0"/>
            </a:br>
            <a:r>
              <a:rPr lang="en-US" sz="9156" b="0" i="0" u="none" strike="noStrike" cap="none" dirty="0">
                <a:solidFill>
                  <a:srgbClr val="051D4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PHISING</a:t>
            </a:r>
            <a:endParaRPr dirty="0"/>
          </a:p>
        </p:txBody>
      </p:sp>
      <p:sp>
        <p:nvSpPr>
          <p:cNvPr id="85" name="Google Shape;85;p1"/>
          <p:cNvSpPr/>
          <p:nvPr/>
        </p:nvSpPr>
        <p:spPr>
          <a:xfrm>
            <a:off x="8757394" y="7522582"/>
            <a:ext cx="8779632" cy="1733977"/>
          </a:xfrm>
          <a:custGeom>
            <a:avLst/>
            <a:gdLst/>
            <a:ahLst/>
            <a:cxnLst/>
            <a:rect l="l" t="t" r="r" b="b"/>
            <a:pathLst>
              <a:path w="8779632" h="1733977" extrusionOk="0">
                <a:moveTo>
                  <a:pt x="0" y="0"/>
                </a:moveTo>
                <a:lnTo>
                  <a:pt x="8779632" y="0"/>
                </a:lnTo>
                <a:lnTo>
                  <a:pt x="8779632" y="1733977"/>
                </a:lnTo>
                <a:lnTo>
                  <a:pt x="0" y="17339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  <p:sp>
        <p:nvSpPr>
          <p:cNvPr id="86" name="Google Shape;86;p1"/>
          <p:cNvSpPr txBox="1"/>
          <p:nvPr/>
        </p:nvSpPr>
        <p:spPr>
          <a:xfrm>
            <a:off x="1429681" y="6898423"/>
            <a:ext cx="8087100" cy="10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3" b="0" i="0" u="none" strike="noStrike" cap="none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JAK CYBERPRZESTĘPCY OSZUKUJĄ </a:t>
            </a:r>
            <a:endParaRPr/>
          </a:p>
          <a:p>
            <a:pPr marL="0" marR="0" lvl="0" indent="0" algn="l" rtl="0">
              <a:lnSpc>
                <a:spcPct val="1400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3" b="0" i="0" u="none" strike="noStrike" cap="none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I JAK SIĘ BRONIĆ?</a:t>
            </a:r>
            <a:endParaRPr/>
          </a:p>
        </p:txBody>
      </p:sp>
      <p:sp>
        <p:nvSpPr>
          <p:cNvPr id="88" name="Google Shape;88;p1"/>
          <p:cNvSpPr/>
          <p:nvPr/>
        </p:nvSpPr>
        <p:spPr>
          <a:xfrm>
            <a:off x="601458" y="196896"/>
            <a:ext cx="3642074" cy="3642074"/>
          </a:xfrm>
          <a:custGeom>
            <a:avLst/>
            <a:gdLst/>
            <a:ahLst/>
            <a:cxnLst/>
            <a:rect l="l" t="t" r="r" b="b"/>
            <a:pathLst>
              <a:path w="3642074" h="3642074" extrusionOk="0">
                <a:moveTo>
                  <a:pt x="0" y="0"/>
                </a:moveTo>
                <a:lnTo>
                  <a:pt x="3642074" y="0"/>
                </a:lnTo>
                <a:lnTo>
                  <a:pt x="3642074" y="3642074"/>
                </a:lnTo>
                <a:lnTo>
                  <a:pt x="0" y="3642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  <p:grpSp>
        <p:nvGrpSpPr>
          <p:cNvPr id="89" name="Google Shape;89;p1"/>
          <p:cNvGrpSpPr/>
          <p:nvPr/>
        </p:nvGrpSpPr>
        <p:grpSpPr>
          <a:xfrm>
            <a:off x="259882" y="8981095"/>
            <a:ext cx="7747239" cy="1233491"/>
            <a:chOff x="0" y="0"/>
            <a:chExt cx="2776390" cy="442048"/>
          </a:xfrm>
        </p:grpSpPr>
        <p:sp>
          <p:nvSpPr>
            <p:cNvPr id="90" name="Google Shape;90;p1"/>
            <p:cNvSpPr/>
            <p:nvPr/>
          </p:nvSpPr>
          <p:spPr>
            <a:xfrm>
              <a:off x="0" y="0"/>
              <a:ext cx="2776390" cy="442048"/>
            </a:xfrm>
            <a:custGeom>
              <a:avLst/>
              <a:gdLst/>
              <a:ahLst/>
              <a:cxnLst/>
              <a:rect l="l" t="t" r="r" b="b"/>
              <a:pathLst>
                <a:path w="2776390" h="442048" extrusionOk="0">
                  <a:moveTo>
                    <a:pt x="0" y="0"/>
                  </a:moveTo>
                  <a:lnTo>
                    <a:pt x="2776390" y="0"/>
                  </a:lnTo>
                  <a:lnTo>
                    <a:pt x="2776390" y="442048"/>
                  </a:lnTo>
                  <a:lnTo>
                    <a:pt x="0" y="4420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91" name="Google Shape;91;p1"/>
            <p:cNvSpPr txBox="1"/>
            <p:nvPr/>
          </p:nvSpPr>
          <p:spPr>
            <a:xfrm>
              <a:off x="0" y="38100"/>
              <a:ext cx="2776390" cy="4039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99" b="1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WZMACNIACZ: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99" b="1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LEWADER:</a:t>
              </a:r>
              <a:endParaRPr/>
            </a:p>
          </p:txBody>
        </p:sp>
      </p:grpSp>
      <p:sp>
        <p:nvSpPr>
          <p:cNvPr id="92" name="Google Shape;92;p1"/>
          <p:cNvSpPr/>
          <p:nvPr/>
        </p:nvSpPr>
        <p:spPr>
          <a:xfrm>
            <a:off x="5165365" y="9238564"/>
            <a:ext cx="615739" cy="566736"/>
          </a:xfrm>
          <a:custGeom>
            <a:avLst/>
            <a:gdLst/>
            <a:ahLst/>
            <a:cxnLst/>
            <a:rect l="l" t="t" r="r" b="b"/>
            <a:pathLst>
              <a:path w="615739" h="566736" extrusionOk="0">
                <a:moveTo>
                  <a:pt x="0" y="0"/>
                </a:moveTo>
                <a:lnTo>
                  <a:pt x="615739" y="0"/>
                </a:lnTo>
                <a:lnTo>
                  <a:pt x="615739" y="566736"/>
                </a:lnTo>
                <a:lnTo>
                  <a:pt x="0" y="5667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  <p:sp>
        <p:nvSpPr>
          <p:cNvPr id="93" name="Google Shape;93;p1"/>
          <p:cNvSpPr/>
          <p:nvPr/>
        </p:nvSpPr>
        <p:spPr>
          <a:xfrm>
            <a:off x="5899074" y="9085457"/>
            <a:ext cx="1221622" cy="872950"/>
          </a:xfrm>
          <a:custGeom>
            <a:avLst/>
            <a:gdLst/>
            <a:ahLst/>
            <a:cxnLst/>
            <a:rect l="l" t="t" r="r" b="b"/>
            <a:pathLst>
              <a:path w="1221622" h="872950" extrusionOk="0">
                <a:moveTo>
                  <a:pt x="0" y="0"/>
                </a:moveTo>
                <a:lnTo>
                  <a:pt x="1221621" y="0"/>
                </a:lnTo>
                <a:lnTo>
                  <a:pt x="1221621" y="872951"/>
                </a:lnTo>
                <a:lnTo>
                  <a:pt x="0" y="8729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  <p:sp>
        <p:nvSpPr>
          <p:cNvPr id="94" name="Google Shape;94;p1"/>
          <p:cNvSpPr/>
          <p:nvPr/>
        </p:nvSpPr>
        <p:spPr>
          <a:xfrm>
            <a:off x="2718938" y="9261192"/>
            <a:ext cx="1958852" cy="521491"/>
          </a:xfrm>
          <a:custGeom>
            <a:avLst/>
            <a:gdLst/>
            <a:ahLst/>
            <a:cxnLst/>
            <a:rect l="l" t="t" r="r" b="b"/>
            <a:pathLst>
              <a:path w="1958852" h="521491" extrusionOk="0">
                <a:moveTo>
                  <a:pt x="0" y="0"/>
                </a:moveTo>
                <a:lnTo>
                  <a:pt x="1958852" y="0"/>
                </a:lnTo>
                <a:lnTo>
                  <a:pt x="1958852" y="521491"/>
                </a:lnTo>
                <a:lnTo>
                  <a:pt x="0" y="5214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  <p:sp>
        <p:nvSpPr>
          <p:cNvPr id="95" name="Google Shape;95;p1"/>
          <p:cNvSpPr txBox="1"/>
          <p:nvPr/>
        </p:nvSpPr>
        <p:spPr>
          <a:xfrm rot="-5400000">
            <a:off x="4519862" y="9530734"/>
            <a:ext cx="829481" cy="134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99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PARTNERZY:</a:t>
            </a:r>
            <a:endParaRPr/>
          </a:p>
        </p:txBody>
      </p:sp>
      <p:sp>
        <p:nvSpPr>
          <p:cNvPr id="96" name="Google Shape;96;p1"/>
          <p:cNvSpPr txBox="1"/>
          <p:nvPr/>
        </p:nvSpPr>
        <p:spPr>
          <a:xfrm rot="-5400000">
            <a:off x="2396025" y="9536335"/>
            <a:ext cx="363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400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99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LIDER:</a:t>
            </a:r>
            <a:endParaRPr/>
          </a:p>
        </p:txBody>
      </p:sp>
      <p:sp>
        <p:nvSpPr>
          <p:cNvPr id="97" name="Google Shape;97;p1"/>
          <p:cNvSpPr/>
          <p:nvPr/>
        </p:nvSpPr>
        <p:spPr>
          <a:xfrm>
            <a:off x="259870" y="9322827"/>
            <a:ext cx="2084883" cy="398213"/>
          </a:xfrm>
          <a:custGeom>
            <a:avLst/>
            <a:gdLst/>
            <a:ahLst/>
            <a:cxnLst/>
            <a:rect l="l" t="t" r="r" b="b"/>
            <a:pathLst>
              <a:path w="2084883" h="398213" extrusionOk="0">
                <a:moveTo>
                  <a:pt x="0" y="0"/>
                </a:moveTo>
                <a:lnTo>
                  <a:pt x="2084884" y="0"/>
                </a:lnTo>
                <a:lnTo>
                  <a:pt x="2084884" y="398212"/>
                </a:lnTo>
                <a:lnTo>
                  <a:pt x="0" y="3982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  <p:grpSp>
        <p:nvGrpSpPr>
          <p:cNvPr id="98" name="Google Shape;98;p1"/>
          <p:cNvGrpSpPr/>
          <p:nvPr/>
        </p:nvGrpSpPr>
        <p:grpSpPr>
          <a:xfrm rot="5400000">
            <a:off x="15928467" y="1561271"/>
            <a:ext cx="1504489" cy="1337061"/>
            <a:chOff x="36828" y="54313"/>
            <a:chExt cx="739143" cy="656887"/>
          </a:xfrm>
        </p:grpSpPr>
        <p:sp>
          <p:nvSpPr>
            <p:cNvPr id="99" name="Google Shape;99;p1"/>
            <p:cNvSpPr/>
            <p:nvPr/>
          </p:nvSpPr>
          <p:spPr>
            <a:xfrm>
              <a:off x="36828" y="54313"/>
              <a:ext cx="739143" cy="656887"/>
            </a:xfrm>
            <a:custGeom>
              <a:avLst/>
              <a:gdLst/>
              <a:ahLst/>
              <a:cxnLst/>
              <a:rect l="l" t="t" r="r" b="b"/>
              <a:pathLst>
                <a:path w="739143" h="656887" extrusionOk="0">
                  <a:moveTo>
                    <a:pt x="416006" y="26947"/>
                  </a:moveTo>
                  <a:lnTo>
                    <a:pt x="729538" y="575627"/>
                  </a:lnTo>
                  <a:cubicBezTo>
                    <a:pt x="739144" y="592437"/>
                    <a:pt x="739075" y="613090"/>
                    <a:pt x="729357" y="629835"/>
                  </a:cubicBezTo>
                  <a:cubicBezTo>
                    <a:pt x="719639" y="646581"/>
                    <a:pt x="701742" y="656887"/>
                    <a:pt x="682381" y="656887"/>
                  </a:cubicBezTo>
                  <a:lnTo>
                    <a:pt x="56763" y="656887"/>
                  </a:lnTo>
                  <a:cubicBezTo>
                    <a:pt x="37402" y="656887"/>
                    <a:pt x="19505" y="646581"/>
                    <a:pt x="9787" y="629835"/>
                  </a:cubicBezTo>
                  <a:cubicBezTo>
                    <a:pt x="69" y="613090"/>
                    <a:pt x="0" y="592437"/>
                    <a:pt x="9606" y="575627"/>
                  </a:cubicBezTo>
                  <a:lnTo>
                    <a:pt x="323138" y="26947"/>
                  </a:lnTo>
                  <a:cubicBezTo>
                    <a:pt x="332660" y="10284"/>
                    <a:pt x="350380" y="0"/>
                    <a:pt x="369572" y="0"/>
                  </a:cubicBezTo>
                  <a:cubicBezTo>
                    <a:pt x="388764" y="0"/>
                    <a:pt x="406484" y="10284"/>
                    <a:pt x="416006" y="26947"/>
                  </a:cubicBezTo>
                  <a:close/>
                </a:path>
              </a:pathLst>
            </a:custGeom>
            <a:solidFill>
              <a:srgbClr val="1C94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"/>
            <p:cNvSpPr txBox="1"/>
            <p:nvPr/>
          </p:nvSpPr>
          <p:spPr>
            <a:xfrm>
              <a:off x="127000" y="358775"/>
              <a:ext cx="558800" cy="301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8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" name="Google Shape;101;p1"/>
          <p:cNvGrpSpPr/>
          <p:nvPr/>
        </p:nvGrpSpPr>
        <p:grpSpPr>
          <a:xfrm rot="5400000">
            <a:off x="16860591" y="169771"/>
            <a:ext cx="1504489" cy="1337061"/>
            <a:chOff x="36828" y="54313"/>
            <a:chExt cx="739143" cy="656887"/>
          </a:xfrm>
        </p:grpSpPr>
        <p:sp>
          <p:nvSpPr>
            <p:cNvPr id="102" name="Google Shape;102;p1"/>
            <p:cNvSpPr/>
            <p:nvPr/>
          </p:nvSpPr>
          <p:spPr>
            <a:xfrm>
              <a:off x="36828" y="54313"/>
              <a:ext cx="739143" cy="656887"/>
            </a:xfrm>
            <a:custGeom>
              <a:avLst/>
              <a:gdLst/>
              <a:ahLst/>
              <a:cxnLst/>
              <a:rect l="l" t="t" r="r" b="b"/>
              <a:pathLst>
                <a:path w="739143" h="656887" extrusionOk="0">
                  <a:moveTo>
                    <a:pt x="416006" y="26947"/>
                  </a:moveTo>
                  <a:lnTo>
                    <a:pt x="729538" y="575627"/>
                  </a:lnTo>
                  <a:cubicBezTo>
                    <a:pt x="739144" y="592437"/>
                    <a:pt x="739075" y="613090"/>
                    <a:pt x="729357" y="629835"/>
                  </a:cubicBezTo>
                  <a:cubicBezTo>
                    <a:pt x="719639" y="646581"/>
                    <a:pt x="701742" y="656887"/>
                    <a:pt x="682381" y="656887"/>
                  </a:cubicBezTo>
                  <a:lnTo>
                    <a:pt x="56763" y="656887"/>
                  </a:lnTo>
                  <a:cubicBezTo>
                    <a:pt x="37402" y="656887"/>
                    <a:pt x="19505" y="646581"/>
                    <a:pt x="9787" y="629835"/>
                  </a:cubicBezTo>
                  <a:cubicBezTo>
                    <a:pt x="69" y="613090"/>
                    <a:pt x="0" y="592437"/>
                    <a:pt x="9606" y="575627"/>
                  </a:cubicBezTo>
                  <a:lnTo>
                    <a:pt x="323138" y="26947"/>
                  </a:lnTo>
                  <a:cubicBezTo>
                    <a:pt x="332660" y="10284"/>
                    <a:pt x="350380" y="0"/>
                    <a:pt x="369572" y="0"/>
                  </a:cubicBezTo>
                  <a:cubicBezTo>
                    <a:pt x="388764" y="0"/>
                    <a:pt x="406484" y="10284"/>
                    <a:pt x="416006" y="26947"/>
                  </a:cubicBezTo>
                  <a:close/>
                </a:path>
              </a:pathLst>
            </a:custGeom>
            <a:solidFill>
              <a:srgbClr val="2C53AB"/>
            </a:solidFill>
            <a:ln w="38100" cap="sq" cmpd="sng">
              <a:solidFill>
                <a:srgbClr val="2C53AB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"/>
            <p:cNvSpPr txBox="1"/>
            <p:nvPr/>
          </p:nvSpPr>
          <p:spPr>
            <a:xfrm>
              <a:off x="127000" y="358775"/>
              <a:ext cx="558800" cy="301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8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" name="Google Shape;104;p1"/>
          <p:cNvGrpSpPr/>
          <p:nvPr/>
        </p:nvGrpSpPr>
        <p:grpSpPr>
          <a:xfrm rot="-5400000">
            <a:off x="15388322" y="137907"/>
            <a:ext cx="1489496" cy="1326006"/>
            <a:chOff x="40511" y="59744"/>
            <a:chExt cx="731777" cy="651456"/>
          </a:xfrm>
        </p:grpSpPr>
        <p:sp>
          <p:nvSpPr>
            <p:cNvPr id="105" name="Google Shape;105;p1"/>
            <p:cNvSpPr/>
            <p:nvPr/>
          </p:nvSpPr>
          <p:spPr>
            <a:xfrm>
              <a:off x="40511" y="59744"/>
              <a:ext cx="731777" cy="651456"/>
            </a:xfrm>
            <a:custGeom>
              <a:avLst/>
              <a:gdLst/>
              <a:ahLst/>
              <a:cxnLst/>
              <a:rect l="l" t="t" r="r" b="b"/>
              <a:pathLst>
                <a:path w="731777" h="651456" extrusionOk="0">
                  <a:moveTo>
                    <a:pt x="416967" y="29642"/>
                  </a:moveTo>
                  <a:lnTo>
                    <a:pt x="721211" y="562070"/>
                  </a:lnTo>
                  <a:cubicBezTo>
                    <a:pt x="731778" y="580561"/>
                    <a:pt x="731702" y="603279"/>
                    <a:pt x="721012" y="621699"/>
                  </a:cubicBezTo>
                  <a:cubicBezTo>
                    <a:pt x="710323" y="640119"/>
                    <a:pt x="690636" y="651456"/>
                    <a:pt x="669339" y="651456"/>
                  </a:cubicBezTo>
                  <a:lnTo>
                    <a:pt x="62439" y="651456"/>
                  </a:lnTo>
                  <a:cubicBezTo>
                    <a:pt x="41142" y="651456"/>
                    <a:pt x="21455" y="640119"/>
                    <a:pt x="10766" y="621699"/>
                  </a:cubicBezTo>
                  <a:cubicBezTo>
                    <a:pt x="76" y="603279"/>
                    <a:pt x="0" y="580561"/>
                    <a:pt x="10567" y="562070"/>
                  </a:cubicBezTo>
                  <a:lnTo>
                    <a:pt x="314811" y="29642"/>
                  </a:lnTo>
                  <a:cubicBezTo>
                    <a:pt x="325285" y="11312"/>
                    <a:pt x="344778" y="0"/>
                    <a:pt x="365889" y="0"/>
                  </a:cubicBezTo>
                  <a:cubicBezTo>
                    <a:pt x="387000" y="0"/>
                    <a:pt x="406493" y="11312"/>
                    <a:pt x="416967" y="29642"/>
                  </a:cubicBezTo>
                  <a:close/>
                </a:path>
              </a:pathLst>
            </a:custGeom>
            <a:solidFill>
              <a:srgbClr val="FFFFFF"/>
            </a:solidFill>
            <a:ln w="381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"/>
            <p:cNvSpPr txBox="1"/>
            <p:nvPr/>
          </p:nvSpPr>
          <p:spPr>
            <a:xfrm>
              <a:off x="127000" y="358775"/>
              <a:ext cx="558800" cy="301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8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1"/>
          <p:cNvGrpSpPr/>
          <p:nvPr/>
        </p:nvGrpSpPr>
        <p:grpSpPr>
          <a:xfrm rot="5400000">
            <a:off x="16912982" y="2811191"/>
            <a:ext cx="1504489" cy="1337061"/>
            <a:chOff x="36828" y="54313"/>
            <a:chExt cx="739143" cy="656887"/>
          </a:xfrm>
        </p:grpSpPr>
        <p:sp>
          <p:nvSpPr>
            <p:cNvPr id="108" name="Google Shape;108;p1"/>
            <p:cNvSpPr/>
            <p:nvPr/>
          </p:nvSpPr>
          <p:spPr>
            <a:xfrm>
              <a:off x="36828" y="54313"/>
              <a:ext cx="739143" cy="656887"/>
            </a:xfrm>
            <a:custGeom>
              <a:avLst/>
              <a:gdLst/>
              <a:ahLst/>
              <a:cxnLst/>
              <a:rect l="l" t="t" r="r" b="b"/>
              <a:pathLst>
                <a:path w="739143" h="656887" extrusionOk="0">
                  <a:moveTo>
                    <a:pt x="416006" y="26947"/>
                  </a:moveTo>
                  <a:lnTo>
                    <a:pt x="729538" y="575627"/>
                  </a:lnTo>
                  <a:cubicBezTo>
                    <a:pt x="739144" y="592437"/>
                    <a:pt x="739075" y="613090"/>
                    <a:pt x="729357" y="629835"/>
                  </a:cubicBezTo>
                  <a:cubicBezTo>
                    <a:pt x="719639" y="646581"/>
                    <a:pt x="701742" y="656887"/>
                    <a:pt x="682381" y="656887"/>
                  </a:cubicBezTo>
                  <a:lnTo>
                    <a:pt x="56763" y="656887"/>
                  </a:lnTo>
                  <a:cubicBezTo>
                    <a:pt x="37402" y="656887"/>
                    <a:pt x="19505" y="646581"/>
                    <a:pt x="9787" y="629835"/>
                  </a:cubicBezTo>
                  <a:cubicBezTo>
                    <a:pt x="69" y="613090"/>
                    <a:pt x="0" y="592437"/>
                    <a:pt x="9606" y="575627"/>
                  </a:cubicBezTo>
                  <a:lnTo>
                    <a:pt x="323138" y="26947"/>
                  </a:lnTo>
                  <a:cubicBezTo>
                    <a:pt x="332660" y="10284"/>
                    <a:pt x="350380" y="0"/>
                    <a:pt x="369572" y="0"/>
                  </a:cubicBezTo>
                  <a:cubicBezTo>
                    <a:pt x="388764" y="0"/>
                    <a:pt x="406484" y="10284"/>
                    <a:pt x="416006" y="26947"/>
                  </a:cubicBezTo>
                  <a:close/>
                </a:path>
              </a:pathLst>
            </a:custGeom>
            <a:solidFill>
              <a:srgbClr val="5682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"/>
            <p:cNvSpPr txBox="1"/>
            <p:nvPr/>
          </p:nvSpPr>
          <p:spPr>
            <a:xfrm>
              <a:off x="127000" y="358775"/>
              <a:ext cx="558800" cy="301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8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0" name="Google Shape;110;p1"/>
          <p:cNvSpPr/>
          <p:nvPr/>
        </p:nvSpPr>
        <p:spPr>
          <a:xfrm>
            <a:off x="8018075" y="5261700"/>
            <a:ext cx="10258200" cy="5025300"/>
          </a:xfrm>
          <a:prstGeom prst="rtTriangle">
            <a:avLst/>
          </a:prstGeom>
          <a:solidFill>
            <a:srgbClr val="051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51D40"/>
              </a:solidFill>
              <a:highlight>
                <a:srgbClr val="051D4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70F5FCD-03E3-D56A-FBDA-852C47A84BF8}"/>
              </a:ext>
            </a:extLst>
          </p:cNvPr>
          <p:cNvSpPr txBox="1"/>
          <p:nvPr/>
        </p:nvSpPr>
        <p:spPr>
          <a:xfrm>
            <a:off x="4584247" y="4679369"/>
            <a:ext cx="91684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dirty="0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887EA054-7627-6B1B-10C2-804E7FD24BFE}"/>
              </a:ext>
            </a:extLst>
          </p:cNvPr>
          <p:cNvGrpSpPr>
            <a:grpSpLocks noChangeAspect="1"/>
          </p:cNvGrpSpPr>
          <p:nvPr/>
        </p:nvGrpSpPr>
        <p:grpSpPr>
          <a:xfrm>
            <a:off x="8264566" y="3143200"/>
            <a:ext cx="9146584" cy="5246370"/>
            <a:chOff x="0" y="0"/>
            <a:chExt cx="7981950" cy="457835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BB8E0457-FD29-D875-6832-D3B86E35C7C5}"/>
                </a:ext>
              </a:extLst>
            </p:cNvPr>
            <p:cNvSpPr/>
            <p:nvPr/>
          </p:nvSpPr>
          <p:spPr>
            <a:xfrm>
              <a:off x="765810" y="21590"/>
              <a:ext cx="6451600" cy="4326890"/>
            </a:xfrm>
            <a:custGeom>
              <a:avLst/>
              <a:gdLst/>
              <a:ahLst/>
              <a:cxnLst/>
              <a:rect l="l" t="t" r="r" b="b"/>
              <a:pathLst>
                <a:path w="6451600" h="4326890">
                  <a:moveTo>
                    <a:pt x="6224270" y="0"/>
                  </a:moveTo>
                  <a:lnTo>
                    <a:pt x="226060" y="0"/>
                  </a:lnTo>
                  <a:cubicBezTo>
                    <a:pt x="101600" y="0"/>
                    <a:pt x="0" y="101600"/>
                    <a:pt x="0" y="226060"/>
                  </a:cubicBezTo>
                  <a:lnTo>
                    <a:pt x="0" y="4326890"/>
                  </a:lnTo>
                  <a:lnTo>
                    <a:pt x="6451601" y="4326890"/>
                  </a:lnTo>
                  <a:lnTo>
                    <a:pt x="6451601" y="226060"/>
                  </a:lnTo>
                  <a:cubicBezTo>
                    <a:pt x="6450331" y="101600"/>
                    <a:pt x="6348731" y="0"/>
                    <a:pt x="6224270" y="0"/>
                  </a:cubicBezTo>
                  <a:close/>
                  <a:moveTo>
                    <a:pt x="6252210" y="4043680"/>
                  </a:moveTo>
                  <a:lnTo>
                    <a:pt x="196851" y="4043680"/>
                  </a:lnTo>
                  <a:lnTo>
                    <a:pt x="196851" y="255270"/>
                  </a:lnTo>
                  <a:lnTo>
                    <a:pt x="6252210" y="255270"/>
                  </a:lnTo>
                  <a:lnTo>
                    <a:pt x="6252210" y="4043680"/>
                  </a:lnTo>
                  <a:close/>
                </a:path>
              </a:pathLst>
            </a:custGeom>
            <a:solidFill>
              <a:srgbClr val="242424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87451D60-68C5-3C37-DF92-E716E0B2A18B}"/>
                </a:ext>
              </a:extLst>
            </p:cNvPr>
            <p:cNvSpPr/>
            <p:nvPr/>
          </p:nvSpPr>
          <p:spPr>
            <a:xfrm>
              <a:off x="0" y="0"/>
              <a:ext cx="7981950" cy="4542790"/>
            </a:xfrm>
            <a:custGeom>
              <a:avLst/>
              <a:gdLst/>
              <a:ahLst/>
              <a:cxnLst/>
              <a:rect l="l" t="t" r="r" b="b"/>
              <a:pathLst>
                <a:path w="7981950" h="4542790">
                  <a:moveTo>
                    <a:pt x="7239000" y="4348480"/>
                  </a:moveTo>
                  <a:lnTo>
                    <a:pt x="7239000" y="243840"/>
                  </a:lnTo>
                  <a:cubicBezTo>
                    <a:pt x="7239000" y="109220"/>
                    <a:pt x="7129780" y="0"/>
                    <a:pt x="6995160" y="0"/>
                  </a:cubicBezTo>
                  <a:lnTo>
                    <a:pt x="985520" y="0"/>
                  </a:lnTo>
                  <a:cubicBezTo>
                    <a:pt x="852170" y="0"/>
                    <a:pt x="742950" y="109220"/>
                    <a:pt x="742950" y="243840"/>
                  </a:cubicBezTo>
                  <a:lnTo>
                    <a:pt x="742950" y="4349750"/>
                  </a:lnTo>
                  <a:lnTo>
                    <a:pt x="0" y="4349750"/>
                  </a:lnTo>
                  <a:lnTo>
                    <a:pt x="0" y="4447540"/>
                  </a:lnTo>
                  <a:cubicBezTo>
                    <a:pt x="0" y="4500880"/>
                    <a:pt x="43180" y="4542790"/>
                    <a:pt x="95250" y="4542790"/>
                  </a:cubicBezTo>
                  <a:lnTo>
                    <a:pt x="7886700" y="4542790"/>
                  </a:lnTo>
                  <a:cubicBezTo>
                    <a:pt x="7940040" y="4542790"/>
                    <a:pt x="7981950" y="4499610"/>
                    <a:pt x="7981950" y="4447540"/>
                  </a:cubicBezTo>
                  <a:lnTo>
                    <a:pt x="7981950" y="4349750"/>
                  </a:lnTo>
                  <a:lnTo>
                    <a:pt x="7239000" y="4349750"/>
                  </a:lnTo>
                  <a:close/>
                  <a:moveTo>
                    <a:pt x="4519930" y="4348480"/>
                  </a:moveTo>
                  <a:lnTo>
                    <a:pt x="4519930" y="4349750"/>
                  </a:lnTo>
                  <a:cubicBezTo>
                    <a:pt x="4519930" y="4403090"/>
                    <a:pt x="4476750" y="4445000"/>
                    <a:pt x="4424680" y="4445000"/>
                  </a:cubicBezTo>
                  <a:lnTo>
                    <a:pt x="3557270" y="4445000"/>
                  </a:lnTo>
                  <a:cubicBezTo>
                    <a:pt x="3503930" y="4445000"/>
                    <a:pt x="3462020" y="4401820"/>
                    <a:pt x="3462020" y="4349750"/>
                  </a:cubicBezTo>
                  <a:lnTo>
                    <a:pt x="3462020" y="4348480"/>
                  </a:lnTo>
                  <a:lnTo>
                    <a:pt x="765810" y="4348480"/>
                  </a:lnTo>
                  <a:lnTo>
                    <a:pt x="765810" y="247650"/>
                  </a:lnTo>
                  <a:cubicBezTo>
                    <a:pt x="765810" y="123190"/>
                    <a:pt x="867410" y="21590"/>
                    <a:pt x="991870" y="21590"/>
                  </a:cubicBezTo>
                  <a:lnTo>
                    <a:pt x="6990080" y="21590"/>
                  </a:lnTo>
                  <a:cubicBezTo>
                    <a:pt x="7114539" y="21590"/>
                    <a:pt x="7216139" y="123190"/>
                    <a:pt x="7216139" y="247650"/>
                  </a:cubicBezTo>
                  <a:lnTo>
                    <a:pt x="7216139" y="4348480"/>
                  </a:lnTo>
                  <a:lnTo>
                    <a:pt x="4519930" y="434848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9CEACCDA-2DA9-98F9-4166-7FC9E8934EC9}"/>
                </a:ext>
              </a:extLst>
            </p:cNvPr>
            <p:cNvSpPr/>
            <p:nvPr/>
          </p:nvSpPr>
          <p:spPr>
            <a:xfrm>
              <a:off x="3460750" y="4349750"/>
              <a:ext cx="1059180" cy="96520"/>
            </a:xfrm>
            <a:custGeom>
              <a:avLst/>
              <a:gdLst/>
              <a:ahLst/>
              <a:cxnLst/>
              <a:rect l="l" t="t" r="r" b="b"/>
              <a:pathLst>
                <a:path w="1059180" h="96520">
                  <a:moveTo>
                    <a:pt x="96520" y="96520"/>
                  </a:moveTo>
                  <a:lnTo>
                    <a:pt x="963930" y="96520"/>
                  </a:lnTo>
                  <a:cubicBezTo>
                    <a:pt x="1017270" y="96520"/>
                    <a:pt x="1059180" y="53340"/>
                    <a:pt x="1059180" y="1270"/>
                  </a:cubicBezTo>
                  <a:lnTo>
                    <a:pt x="1059180" y="0"/>
                  </a:lnTo>
                  <a:lnTo>
                    <a:pt x="0" y="0"/>
                  </a:lnTo>
                  <a:lnTo>
                    <a:pt x="0" y="1270"/>
                  </a:lnTo>
                  <a:cubicBezTo>
                    <a:pt x="0" y="53340"/>
                    <a:pt x="43180" y="96520"/>
                    <a:pt x="96520" y="96520"/>
                  </a:cubicBez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1FD68F28-5C19-9D40-DCCD-F7E6B7E1E262}"/>
                </a:ext>
              </a:extLst>
            </p:cNvPr>
            <p:cNvSpPr/>
            <p:nvPr/>
          </p:nvSpPr>
          <p:spPr>
            <a:xfrm>
              <a:off x="163830" y="4542790"/>
              <a:ext cx="7654290" cy="35560"/>
            </a:xfrm>
            <a:custGeom>
              <a:avLst/>
              <a:gdLst/>
              <a:ahLst/>
              <a:cxnLst/>
              <a:rect l="l" t="t" r="r" b="b"/>
              <a:pathLst>
                <a:path w="7654290" h="35560">
                  <a:moveTo>
                    <a:pt x="0" y="0"/>
                  </a:moveTo>
                  <a:cubicBezTo>
                    <a:pt x="0" y="20320"/>
                    <a:pt x="16510" y="35560"/>
                    <a:pt x="35560" y="35560"/>
                  </a:cubicBezTo>
                  <a:lnTo>
                    <a:pt x="7618730" y="35560"/>
                  </a:lnTo>
                  <a:cubicBezTo>
                    <a:pt x="7639050" y="35560"/>
                    <a:pt x="7654290" y="19050"/>
                    <a:pt x="76542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21CE490C-BF32-7A8B-6C12-829F569D9477}"/>
                </a:ext>
              </a:extLst>
            </p:cNvPr>
            <p:cNvSpPr/>
            <p:nvPr/>
          </p:nvSpPr>
          <p:spPr>
            <a:xfrm>
              <a:off x="962660" y="276860"/>
              <a:ext cx="6055360" cy="3789680"/>
            </a:xfrm>
            <a:custGeom>
              <a:avLst/>
              <a:gdLst/>
              <a:ahLst/>
              <a:cxnLst/>
              <a:rect l="l" t="t" r="r" b="b"/>
              <a:pathLst>
                <a:path w="6055360" h="3789680">
                  <a:moveTo>
                    <a:pt x="0" y="0"/>
                  </a:moveTo>
                  <a:lnTo>
                    <a:pt x="6055360" y="0"/>
                  </a:lnTo>
                  <a:lnTo>
                    <a:pt x="6055360" y="3789680"/>
                  </a:lnTo>
                  <a:lnTo>
                    <a:pt x="0" y="3789680"/>
                  </a:lnTo>
                  <a:close/>
                </a:path>
              </a:pathLst>
            </a:custGeom>
            <a:blipFill>
              <a:blip r:embed="rId9"/>
              <a:stretch>
                <a:fillRect t="-26967" b="-26967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D40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Google Shape;245;p8"/>
          <p:cNvGrpSpPr/>
          <p:nvPr/>
        </p:nvGrpSpPr>
        <p:grpSpPr>
          <a:xfrm>
            <a:off x="1028700" y="3708307"/>
            <a:ext cx="14586028" cy="5233568"/>
            <a:chOff x="0" y="-38100"/>
            <a:chExt cx="3841588" cy="1378388"/>
          </a:xfrm>
        </p:grpSpPr>
        <p:sp>
          <p:nvSpPr>
            <p:cNvPr id="246" name="Google Shape;246;p8"/>
            <p:cNvSpPr/>
            <p:nvPr/>
          </p:nvSpPr>
          <p:spPr>
            <a:xfrm>
              <a:off x="0" y="0"/>
              <a:ext cx="3841588" cy="1340288"/>
            </a:xfrm>
            <a:custGeom>
              <a:avLst/>
              <a:gdLst/>
              <a:ahLst/>
              <a:cxnLst/>
              <a:rect l="l" t="t" r="r" b="b"/>
              <a:pathLst>
                <a:path w="3841588" h="1340288" extrusionOk="0">
                  <a:moveTo>
                    <a:pt x="9023" y="0"/>
                  </a:moveTo>
                  <a:lnTo>
                    <a:pt x="3832565" y="0"/>
                  </a:lnTo>
                  <a:cubicBezTo>
                    <a:pt x="3837548" y="0"/>
                    <a:pt x="3841588" y="4040"/>
                    <a:pt x="3841588" y="9023"/>
                  </a:cubicBezTo>
                  <a:lnTo>
                    <a:pt x="3841588" y="1331265"/>
                  </a:lnTo>
                  <a:cubicBezTo>
                    <a:pt x="3841588" y="1336248"/>
                    <a:pt x="3837548" y="1340288"/>
                    <a:pt x="3832565" y="1340288"/>
                  </a:cubicBezTo>
                  <a:lnTo>
                    <a:pt x="9023" y="1340288"/>
                  </a:lnTo>
                  <a:cubicBezTo>
                    <a:pt x="4040" y="1340288"/>
                    <a:pt x="0" y="1336248"/>
                    <a:pt x="0" y="1331265"/>
                  </a:cubicBezTo>
                  <a:lnTo>
                    <a:pt x="0" y="9023"/>
                  </a:lnTo>
                  <a:cubicBezTo>
                    <a:pt x="0" y="4040"/>
                    <a:pt x="4040" y="0"/>
                    <a:pt x="9023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8"/>
            <p:cNvSpPr txBox="1"/>
            <p:nvPr/>
          </p:nvSpPr>
          <p:spPr>
            <a:xfrm>
              <a:off x="0" y="-38100"/>
              <a:ext cx="3841588" cy="13783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" name="Google Shape;248;p8"/>
          <p:cNvGrpSpPr/>
          <p:nvPr/>
        </p:nvGrpSpPr>
        <p:grpSpPr>
          <a:xfrm>
            <a:off x="15573718" y="7940477"/>
            <a:ext cx="4693046" cy="4693046"/>
            <a:chOff x="0" y="0"/>
            <a:chExt cx="812800" cy="812800"/>
          </a:xfrm>
        </p:grpSpPr>
        <p:sp>
          <p:nvSpPr>
            <p:cNvPr id="249" name="Google Shape;249;p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 cmpd="sng">
              <a:solidFill>
                <a:srgbClr val="FFFFFF">
                  <a:alpha val="15294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51" name="Google Shape;251;p8"/>
          <p:cNvCxnSpPr/>
          <p:nvPr/>
        </p:nvCxnSpPr>
        <p:spPr>
          <a:xfrm>
            <a:off x="10706179" y="4181637"/>
            <a:ext cx="0" cy="4410340"/>
          </a:xfrm>
          <a:prstGeom prst="straightConnector1">
            <a:avLst/>
          </a:prstGeom>
          <a:noFill/>
          <a:ln w="38100" cap="flat" cmpd="sng">
            <a:solidFill>
              <a:srgbClr val="145DA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2" name="Google Shape;252;p8"/>
          <p:cNvSpPr/>
          <p:nvPr/>
        </p:nvSpPr>
        <p:spPr>
          <a:xfrm>
            <a:off x="10538350" y="3503847"/>
            <a:ext cx="6953550" cy="5787148"/>
          </a:xfrm>
          <a:custGeom>
            <a:avLst/>
            <a:gdLst/>
            <a:ahLst/>
            <a:cxnLst/>
            <a:rect l="l" t="t" r="r" b="b"/>
            <a:pathLst>
              <a:path w="6953550" h="5787148" extrusionOk="0">
                <a:moveTo>
                  <a:pt x="0" y="0"/>
                </a:moveTo>
                <a:lnTo>
                  <a:pt x="6953550" y="0"/>
                </a:lnTo>
                <a:lnTo>
                  <a:pt x="6953550" y="5787149"/>
                </a:lnTo>
                <a:lnTo>
                  <a:pt x="0" y="57871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  <p:sp>
        <p:nvSpPr>
          <p:cNvPr id="253" name="Google Shape;253;p8"/>
          <p:cNvSpPr txBox="1"/>
          <p:nvPr/>
        </p:nvSpPr>
        <p:spPr>
          <a:xfrm>
            <a:off x="1270420" y="904875"/>
            <a:ext cx="16514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rgbClr val="FDFDFD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Bądź czujny — na co zwrócić uwagę</a:t>
            </a:r>
            <a:endParaRPr sz="6000"/>
          </a:p>
        </p:txBody>
      </p:sp>
      <p:sp>
        <p:nvSpPr>
          <p:cNvPr id="254" name="Google Shape;254;p8"/>
          <p:cNvSpPr txBox="1"/>
          <p:nvPr/>
        </p:nvSpPr>
        <p:spPr>
          <a:xfrm>
            <a:off x="1270420" y="2302199"/>
            <a:ext cx="12068148" cy="566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99" b="1" i="0" u="none" strike="noStrike" cap="none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Obsunięcie dostawy</a:t>
            </a:r>
            <a:endParaRPr/>
          </a:p>
        </p:txBody>
      </p:sp>
      <p:sp>
        <p:nvSpPr>
          <p:cNvPr id="255" name="Google Shape;255;p8"/>
          <p:cNvSpPr txBox="1"/>
          <p:nvPr/>
        </p:nvSpPr>
        <p:spPr>
          <a:xfrm>
            <a:off x="1599006" y="4082936"/>
            <a:ext cx="8219100" cy="46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99" b="0" i="0" u="none" strike="noStrike" cap="none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Czekasz na paczkę z Amazona. Nagle dostajesz e-mail, że nie mogli jej dostarczyć z powodu problemu z adresem. Panikujesz i szybko klikasz link, żeby zaktualizować dane, nie zdając sobie sprawy, że to oszustwo phishingowe.</a:t>
            </a:r>
            <a:endParaRPr/>
          </a:p>
        </p:txBody>
      </p:sp>
      <p:sp>
        <p:nvSpPr>
          <p:cNvPr id="256" name="Google Shape;256;p8"/>
          <p:cNvSpPr txBox="1"/>
          <p:nvPr/>
        </p:nvSpPr>
        <p:spPr>
          <a:xfrm>
            <a:off x="10538350" y="8941900"/>
            <a:ext cx="6953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 u="sng">
                <a:solidFill>
                  <a:srgbClr val="145DA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https://www.wizer-training.com/blog/email-phishing-template-june-2024</a:t>
            </a:r>
            <a:r>
              <a:rPr lang="en-US" sz="1600" i="1">
                <a:solidFill>
                  <a:srgbClr val="145DA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i="1">
              <a:solidFill>
                <a:srgbClr val="145DA0"/>
              </a:solidFill>
            </a:endParaRPr>
          </a:p>
        </p:txBody>
      </p:sp>
      <p:sp>
        <p:nvSpPr>
          <p:cNvPr id="257" name="Google Shape;257;p8"/>
          <p:cNvSpPr/>
          <p:nvPr/>
        </p:nvSpPr>
        <p:spPr>
          <a:xfrm>
            <a:off x="16056650" y="0"/>
            <a:ext cx="2230770" cy="2276296"/>
          </a:xfrm>
          <a:custGeom>
            <a:avLst/>
            <a:gdLst/>
            <a:ahLst/>
            <a:cxnLst/>
            <a:rect l="l" t="t" r="r" b="b"/>
            <a:pathLst>
              <a:path w="3642074" h="3642074" extrusionOk="0">
                <a:moveTo>
                  <a:pt x="0" y="0"/>
                </a:moveTo>
                <a:lnTo>
                  <a:pt x="3642074" y="0"/>
                </a:lnTo>
                <a:lnTo>
                  <a:pt x="3642074" y="3642074"/>
                </a:lnTo>
                <a:lnTo>
                  <a:pt x="0" y="3642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" name="Google Shape;262;p9"/>
          <p:cNvGrpSpPr/>
          <p:nvPr/>
        </p:nvGrpSpPr>
        <p:grpSpPr>
          <a:xfrm>
            <a:off x="125" y="9113652"/>
            <a:ext cx="18288018" cy="1173336"/>
            <a:chOff x="0" y="-38100"/>
            <a:chExt cx="4866164" cy="309033"/>
          </a:xfrm>
        </p:grpSpPr>
        <p:sp>
          <p:nvSpPr>
            <p:cNvPr id="263" name="Google Shape;263;p9"/>
            <p:cNvSpPr/>
            <p:nvPr/>
          </p:nvSpPr>
          <p:spPr>
            <a:xfrm>
              <a:off x="0" y="0"/>
              <a:ext cx="4866164" cy="270933"/>
            </a:xfrm>
            <a:custGeom>
              <a:avLst/>
              <a:gdLst/>
              <a:ahLst/>
              <a:cxnLst/>
              <a:rect l="l" t="t" r="r" b="b"/>
              <a:pathLst>
                <a:path w="4866164" h="270933" extrusionOk="0">
                  <a:moveTo>
                    <a:pt x="0" y="0"/>
                  </a:moveTo>
                  <a:lnTo>
                    <a:pt x="4866164" y="0"/>
                  </a:lnTo>
                  <a:lnTo>
                    <a:pt x="4866164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051D40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64" name="Google Shape;264;p9"/>
            <p:cNvSpPr txBox="1"/>
            <p:nvPr/>
          </p:nvSpPr>
          <p:spPr>
            <a:xfrm>
              <a:off x="0" y="-38100"/>
              <a:ext cx="4866164" cy="309033"/>
            </a:xfrm>
            <a:prstGeom prst="rect">
              <a:avLst/>
            </a:prstGeom>
            <a:solidFill>
              <a:srgbClr val="051D40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5" name="Google Shape;265;p9"/>
          <p:cNvGrpSpPr/>
          <p:nvPr/>
        </p:nvGrpSpPr>
        <p:grpSpPr>
          <a:xfrm>
            <a:off x="1028700" y="884038"/>
            <a:ext cx="10812747" cy="7308565"/>
            <a:chOff x="0" y="-38100"/>
            <a:chExt cx="2847783" cy="1924877"/>
          </a:xfrm>
        </p:grpSpPr>
        <p:sp>
          <p:nvSpPr>
            <p:cNvPr id="266" name="Google Shape;266;p9"/>
            <p:cNvSpPr/>
            <p:nvPr/>
          </p:nvSpPr>
          <p:spPr>
            <a:xfrm>
              <a:off x="0" y="0"/>
              <a:ext cx="2847783" cy="1886777"/>
            </a:xfrm>
            <a:custGeom>
              <a:avLst/>
              <a:gdLst/>
              <a:ahLst/>
              <a:cxnLst/>
              <a:rect l="l" t="t" r="r" b="b"/>
              <a:pathLst>
                <a:path w="2847783" h="1886777" extrusionOk="0">
                  <a:moveTo>
                    <a:pt x="0" y="0"/>
                  </a:moveTo>
                  <a:lnTo>
                    <a:pt x="2847783" y="0"/>
                  </a:lnTo>
                  <a:lnTo>
                    <a:pt x="2847783" y="1886777"/>
                  </a:lnTo>
                  <a:lnTo>
                    <a:pt x="0" y="1886777"/>
                  </a:lnTo>
                  <a:close/>
                </a:path>
              </a:pathLst>
            </a:custGeom>
            <a:solidFill>
              <a:srgbClr val="145DA0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67" name="Google Shape;267;p9"/>
            <p:cNvSpPr txBox="1"/>
            <p:nvPr/>
          </p:nvSpPr>
          <p:spPr>
            <a:xfrm>
              <a:off x="0" y="-38100"/>
              <a:ext cx="2847783" cy="19248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8" name="Google Shape;268;p9"/>
          <p:cNvSpPr txBox="1"/>
          <p:nvPr/>
        </p:nvSpPr>
        <p:spPr>
          <a:xfrm>
            <a:off x="1557897" y="1322581"/>
            <a:ext cx="10283478" cy="203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54" b="0" i="0" u="none" strike="noStrike" cap="none">
                <a:solidFill>
                  <a:srgbClr val="FDFDFD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Bądź czujny — na co zwrócić uwagę</a:t>
            </a:r>
            <a:endParaRPr/>
          </a:p>
        </p:txBody>
      </p:sp>
      <p:sp>
        <p:nvSpPr>
          <p:cNvPr id="269" name="Google Shape;269;p9"/>
          <p:cNvSpPr txBox="1"/>
          <p:nvPr/>
        </p:nvSpPr>
        <p:spPr>
          <a:xfrm>
            <a:off x="1557904" y="4535318"/>
            <a:ext cx="9332100" cy="3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48" b="0" i="0" u="none" strike="noStrike" cap="none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Śpieszysz się, aby skończyć projekt i korzystasz z narzędzi w chmurze. Nagle dostajesz pilnego maila od działu IT: „Musisz natychmiast zaktualizować rozszerzenie przeglądarki!”.                          W wiadomości jest ostrzeżenie, że stracisz dostęp do ważnych platform, jeśli tego nie zrobisz. W panice klikasz link, żeby zainstalować aktualizację, bo boisz się, że praca zostanie przerwana.</a:t>
            </a:r>
            <a:endParaRPr/>
          </a:p>
        </p:txBody>
      </p:sp>
      <p:sp>
        <p:nvSpPr>
          <p:cNvPr id="270" name="Google Shape;270;p9"/>
          <p:cNvSpPr txBox="1"/>
          <p:nvPr/>
        </p:nvSpPr>
        <p:spPr>
          <a:xfrm>
            <a:off x="1557897" y="3807325"/>
            <a:ext cx="9332118" cy="566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Gratulacje, wygrałeś!</a:t>
            </a:r>
            <a:endParaRPr/>
          </a:p>
        </p:txBody>
      </p:sp>
      <p:pic>
        <p:nvPicPr>
          <p:cNvPr id="271" name="Google Shape;27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92800" y="3709801"/>
            <a:ext cx="6493010" cy="540385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9"/>
          <p:cNvSpPr txBox="1"/>
          <p:nvPr/>
        </p:nvSpPr>
        <p:spPr>
          <a:xfrm>
            <a:off x="11392800" y="8651950"/>
            <a:ext cx="6558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 u="sng">
                <a:solidFill>
                  <a:srgbClr val="145DA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https://www.wizer-training.com/blog/email-phishing-template-july-2024</a:t>
            </a:r>
            <a:r>
              <a:rPr lang="en-US" sz="1800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73" name="Google Shape;273;p9"/>
          <p:cNvSpPr/>
          <p:nvPr/>
        </p:nvSpPr>
        <p:spPr>
          <a:xfrm>
            <a:off x="16056650" y="0"/>
            <a:ext cx="2230770" cy="2276296"/>
          </a:xfrm>
          <a:custGeom>
            <a:avLst/>
            <a:gdLst/>
            <a:ahLst/>
            <a:cxnLst/>
            <a:rect l="l" t="t" r="r" b="b"/>
            <a:pathLst>
              <a:path w="3642074" h="3642074" extrusionOk="0">
                <a:moveTo>
                  <a:pt x="0" y="0"/>
                </a:moveTo>
                <a:lnTo>
                  <a:pt x="3642074" y="0"/>
                </a:lnTo>
                <a:lnTo>
                  <a:pt x="3642074" y="3642074"/>
                </a:lnTo>
                <a:lnTo>
                  <a:pt x="0" y="3642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D40"/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oogle Shape;278;p10"/>
          <p:cNvGrpSpPr/>
          <p:nvPr/>
        </p:nvGrpSpPr>
        <p:grpSpPr>
          <a:xfrm>
            <a:off x="1028700" y="3708307"/>
            <a:ext cx="14586028" cy="5233568"/>
            <a:chOff x="0" y="-38100"/>
            <a:chExt cx="3841588" cy="1378388"/>
          </a:xfrm>
        </p:grpSpPr>
        <p:sp>
          <p:nvSpPr>
            <p:cNvPr id="279" name="Google Shape;279;p10"/>
            <p:cNvSpPr/>
            <p:nvPr/>
          </p:nvSpPr>
          <p:spPr>
            <a:xfrm>
              <a:off x="0" y="0"/>
              <a:ext cx="3841588" cy="1340288"/>
            </a:xfrm>
            <a:custGeom>
              <a:avLst/>
              <a:gdLst/>
              <a:ahLst/>
              <a:cxnLst/>
              <a:rect l="l" t="t" r="r" b="b"/>
              <a:pathLst>
                <a:path w="3841588" h="1340288" extrusionOk="0">
                  <a:moveTo>
                    <a:pt x="9023" y="0"/>
                  </a:moveTo>
                  <a:lnTo>
                    <a:pt x="3832565" y="0"/>
                  </a:lnTo>
                  <a:cubicBezTo>
                    <a:pt x="3837548" y="0"/>
                    <a:pt x="3841588" y="4040"/>
                    <a:pt x="3841588" y="9023"/>
                  </a:cubicBezTo>
                  <a:lnTo>
                    <a:pt x="3841588" y="1331265"/>
                  </a:lnTo>
                  <a:cubicBezTo>
                    <a:pt x="3841588" y="1336248"/>
                    <a:pt x="3837548" y="1340288"/>
                    <a:pt x="3832565" y="1340288"/>
                  </a:cubicBezTo>
                  <a:lnTo>
                    <a:pt x="9023" y="1340288"/>
                  </a:lnTo>
                  <a:cubicBezTo>
                    <a:pt x="4040" y="1340288"/>
                    <a:pt x="0" y="1336248"/>
                    <a:pt x="0" y="1331265"/>
                  </a:cubicBezTo>
                  <a:lnTo>
                    <a:pt x="0" y="9023"/>
                  </a:lnTo>
                  <a:cubicBezTo>
                    <a:pt x="0" y="4040"/>
                    <a:pt x="4040" y="0"/>
                    <a:pt x="9023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0"/>
            <p:cNvSpPr txBox="1"/>
            <p:nvPr/>
          </p:nvSpPr>
          <p:spPr>
            <a:xfrm>
              <a:off x="0" y="-38100"/>
              <a:ext cx="3841588" cy="13783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1" name="Google Shape;281;p10"/>
          <p:cNvGrpSpPr/>
          <p:nvPr/>
        </p:nvGrpSpPr>
        <p:grpSpPr>
          <a:xfrm>
            <a:off x="15573718" y="7940477"/>
            <a:ext cx="4693046" cy="4693046"/>
            <a:chOff x="0" y="0"/>
            <a:chExt cx="812800" cy="812800"/>
          </a:xfrm>
        </p:grpSpPr>
        <p:sp>
          <p:nvSpPr>
            <p:cNvPr id="282" name="Google Shape;282;p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 cmpd="sng">
              <a:solidFill>
                <a:srgbClr val="FFFFFF">
                  <a:alpha val="15294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84" name="Google Shape;284;p10"/>
          <p:cNvCxnSpPr/>
          <p:nvPr/>
        </p:nvCxnSpPr>
        <p:spPr>
          <a:xfrm>
            <a:off x="10706179" y="4181637"/>
            <a:ext cx="0" cy="4410340"/>
          </a:xfrm>
          <a:prstGeom prst="straightConnector1">
            <a:avLst/>
          </a:prstGeom>
          <a:noFill/>
          <a:ln w="38100" cap="flat" cmpd="sng">
            <a:solidFill>
              <a:srgbClr val="145DA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5" name="Google Shape;285;p10"/>
          <p:cNvSpPr txBox="1"/>
          <p:nvPr/>
        </p:nvSpPr>
        <p:spPr>
          <a:xfrm>
            <a:off x="1270420" y="904875"/>
            <a:ext cx="16514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rgbClr val="FDFDFD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Bądź czujny — na co zwrócić uwagę</a:t>
            </a:r>
            <a:endParaRPr sz="6000"/>
          </a:p>
        </p:txBody>
      </p:sp>
      <p:sp>
        <p:nvSpPr>
          <p:cNvPr id="286" name="Google Shape;286;p10"/>
          <p:cNvSpPr txBox="1"/>
          <p:nvPr/>
        </p:nvSpPr>
        <p:spPr>
          <a:xfrm>
            <a:off x="1270420" y="2302199"/>
            <a:ext cx="14303298" cy="566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99" b="1" i="0" u="none" strike="noStrike" cap="none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Próby wymuszenia szybkiego działania („musisz zrobić to teraz!”)</a:t>
            </a:r>
            <a:endParaRPr/>
          </a:p>
        </p:txBody>
      </p:sp>
      <p:sp>
        <p:nvSpPr>
          <p:cNvPr id="287" name="Google Shape;287;p10"/>
          <p:cNvSpPr txBox="1"/>
          <p:nvPr/>
        </p:nvSpPr>
        <p:spPr>
          <a:xfrm>
            <a:off x="1503156" y="4082936"/>
            <a:ext cx="8219100" cy="46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99" b="0" i="0" u="none" strike="noStrike" cap="none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Czekasz na paczkę z Amazona. Nagle dostajesz e-mail, że nie mogli jej dostarczyć z powodu problemu z adresem. Panikujesz i szybko klikasz link, żeby zaktualizować dane, nie zdając sobie sprawy, że to oszustwo phishingowe.</a:t>
            </a:r>
            <a:endParaRPr/>
          </a:p>
        </p:txBody>
      </p:sp>
      <p:sp>
        <p:nvSpPr>
          <p:cNvPr id="288" name="Google Shape;288;p10"/>
          <p:cNvSpPr/>
          <p:nvPr/>
        </p:nvSpPr>
        <p:spPr>
          <a:xfrm>
            <a:off x="10610039" y="3503847"/>
            <a:ext cx="6953550" cy="5787148"/>
          </a:xfrm>
          <a:custGeom>
            <a:avLst/>
            <a:gdLst/>
            <a:ahLst/>
            <a:cxnLst/>
            <a:rect l="l" t="t" r="r" b="b"/>
            <a:pathLst>
              <a:path w="6953550" h="5787148" extrusionOk="0">
                <a:moveTo>
                  <a:pt x="0" y="0"/>
                </a:moveTo>
                <a:lnTo>
                  <a:pt x="6953550" y="0"/>
                </a:lnTo>
                <a:lnTo>
                  <a:pt x="6953550" y="5787149"/>
                </a:lnTo>
                <a:lnTo>
                  <a:pt x="0" y="57871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  <p:sp>
        <p:nvSpPr>
          <p:cNvPr id="289" name="Google Shape;289;p10"/>
          <p:cNvSpPr txBox="1"/>
          <p:nvPr/>
        </p:nvSpPr>
        <p:spPr>
          <a:xfrm>
            <a:off x="10610050" y="8829300"/>
            <a:ext cx="6791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rgbClr val="145DA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https://www.wizer-training.com/blog/email-phishing-template-july-2024</a:t>
            </a:r>
            <a:r>
              <a:rPr lang="en-US" sz="1800">
                <a:solidFill>
                  <a:schemeClr val="dk1"/>
                </a:solidFill>
              </a:rPr>
              <a:t> </a:t>
            </a:r>
            <a:endParaRPr/>
          </a:p>
        </p:txBody>
      </p:sp>
      <p:sp>
        <p:nvSpPr>
          <p:cNvPr id="290" name="Google Shape;290;p10"/>
          <p:cNvSpPr/>
          <p:nvPr/>
        </p:nvSpPr>
        <p:spPr>
          <a:xfrm>
            <a:off x="16056650" y="0"/>
            <a:ext cx="2230770" cy="2276296"/>
          </a:xfrm>
          <a:custGeom>
            <a:avLst/>
            <a:gdLst/>
            <a:ahLst/>
            <a:cxnLst/>
            <a:rect l="l" t="t" r="r" b="b"/>
            <a:pathLst>
              <a:path w="3642074" h="3642074" extrusionOk="0">
                <a:moveTo>
                  <a:pt x="0" y="0"/>
                </a:moveTo>
                <a:lnTo>
                  <a:pt x="3642074" y="0"/>
                </a:lnTo>
                <a:lnTo>
                  <a:pt x="3642074" y="3642074"/>
                </a:lnTo>
                <a:lnTo>
                  <a:pt x="0" y="3642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Google Shape;295;p11"/>
          <p:cNvGrpSpPr/>
          <p:nvPr/>
        </p:nvGrpSpPr>
        <p:grpSpPr>
          <a:xfrm>
            <a:off x="125" y="9113652"/>
            <a:ext cx="18288018" cy="1173336"/>
            <a:chOff x="0" y="-38100"/>
            <a:chExt cx="4866164" cy="309033"/>
          </a:xfrm>
        </p:grpSpPr>
        <p:sp>
          <p:nvSpPr>
            <p:cNvPr id="296" name="Google Shape;296;p11"/>
            <p:cNvSpPr/>
            <p:nvPr/>
          </p:nvSpPr>
          <p:spPr>
            <a:xfrm>
              <a:off x="0" y="0"/>
              <a:ext cx="4866164" cy="270933"/>
            </a:xfrm>
            <a:custGeom>
              <a:avLst/>
              <a:gdLst/>
              <a:ahLst/>
              <a:cxnLst/>
              <a:rect l="l" t="t" r="r" b="b"/>
              <a:pathLst>
                <a:path w="4866164" h="270933" extrusionOk="0">
                  <a:moveTo>
                    <a:pt x="0" y="0"/>
                  </a:moveTo>
                  <a:lnTo>
                    <a:pt x="4866164" y="0"/>
                  </a:lnTo>
                  <a:lnTo>
                    <a:pt x="4866164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051D40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97" name="Google Shape;297;p11"/>
            <p:cNvSpPr txBox="1"/>
            <p:nvPr/>
          </p:nvSpPr>
          <p:spPr>
            <a:xfrm>
              <a:off x="0" y="-38100"/>
              <a:ext cx="4866164" cy="309033"/>
            </a:xfrm>
            <a:prstGeom prst="rect">
              <a:avLst/>
            </a:prstGeom>
            <a:solidFill>
              <a:srgbClr val="051D40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8" name="Google Shape;298;p11"/>
          <p:cNvGrpSpPr/>
          <p:nvPr/>
        </p:nvGrpSpPr>
        <p:grpSpPr>
          <a:xfrm>
            <a:off x="1028700" y="884039"/>
            <a:ext cx="10812675" cy="7308518"/>
            <a:chOff x="0" y="-38100"/>
            <a:chExt cx="2847783" cy="1924877"/>
          </a:xfrm>
        </p:grpSpPr>
        <p:sp>
          <p:nvSpPr>
            <p:cNvPr id="299" name="Google Shape;299;p11"/>
            <p:cNvSpPr/>
            <p:nvPr/>
          </p:nvSpPr>
          <p:spPr>
            <a:xfrm>
              <a:off x="0" y="0"/>
              <a:ext cx="2847783" cy="1886777"/>
            </a:xfrm>
            <a:custGeom>
              <a:avLst/>
              <a:gdLst/>
              <a:ahLst/>
              <a:cxnLst/>
              <a:rect l="l" t="t" r="r" b="b"/>
              <a:pathLst>
                <a:path w="2847783" h="1886777" extrusionOk="0">
                  <a:moveTo>
                    <a:pt x="0" y="0"/>
                  </a:moveTo>
                  <a:lnTo>
                    <a:pt x="2847783" y="0"/>
                  </a:lnTo>
                  <a:lnTo>
                    <a:pt x="2847783" y="1886777"/>
                  </a:lnTo>
                  <a:lnTo>
                    <a:pt x="0" y="1886777"/>
                  </a:lnTo>
                  <a:close/>
                </a:path>
              </a:pathLst>
            </a:custGeom>
            <a:solidFill>
              <a:srgbClr val="145DA0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00" name="Google Shape;300;p11"/>
            <p:cNvSpPr txBox="1"/>
            <p:nvPr/>
          </p:nvSpPr>
          <p:spPr>
            <a:xfrm>
              <a:off x="0" y="-38100"/>
              <a:ext cx="2847783" cy="19248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1" name="Google Shape;301;p11"/>
          <p:cNvSpPr/>
          <p:nvPr/>
        </p:nvSpPr>
        <p:spPr>
          <a:xfrm>
            <a:off x="11334450" y="3471152"/>
            <a:ext cx="6953550" cy="5787148"/>
          </a:xfrm>
          <a:custGeom>
            <a:avLst/>
            <a:gdLst/>
            <a:ahLst/>
            <a:cxnLst/>
            <a:rect l="l" t="t" r="r" b="b"/>
            <a:pathLst>
              <a:path w="6953550" h="5787148" extrusionOk="0">
                <a:moveTo>
                  <a:pt x="0" y="0"/>
                </a:moveTo>
                <a:lnTo>
                  <a:pt x="6953550" y="0"/>
                </a:lnTo>
                <a:lnTo>
                  <a:pt x="6953550" y="5787148"/>
                </a:lnTo>
                <a:lnTo>
                  <a:pt x="0" y="57871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  <p:sp>
        <p:nvSpPr>
          <p:cNvPr id="302" name="Google Shape;302;p11"/>
          <p:cNvSpPr txBox="1"/>
          <p:nvPr/>
        </p:nvSpPr>
        <p:spPr>
          <a:xfrm>
            <a:off x="1557897" y="1322581"/>
            <a:ext cx="10283478" cy="203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54" b="0" i="0" u="none" strike="noStrike" cap="none">
                <a:solidFill>
                  <a:srgbClr val="FDFDFD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Bądź czujny — na co zwrócić uwagę</a:t>
            </a:r>
            <a:endParaRPr/>
          </a:p>
        </p:txBody>
      </p:sp>
      <p:sp>
        <p:nvSpPr>
          <p:cNvPr id="303" name="Google Shape;303;p11"/>
          <p:cNvSpPr txBox="1"/>
          <p:nvPr/>
        </p:nvSpPr>
        <p:spPr>
          <a:xfrm>
            <a:off x="1557897" y="4951175"/>
            <a:ext cx="9332100" cy="28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48" b="0" i="0" u="none" strike="noStrike" cap="none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Otwierasz skrzynkę i widzisz e-mail od Shopify z tytułem „Paragon za ostatni zakup”. Zaczynasz się martwić — czy coś kupiłeś? Może zapomniałeś o starej subskrypcji? Przeglądasz maila i widzisz przycisk „Anuluj zamówienie”. Uspokajasz się, myśląc, że możesz zatrzymać płatność. Klikasz bez zastanowienia...</a:t>
            </a:r>
            <a:endParaRPr/>
          </a:p>
        </p:txBody>
      </p:sp>
      <p:sp>
        <p:nvSpPr>
          <p:cNvPr id="304" name="Google Shape;304;p11"/>
          <p:cNvSpPr txBox="1"/>
          <p:nvPr/>
        </p:nvSpPr>
        <p:spPr>
          <a:xfrm>
            <a:off x="1557897" y="3537778"/>
            <a:ext cx="9332118" cy="112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Dziwne lub nieznane sytuacje, strach przed opłatami</a:t>
            </a:r>
            <a:endParaRPr/>
          </a:p>
        </p:txBody>
      </p:sp>
      <p:sp>
        <p:nvSpPr>
          <p:cNvPr id="305" name="Google Shape;305;p11"/>
          <p:cNvSpPr txBox="1"/>
          <p:nvPr/>
        </p:nvSpPr>
        <p:spPr>
          <a:xfrm>
            <a:off x="11334525" y="8827200"/>
            <a:ext cx="6953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 u="sng">
                <a:solidFill>
                  <a:srgbClr val="145DA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https://www.wizer-training.com/blog/email-phishing-template-july-2024</a:t>
            </a:r>
            <a:r>
              <a:rPr lang="en-US" sz="1600" i="1">
                <a:solidFill>
                  <a:srgbClr val="145DA0"/>
                </a:solidFill>
              </a:rPr>
              <a:t> </a:t>
            </a:r>
            <a:endParaRPr sz="1200" i="1">
              <a:solidFill>
                <a:srgbClr val="145DA0"/>
              </a:solidFill>
            </a:endParaRPr>
          </a:p>
        </p:txBody>
      </p:sp>
      <p:sp>
        <p:nvSpPr>
          <p:cNvPr id="306" name="Google Shape;306;p11"/>
          <p:cNvSpPr/>
          <p:nvPr/>
        </p:nvSpPr>
        <p:spPr>
          <a:xfrm>
            <a:off x="16056650" y="0"/>
            <a:ext cx="2230770" cy="2276296"/>
          </a:xfrm>
          <a:custGeom>
            <a:avLst/>
            <a:gdLst/>
            <a:ahLst/>
            <a:cxnLst/>
            <a:rect l="l" t="t" r="r" b="b"/>
            <a:pathLst>
              <a:path w="3642074" h="3642074" extrusionOk="0">
                <a:moveTo>
                  <a:pt x="0" y="0"/>
                </a:moveTo>
                <a:lnTo>
                  <a:pt x="3642074" y="0"/>
                </a:lnTo>
                <a:lnTo>
                  <a:pt x="3642074" y="3642074"/>
                </a:lnTo>
                <a:lnTo>
                  <a:pt x="0" y="3642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12"/>
          <p:cNvGrpSpPr/>
          <p:nvPr/>
        </p:nvGrpSpPr>
        <p:grpSpPr>
          <a:xfrm>
            <a:off x="125" y="9113652"/>
            <a:ext cx="18288018" cy="1173336"/>
            <a:chOff x="0" y="-38100"/>
            <a:chExt cx="4866164" cy="309033"/>
          </a:xfrm>
        </p:grpSpPr>
        <p:sp>
          <p:nvSpPr>
            <p:cNvPr id="312" name="Google Shape;312;p12"/>
            <p:cNvSpPr/>
            <p:nvPr/>
          </p:nvSpPr>
          <p:spPr>
            <a:xfrm>
              <a:off x="0" y="0"/>
              <a:ext cx="4866164" cy="270933"/>
            </a:xfrm>
            <a:custGeom>
              <a:avLst/>
              <a:gdLst/>
              <a:ahLst/>
              <a:cxnLst/>
              <a:rect l="l" t="t" r="r" b="b"/>
              <a:pathLst>
                <a:path w="4866164" h="270933" extrusionOk="0">
                  <a:moveTo>
                    <a:pt x="0" y="0"/>
                  </a:moveTo>
                  <a:lnTo>
                    <a:pt x="4866164" y="0"/>
                  </a:lnTo>
                  <a:lnTo>
                    <a:pt x="4866164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051D40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13" name="Google Shape;313;p12"/>
            <p:cNvSpPr txBox="1"/>
            <p:nvPr/>
          </p:nvSpPr>
          <p:spPr>
            <a:xfrm>
              <a:off x="0" y="-38100"/>
              <a:ext cx="4866164" cy="309033"/>
            </a:xfrm>
            <a:prstGeom prst="rect">
              <a:avLst/>
            </a:prstGeom>
            <a:solidFill>
              <a:srgbClr val="051D40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4" name="Google Shape;314;p12"/>
          <p:cNvGrpSpPr/>
          <p:nvPr/>
        </p:nvGrpSpPr>
        <p:grpSpPr>
          <a:xfrm>
            <a:off x="1028700" y="884039"/>
            <a:ext cx="10812675" cy="7308518"/>
            <a:chOff x="0" y="-38100"/>
            <a:chExt cx="2847783" cy="1924877"/>
          </a:xfrm>
        </p:grpSpPr>
        <p:sp>
          <p:nvSpPr>
            <p:cNvPr id="315" name="Google Shape;315;p12"/>
            <p:cNvSpPr/>
            <p:nvPr/>
          </p:nvSpPr>
          <p:spPr>
            <a:xfrm>
              <a:off x="0" y="0"/>
              <a:ext cx="2847783" cy="1886777"/>
            </a:xfrm>
            <a:custGeom>
              <a:avLst/>
              <a:gdLst/>
              <a:ahLst/>
              <a:cxnLst/>
              <a:rect l="l" t="t" r="r" b="b"/>
              <a:pathLst>
                <a:path w="2847783" h="1886777" extrusionOk="0">
                  <a:moveTo>
                    <a:pt x="0" y="0"/>
                  </a:moveTo>
                  <a:lnTo>
                    <a:pt x="2847783" y="0"/>
                  </a:lnTo>
                  <a:lnTo>
                    <a:pt x="2847783" y="1886777"/>
                  </a:lnTo>
                  <a:lnTo>
                    <a:pt x="0" y="1886777"/>
                  </a:lnTo>
                  <a:close/>
                </a:path>
              </a:pathLst>
            </a:custGeom>
            <a:solidFill>
              <a:srgbClr val="145DA0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16" name="Google Shape;316;p12"/>
            <p:cNvSpPr txBox="1"/>
            <p:nvPr/>
          </p:nvSpPr>
          <p:spPr>
            <a:xfrm>
              <a:off x="0" y="-38100"/>
              <a:ext cx="2847783" cy="19248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7" name="Google Shape;317;p12"/>
          <p:cNvSpPr/>
          <p:nvPr/>
        </p:nvSpPr>
        <p:spPr>
          <a:xfrm>
            <a:off x="11334450" y="3471152"/>
            <a:ext cx="6953550" cy="5787148"/>
          </a:xfrm>
          <a:custGeom>
            <a:avLst/>
            <a:gdLst/>
            <a:ahLst/>
            <a:cxnLst/>
            <a:rect l="l" t="t" r="r" b="b"/>
            <a:pathLst>
              <a:path w="6953550" h="5787148" extrusionOk="0">
                <a:moveTo>
                  <a:pt x="0" y="0"/>
                </a:moveTo>
                <a:lnTo>
                  <a:pt x="6953550" y="0"/>
                </a:lnTo>
                <a:lnTo>
                  <a:pt x="6953550" y="5787148"/>
                </a:lnTo>
                <a:lnTo>
                  <a:pt x="0" y="57871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  <p:sp>
        <p:nvSpPr>
          <p:cNvPr id="318" name="Google Shape;318;p12"/>
          <p:cNvSpPr txBox="1"/>
          <p:nvPr/>
        </p:nvSpPr>
        <p:spPr>
          <a:xfrm>
            <a:off x="1557897" y="1322581"/>
            <a:ext cx="10283478" cy="203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54" b="0" i="0" u="none" strike="noStrike" cap="none">
                <a:solidFill>
                  <a:srgbClr val="FDFDFD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Bądź czujny — na co zwrócić uwagę</a:t>
            </a:r>
            <a:endParaRPr/>
          </a:p>
        </p:txBody>
      </p:sp>
      <p:sp>
        <p:nvSpPr>
          <p:cNvPr id="319" name="Google Shape;319;p12"/>
          <p:cNvSpPr txBox="1"/>
          <p:nvPr/>
        </p:nvSpPr>
        <p:spPr>
          <a:xfrm>
            <a:off x="1557900" y="4897325"/>
            <a:ext cx="9332100" cy="18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48" b="0" i="0" u="none" strike="noStrike" cap="none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Dostajesz e-mail od kolegi z prośbą: „Nie mogę otworzyć dokumentu, który stworzyłeś, przyznaj mi prawa dostępu”. </a:t>
            </a:r>
            <a:endParaRPr sz="2348" b="0" i="0" u="none" strike="noStrike" cap="none">
              <a:solidFill>
                <a:srgbClr val="FDFDFD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just" rtl="0">
              <a:lnSpc>
                <a:spcPct val="1400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48" b="0" i="0" u="none" strike="noStrike" cap="none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Wygląda to niewinnie, więc klikasz link, żeby pomóc. Ale nagle coś cię niepokoi — ten mail może nie być prawdziwy.</a:t>
            </a:r>
            <a:endParaRPr/>
          </a:p>
        </p:txBody>
      </p:sp>
      <p:sp>
        <p:nvSpPr>
          <p:cNvPr id="320" name="Google Shape;320;p12"/>
          <p:cNvSpPr txBox="1"/>
          <p:nvPr/>
        </p:nvSpPr>
        <p:spPr>
          <a:xfrm>
            <a:off x="1557897" y="3537778"/>
            <a:ext cx="9332118" cy="566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Niezwykła nazwa nadawcy, która nie pasuje…</a:t>
            </a:r>
            <a:endParaRPr/>
          </a:p>
        </p:txBody>
      </p:sp>
      <p:sp>
        <p:nvSpPr>
          <p:cNvPr id="321" name="Google Shape;321;p12"/>
          <p:cNvSpPr txBox="1"/>
          <p:nvPr/>
        </p:nvSpPr>
        <p:spPr>
          <a:xfrm>
            <a:off x="11334450" y="8827200"/>
            <a:ext cx="6738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 u="sng">
                <a:solidFill>
                  <a:srgbClr val="145DA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https://www.wizer-training.com/blog/email-phishing-template-june-2024</a:t>
            </a:r>
            <a:r>
              <a:rPr lang="en-US" sz="1600" i="1">
                <a:solidFill>
                  <a:srgbClr val="145DA0"/>
                </a:solidFill>
              </a:rPr>
              <a:t> </a:t>
            </a:r>
            <a:endParaRPr sz="1600" i="1">
              <a:solidFill>
                <a:srgbClr val="145DA0"/>
              </a:solidFill>
            </a:endParaRPr>
          </a:p>
        </p:txBody>
      </p:sp>
      <p:sp>
        <p:nvSpPr>
          <p:cNvPr id="322" name="Google Shape;322;p12"/>
          <p:cNvSpPr/>
          <p:nvPr/>
        </p:nvSpPr>
        <p:spPr>
          <a:xfrm>
            <a:off x="16056650" y="0"/>
            <a:ext cx="2230770" cy="2276296"/>
          </a:xfrm>
          <a:custGeom>
            <a:avLst/>
            <a:gdLst/>
            <a:ahLst/>
            <a:cxnLst/>
            <a:rect l="l" t="t" r="r" b="b"/>
            <a:pathLst>
              <a:path w="3642074" h="3642074" extrusionOk="0">
                <a:moveTo>
                  <a:pt x="0" y="0"/>
                </a:moveTo>
                <a:lnTo>
                  <a:pt x="3642074" y="0"/>
                </a:lnTo>
                <a:lnTo>
                  <a:pt x="3642074" y="3642074"/>
                </a:lnTo>
                <a:lnTo>
                  <a:pt x="0" y="3642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D40"/>
        </a:solid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13"/>
          <p:cNvGrpSpPr/>
          <p:nvPr/>
        </p:nvGrpSpPr>
        <p:grpSpPr>
          <a:xfrm>
            <a:off x="-2123887" y="-2346523"/>
            <a:ext cx="4693046" cy="4693046"/>
            <a:chOff x="0" y="0"/>
            <a:chExt cx="812800" cy="812800"/>
          </a:xfrm>
        </p:grpSpPr>
        <p:sp>
          <p:nvSpPr>
            <p:cNvPr id="328" name="Google Shape;328;p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 cmpd="sng">
              <a:solidFill>
                <a:srgbClr val="FFFFFF">
                  <a:alpha val="15294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0" name="Google Shape;330;p13"/>
          <p:cNvGrpSpPr/>
          <p:nvPr/>
        </p:nvGrpSpPr>
        <p:grpSpPr>
          <a:xfrm>
            <a:off x="15573718" y="7940477"/>
            <a:ext cx="4693046" cy="4693046"/>
            <a:chOff x="0" y="0"/>
            <a:chExt cx="812800" cy="812800"/>
          </a:xfrm>
        </p:grpSpPr>
        <p:sp>
          <p:nvSpPr>
            <p:cNvPr id="331" name="Google Shape;331;p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 cmpd="sng">
              <a:solidFill>
                <a:srgbClr val="FFFFFF">
                  <a:alpha val="15294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3" name="Google Shape;333;p13"/>
          <p:cNvGrpSpPr/>
          <p:nvPr/>
        </p:nvGrpSpPr>
        <p:grpSpPr>
          <a:xfrm>
            <a:off x="2940092" y="2250947"/>
            <a:ext cx="12407815" cy="8036052"/>
            <a:chOff x="0" y="-190928"/>
            <a:chExt cx="16543754" cy="10714737"/>
          </a:xfrm>
        </p:grpSpPr>
        <p:sp>
          <p:nvSpPr>
            <p:cNvPr id="334" name="Google Shape;334;p13"/>
            <p:cNvSpPr/>
            <p:nvPr/>
          </p:nvSpPr>
          <p:spPr>
            <a:xfrm>
              <a:off x="8754689" y="7119734"/>
              <a:ext cx="7789065" cy="1538340"/>
            </a:xfrm>
            <a:custGeom>
              <a:avLst/>
              <a:gdLst/>
              <a:ahLst/>
              <a:cxnLst/>
              <a:rect l="l" t="t" r="r" b="b"/>
              <a:pathLst>
                <a:path w="7789065" h="1538340" extrusionOk="0">
                  <a:moveTo>
                    <a:pt x="0" y="0"/>
                  </a:moveTo>
                  <a:lnTo>
                    <a:pt x="7789066" y="0"/>
                  </a:lnTo>
                  <a:lnTo>
                    <a:pt x="7789066" y="1538341"/>
                  </a:lnTo>
                  <a:lnTo>
                    <a:pt x="0" y="153834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grpSp>
          <p:nvGrpSpPr>
            <p:cNvPr id="335" name="Google Shape;335;p13"/>
            <p:cNvGrpSpPr/>
            <p:nvPr/>
          </p:nvGrpSpPr>
          <p:grpSpPr>
            <a:xfrm>
              <a:off x="8754689" y="1078568"/>
              <a:ext cx="7789065" cy="7053138"/>
              <a:chOff x="0" y="-38100"/>
              <a:chExt cx="1554321" cy="1407465"/>
            </a:xfrm>
          </p:grpSpPr>
          <p:sp>
            <p:nvSpPr>
              <p:cNvPr id="336" name="Google Shape;336;p13"/>
              <p:cNvSpPr/>
              <p:nvPr/>
            </p:nvSpPr>
            <p:spPr>
              <a:xfrm>
                <a:off x="0" y="0"/>
                <a:ext cx="1554321" cy="1369365"/>
              </a:xfrm>
              <a:custGeom>
                <a:avLst/>
                <a:gdLst/>
                <a:ahLst/>
                <a:cxnLst/>
                <a:rect l="l" t="t" r="r" b="b"/>
                <a:pathLst>
                  <a:path w="1554321" h="1369365" extrusionOk="0">
                    <a:moveTo>
                      <a:pt x="58312" y="0"/>
                    </a:moveTo>
                    <a:lnTo>
                      <a:pt x="1496009" y="0"/>
                    </a:lnTo>
                    <a:cubicBezTo>
                      <a:pt x="1511474" y="0"/>
                      <a:pt x="1526306" y="6144"/>
                      <a:pt x="1537241" y="17079"/>
                    </a:cubicBezTo>
                    <a:cubicBezTo>
                      <a:pt x="1548177" y="28015"/>
                      <a:pt x="1554321" y="42846"/>
                      <a:pt x="1554321" y="58312"/>
                    </a:cubicBezTo>
                    <a:lnTo>
                      <a:pt x="1554321" y="1311054"/>
                    </a:lnTo>
                    <a:cubicBezTo>
                      <a:pt x="1554321" y="1326519"/>
                      <a:pt x="1548177" y="1341351"/>
                      <a:pt x="1537241" y="1352286"/>
                    </a:cubicBezTo>
                    <a:cubicBezTo>
                      <a:pt x="1526306" y="1363222"/>
                      <a:pt x="1511474" y="1369365"/>
                      <a:pt x="1496009" y="1369365"/>
                    </a:cubicBezTo>
                    <a:lnTo>
                      <a:pt x="58312" y="1369365"/>
                    </a:lnTo>
                    <a:cubicBezTo>
                      <a:pt x="42846" y="1369365"/>
                      <a:pt x="28015" y="1363222"/>
                      <a:pt x="17079" y="1352286"/>
                    </a:cubicBezTo>
                    <a:cubicBezTo>
                      <a:pt x="6144" y="1341351"/>
                      <a:pt x="0" y="1326519"/>
                      <a:pt x="0" y="1311054"/>
                    </a:cubicBezTo>
                    <a:lnTo>
                      <a:pt x="0" y="58312"/>
                    </a:lnTo>
                    <a:cubicBezTo>
                      <a:pt x="0" y="42846"/>
                      <a:pt x="6144" y="28015"/>
                      <a:pt x="17079" y="17079"/>
                    </a:cubicBezTo>
                    <a:cubicBezTo>
                      <a:pt x="28015" y="6144"/>
                      <a:pt x="42846" y="0"/>
                      <a:pt x="58312" y="0"/>
                    </a:cubicBez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13"/>
              <p:cNvSpPr txBox="1"/>
              <p:nvPr/>
            </p:nvSpPr>
            <p:spPr>
              <a:xfrm>
                <a:off x="0" y="-38100"/>
                <a:ext cx="1554321" cy="14074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38" name="Google Shape;338;p13"/>
            <p:cNvSpPr/>
            <p:nvPr/>
          </p:nvSpPr>
          <p:spPr>
            <a:xfrm>
              <a:off x="8935429" y="1596830"/>
              <a:ext cx="7427586" cy="6207542"/>
            </a:xfrm>
            <a:custGeom>
              <a:avLst/>
              <a:gdLst/>
              <a:ahLst/>
              <a:cxnLst/>
              <a:rect l="l" t="t" r="r" b="b"/>
              <a:pathLst>
                <a:path w="972550" h="812800" extrusionOk="0">
                  <a:moveTo>
                    <a:pt x="31964" y="0"/>
                  </a:moveTo>
                  <a:lnTo>
                    <a:pt x="940585" y="0"/>
                  </a:lnTo>
                  <a:cubicBezTo>
                    <a:pt x="958239" y="0"/>
                    <a:pt x="972550" y="14311"/>
                    <a:pt x="972550" y="31964"/>
                  </a:cubicBezTo>
                  <a:lnTo>
                    <a:pt x="972550" y="780836"/>
                  </a:lnTo>
                  <a:cubicBezTo>
                    <a:pt x="972550" y="798489"/>
                    <a:pt x="958239" y="812800"/>
                    <a:pt x="940585" y="812800"/>
                  </a:cubicBezTo>
                  <a:lnTo>
                    <a:pt x="31964" y="812800"/>
                  </a:lnTo>
                  <a:cubicBezTo>
                    <a:pt x="14311" y="812800"/>
                    <a:pt x="0" y="798489"/>
                    <a:pt x="0" y="780836"/>
                  </a:cubicBezTo>
                  <a:lnTo>
                    <a:pt x="0" y="31964"/>
                  </a:lnTo>
                  <a:cubicBezTo>
                    <a:pt x="0" y="14311"/>
                    <a:pt x="14311" y="0"/>
                    <a:pt x="31964" y="0"/>
                  </a:cubicBez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t="-427" b="-426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3"/>
            <p:cNvSpPr/>
            <p:nvPr/>
          </p:nvSpPr>
          <p:spPr>
            <a:xfrm>
              <a:off x="0" y="8985469"/>
              <a:ext cx="7789065" cy="1538340"/>
            </a:xfrm>
            <a:custGeom>
              <a:avLst/>
              <a:gdLst/>
              <a:ahLst/>
              <a:cxnLst/>
              <a:rect l="l" t="t" r="r" b="b"/>
              <a:pathLst>
                <a:path w="7789065" h="1538340" extrusionOk="0">
                  <a:moveTo>
                    <a:pt x="0" y="0"/>
                  </a:moveTo>
                  <a:lnTo>
                    <a:pt x="7789065" y="0"/>
                  </a:lnTo>
                  <a:lnTo>
                    <a:pt x="7789065" y="1538341"/>
                  </a:lnTo>
                  <a:lnTo>
                    <a:pt x="0" y="153834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grpSp>
          <p:nvGrpSpPr>
            <p:cNvPr id="340" name="Google Shape;340;p13"/>
            <p:cNvGrpSpPr/>
            <p:nvPr/>
          </p:nvGrpSpPr>
          <p:grpSpPr>
            <a:xfrm>
              <a:off x="169967" y="-190928"/>
              <a:ext cx="7789065" cy="9543027"/>
              <a:chOff x="0" y="-38100"/>
              <a:chExt cx="1554321" cy="1904326"/>
            </a:xfrm>
          </p:grpSpPr>
          <p:sp>
            <p:nvSpPr>
              <p:cNvPr id="341" name="Google Shape;341;p13"/>
              <p:cNvSpPr/>
              <p:nvPr/>
            </p:nvSpPr>
            <p:spPr>
              <a:xfrm>
                <a:off x="0" y="0"/>
                <a:ext cx="1554321" cy="1866226"/>
              </a:xfrm>
              <a:custGeom>
                <a:avLst/>
                <a:gdLst/>
                <a:ahLst/>
                <a:cxnLst/>
                <a:rect l="l" t="t" r="r" b="b"/>
                <a:pathLst>
                  <a:path w="1554321" h="1866226" extrusionOk="0">
                    <a:moveTo>
                      <a:pt x="58312" y="0"/>
                    </a:moveTo>
                    <a:lnTo>
                      <a:pt x="1496009" y="0"/>
                    </a:lnTo>
                    <a:cubicBezTo>
                      <a:pt x="1511474" y="0"/>
                      <a:pt x="1526306" y="6144"/>
                      <a:pt x="1537241" y="17079"/>
                    </a:cubicBezTo>
                    <a:cubicBezTo>
                      <a:pt x="1548177" y="28015"/>
                      <a:pt x="1554321" y="42846"/>
                      <a:pt x="1554321" y="58312"/>
                    </a:cubicBezTo>
                    <a:lnTo>
                      <a:pt x="1554321" y="1807915"/>
                    </a:lnTo>
                    <a:cubicBezTo>
                      <a:pt x="1554321" y="1823380"/>
                      <a:pt x="1548177" y="1838212"/>
                      <a:pt x="1537241" y="1849147"/>
                    </a:cubicBezTo>
                    <a:cubicBezTo>
                      <a:pt x="1526306" y="1860083"/>
                      <a:pt x="1511474" y="1866226"/>
                      <a:pt x="1496009" y="1866226"/>
                    </a:cubicBezTo>
                    <a:lnTo>
                      <a:pt x="58312" y="1866226"/>
                    </a:lnTo>
                    <a:cubicBezTo>
                      <a:pt x="42846" y="1866226"/>
                      <a:pt x="28015" y="1860083"/>
                      <a:pt x="17079" y="1849147"/>
                    </a:cubicBezTo>
                    <a:cubicBezTo>
                      <a:pt x="6144" y="1838212"/>
                      <a:pt x="0" y="1823380"/>
                      <a:pt x="0" y="1807915"/>
                    </a:cubicBezTo>
                    <a:lnTo>
                      <a:pt x="0" y="58312"/>
                    </a:lnTo>
                    <a:cubicBezTo>
                      <a:pt x="0" y="42846"/>
                      <a:pt x="6144" y="28015"/>
                      <a:pt x="17079" y="17079"/>
                    </a:cubicBezTo>
                    <a:cubicBezTo>
                      <a:pt x="28015" y="6144"/>
                      <a:pt x="42846" y="0"/>
                      <a:pt x="58312" y="0"/>
                    </a:cubicBez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13"/>
              <p:cNvSpPr txBox="1"/>
              <p:nvPr/>
            </p:nvSpPr>
            <p:spPr>
              <a:xfrm>
                <a:off x="0" y="-38100"/>
                <a:ext cx="1554321" cy="19043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43" name="Google Shape;343;p13"/>
            <p:cNvSpPr/>
            <p:nvPr/>
          </p:nvSpPr>
          <p:spPr>
            <a:xfrm>
              <a:off x="628216" y="1706768"/>
              <a:ext cx="6532634" cy="7278701"/>
            </a:xfrm>
            <a:custGeom>
              <a:avLst/>
              <a:gdLst/>
              <a:ahLst/>
              <a:cxnLst/>
              <a:rect l="l" t="t" r="r" b="b"/>
              <a:pathLst>
                <a:path w="6532634" h="7278701" extrusionOk="0">
                  <a:moveTo>
                    <a:pt x="0" y="0"/>
                  </a:moveTo>
                  <a:lnTo>
                    <a:pt x="6532634" y="0"/>
                  </a:lnTo>
                  <a:lnTo>
                    <a:pt x="6532634" y="7278701"/>
                  </a:lnTo>
                  <a:lnTo>
                    <a:pt x="0" y="727870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44" name="Google Shape;344;p13"/>
            <p:cNvSpPr txBox="1"/>
            <p:nvPr/>
          </p:nvSpPr>
          <p:spPr>
            <a:xfrm>
              <a:off x="435265" y="219824"/>
              <a:ext cx="7258468" cy="1036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998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86" b="0" i="0" u="none" strike="noStrike" cap="none">
                  <a:solidFill>
                    <a:srgbClr val="051D40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Link, który nie pochodzi z oficjalnej domeny firmy</a:t>
              </a:r>
              <a:endParaRPr/>
            </a:p>
          </p:txBody>
        </p:sp>
      </p:grpSp>
      <p:sp>
        <p:nvSpPr>
          <p:cNvPr id="345" name="Google Shape;345;p13"/>
          <p:cNvSpPr txBox="1"/>
          <p:nvPr/>
        </p:nvSpPr>
        <p:spPr>
          <a:xfrm>
            <a:off x="3016061" y="923925"/>
            <a:ext cx="12255878" cy="879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8" b="0" i="0" u="none" strike="noStrike" cap="none">
                <a:solidFill>
                  <a:srgbClr val="FDFDFD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Bądź czujny — na co zwrócić uwagę</a:t>
            </a:r>
            <a:endParaRPr/>
          </a:p>
        </p:txBody>
      </p:sp>
      <p:sp>
        <p:nvSpPr>
          <p:cNvPr id="346" name="Google Shape;346;p13"/>
          <p:cNvSpPr txBox="1"/>
          <p:nvPr/>
        </p:nvSpPr>
        <p:spPr>
          <a:xfrm>
            <a:off x="9454625" y="8575125"/>
            <a:ext cx="63921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 u="sng">
                <a:solidFill>
                  <a:schemeClr val="lt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https://x.com/CERT_Polska/status/1835672577529819309/photo/1</a:t>
            </a:r>
            <a:r>
              <a:rPr lang="en-US" sz="1600" i="1">
                <a:solidFill>
                  <a:schemeClr val="lt1"/>
                </a:solidFill>
              </a:rPr>
              <a:t> </a:t>
            </a:r>
            <a:endParaRPr sz="1600" i="1">
              <a:solidFill>
                <a:schemeClr val="lt1"/>
              </a:solidFill>
            </a:endParaRPr>
          </a:p>
        </p:txBody>
      </p:sp>
      <p:sp>
        <p:nvSpPr>
          <p:cNvPr id="347" name="Google Shape;347;p13"/>
          <p:cNvSpPr txBox="1"/>
          <p:nvPr/>
        </p:nvSpPr>
        <p:spPr>
          <a:xfrm>
            <a:off x="3016050" y="9512775"/>
            <a:ext cx="7119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 u="sng">
                <a:solidFill>
                  <a:schemeClr val="lt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https://x.com/CERT_Polska/status/1828464423817589131/photo/1</a:t>
            </a:r>
            <a:r>
              <a:rPr lang="en-US" sz="1600" i="1">
                <a:solidFill>
                  <a:schemeClr val="lt1"/>
                </a:solidFill>
              </a:rPr>
              <a:t> </a:t>
            </a:r>
            <a:endParaRPr sz="1200" i="1">
              <a:solidFill>
                <a:schemeClr val="lt1"/>
              </a:solidFill>
            </a:endParaRPr>
          </a:p>
        </p:txBody>
      </p:sp>
      <p:sp>
        <p:nvSpPr>
          <p:cNvPr id="348" name="Google Shape;348;p13"/>
          <p:cNvSpPr/>
          <p:nvPr/>
        </p:nvSpPr>
        <p:spPr>
          <a:xfrm>
            <a:off x="16056650" y="0"/>
            <a:ext cx="2230770" cy="2276296"/>
          </a:xfrm>
          <a:custGeom>
            <a:avLst/>
            <a:gdLst/>
            <a:ahLst/>
            <a:cxnLst/>
            <a:rect l="l" t="t" r="r" b="b"/>
            <a:pathLst>
              <a:path w="3642074" h="3642074" extrusionOk="0">
                <a:moveTo>
                  <a:pt x="0" y="0"/>
                </a:moveTo>
                <a:lnTo>
                  <a:pt x="3642074" y="0"/>
                </a:lnTo>
                <a:lnTo>
                  <a:pt x="3642074" y="3642074"/>
                </a:lnTo>
                <a:lnTo>
                  <a:pt x="0" y="3642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D40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" name="Google Shape;353;p14"/>
          <p:cNvGrpSpPr/>
          <p:nvPr/>
        </p:nvGrpSpPr>
        <p:grpSpPr>
          <a:xfrm>
            <a:off x="1028700" y="3708307"/>
            <a:ext cx="14586028" cy="5233568"/>
            <a:chOff x="0" y="-38100"/>
            <a:chExt cx="3841588" cy="1378388"/>
          </a:xfrm>
        </p:grpSpPr>
        <p:sp>
          <p:nvSpPr>
            <p:cNvPr id="354" name="Google Shape;354;p14"/>
            <p:cNvSpPr/>
            <p:nvPr/>
          </p:nvSpPr>
          <p:spPr>
            <a:xfrm>
              <a:off x="0" y="0"/>
              <a:ext cx="3841588" cy="1340288"/>
            </a:xfrm>
            <a:custGeom>
              <a:avLst/>
              <a:gdLst/>
              <a:ahLst/>
              <a:cxnLst/>
              <a:rect l="l" t="t" r="r" b="b"/>
              <a:pathLst>
                <a:path w="3841588" h="1340288" extrusionOk="0">
                  <a:moveTo>
                    <a:pt x="9023" y="0"/>
                  </a:moveTo>
                  <a:lnTo>
                    <a:pt x="3832565" y="0"/>
                  </a:lnTo>
                  <a:cubicBezTo>
                    <a:pt x="3837548" y="0"/>
                    <a:pt x="3841588" y="4040"/>
                    <a:pt x="3841588" y="9023"/>
                  </a:cubicBezTo>
                  <a:lnTo>
                    <a:pt x="3841588" y="1331265"/>
                  </a:lnTo>
                  <a:cubicBezTo>
                    <a:pt x="3841588" y="1336248"/>
                    <a:pt x="3837548" y="1340288"/>
                    <a:pt x="3832565" y="1340288"/>
                  </a:cubicBezTo>
                  <a:lnTo>
                    <a:pt x="9023" y="1340288"/>
                  </a:lnTo>
                  <a:cubicBezTo>
                    <a:pt x="4040" y="1340288"/>
                    <a:pt x="0" y="1336248"/>
                    <a:pt x="0" y="1331265"/>
                  </a:cubicBezTo>
                  <a:lnTo>
                    <a:pt x="0" y="9023"/>
                  </a:lnTo>
                  <a:cubicBezTo>
                    <a:pt x="0" y="4040"/>
                    <a:pt x="4040" y="0"/>
                    <a:pt x="9023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4"/>
            <p:cNvSpPr txBox="1"/>
            <p:nvPr/>
          </p:nvSpPr>
          <p:spPr>
            <a:xfrm>
              <a:off x="0" y="-38100"/>
              <a:ext cx="3841588" cy="13783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6" name="Google Shape;356;p14"/>
          <p:cNvGrpSpPr/>
          <p:nvPr/>
        </p:nvGrpSpPr>
        <p:grpSpPr>
          <a:xfrm>
            <a:off x="15573718" y="7940477"/>
            <a:ext cx="4693046" cy="4693046"/>
            <a:chOff x="0" y="0"/>
            <a:chExt cx="812800" cy="812800"/>
          </a:xfrm>
        </p:grpSpPr>
        <p:sp>
          <p:nvSpPr>
            <p:cNvPr id="357" name="Google Shape;357;p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 cmpd="sng">
              <a:solidFill>
                <a:srgbClr val="FFFFFF">
                  <a:alpha val="15294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59" name="Google Shape;359;p14"/>
          <p:cNvCxnSpPr/>
          <p:nvPr/>
        </p:nvCxnSpPr>
        <p:spPr>
          <a:xfrm>
            <a:off x="10706179" y="4181637"/>
            <a:ext cx="0" cy="4410340"/>
          </a:xfrm>
          <a:prstGeom prst="straightConnector1">
            <a:avLst/>
          </a:prstGeom>
          <a:noFill/>
          <a:ln w="38100" cap="flat" cmpd="sng">
            <a:solidFill>
              <a:srgbClr val="145DA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0" name="Google Shape;360;p14"/>
          <p:cNvSpPr/>
          <p:nvPr/>
        </p:nvSpPr>
        <p:spPr>
          <a:xfrm>
            <a:off x="10530514" y="3599122"/>
            <a:ext cx="6728786" cy="5596600"/>
          </a:xfrm>
          <a:custGeom>
            <a:avLst/>
            <a:gdLst/>
            <a:ahLst/>
            <a:cxnLst/>
            <a:rect l="l" t="t" r="r" b="b"/>
            <a:pathLst>
              <a:path w="6728786" h="5596600" extrusionOk="0">
                <a:moveTo>
                  <a:pt x="0" y="0"/>
                </a:moveTo>
                <a:lnTo>
                  <a:pt x="6728786" y="0"/>
                </a:lnTo>
                <a:lnTo>
                  <a:pt x="6728786" y="5596600"/>
                </a:lnTo>
                <a:lnTo>
                  <a:pt x="0" y="5596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  <p:sp>
        <p:nvSpPr>
          <p:cNvPr id="361" name="Google Shape;361;p14"/>
          <p:cNvSpPr txBox="1"/>
          <p:nvPr/>
        </p:nvSpPr>
        <p:spPr>
          <a:xfrm>
            <a:off x="1270420" y="904875"/>
            <a:ext cx="16514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rgbClr val="FDFDFD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Bądź czujny — na co zwrócić uwagę</a:t>
            </a:r>
            <a:endParaRPr sz="800"/>
          </a:p>
        </p:txBody>
      </p:sp>
      <p:sp>
        <p:nvSpPr>
          <p:cNvPr id="362" name="Google Shape;362;p14"/>
          <p:cNvSpPr txBox="1"/>
          <p:nvPr/>
        </p:nvSpPr>
        <p:spPr>
          <a:xfrm>
            <a:off x="1270420" y="2302199"/>
            <a:ext cx="12068148" cy="566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99" b="1" i="0" u="none" strike="noStrike" cap="none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Załączniki w niestandardowych formatach (np. .exe, .zip)</a:t>
            </a:r>
            <a:endParaRPr/>
          </a:p>
        </p:txBody>
      </p:sp>
      <p:sp>
        <p:nvSpPr>
          <p:cNvPr id="363" name="Google Shape;363;p14"/>
          <p:cNvSpPr txBox="1"/>
          <p:nvPr/>
        </p:nvSpPr>
        <p:spPr>
          <a:xfrm>
            <a:off x="1499884" y="4581962"/>
            <a:ext cx="8731874" cy="3358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Dziś macie zajęcia zdalnie. Szykujesz drugie śniadanie i widzisz, że dostajesz wiadomość do MS Teams: „Zostawiono Ci pilną notatkę głosową (31 sekund)”. Serce zaczyna bić szybciej. Pilne? Może to nauczyciel lub dyrektor? Strach rośnie. </a:t>
            </a:r>
            <a:endParaRPr/>
          </a:p>
          <a:p>
            <a:pPr marL="0" marR="0" lvl="0" indent="0" algn="just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145DA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just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Już masz otworzyć załącznik, ale nagle myślisz: „Chwila, czy my w ogóle używamy notatek głosowych w Teams?”</a:t>
            </a:r>
            <a:endParaRPr/>
          </a:p>
        </p:txBody>
      </p:sp>
      <p:sp>
        <p:nvSpPr>
          <p:cNvPr id="365" name="Google Shape;365;p14"/>
          <p:cNvSpPr txBox="1"/>
          <p:nvPr/>
        </p:nvSpPr>
        <p:spPr>
          <a:xfrm>
            <a:off x="10530525" y="8806050"/>
            <a:ext cx="6728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 u="sng">
                <a:solidFill>
                  <a:srgbClr val="145DA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https://www.wizer-training.com/blog/email-phishing-template-june-2024</a:t>
            </a:r>
            <a:r>
              <a:rPr lang="en-US" sz="1600" i="1">
                <a:solidFill>
                  <a:srgbClr val="145DA0"/>
                </a:solidFill>
              </a:rPr>
              <a:t> </a:t>
            </a:r>
            <a:endParaRPr/>
          </a:p>
        </p:txBody>
      </p:sp>
      <p:sp>
        <p:nvSpPr>
          <p:cNvPr id="366" name="Google Shape;366;p14"/>
          <p:cNvSpPr/>
          <p:nvPr/>
        </p:nvSpPr>
        <p:spPr>
          <a:xfrm>
            <a:off x="16056650" y="0"/>
            <a:ext cx="2230770" cy="2276296"/>
          </a:xfrm>
          <a:custGeom>
            <a:avLst/>
            <a:gdLst/>
            <a:ahLst/>
            <a:cxnLst/>
            <a:rect l="l" t="t" r="r" b="b"/>
            <a:pathLst>
              <a:path w="3642074" h="3642074" extrusionOk="0">
                <a:moveTo>
                  <a:pt x="0" y="0"/>
                </a:moveTo>
                <a:lnTo>
                  <a:pt x="3642074" y="0"/>
                </a:lnTo>
                <a:lnTo>
                  <a:pt x="3642074" y="3642074"/>
                </a:lnTo>
                <a:lnTo>
                  <a:pt x="0" y="3642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1" name="Google Shape;371;p15"/>
          <p:cNvGrpSpPr/>
          <p:nvPr/>
        </p:nvGrpSpPr>
        <p:grpSpPr>
          <a:xfrm>
            <a:off x="-300" y="9330201"/>
            <a:ext cx="18287702" cy="956788"/>
            <a:chOff x="0" y="-38100"/>
            <a:chExt cx="6110362" cy="303232"/>
          </a:xfrm>
        </p:grpSpPr>
        <p:sp>
          <p:nvSpPr>
            <p:cNvPr id="372" name="Google Shape;372;p15"/>
            <p:cNvSpPr/>
            <p:nvPr/>
          </p:nvSpPr>
          <p:spPr>
            <a:xfrm>
              <a:off x="0" y="0"/>
              <a:ext cx="6110362" cy="265132"/>
            </a:xfrm>
            <a:custGeom>
              <a:avLst/>
              <a:gdLst/>
              <a:ahLst/>
              <a:cxnLst/>
              <a:rect l="l" t="t" r="r" b="b"/>
              <a:pathLst>
                <a:path w="6110362" h="265132" extrusionOk="0">
                  <a:moveTo>
                    <a:pt x="0" y="0"/>
                  </a:moveTo>
                  <a:lnTo>
                    <a:pt x="6110362" y="0"/>
                  </a:lnTo>
                  <a:lnTo>
                    <a:pt x="6110362" y="265132"/>
                  </a:lnTo>
                  <a:lnTo>
                    <a:pt x="0" y="265132"/>
                  </a:lnTo>
                  <a:close/>
                </a:path>
              </a:pathLst>
            </a:custGeom>
            <a:solidFill>
              <a:srgbClr val="051D40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73" name="Google Shape;373;p15"/>
            <p:cNvSpPr txBox="1"/>
            <p:nvPr/>
          </p:nvSpPr>
          <p:spPr>
            <a:xfrm>
              <a:off x="0" y="-38100"/>
              <a:ext cx="6110362" cy="303232"/>
            </a:xfrm>
            <a:prstGeom prst="rect">
              <a:avLst/>
            </a:prstGeom>
            <a:solidFill>
              <a:srgbClr val="051D40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4" name="Google Shape;374;p15"/>
          <p:cNvSpPr/>
          <p:nvPr/>
        </p:nvSpPr>
        <p:spPr>
          <a:xfrm>
            <a:off x="203175" y="3039186"/>
            <a:ext cx="7439360" cy="6081677"/>
          </a:xfrm>
          <a:custGeom>
            <a:avLst/>
            <a:gdLst/>
            <a:ahLst/>
            <a:cxnLst/>
            <a:rect l="l" t="t" r="r" b="b"/>
            <a:pathLst>
              <a:path w="7439360" h="6081677" extrusionOk="0">
                <a:moveTo>
                  <a:pt x="0" y="0"/>
                </a:moveTo>
                <a:lnTo>
                  <a:pt x="7439361" y="0"/>
                </a:lnTo>
                <a:lnTo>
                  <a:pt x="7439361" y="6081677"/>
                </a:lnTo>
                <a:lnTo>
                  <a:pt x="0" y="60816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  <p:sp>
        <p:nvSpPr>
          <p:cNvPr id="375" name="Google Shape;375;p15"/>
          <p:cNvSpPr/>
          <p:nvPr/>
        </p:nvSpPr>
        <p:spPr>
          <a:xfrm>
            <a:off x="7178258" y="4719520"/>
            <a:ext cx="6079343" cy="3267647"/>
          </a:xfrm>
          <a:custGeom>
            <a:avLst/>
            <a:gdLst/>
            <a:ahLst/>
            <a:cxnLst/>
            <a:rect l="l" t="t" r="r" b="b"/>
            <a:pathLst>
              <a:path w="6079343" h="3267647" extrusionOk="0">
                <a:moveTo>
                  <a:pt x="0" y="0"/>
                </a:moveTo>
                <a:lnTo>
                  <a:pt x="6079342" y="0"/>
                </a:lnTo>
                <a:lnTo>
                  <a:pt x="6079342" y="3267647"/>
                </a:lnTo>
                <a:lnTo>
                  <a:pt x="0" y="32676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  <p:sp>
        <p:nvSpPr>
          <p:cNvPr id="376" name="Google Shape;376;p15"/>
          <p:cNvSpPr/>
          <p:nvPr/>
        </p:nvSpPr>
        <p:spPr>
          <a:xfrm>
            <a:off x="13194775" y="2693649"/>
            <a:ext cx="4732459" cy="5535039"/>
          </a:xfrm>
          <a:custGeom>
            <a:avLst/>
            <a:gdLst/>
            <a:ahLst/>
            <a:cxnLst/>
            <a:rect l="l" t="t" r="r" b="b"/>
            <a:pathLst>
              <a:path w="4732459" h="5535039" extrusionOk="0">
                <a:moveTo>
                  <a:pt x="0" y="0"/>
                </a:moveTo>
                <a:lnTo>
                  <a:pt x="4732459" y="0"/>
                </a:lnTo>
                <a:lnTo>
                  <a:pt x="4732459" y="5535039"/>
                </a:lnTo>
                <a:lnTo>
                  <a:pt x="0" y="55350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  <p:sp>
        <p:nvSpPr>
          <p:cNvPr id="377" name="Google Shape;377;p15"/>
          <p:cNvSpPr txBox="1"/>
          <p:nvPr/>
        </p:nvSpPr>
        <p:spPr>
          <a:xfrm>
            <a:off x="3658420" y="1367213"/>
            <a:ext cx="10971160" cy="112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0" i="0" u="none" strike="noStrike" cap="none">
                <a:solidFill>
                  <a:srgbClr val="051D4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SMS phishing Smishing</a:t>
            </a:r>
            <a:endParaRPr/>
          </a:p>
        </p:txBody>
      </p:sp>
      <p:sp>
        <p:nvSpPr>
          <p:cNvPr id="378" name="Google Shape;378;p15"/>
          <p:cNvSpPr txBox="1"/>
          <p:nvPr/>
        </p:nvSpPr>
        <p:spPr>
          <a:xfrm>
            <a:off x="13194750" y="8160500"/>
            <a:ext cx="47325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 u="sng">
                <a:solidFill>
                  <a:srgbClr val="145DA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https://kwestiabezpieczenstwa.pl/phishing/#:~:text=Spis%20tre%C5%9Bci.%20Co%20to%20jest%20phishing?%20Phishing%20%E2%80%94%20przyk%C5%82ady</a:t>
            </a:r>
            <a:r>
              <a:rPr lang="en-US" sz="1600" i="1">
                <a:solidFill>
                  <a:srgbClr val="145DA0"/>
                </a:solidFill>
              </a:rPr>
              <a:t> </a:t>
            </a:r>
            <a:endParaRPr sz="1600" i="1">
              <a:solidFill>
                <a:srgbClr val="145DA0"/>
              </a:solidFill>
            </a:endParaRPr>
          </a:p>
        </p:txBody>
      </p:sp>
      <p:sp>
        <p:nvSpPr>
          <p:cNvPr id="379" name="Google Shape;379;p15"/>
          <p:cNvSpPr/>
          <p:nvPr/>
        </p:nvSpPr>
        <p:spPr>
          <a:xfrm>
            <a:off x="16056650" y="0"/>
            <a:ext cx="2230770" cy="2276296"/>
          </a:xfrm>
          <a:custGeom>
            <a:avLst/>
            <a:gdLst/>
            <a:ahLst/>
            <a:cxnLst/>
            <a:rect l="l" t="t" r="r" b="b"/>
            <a:pathLst>
              <a:path w="3642074" h="3642074" extrusionOk="0">
                <a:moveTo>
                  <a:pt x="0" y="0"/>
                </a:moveTo>
                <a:lnTo>
                  <a:pt x="3642074" y="0"/>
                </a:lnTo>
                <a:lnTo>
                  <a:pt x="3642074" y="3642074"/>
                </a:lnTo>
                <a:lnTo>
                  <a:pt x="0" y="3642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-6007842" y="-1797460"/>
            <a:ext cx="13881919" cy="13881919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8699" y="3399437"/>
            <a:ext cx="5543947" cy="16178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55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680" b="0" i="0" u="none" strike="noStrike" kern="1200" cap="none" spc="0" normalizeH="0" baseline="0" noProof="0" dirty="0">
                <a:ln>
                  <a:noFill/>
                </a:ln>
                <a:solidFill>
                  <a:srgbClr val="FDFDFD"/>
                </a:solidFill>
                <a:effectLst/>
                <a:uLnTx/>
                <a:uFillTx/>
                <a:latin typeface="Open Sans Extra Bold"/>
                <a:ea typeface="Open Sans Extra Bold"/>
                <a:cs typeface="Open Sans Extra Bold"/>
                <a:sym typeface="Open Sans Extra Bold"/>
              </a:rPr>
              <a:t>Jak się bronić przed socjotechniką?</a:t>
            </a:r>
          </a:p>
        </p:txBody>
      </p:sp>
      <p:sp>
        <p:nvSpPr>
          <p:cNvPr id="9" name="Freeform 9"/>
          <p:cNvSpPr/>
          <p:nvPr/>
        </p:nvSpPr>
        <p:spPr>
          <a:xfrm>
            <a:off x="8618101" y="1767991"/>
            <a:ext cx="1424256" cy="1424256"/>
          </a:xfrm>
          <a:custGeom>
            <a:avLst/>
            <a:gdLst/>
            <a:ahLst/>
            <a:cxnLst/>
            <a:rect l="l" t="t" r="r" b="b"/>
            <a:pathLst>
              <a:path w="1424256" h="1424256">
                <a:moveTo>
                  <a:pt x="0" y="0"/>
                </a:moveTo>
                <a:lnTo>
                  <a:pt x="1424255" y="0"/>
                </a:lnTo>
                <a:lnTo>
                  <a:pt x="1424255" y="1424256"/>
                </a:lnTo>
                <a:lnTo>
                  <a:pt x="0" y="14242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280481" y="2052316"/>
            <a:ext cx="5768345" cy="87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99" b="0" i="0" u="none" strike="noStrike" kern="1200" cap="none" spc="-49" normalizeH="0" baseline="0" noProof="0" dirty="0">
                <a:ln>
                  <a:noFill/>
                </a:ln>
                <a:solidFill>
                  <a:srgbClr val="145DA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Nie ufaj informacjom, których nie możesz sprawdzić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763159" y="2041203"/>
            <a:ext cx="1134140" cy="801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69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784" kern="1200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1.</a:t>
            </a:r>
            <a:endParaRPr kumimoji="0" lang="en-US" sz="4784" b="0" i="0" u="none" strike="noStrike" kern="1200" cap="none" spc="0" normalizeH="0" baseline="0" noProof="0" dirty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Open Sans Extra Bold"/>
              <a:ea typeface="Open Sans Extra Bold"/>
              <a:cs typeface="Open Sans Extra Bold"/>
              <a:sym typeface="Open Sans Extra Bold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9144000" y="3541391"/>
            <a:ext cx="1424256" cy="1424256"/>
          </a:xfrm>
          <a:custGeom>
            <a:avLst/>
            <a:gdLst/>
            <a:ahLst/>
            <a:cxnLst/>
            <a:rect l="l" t="t" r="r" b="b"/>
            <a:pathLst>
              <a:path w="1424256" h="1424256">
                <a:moveTo>
                  <a:pt x="0" y="0"/>
                </a:moveTo>
                <a:lnTo>
                  <a:pt x="1424256" y="0"/>
                </a:lnTo>
                <a:lnTo>
                  <a:pt x="1424256" y="1424256"/>
                </a:lnTo>
                <a:lnTo>
                  <a:pt x="0" y="14242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688346" y="3999519"/>
            <a:ext cx="5768345" cy="1324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99" b="0" i="0" u="none" strike="noStrike" kern="1200" cap="none" spc="-49" normalizeH="0" baseline="0" noProof="0" dirty="0">
                <a:ln>
                  <a:noFill/>
                </a:ln>
                <a:solidFill>
                  <a:srgbClr val="145DA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Nie klikaj w linki z podejrzanych wiadomości</a:t>
            </a:r>
          </a:p>
          <a:p>
            <a:pPr marL="0" marR="0" lvl="0" indent="0" algn="l" defTabSz="914400" rtl="0" eaLnBrk="1" fontAlgn="auto" latinLnBrk="0" hangingPunct="1">
              <a:lnSpc>
                <a:spcPts val="34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99" b="0" i="0" u="none" strike="noStrike" kern="1200" cap="none" spc="-49" normalizeH="0" baseline="0" noProof="0" dirty="0">
              <a:ln>
                <a:noFill/>
              </a:ln>
              <a:solidFill>
                <a:srgbClr val="145DA0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9289058" y="3814603"/>
            <a:ext cx="1134140" cy="801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69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784" kern="1200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2.</a:t>
            </a:r>
            <a:endParaRPr kumimoji="0" lang="en-US" sz="4784" b="0" i="0" u="none" strike="noStrike" kern="1200" cap="none" spc="0" normalizeH="0" baseline="0" noProof="0" dirty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Open Sans Extra Bold"/>
              <a:ea typeface="Open Sans Extra Bold"/>
              <a:cs typeface="Open Sans Extra Bold"/>
              <a:sym typeface="Open Sans Extra Bold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9144000" y="5318072"/>
            <a:ext cx="1424256" cy="1424256"/>
          </a:xfrm>
          <a:custGeom>
            <a:avLst/>
            <a:gdLst/>
            <a:ahLst/>
            <a:cxnLst/>
            <a:rect l="l" t="t" r="r" b="b"/>
            <a:pathLst>
              <a:path w="1424256" h="1424256">
                <a:moveTo>
                  <a:pt x="0" y="0"/>
                </a:moveTo>
                <a:lnTo>
                  <a:pt x="1424256" y="0"/>
                </a:lnTo>
                <a:lnTo>
                  <a:pt x="1424256" y="1424256"/>
                </a:lnTo>
                <a:lnTo>
                  <a:pt x="0" y="14242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817587" y="5776200"/>
            <a:ext cx="5768345" cy="1324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99" b="0" i="0" u="none" strike="noStrike" kern="1200" cap="none" spc="-49" normalizeH="0" baseline="0" noProof="0" dirty="0">
                <a:ln>
                  <a:noFill/>
                </a:ln>
                <a:solidFill>
                  <a:srgbClr val="145DA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Nie udostępniaj swoich haseł ani danych bankowych</a:t>
            </a:r>
          </a:p>
          <a:p>
            <a:pPr marL="0" marR="0" lvl="0" indent="0" algn="l" defTabSz="914400" rtl="0" eaLnBrk="1" fontAlgn="auto" latinLnBrk="0" hangingPunct="1">
              <a:lnSpc>
                <a:spcPts val="34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99" b="0" i="0" u="none" strike="noStrike" kern="1200" cap="none" spc="-49" normalizeH="0" baseline="0" noProof="0" dirty="0">
              <a:ln>
                <a:noFill/>
              </a:ln>
              <a:solidFill>
                <a:srgbClr val="145DA0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9289058" y="5591284"/>
            <a:ext cx="1134140" cy="801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69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784" kern="1200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3.</a:t>
            </a:r>
            <a:endParaRPr kumimoji="0" lang="en-US" sz="4784" b="0" i="0" u="none" strike="noStrike" kern="1200" cap="none" spc="0" normalizeH="0" baseline="0" noProof="0" dirty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Open Sans Extra Bold"/>
              <a:ea typeface="Open Sans Extra Bold"/>
              <a:cs typeface="Open Sans Extra Bold"/>
              <a:sym typeface="Open Sans Extra Bold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8618101" y="7094753"/>
            <a:ext cx="1424256" cy="1424256"/>
          </a:xfrm>
          <a:custGeom>
            <a:avLst/>
            <a:gdLst/>
            <a:ahLst/>
            <a:cxnLst/>
            <a:rect l="l" t="t" r="r" b="b"/>
            <a:pathLst>
              <a:path w="1424256" h="1424256">
                <a:moveTo>
                  <a:pt x="0" y="0"/>
                </a:moveTo>
                <a:lnTo>
                  <a:pt x="1424255" y="0"/>
                </a:lnTo>
                <a:lnTo>
                  <a:pt x="1424255" y="1424256"/>
                </a:lnTo>
                <a:lnTo>
                  <a:pt x="0" y="14242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0280481" y="7552881"/>
            <a:ext cx="5768345" cy="1324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99" b="0" i="0" u="none" strike="noStrike" kern="1200" cap="none" spc="-49" normalizeH="0" baseline="0" noProof="0" dirty="0">
                <a:ln>
                  <a:noFill/>
                </a:ln>
                <a:solidFill>
                  <a:srgbClr val="145DA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Nie działaj pod wpływem emocji — weź głęboki oddech/zamknij oczy na moment, zastanów się dwa razy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763159" y="7367965"/>
            <a:ext cx="1134140" cy="801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69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784" kern="1200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4.</a:t>
            </a:r>
            <a:endParaRPr kumimoji="0" lang="en-US" sz="4784" b="0" i="0" u="none" strike="noStrike" kern="1200" cap="none" spc="0" normalizeH="0" baseline="0" noProof="0" dirty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Open Sans Extra Bold"/>
              <a:ea typeface="Open Sans Extra Bold"/>
              <a:cs typeface="Open Sans Extra Bold"/>
              <a:sym typeface="Open Sans Extra Bold"/>
            </a:endParaRPr>
          </a:p>
        </p:txBody>
      </p:sp>
      <p:grpSp>
        <p:nvGrpSpPr>
          <p:cNvPr id="21" name="Group 21"/>
          <p:cNvGrpSpPr/>
          <p:nvPr/>
        </p:nvGrpSpPr>
        <p:grpSpPr>
          <a:xfrm>
            <a:off x="7905455" y="2656032"/>
            <a:ext cx="373607" cy="373607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FDFD"/>
            </a:solidFill>
            <a:ln w="38100" cap="sq">
              <a:solidFill>
                <a:srgbClr val="00569E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8315313" y="4180490"/>
            <a:ext cx="373607" cy="373607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FDFD"/>
            </a:solidFill>
            <a:ln w="38100" cap="sq">
              <a:solidFill>
                <a:srgbClr val="00569E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7944228" y="7402839"/>
            <a:ext cx="373607" cy="373607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FDFD"/>
            </a:solidFill>
            <a:ln w="38100" cap="sq">
              <a:solidFill>
                <a:srgbClr val="00569E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8309460" y="5760481"/>
            <a:ext cx="373607" cy="373607"/>
            <a:chOff x="0" y="0"/>
            <a:chExt cx="812800" cy="8128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FDFD"/>
            </a:solidFill>
            <a:ln w="38100" cap="sq">
              <a:solidFill>
                <a:srgbClr val="00569E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3" name="Google Shape;129;p2">
            <a:extLst>
              <a:ext uri="{FF2B5EF4-FFF2-40B4-BE49-F238E27FC236}">
                <a16:creationId xmlns:a16="http://schemas.microsoft.com/office/drawing/2014/main" id="{1CD9974B-60F6-389A-6281-3575AF2CA038}"/>
              </a:ext>
            </a:extLst>
          </p:cNvPr>
          <p:cNvSpPr/>
          <p:nvPr/>
        </p:nvSpPr>
        <p:spPr>
          <a:xfrm>
            <a:off x="16056650" y="0"/>
            <a:ext cx="2230770" cy="2276296"/>
          </a:xfrm>
          <a:custGeom>
            <a:avLst/>
            <a:gdLst/>
            <a:ahLst/>
            <a:cxnLst/>
            <a:rect l="l" t="t" r="r" b="b"/>
            <a:pathLst>
              <a:path w="3642074" h="3642074" extrusionOk="0">
                <a:moveTo>
                  <a:pt x="0" y="0"/>
                </a:moveTo>
                <a:lnTo>
                  <a:pt x="3642074" y="0"/>
                </a:lnTo>
                <a:lnTo>
                  <a:pt x="3642074" y="3642074"/>
                </a:lnTo>
                <a:lnTo>
                  <a:pt x="0" y="3642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7"/>
          <p:cNvSpPr/>
          <p:nvPr/>
        </p:nvSpPr>
        <p:spPr>
          <a:xfrm>
            <a:off x="1467885" y="8222803"/>
            <a:ext cx="11402164" cy="711357"/>
          </a:xfrm>
          <a:custGeom>
            <a:avLst/>
            <a:gdLst/>
            <a:ahLst/>
            <a:cxnLst/>
            <a:rect l="l" t="t" r="r" b="b"/>
            <a:pathLst>
              <a:path w="11402164" h="711357" extrusionOk="0">
                <a:moveTo>
                  <a:pt x="0" y="0"/>
                </a:moveTo>
                <a:lnTo>
                  <a:pt x="11402164" y="0"/>
                </a:lnTo>
                <a:lnTo>
                  <a:pt x="11402164" y="711358"/>
                </a:lnTo>
                <a:lnTo>
                  <a:pt x="0" y="7113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216565"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  <p:grpSp>
        <p:nvGrpSpPr>
          <p:cNvPr id="416" name="Google Shape;416;p17"/>
          <p:cNvGrpSpPr/>
          <p:nvPr/>
        </p:nvGrpSpPr>
        <p:grpSpPr>
          <a:xfrm>
            <a:off x="13266830" y="-144662"/>
            <a:ext cx="5021203" cy="10431728"/>
            <a:chOff x="0" y="-38100"/>
            <a:chExt cx="1322448" cy="2747433"/>
          </a:xfrm>
        </p:grpSpPr>
        <p:sp>
          <p:nvSpPr>
            <p:cNvPr id="417" name="Google Shape;417;p17"/>
            <p:cNvSpPr/>
            <p:nvPr/>
          </p:nvSpPr>
          <p:spPr>
            <a:xfrm>
              <a:off x="0" y="0"/>
              <a:ext cx="1322448" cy="2709333"/>
            </a:xfrm>
            <a:custGeom>
              <a:avLst/>
              <a:gdLst/>
              <a:ahLst/>
              <a:cxnLst/>
              <a:rect l="l" t="t" r="r" b="b"/>
              <a:pathLst>
                <a:path w="1322448" h="2709333" extrusionOk="0">
                  <a:moveTo>
                    <a:pt x="0" y="0"/>
                  </a:moveTo>
                  <a:lnTo>
                    <a:pt x="1322448" y="0"/>
                  </a:lnTo>
                  <a:lnTo>
                    <a:pt x="132244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51D40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8" name="Google Shape;418;p17"/>
            <p:cNvSpPr txBox="1"/>
            <p:nvPr/>
          </p:nvSpPr>
          <p:spPr>
            <a:xfrm>
              <a:off x="0" y="-38100"/>
              <a:ext cx="1322400" cy="27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9" name="Google Shape;419;p17"/>
          <p:cNvGrpSpPr/>
          <p:nvPr/>
        </p:nvGrpSpPr>
        <p:grpSpPr>
          <a:xfrm>
            <a:off x="-50" y="1539127"/>
            <a:ext cx="18288122" cy="8747820"/>
            <a:chOff x="0" y="-38100"/>
            <a:chExt cx="4816593" cy="785890"/>
          </a:xfrm>
        </p:grpSpPr>
        <p:sp>
          <p:nvSpPr>
            <p:cNvPr id="420" name="Google Shape;420;p17"/>
            <p:cNvSpPr/>
            <p:nvPr/>
          </p:nvSpPr>
          <p:spPr>
            <a:xfrm>
              <a:off x="0" y="0"/>
              <a:ext cx="4816592" cy="747790"/>
            </a:xfrm>
            <a:custGeom>
              <a:avLst/>
              <a:gdLst/>
              <a:ahLst/>
              <a:cxnLst/>
              <a:rect l="l" t="t" r="r" b="b"/>
              <a:pathLst>
                <a:path w="4816592" h="747790" extrusionOk="0">
                  <a:moveTo>
                    <a:pt x="5927" y="0"/>
                  </a:moveTo>
                  <a:lnTo>
                    <a:pt x="4810666" y="0"/>
                  </a:lnTo>
                  <a:cubicBezTo>
                    <a:pt x="4812238" y="0"/>
                    <a:pt x="4813745" y="624"/>
                    <a:pt x="4814856" y="1736"/>
                  </a:cubicBezTo>
                  <a:cubicBezTo>
                    <a:pt x="4815968" y="2847"/>
                    <a:pt x="4816592" y="4355"/>
                    <a:pt x="4816592" y="5927"/>
                  </a:cubicBezTo>
                  <a:lnTo>
                    <a:pt x="4816592" y="741864"/>
                  </a:lnTo>
                  <a:cubicBezTo>
                    <a:pt x="4816592" y="745137"/>
                    <a:pt x="4813939" y="747790"/>
                    <a:pt x="4810666" y="747790"/>
                  </a:cubicBezTo>
                  <a:lnTo>
                    <a:pt x="5927" y="747790"/>
                  </a:lnTo>
                  <a:cubicBezTo>
                    <a:pt x="2653" y="747790"/>
                    <a:pt x="0" y="745137"/>
                    <a:pt x="0" y="741864"/>
                  </a:cubicBezTo>
                  <a:lnTo>
                    <a:pt x="0" y="5927"/>
                  </a:lnTo>
                  <a:cubicBezTo>
                    <a:pt x="0" y="2653"/>
                    <a:pt x="2653" y="0"/>
                    <a:pt x="5927" y="0"/>
                  </a:cubicBezTo>
                  <a:close/>
                </a:path>
              </a:pathLst>
            </a:custGeom>
            <a:solidFill>
              <a:srgbClr val="005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7"/>
            <p:cNvSpPr txBox="1"/>
            <p:nvPr/>
          </p:nvSpPr>
          <p:spPr>
            <a:xfrm>
              <a:off x="0" y="-38100"/>
              <a:ext cx="4816593" cy="7858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2" name="Google Shape;422;p17"/>
          <p:cNvGrpSpPr/>
          <p:nvPr/>
        </p:nvGrpSpPr>
        <p:grpSpPr>
          <a:xfrm>
            <a:off x="180686" y="1929966"/>
            <a:ext cx="2772162" cy="867960"/>
            <a:chOff x="0" y="-66675"/>
            <a:chExt cx="1013291" cy="317260"/>
          </a:xfrm>
        </p:grpSpPr>
        <p:sp>
          <p:nvSpPr>
            <p:cNvPr id="423" name="Google Shape;423;p17"/>
            <p:cNvSpPr/>
            <p:nvPr/>
          </p:nvSpPr>
          <p:spPr>
            <a:xfrm>
              <a:off x="0" y="0"/>
              <a:ext cx="1013291" cy="250585"/>
            </a:xfrm>
            <a:custGeom>
              <a:avLst/>
              <a:gdLst/>
              <a:ahLst/>
              <a:cxnLst/>
              <a:rect l="l" t="t" r="r" b="b"/>
              <a:pathLst>
                <a:path w="1013291" h="250585" extrusionOk="0">
                  <a:moveTo>
                    <a:pt x="125293" y="0"/>
                  </a:moveTo>
                  <a:lnTo>
                    <a:pt x="887999" y="0"/>
                  </a:lnTo>
                  <a:cubicBezTo>
                    <a:pt x="921228" y="0"/>
                    <a:pt x="953097" y="13200"/>
                    <a:pt x="976594" y="36697"/>
                  </a:cubicBezTo>
                  <a:cubicBezTo>
                    <a:pt x="1000091" y="60194"/>
                    <a:pt x="1013291" y="92063"/>
                    <a:pt x="1013291" y="125293"/>
                  </a:cubicBezTo>
                  <a:lnTo>
                    <a:pt x="1013291" y="125293"/>
                  </a:lnTo>
                  <a:cubicBezTo>
                    <a:pt x="1013291" y="158522"/>
                    <a:pt x="1000091" y="190391"/>
                    <a:pt x="976594" y="213888"/>
                  </a:cubicBezTo>
                  <a:cubicBezTo>
                    <a:pt x="953097" y="237385"/>
                    <a:pt x="921228" y="250585"/>
                    <a:pt x="887999" y="250585"/>
                  </a:cubicBezTo>
                  <a:lnTo>
                    <a:pt x="125293" y="250585"/>
                  </a:lnTo>
                  <a:cubicBezTo>
                    <a:pt x="92063" y="250585"/>
                    <a:pt x="60194" y="237385"/>
                    <a:pt x="36697" y="213888"/>
                  </a:cubicBezTo>
                  <a:cubicBezTo>
                    <a:pt x="13200" y="190391"/>
                    <a:pt x="0" y="158522"/>
                    <a:pt x="0" y="125293"/>
                  </a:cubicBezTo>
                  <a:lnTo>
                    <a:pt x="0" y="125293"/>
                  </a:lnTo>
                  <a:cubicBezTo>
                    <a:pt x="0" y="92063"/>
                    <a:pt x="13200" y="60194"/>
                    <a:pt x="36697" y="36697"/>
                  </a:cubicBezTo>
                  <a:cubicBezTo>
                    <a:pt x="60194" y="13200"/>
                    <a:pt x="92063" y="0"/>
                    <a:pt x="125293" y="0"/>
                  </a:cubicBezTo>
                  <a:close/>
                </a:path>
              </a:pathLst>
            </a:custGeom>
            <a:gradFill>
              <a:gsLst>
                <a:gs pos="0">
                  <a:srgbClr val="00569E"/>
                </a:gs>
                <a:gs pos="100000">
                  <a:srgbClr val="014074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7"/>
            <p:cNvSpPr txBox="1"/>
            <p:nvPr/>
          </p:nvSpPr>
          <p:spPr>
            <a:xfrm>
              <a:off x="0" y="-66675"/>
              <a:ext cx="1013291" cy="3172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399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86" b="1" i="0" u="none" strike="noStrike" cap="non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1</a:t>
              </a:r>
              <a:endParaRPr/>
            </a:p>
          </p:txBody>
        </p:sp>
      </p:grpSp>
      <p:grpSp>
        <p:nvGrpSpPr>
          <p:cNvPr id="425" name="Google Shape;425;p17"/>
          <p:cNvGrpSpPr/>
          <p:nvPr/>
        </p:nvGrpSpPr>
        <p:grpSpPr>
          <a:xfrm>
            <a:off x="180700" y="3157916"/>
            <a:ext cx="2772162" cy="867960"/>
            <a:chOff x="0" y="-66675"/>
            <a:chExt cx="1013291" cy="317260"/>
          </a:xfrm>
        </p:grpSpPr>
        <p:sp>
          <p:nvSpPr>
            <p:cNvPr id="426" name="Google Shape;426;p17"/>
            <p:cNvSpPr/>
            <p:nvPr/>
          </p:nvSpPr>
          <p:spPr>
            <a:xfrm>
              <a:off x="0" y="0"/>
              <a:ext cx="1013291" cy="250585"/>
            </a:xfrm>
            <a:custGeom>
              <a:avLst/>
              <a:gdLst/>
              <a:ahLst/>
              <a:cxnLst/>
              <a:rect l="l" t="t" r="r" b="b"/>
              <a:pathLst>
                <a:path w="1013291" h="250585" extrusionOk="0">
                  <a:moveTo>
                    <a:pt x="125293" y="0"/>
                  </a:moveTo>
                  <a:lnTo>
                    <a:pt x="887999" y="0"/>
                  </a:lnTo>
                  <a:cubicBezTo>
                    <a:pt x="921228" y="0"/>
                    <a:pt x="953097" y="13200"/>
                    <a:pt x="976594" y="36697"/>
                  </a:cubicBezTo>
                  <a:cubicBezTo>
                    <a:pt x="1000091" y="60194"/>
                    <a:pt x="1013291" y="92063"/>
                    <a:pt x="1013291" y="125293"/>
                  </a:cubicBezTo>
                  <a:lnTo>
                    <a:pt x="1013291" y="125293"/>
                  </a:lnTo>
                  <a:cubicBezTo>
                    <a:pt x="1013291" y="158522"/>
                    <a:pt x="1000091" y="190391"/>
                    <a:pt x="976594" y="213888"/>
                  </a:cubicBezTo>
                  <a:cubicBezTo>
                    <a:pt x="953097" y="237385"/>
                    <a:pt x="921228" y="250585"/>
                    <a:pt x="887999" y="250585"/>
                  </a:cubicBezTo>
                  <a:lnTo>
                    <a:pt x="125293" y="250585"/>
                  </a:lnTo>
                  <a:cubicBezTo>
                    <a:pt x="92063" y="250585"/>
                    <a:pt x="60194" y="237385"/>
                    <a:pt x="36697" y="213888"/>
                  </a:cubicBezTo>
                  <a:cubicBezTo>
                    <a:pt x="13200" y="190391"/>
                    <a:pt x="0" y="158522"/>
                    <a:pt x="0" y="125293"/>
                  </a:cubicBezTo>
                  <a:lnTo>
                    <a:pt x="0" y="125293"/>
                  </a:lnTo>
                  <a:cubicBezTo>
                    <a:pt x="0" y="92063"/>
                    <a:pt x="13200" y="60194"/>
                    <a:pt x="36697" y="36697"/>
                  </a:cubicBezTo>
                  <a:cubicBezTo>
                    <a:pt x="60194" y="13200"/>
                    <a:pt x="92063" y="0"/>
                    <a:pt x="125293" y="0"/>
                  </a:cubicBezTo>
                  <a:close/>
                </a:path>
              </a:pathLst>
            </a:custGeom>
            <a:gradFill>
              <a:gsLst>
                <a:gs pos="0">
                  <a:srgbClr val="00569E"/>
                </a:gs>
                <a:gs pos="100000">
                  <a:srgbClr val="014074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7"/>
            <p:cNvSpPr txBox="1"/>
            <p:nvPr/>
          </p:nvSpPr>
          <p:spPr>
            <a:xfrm>
              <a:off x="0" y="-66675"/>
              <a:ext cx="1013291" cy="3172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399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86" b="1" i="0" u="none" strike="noStrike" cap="non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2</a:t>
              </a:r>
              <a:endParaRPr/>
            </a:p>
          </p:txBody>
        </p:sp>
      </p:grpSp>
      <p:grpSp>
        <p:nvGrpSpPr>
          <p:cNvPr id="428" name="Google Shape;428;p17"/>
          <p:cNvGrpSpPr/>
          <p:nvPr/>
        </p:nvGrpSpPr>
        <p:grpSpPr>
          <a:xfrm>
            <a:off x="231699" y="4370703"/>
            <a:ext cx="2670152" cy="868343"/>
            <a:chOff x="0" y="-66675"/>
            <a:chExt cx="976004" cy="317400"/>
          </a:xfrm>
        </p:grpSpPr>
        <p:sp>
          <p:nvSpPr>
            <p:cNvPr id="429" name="Google Shape;429;p17"/>
            <p:cNvSpPr/>
            <p:nvPr/>
          </p:nvSpPr>
          <p:spPr>
            <a:xfrm>
              <a:off x="0" y="0"/>
              <a:ext cx="976004" cy="250585"/>
            </a:xfrm>
            <a:custGeom>
              <a:avLst/>
              <a:gdLst/>
              <a:ahLst/>
              <a:cxnLst/>
              <a:rect l="l" t="t" r="r" b="b"/>
              <a:pathLst>
                <a:path w="976004" h="250585" extrusionOk="0">
                  <a:moveTo>
                    <a:pt x="125293" y="0"/>
                  </a:moveTo>
                  <a:lnTo>
                    <a:pt x="850712" y="0"/>
                  </a:lnTo>
                  <a:cubicBezTo>
                    <a:pt x="883941" y="0"/>
                    <a:pt x="915810" y="13200"/>
                    <a:pt x="939307" y="36697"/>
                  </a:cubicBezTo>
                  <a:cubicBezTo>
                    <a:pt x="962804" y="60194"/>
                    <a:pt x="976004" y="92063"/>
                    <a:pt x="976004" y="125293"/>
                  </a:cubicBezTo>
                  <a:lnTo>
                    <a:pt x="976004" y="125293"/>
                  </a:lnTo>
                  <a:cubicBezTo>
                    <a:pt x="976004" y="158522"/>
                    <a:pt x="962804" y="190391"/>
                    <a:pt x="939307" y="213888"/>
                  </a:cubicBezTo>
                  <a:cubicBezTo>
                    <a:pt x="915810" y="237385"/>
                    <a:pt x="883941" y="250585"/>
                    <a:pt x="850712" y="250585"/>
                  </a:cubicBezTo>
                  <a:lnTo>
                    <a:pt x="125293" y="250585"/>
                  </a:lnTo>
                  <a:cubicBezTo>
                    <a:pt x="92063" y="250585"/>
                    <a:pt x="60194" y="237385"/>
                    <a:pt x="36697" y="213888"/>
                  </a:cubicBezTo>
                  <a:cubicBezTo>
                    <a:pt x="13200" y="190391"/>
                    <a:pt x="0" y="158522"/>
                    <a:pt x="0" y="125293"/>
                  </a:cubicBezTo>
                  <a:lnTo>
                    <a:pt x="0" y="125293"/>
                  </a:lnTo>
                  <a:cubicBezTo>
                    <a:pt x="0" y="92063"/>
                    <a:pt x="13200" y="60194"/>
                    <a:pt x="36697" y="36697"/>
                  </a:cubicBezTo>
                  <a:cubicBezTo>
                    <a:pt x="60194" y="13200"/>
                    <a:pt x="92063" y="0"/>
                    <a:pt x="125293" y="0"/>
                  </a:cubicBezTo>
                  <a:close/>
                </a:path>
              </a:pathLst>
            </a:custGeom>
            <a:gradFill>
              <a:gsLst>
                <a:gs pos="0">
                  <a:srgbClr val="00569E"/>
                </a:gs>
                <a:gs pos="100000">
                  <a:srgbClr val="014074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7"/>
            <p:cNvSpPr txBox="1"/>
            <p:nvPr/>
          </p:nvSpPr>
          <p:spPr>
            <a:xfrm>
              <a:off x="0" y="-66675"/>
              <a:ext cx="975900" cy="31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399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86" b="1" i="0" u="none" strike="noStrike" cap="non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3</a:t>
              </a:r>
              <a:endParaRPr/>
            </a:p>
          </p:txBody>
        </p:sp>
      </p:grpSp>
      <p:grpSp>
        <p:nvGrpSpPr>
          <p:cNvPr id="431" name="Google Shape;431;p17"/>
          <p:cNvGrpSpPr/>
          <p:nvPr/>
        </p:nvGrpSpPr>
        <p:grpSpPr>
          <a:xfrm>
            <a:off x="231694" y="5612053"/>
            <a:ext cx="2670152" cy="867960"/>
            <a:chOff x="0" y="-66675"/>
            <a:chExt cx="976004" cy="317260"/>
          </a:xfrm>
        </p:grpSpPr>
        <p:sp>
          <p:nvSpPr>
            <p:cNvPr id="432" name="Google Shape;432;p17"/>
            <p:cNvSpPr/>
            <p:nvPr/>
          </p:nvSpPr>
          <p:spPr>
            <a:xfrm>
              <a:off x="0" y="0"/>
              <a:ext cx="976004" cy="250585"/>
            </a:xfrm>
            <a:custGeom>
              <a:avLst/>
              <a:gdLst/>
              <a:ahLst/>
              <a:cxnLst/>
              <a:rect l="l" t="t" r="r" b="b"/>
              <a:pathLst>
                <a:path w="976004" h="250585" extrusionOk="0">
                  <a:moveTo>
                    <a:pt x="125293" y="0"/>
                  </a:moveTo>
                  <a:lnTo>
                    <a:pt x="850712" y="0"/>
                  </a:lnTo>
                  <a:cubicBezTo>
                    <a:pt x="883941" y="0"/>
                    <a:pt x="915810" y="13200"/>
                    <a:pt x="939307" y="36697"/>
                  </a:cubicBezTo>
                  <a:cubicBezTo>
                    <a:pt x="962804" y="60194"/>
                    <a:pt x="976004" y="92063"/>
                    <a:pt x="976004" y="125293"/>
                  </a:cubicBezTo>
                  <a:lnTo>
                    <a:pt x="976004" y="125293"/>
                  </a:lnTo>
                  <a:cubicBezTo>
                    <a:pt x="976004" y="158522"/>
                    <a:pt x="962804" y="190391"/>
                    <a:pt x="939307" y="213888"/>
                  </a:cubicBezTo>
                  <a:cubicBezTo>
                    <a:pt x="915810" y="237385"/>
                    <a:pt x="883941" y="250585"/>
                    <a:pt x="850712" y="250585"/>
                  </a:cubicBezTo>
                  <a:lnTo>
                    <a:pt x="125293" y="250585"/>
                  </a:lnTo>
                  <a:cubicBezTo>
                    <a:pt x="92063" y="250585"/>
                    <a:pt x="60194" y="237385"/>
                    <a:pt x="36697" y="213888"/>
                  </a:cubicBezTo>
                  <a:cubicBezTo>
                    <a:pt x="13200" y="190391"/>
                    <a:pt x="0" y="158522"/>
                    <a:pt x="0" y="125293"/>
                  </a:cubicBezTo>
                  <a:lnTo>
                    <a:pt x="0" y="125293"/>
                  </a:lnTo>
                  <a:cubicBezTo>
                    <a:pt x="0" y="92063"/>
                    <a:pt x="13200" y="60194"/>
                    <a:pt x="36697" y="36697"/>
                  </a:cubicBezTo>
                  <a:cubicBezTo>
                    <a:pt x="60194" y="13200"/>
                    <a:pt x="92063" y="0"/>
                    <a:pt x="125293" y="0"/>
                  </a:cubicBezTo>
                  <a:close/>
                </a:path>
              </a:pathLst>
            </a:custGeom>
            <a:gradFill>
              <a:gsLst>
                <a:gs pos="0">
                  <a:srgbClr val="00569E"/>
                </a:gs>
                <a:gs pos="100000">
                  <a:srgbClr val="014074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7"/>
            <p:cNvSpPr txBox="1"/>
            <p:nvPr/>
          </p:nvSpPr>
          <p:spPr>
            <a:xfrm>
              <a:off x="0" y="-66675"/>
              <a:ext cx="976004" cy="3172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399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86" b="1" i="0" u="none" strike="noStrike" cap="non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4</a:t>
              </a:r>
              <a:endParaRPr/>
            </a:p>
          </p:txBody>
        </p:sp>
      </p:grpSp>
      <p:sp>
        <p:nvSpPr>
          <p:cNvPr id="434" name="Google Shape;434;p17"/>
          <p:cNvSpPr txBox="1"/>
          <p:nvPr/>
        </p:nvSpPr>
        <p:spPr>
          <a:xfrm>
            <a:off x="3611592" y="2179300"/>
            <a:ext cx="9655200" cy="60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Nie</a:t>
            </a:r>
            <a:r>
              <a:rPr lang="en-US" sz="2800" b="1" i="0" u="none" strike="noStrike" cap="none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00" b="1" i="0" u="none" strike="noStrike" cap="none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klikaj</a:t>
            </a:r>
            <a:r>
              <a:rPr lang="en-US" sz="2800" b="0" i="0" u="none" strike="noStrike" cap="none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00" b="0" i="0" u="none" strike="noStrike" cap="none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linków</a:t>
            </a:r>
            <a:r>
              <a:rPr lang="en-US" sz="2800" b="0" i="0" u="none" strike="noStrike" cap="none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00" b="1" i="0" u="none" strike="noStrike" cap="none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w </a:t>
            </a:r>
            <a:r>
              <a:rPr lang="en-US" sz="2800" b="1" i="0" u="none" strike="noStrike" cap="none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niechcianych</a:t>
            </a:r>
            <a:r>
              <a:rPr lang="en-US" sz="2800" b="1" i="0" u="none" strike="noStrike" cap="none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00" b="1" i="0" u="none" strike="noStrike" cap="none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wiadomościach</a:t>
            </a:r>
            <a:endParaRPr sz="2800" b="1" dirty="0"/>
          </a:p>
        </p:txBody>
      </p:sp>
      <p:sp>
        <p:nvSpPr>
          <p:cNvPr id="435" name="Google Shape;435;p17"/>
          <p:cNvSpPr txBox="1"/>
          <p:nvPr/>
        </p:nvSpPr>
        <p:spPr>
          <a:xfrm>
            <a:off x="3611600" y="3357225"/>
            <a:ext cx="12445050" cy="60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Uważaj</a:t>
            </a:r>
            <a:r>
              <a:rPr lang="en-US" sz="2800" b="0" i="0" u="none" strike="noStrike" cap="none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00" b="0" i="0" u="none" strike="noStrike" cap="none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na</a:t>
            </a:r>
            <a:r>
              <a:rPr lang="en-US" sz="2800" b="0" i="0" u="none" strike="noStrike" cap="none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00" b="1" i="0" u="none" strike="noStrike" cap="none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załączniki</a:t>
            </a:r>
            <a:r>
              <a:rPr lang="en-US" sz="2800" b="0" i="0" u="none" strike="noStrike" cap="none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 w </a:t>
            </a:r>
            <a:r>
              <a:rPr lang="en-US" sz="2800" b="0" i="0" u="none" strike="noStrike" cap="none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wiadomościach</a:t>
            </a:r>
            <a:r>
              <a:rPr lang="en-US" sz="2800" b="0" i="0" u="none" strike="noStrike" cap="none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00" b="1" i="0" u="none" strike="noStrike" cap="none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— </a:t>
            </a:r>
            <a:r>
              <a:rPr lang="en-US" sz="2800" b="1" i="0" u="none" strike="noStrike" cap="none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mogą</a:t>
            </a:r>
            <a:r>
              <a:rPr lang="en-US" sz="2800" b="1" i="0" u="none" strike="noStrike" cap="none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00" b="1" i="0" u="none" strike="noStrike" cap="none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być</a:t>
            </a:r>
            <a:r>
              <a:rPr lang="en-US" sz="2800" b="1" i="0" u="none" strike="noStrike" cap="none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00" b="1" i="0" u="none" strike="noStrike" cap="none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niebezpieczne</a:t>
            </a:r>
            <a:endParaRPr sz="2800" b="1" dirty="0"/>
          </a:p>
        </p:txBody>
      </p:sp>
      <p:sp>
        <p:nvSpPr>
          <p:cNvPr id="436" name="Google Shape;436;p17"/>
          <p:cNvSpPr txBox="1"/>
          <p:nvPr/>
        </p:nvSpPr>
        <p:spPr>
          <a:xfrm>
            <a:off x="3611599" y="4620225"/>
            <a:ext cx="12031171" cy="60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Nigdy</a:t>
            </a:r>
            <a:r>
              <a:rPr lang="en-US" sz="2800" b="0" i="0" u="none" strike="noStrike" cap="none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00" b="1" i="0" u="none" strike="noStrike" cap="none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nie</a:t>
            </a:r>
            <a:r>
              <a:rPr lang="en-US" sz="2800" b="1" i="0" u="none" strike="noStrike" cap="none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00" b="1" i="0" u="none" strike="noStrike" cap="none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przekazuj</a:t>
            </a:r>
            <a:r>
              <a:rPr lang="en-US" sz="2800" b="1" i="0" u="none" strike="noStrike" cap="none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00" b="0" i="0" u="none" strike="noStrike" cap="none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poufnych</a:t>
            </a:r>
            <a:r>
              <a:rPr lang="en-US" sz="2800" b="0" i="0" u="none" strike="noStrike" cap="none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00" b="0" i="0" u="none" strike="noStrike" cap="none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danych</a:t>
            </a:r>
            <a:r>
              <a:rPr lang="en-US" sz="2800" b="0" i="0" u="none" strike="noStrike" cap="none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, jak </a:t>
            </a:r>
            <a:r>
              <a:rPr lang="en-US" sz="2800" b="1" i="0" u="none" strike="noStrike" cap="none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hasła</a:t>
            </a:r>
            <a:r>
              <a:rPr lang="en-US" sz="2800" b="0" i="0" u="none" strike="noStrike" cap="none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00" b="0" i="0" u="none" strike="noStrike" cap="none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czy</a:t>
            </a:r>
            <a:r>
              <a:rPr lang="en-US" sz="2800" b="0" i="0" u="none" strike="noStrike" cap="none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00" b="1" i="0" u="none" strike="noStrike" cap="none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numery</a:t>
            </a:r>
            <a:r>
              <a:rPr lang="en-US" sz="2800" b="1" i="0" u="none" strike="noStrike" cap="none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 kart</a:t>
            </a:r>
            <a:endParaRPr sz="2800" b="1" dirty="0"/>
          </a:p>
        </p:txBody>
      </p:sp>
      <p:sp>
        <p:nvSpPr>
          <p:cNvPr id="437" name="Google Shape;437;p17"/>
          <p:cNvSpPr txBox="1"/>
          <p:nvPr/>
        </p:nvSpPr>
        <p:spPr>
          <a:xfrm>
            <a:off x="431950" y="529651"/>
            <a:ext cx="102780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0" i="0" u="none" strike="noStrike" cap="none" dirty="0">
                <a:solidFill>
                  <a:srgbClr val="051D4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Jak </a:t>
            </a:r>
            <a:r>
              <a:rPr lang="en-US" sz="4500" b="0" i="0" u="none" strike="noStrike" cap="none" dirty="0" err="1">
                <a:solidFill>
                  <a:srgbClr val="051D4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się</a:t>
            </a:r>
            <a:r>
              <a:rPr lang="en-US" sz="4500" b="0" i="0" u="none" strike="noStrike" cap="none" dirty="0">
                <a:solidFill>
                  <a:srgbClr val="051D4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</a:t>
            </a:r>
            <a:r>
              <a:rPr lang="en-US" sz="4500" b="0" i="0" u="none" strike="noStrike" cap="none" dirty="0" err="1">
                <a:solidFill>
                  <a:srgbClr val="051D4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bronić</a:t>
            </a:r>
            <a:r>
              <a:rPr lang="en-US" sz="4500" b="0" i="0" u="none" strike="noStrike" cap="none" dirty="0">
                <a:solidFill>
                  <a:srgbClr val="051D4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</a:t>
            </a:r>
            <a:r>
              <a:rPr lang="en-US" sz="4500" b="0" i="0" u="none" strike="noStrike" cap="none" dirty="0" err="1">
                <a:solidFill>
                  <a:srgbClr val="051D4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przed</a:t>
            </a:r>
            <a:r>
              <a:rPr lang="en-US" sz="4500" b="0" i="0" u="none" strike="noStrike" cap="none" dirty="0">
                <a:solidFill>
                  <a:srgbClr val="051D4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</a:t>
            </a:r>
            <a:r>
              <a:rPr lang="en-US" sz="4500" b="0" i="0" u="none" strike="noStrike" cap="none" dirty="0" err="1">
                <a:solidFill>
                  <a:srgbClr val="051D4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phishingiem</a:t>
            </a:r>
            <a:r>
              <a:rPr lang="en-US" sz="4500" b="0" i="0" u="none" strike="noStrike" cap="none" dirty="0">
                <a:solidFill>
                  <a:srgbClr val="051D4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?</a:t>
            </a:r>
            <a:endParaRPr dirty="0"/>
          </a:p>
        </p:txBody>
      </p:sp>
      <p:sp>
        <p:nvSpPr>
          <p:cNvPr id="438" name="Google Shape;438;p17"/>
          <p:cNvSpPr txBox="1"/>
          <p:nvPr/>
        </p:nvSpPr>
        <p:spPr>
          <a:xfrm>
            <a:off x="3611609" y="5861388"/>
            <a:ext cx="9816600" cy="60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Zawsze</a:t>
            </a:r>
            <a:r>
              <a:rPr lang="en-US" sz="2800" b="0" i="0" u="none" strike="noStrike" cap="none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00" b="0" i="0" u="none" strike="noStrike" cap="none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sprawdzaj</a:t>
            </a:r>
            <a:r>
              <a:rPr lang="en-US" sz="2800" b="0" i="0" u="none" strike="noStrike" cap="none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00" b="1" i="0" u="none" strike="noStrike" cap="none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adresy</a:t>
            </a:r>
            <a:r>
              <a:rPr lang="en-US" sz="2800" b="1" i="0" u="none" strike="noStrike" cap="none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 URL </a:t>
            </a:r>
            <a:r>
              <a:rPr lang="en-US" sz="2800" b="1" i="0" u="none" strike="noStrike" cap="none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stron</a:t>
            </a:r>
            <a:r>
              <a:rPr lang="en-US" sz="2800" b="0" i="0" u="none" strike="noStrike" cap="none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800" b="0" i="0" u="none" strike="noStrike" cap="none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które</a:t>
            </a:r>
            <a:r>
              <a:rPr lang="en-US" sz="2800" b="0" i="0" u="none" strike="noStrike" cap="none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00" b="0" i="0" u="none" strike="noStrike" cap="none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odwiedzasz</a:t>
            </a:r>
            <a:endParaRPr sz="2800" dirty="0"/>
          </a:p>
        </p:txBody>
      </p:sp>
      <p:grpSp>
        <p:nvGrpSpPr>
          <p:cNvPr id="439" name="Google Shape;439;p17"/>
          <p:cNvGrpSpPr/>
          <p:nvPr/>
        </p:nvGrpSpPr>
        <p:grpSpPr>
          <a:xfrm>
            <a:off x="231686" y="6853016"/>
            <a:ext cx="2670152" cy="867960"/>
            <a:chOff x="0" y="-66675"/>
            <a:chExt cx="976004" cy="317260"/>
          </a:xfrm>
        </p:grpSpPr>
        <p:sp>
          <p:nvSpPr>
            <p:cNvPr id="440" name="Google Shape;440;p17"/>
            <p:cNvSpPr/>
            <p:nvPr/>
          </p:nvSpPr>
          <p:spPr>
            <a:xfrm>
              <a:off x="0" y="0"/>
              <a:ext cx="976004" cy="250585"/>
            </a:xfrm>
            <a:custGeom>
              <a:avLst/>
              <a:gdLst/>
              <a:ahLst/>
              <a:cxnLst/>
              <a:rect l="l" t="t" r="r" b="b"/>
              <a:pathLst>
                <a:path w="976004" h="250585" extrusionOk="0">
                  <a:moveTo>
                    <a:pt x="125293" y="0"/>
                  </a:moveTo>
                  <a:lnTo>
                    <a:pt x="850712" y="0"/>
                  </a:lnTo>
                  <a:cubicBezTo>
                    <a:pt x="883941" y="0"/>
                    <a:pt x="915810" y="13200"/>
                    <a:pt x="939307" y="36697"/>
                  </a:cubicBezTo>
                  <a:cubicBezTo>
                    <a:pt x="962804" y="60194"/>
                    <a:pt x="976004" y="92063"/>
                    <a:pt x="976004" y="125293"/>
                  </a:cubicBezTo>
                  <a:lnTo>
                    <a:pt x="976004" y="125293"/>
                  </a:lnTo>
                  <a:cubicBezTo>
                    <a:pt x="976004" y="158522"/>
                    <a:pt x="962804" y="190391"/>
                    <a:pt x="939307" y="213888"/>
                  </a:cubicBezTo>
                  <a:cubicBezTo>
                    <a:pt x="915810" y="237385"/>
                    <a:pt x="883941" y="250585"/>
                    <a:pt x="850712" y="250585"/>
                  </a:cubicBezTo>
                  <a:lnTo>
                    <a:pt x="125293" y="250585"/>
                  </a:lnTo>
                  <a:cubicBezTo>
                    <a:pt x="92063" y="250585"/>
                    <a:pt x="60194" y="237385"/>
                    <a:pt x="36697" y="213888"/>
                  </a:cubicBezTo>
                  <a:cubicBezTo>
                    <a:pt x="13200" y="190391"/>
                    <a:pt x="0" y="158522"/>
                    <a:pt x="0" y="125293"/>
                  </a:cubicBezTo>
                  <a:lnTo>
                    <a:pt x="0" y="125293"/>
                  </a:lnTo>
                  <a:cubicBezTo>
                    <a:pt x="0" y="92063"/>
                    <a:pt x="13200" y="60194"/>
                    <a:pt x="36697" y="36697"/>
                  </a:cubicBezTo>
                  <a:cubicBezTo>
                    <a:pt x="60194" y="13200"/>
                    <a:pt x="92063" y="0"/>
                    <a:pt x="125293" y="0"/>
                  </a:cubicBezTo>
                  <a:close/>
                </a:path>
              </a:pathLst>
            </a:custGeom>
            <a:gradFill>
              <a:gsLst>
                <a:gs pos="0">
                  <a:srgbClr val="00569E"/>
                </a:gs>
                <a:gs pos="100000">
                  <a:srgbClr val="014074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7"/>
            <p:cNvSpPr txBox="1"/>
            <p:nvPr/>
          </p:nvSpPr>
          <p:spPr>
            <a:xfrm>
              <a:off x="0" y="-66675"/>
              <a:ext cx="976004" cy="3172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399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86" b="1" i="0" u="none" strike="noStrike" cap="non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5</a:t>
              </a:r>
              <a:endParaRPr/>
            </a:p>
          </p:txBody>
        </p:sp>
      </p:grpSp>
      <p:sp>
        <p:nvSpPr>
          <p:cNvPr id="442" name="Google Shape;442;p17"/>
          <p:cNvSpPr txBox="1"/>
          <p:nvPr/>
        </p:nvSpPr>
        <p:spPr>
          <a:xfrm>
            <a:off x="3611606" y="7165400"/>
            <a:ext cx="10083600" cy="60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Regularnie</a:t>
            </a:r>
            <a:r>
              <a:rPr lang="en-US" sz="2800" b="0" i="0" u="none" strike="noStrike" cap="none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00" b="1" i="0" u="none" strike="noStrike" cap="none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aktualizuj</a:t>
            </a:r>
            <a:r>
              <a:rPr lang="en-US" sz="2800" b="1" i="0" u="none" strike="noStrike" cap="none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00" b="1" i="0" u="none" strike="noStrike" cap="none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przeglądarkę</a:t>
            </a:r>
            <a:r>
              <a:rPr lang="en-US" sz="2800" b="1" i="0" u="none" strike="noStrike" cap="none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,</a:t>
            </a:r>
            <a:r>
              <a:rPr lang="en-US" sz="2800" b="0" i="0" u="none" strike="noStrike" cap="none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 by </a:t>
            </a:r>
            <a:r>
              <a:rPr lang="en-US" sz="2800" b="0" i="0" u="none" strike="noStrike" cap="none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była</a:t>
            </a:r>
            <a:r>
              <a:rPr lang="en-US" sz="2800" b="0" i="0" u="none" strike="noStrike" cap="none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00" b="0" i="0" u="none" strike="noStrike" cap="none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bezpieczna</a:t>
            </a:r>
            <a:endParaRPr sz="2800" dirty="0"/>
          </a:p>
        </p:txBody>
      </p:sp>
      <p:grpSp>
        <p:nvGrpSpPr>
          <p:cNvPr id="443" name="Google Shape;443;p17"/>
          <p:cNvGrpSpPr/>
          <p:nvPr/>
        </p:nvGrpSpPr>
        <p:grpSpPr>
          <a:xfrm>
            <a:off x="16506751" y="7442148"/>
            <a:ext cx="4224284" cy="4477390"/>
            <a:chOff x="0" y="0"/>
            <a:chExt cx="812800" cy="812800"/>
          </a:xfrm>
        </p:grpSpPr>
        <p:sp>
          <p:nvSpPr>
            <p:cNvPr id="444" name="Google Shape;444;p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 cmpd="sng">
              <a:solidFill>
                <a:srgbClr val="FFFFFF">
                  <a:alpha val="15294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6" name="Google Shape;446;p17"/>
          <p:cNvSpPr/>
          <p:nvPr/>
        </p:nvSpPr>
        <p:spPr>
          <a:xfrm>
            <a:off x="16056650" y="0"/>
            <a:ext cx="2230770" cy="2276296"/>
          </a:xfrm>
          <a:custGeom>
            <a:avLst/>
            <a:gdLst/>
            <a:ahLst/>
            <a:cxnLst/>
            <a:rect l="l" t="t" r="r" b="b"/>
            <a:pathLst>
              <a:path w="3642074" h="3642074" extrusionOk="0">
                <a:moveTo>
                  <a:pt x="0" y="0"/>
                </a:moveTo>
                <a:lnTo>
                  <a:pt x="3642074" y="0"/>
                </a:lnTo>
                <a:lnTo>
                  <a:pt x="3642074" y="3642074"/>
                </a:lnTo>
                <a:lnTo>
                  <a:pt x="0" y="3642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"/>
          <p:cNvSpPr/>
          <p:nvPr/>
        </p:nvSpPr>
        <p:spPr>
          <a:xfrm>
            <a:off x="600" y="0"/>
            <a:ext cx="18286837" cy="10287414"/>
          </a:xfrm>
          <a:custGeom>
            <a:avLst/>
            <a:gdLst/>
            <a:ahLst/>
            <a:cxnLst/>
            <a:rect l="l" t="t" r="r" b="b"/>
            <a:pathLst>
              <a:path w="3042735" h="1344760" extrusionOk="0">
                <a:moveTo>
                  <a:pt x="0" y="0"/>
                </a:moveTo>
                <a:lnTo>
                  <a:pt x="3042735" y="0"/>
                </a:lnTo>
                <a:lnTo>
                  <a:pt x="3042735" y="1344760"/>
                </a:lnTo>
                <a:lnTo>
                  <a:pt x="0" y="1344760"/>
                </a:lnTo>
                <a:close/>
              </a:path>
            </a:pathLst>
          </a:custGeom>
          <a:solidFill>
            <a:srgbClr val="051D40"/>
          </a:solidFill>
          <a:ln>
            <a:noFill/>
          </a:ln>
        </p:spPr>
        <p:txBody>
          <a:bodyPr/>
          <a:lstStyle/>
          <a:p>
            <a:endParaRPr lang="pl-PL"/>
          </a:p>
        </p:txBody>
      </p:sp>
      <p:sp>
        <p:nvSpPr>
          <p:cNvPr id="123" name="Google Shape;123;p2"/>
          <p:cNvSpPr txBox="1"/>
          <p:nvPr/>
        </p:nvSpPr>
        <p:spPr>
          <a:xfrm>
            <a:off x="5620939" y="484868"/>
            <a:ext cx="7046100" cy="9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54" b="0" i="0" u="none" strike="noStrike" cap="none">
                <a:solidFill>
                  <a:srgbClr val="FDFDFD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Rodzaje Zagrożeń</a:t>
            </a:r>
            <a:endParaRPr/>
          </a:p>
        </p:txBody>
      </p:sp>
      <p:sp>
        <p:nvSpPr>
          <p:cNvPr id="124" name="Google Shape;124;p2"/>
          <p:cNvSpPr txBox="1"/>
          <p:nvPr/>
        </p:nvSpPr>
        <p:spPr>
          <a:xfrm>
            <a:off x="3896755" y="1818205"/>
            <a:ext cx="10494600" cy="8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48" b="1" i="0" u="none" strike="noStrike" cap="none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Phishing</a:t>
            </a:r>
            <a:r>
              <a:rPr lang="en-US" sz="2348" b="0" i="0" u="none" strike="noStrike" cap="none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 - oszukańcze próby wyłudzania danych przez cyberprzestępców</a:t>
            </a:r>
            <a:r>
              <a:rPr lang="en-US" sz="2348" b="1" i="0" u="none" strike="noStrike" cap="none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/>
          </a:p>
        </p:txBody>
      </p:sp>
      <p:pic>
        <p:nvPicPr>
          <p:cNvPr id="125" name="Google Shape;125;p2" descr="Mężczyzna wędkujący w jeziorz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79938" y="3594975"/>
            <a:ext cx="9328123" cy="62208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6" name="Google Shape;126;p2"/>
          <p:cNvGrpSpPr/>
          <p:nvPr/>
        </p:nvGrpSpPr>
        <p:grpSpPr>
          <a:xfrm>
            <a:off x="-2826521" y="7277561"/>
            <a:ext cx="5946932" cy="5946932"/>
            <a:chOff x="0" y="0"/>
            <a:chExt cx="812800" cy="812800"/>
          </a:xfrm>
        </p:grpSpPr>
        <p:sp>
          <p:nvSpPr>
            <p:cNvPr id="127" name="Google Shape;127;p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 cmpd="sng">
              <a:solidFill>
                <a:srgbClr val="FFFFFF">
                  <a:alpha val="1529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9" name="Google Shape;129;p2"/>
          <p:cNvSpPr/>
          <p:nvPr/>
        </p:nvSpPr>
        <p:spPr>
          <a:xfrm>
            <a:off x="16056650" y="0"/>
            <a:ext cx="2230770" cy="2276296"/>
          </a:xfrm>
          <a:custGeom>
            <a:avLst/>
            <a:gdLst/>
            <a:ahLst/>
            <a:cxnLst/>
            <a:rect l="l" t="t" r="r" b="b"/>
            <a:pathLst>
              <a:path w="3642074" h="3642074" extrusionOk="0">
                <a:moveTo>
                  <a:pt x="0" y="0"/>
                </a:moveTo>
                <a:lnTo>
                  <a:pt x="3642074" y="0"/>
                </a:lnTo>
                <a:lnTo>
                  <a:pt x="3642074" y="3642074"/>
                </a:lnTo>
                <a:lnTo>
                  <a:pt x="0" y="3642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oogle Shape;451;p18"/>
          <p:cNvGrpSpPr/>
          <p:nvPr/>
        </p:nvGrpSpPr>
        <p:grpSpPr>
          <a:xfrm>
            <a:off x="125" y="9113652"/>
            <a:ext cx="18288018" cy="1173336"/>
            <a:chOff x="0" y="-38100"/>
            <a:chExt cx="4866164" cy="309033"/>
          </a:xfrm>
        </p:grpSpPr>
        <p:sp>
          <p:nvSpPr>
            <p:cNvPr id="452" name="Google Shape;452;p18"/>
            <p:cNvSpPr/>
            <p:nvPr/>
          </p:nvSpPr>
          <p:spPr>
            <a:xfrm>
              <a:off x="0" y="0"/>
              <a:ext cx="4866164" cy="270933"/>
            </a:xfrm>
            <a:custGeom>
              <a:avLst/>
              <a:gdLst/>
              <a:ahLst/>
              <a:cxnLst/>
              <a:rect l="l" t="t" r="r" b="b"/>
              <a:pathLst>
                <a:path w="4866164" h="270933" extrusionOk="0">
                  <a:moveTo>
                    <a:pt x="0" y="0"/>
                  </a:moveTo>
                  <a:lnTo>
                    <a:pt x="4866164" y="0"/>
                  </a:lnTo>
                  <a:lnTo>
                    <a:pt x="4866164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051D40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53" name="Google Shape;453;p18"/>
            <p:cNvSpPr txBox="1"/>
            <p:nvPr/>
          </p:nvSpPr>
          <p:spPr>
            <a:xfrm>
              <a:off x="0" y="-38100"/>
              <a:ext cx="4866164" cy="309033"/>
            </a:xfrm>
            <a:prstGeom prst="rect">
              <a:avLst/>
            </a:prstGeom>
            <a:solidFill>
              <a:srgbClr val="051D40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4" name="Google Shape;454;p18"/>
          <p:cNvGrpSpPr/>
          <p:nvPr/>
        </p:nvGrpSpPr>
        <p:grpSpPr>
          <a:xfrm>
            <a:off x="1028700" y="884039"/>
            <a:ext cx="10812675" cy="6218924"/>
            <a:chOff x="0" y="-38100"/>
            <a:chExt cx="2847783" cy="1637906"/>
          </a:xfrm>
        </p:grpSpPr>
        <p:sp>
          <p:nvSpPr>
            <p:cNvPr id="455" name="Google Shape;455;p18"/>
            <p:cNvSpPr/>
            <p:nvPr/>
          </p:nvSpPr>
          <p:spPr>
            <a:xfrm>
              <a:off x="0" y="0"/>
              <a:ext cx="2847783" cy="1599806"/>
            </a:xfrm>
            <a:custGeom>
              <a:avLst/>
              <a:gdLst/>
              <a:ahLst/>
              <a:cxnLst/>
              <a:rect l="l" t="t" r="r" b="b"/>
              <a:pathLst>
                <a:path w="2847783" h="1599806" extrusionOk="0">
                  <a:moveTo>
                    <a:pt x="0" y="0"/>
                  </a:moveTo>
                  <a:lnTo>
                    <a:pt x="2847783" y="0"/>
                  </a:lnTo>
                  <a:lnTo>
                    <a:pt x="2847783" y="1599806"/>
                  </a:lnTo>
                  <a:lnTo>
                    <a:pt x="0" y="1599806"/>
                  </a:lnTo>
                  <a:close/>
                </a:path>
              </a:pathLst>
            </a:custGeom>
            <a:solidFill>
              <a:srgbClr val="145DA0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56" name="Google Shape;456;p18"/>
            <p:cNvSpPr txBox="1"/>
            <p:nvPr/>
          </p:nvSpPr>
          <p:spPr>
            <a:xfrm>
              <a:off x="0" y="-38100"/>
              <a:ext cx="2847783" cy="16379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7" name="Google Shape;457;p18"/>
          <p:cNvSpPr/>
          <p:nvPr/>
        </p:nvSpPr>
        <p:spPr>
          <a:xfrm>
            <a:off x="10825849" y="2257417"/>
            <a:ext cx="6356958" cy="6356958"/>
          </a:xfrm>
          <a:custGeom>
            <a:avLst/>
            <a:gdLst/>
            <a:ahLst/>
            <a:cxnLst/>
            <a:rect l="l" t="t" r="r" b="b"/>
            <a:pathLst>
              <a:path w="6356958" h="6356958" extrusionOk="0">
                <a:moveTo>
                  <a:pt x="0" y="0"/>
                </a:moveTo>
                <a:lnTo>
                  <a:pt x="6356958" y="0"/>
                </a:lnTo>
                <a:lnTo>
                  <a:pt x="6356958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  <p:sp>
        <p:nvSpPr>
          <p:cNvPr id="458" name="Google Shape;458;p18"/>
          <p:cNvSpPr txBox="1"/>
          <p:nvPr/>
        </p:nvSpPr>
        <p:spPr>
          <a:xfrm>
            <a:off x="1557897" y="1691120"/>
            <a:ext cx="10283478" cy="994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54" b="0" i="0" u="none" strike="noStrike" cap="none">
                <a:solidFill>
                  <a:srgbClr val="FDFDFD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Zapamiętaj Ten Numer</a:t>
            </a:r>
            <a:endParaRPr/>
          </a:p>
        </p:txBody>
      </p:sp>
      <p:sp>
        <p:nvSpPr>
          <p:cNvPr id="459" name="Google Shape;459;p18"/>
          <p:cNvSpPr txBox="1"/>
          <p:nvPr/>
        </p:nvSpPr>
        <p:spPr>
          <a:xfrm>
            <a:off x="1557897" y="3746082"/>
            <a:ext cx="9332118" cy="1690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90881" marR="0" lvl="1" indent="-345439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DFDFD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Zgłaszanie podejrzanych wiadomości </a:t>
            </a:r>
            <a:endParaRPr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FDFDFD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90881" marR="0" lvl="1" indent="-345439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DFDFD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Prześlij SMS z linkami na numer 8080 </a:t>
            </a:r>
            <a:endParaRPr/>
          </a:p>
        </p:txBody>
      </p:sp>
      <p:sp>
        <p:nvSpPr>
          <p:cNvPr id="460" name="Google Shape;460;p18"/>
          <p:cNvSpPr txBox="1"/>
          <p:nvPr/>
        </p:nvSpPr>
        <p:spPr>
          <a:xfrm>
            <a:off x="10825850" y="8660913"/>
            <a:ext cx="3800700" cy="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 i="1" u="sng">
                <a:solidFill>
                  <a:srgbClr val="145DA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https://incydent.cert.pl/#!/lang=pl</a:t>
            </a:r>
            <a:r>
              <a:rPr lang="en-US" sz="1600" i="1">
                <a:solidFill>
                  <a:srgbClr val="145DA0"/>
                </a:solidFill>
              </a:rPr>
              <a:t> </a:t>
            </a:r>
            <a:endParaRPr i="1">
              <a:solidFill>
                <a:srgbClr val="145DA0"/>
              </a:solidFill>
            </a:endParaRPr>
          </a:p>
        </p:txBody>
      </p:sp>
      <p:sp>
        <p:nvSpPr>
          <p:cNvPr id="461" name="Google Shape;461;p18"/>
          <p:cNvSpPr/>
          <p:nvPr/>
        </p:nvSpPr>
        <p:spPr>
          <a:xfrm>
            <a:off x="16056650" y="0"/>
            <a:ext cx="2230770" cy="2276296"/>
          </a:xfrm>
          <a:custGeom>
            <a:avLst/>
            <a:gdLst/>
            <a:ahLst/>
            <a:cxnLst/>
            <a:rect l="l" t="t" r="r" b="b"/>
            <a:pathLst>
              <a:path w="3642074" h="3642074" extrusionOk="0">
                <a:moveTo>
                  <a:pt x="0" y="0"/>
                </a:moveTo>
                <a:lnTo>
                  <a:pt x="3642074" y="0"/>
                </a:lnTo>
                <a:lnTo>
                  <a:pt x="3642074" y="3642074"/>
                </a:lnTo>
                <a:lnTo>
                  <a:pt x="0" y="3642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6" name="Google Shape;466;p19"/>
          <p:cNvGrpSpPr/>
          <p:nvPr/>
        </p:nvGrpSpPr>
        <p:grpSpPr>
          <a:xfrm>
            <a:off x="0" y="9204126"/>
            <a:ext cx="18287702" cy="1082872"/>
            <a:chOff x="0" y="-38100"/>
            <a:chExt cx="6110362" cy="303232"/>
          </a:xfrm>
        </p:grpSpPr>
        <p:sp>
          <p:nvSpPr>
            <p:cNvPr id="467" name="Google Shape;467;p19"/>
            <p:cNvSpPr/>
            <p:nvPr/>
          </p:nvSpPr>
          <p:spPr>
            <a:xfrm>
              <a:off x="0" y="0"/>
              <a:ext cx="6110362" cy="265132"/>
            </a:xfrm>
            <a:custGeom>
              <a:avLst/>
              <a:gdLst/>
              <a:ahLst/>
              <a:cxnLst/>
              <a:rect l="l" t="t" r="r" b="b"/>
              <a:pathLst>
                <a:path w="6110362" h="265132" extrusionOk="0">
                  <a:moveTo>
                    <a:pt x="0" y="0"/>
                  </a:moveTo>
                  <a:lnTo>
                    <a:pt x="6110362" y="0"/>
                  </a:lnTo>
                  <a:lnTo>
                    <a:pt x="6110362" y="265132"/>
                  </a:lnTo>
                  <a:lnTo>
                    <a:pt x="0" y="265132"/>
                  </a:lnTo>
                  <a:close/>
                </a:path>
              </a:pathLst>
            </a:custGeom>
            <a:solidFill>
              <a:srgbClr val="051D40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68" name="Google Shape;468;p19"/>
            <p:cNvSpPr txBox="1"/>
            <p:nvPr/>
          </p:nvSpPr>
          <p:spPr>
            <a:xfrm>
              <a:off x="0" y="-38100"/>
              <a:ext cx="6110362" cy="303232"/>
            </a:xfrm>
            <a:prstGeom prst="rect">
              <a:avLst/>
            </a:prstGeom>
            <a:solidFill>
              <a:srgbClr val="051D40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9" name="Google Shape;469;p19"/>
          <p:cNvSpPr/>
          <p:nvPr/>
        </p:nvSpPr>
        <p:spPr>
          <a:xfrm>
            <a:off x="0" y="3178825"/>
            <a:ext cx="9341925" cy="5254833"/>
          </a:xfrm>
          <a:custGeom>
            <a:avLst/>
            <a:gdLst/>
            <a:ahLst/>
            <a:cxnLst/>
            <a:rect l="l" t="t" r="r" b="b"/>
            <a:pathLst>
              <a:path w="9341925" h="5254833" extrusionOk="0">
                <a:moveTo>
                  <a:pt x="0" y="0"/>
                </a:moveTo>
                <a:lnTo>
                  <a:pt x="9341925" y="0"/>
                </a:lnTo>
                <a:lnTo>
                  <a:pt x="9341925" y="5254833"/>
                </a:lnTo>
                <a:lnTo>
                  <a:pt x="0" y="52548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  <p:sp>
        <p:nvSpPr>
          <p:cNvPr id="470" name="Google Shape;470;p19"/>
          <p:cNvSpPr/>
          <p:nvPr/>
        </p:nvSpPr>
        <p:spPr>
          <a:xfrm>
            <a:off x="9341925" y="3178825"/>
            <a:ext cx="8944893" cy="5254833"/>
          </a:xfrm>
          <a:custGeom>
            <a:avLst/>
            <a:gdLst/>
            <a:ahLst/>
            <a:cxnLst/>
            <a:rect l="l" t="t" r="r" b="b"/>
            <a:pathLst>
              <a:path w="9341925" h="5254833" extrusionOk="0">
                <a:moveTo>
                  <a:pt x="0" y="0"/>
                </a:moveTo>
                <a:lnTo>
                  <a:pt x="9341925" y="0"/>
                </a:lnTo>
                <a:lnTo>
                  <a:pt x="9341925" y="5254833"/>
                </a:lnTo>
                <a:lnTo>
                  <a:pt x="0" y="52548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  <p:sp>
        <p:nvSpPr>
          <p:cNvPr id="471" name="Google Shape;471;p19"/>
          <p:cNvSpPr txBox="1"/>
          <p:nvPr/>
        </p:nvSpPr>
        <p:spPr>
          <a:xfrm>
            <a:off x="3658420" y="1367213"/>
            <a:ext cx="10971160" cy="112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0" i="0" u="none" strike="noStrike" cap="none">
                <a:solidFill>
                  <a:srgbClr val="051D4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ZGŁASZAJ !</a:t>
            </a:r>
            <a:endParaRPr/>
          </a:p>
        </p:txBody>
      </p:sp>
      <p:sp>
        <p:nvSpPr>
          <p:cNvPr id="472" name="Google Shape;472;p19"/>
          <p:cNvSpPr/>
          <p:nvPr/>
        </p:nvSpPr>
        <p:spPr>
          <a:xfrm>
            <a:off x="16056650" y="0"/>
            <a:ext cx="2230770" cy="2276296"/>
          </a:xfrm>
          <a:custGeom>
            <a:avLst/>
            <a:gdLst/>
            <a:ahLst/>
            <a:cxnLst/>
            <a:rect l="l" t="t" r="r" b="b"/>
            <a:pathLst>
              <a:path w="3642074" h="3642074" extrusionOk="0">
                <a:moveTo>
                  <a:pt x="0" y="0"/>
                </a:moveTo>
                <a:lnTo>
                  <a:pt x="3642074" y="0"/>
                </a:lnTo>
                <a:lnTo>
                  <a:pt x="3642074" y="3642074"/>
                </a:lnTo>
                <a:lnTo>
                  <a:pt x="0" y="3642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B1CA77-7F30-2927-BC1C-AABCCE38D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>
            <a:extLst>
              <a:ext uri="{FF2B5EF4-FFF2-40B4-BE49-F238E27FC236}">
                <a16:creationId xmlns:a16="http://schemas.microsoft.com/office/drawing/2014/main" id="{8824AFCD-6433-F5F0-6EF1-58BEF512A6E7}"/>
              </a:ext>
            </a:extLst>
          </p:cNvPr>
          <p:cNvSpPr/>
          <p:nvPr/>
        </p:nvSpPr>
        <p:spPr>
          <a:xfrm>
            <a:off x="-6007842" y="-1797460"/>
            <a:ext cx="13881919" cy="13881919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23071710-F10D-C356-BF37-1AF9AE2AB4F6}"/>
              </a:ext>
            </a:extLst>
          </p:cNvPr>
          <p:cNvSpPr txBox="1"/>
          <p:nvPr/>
        </p:nvSpPr>
        <p:spPr>
          <a:xfrm>
            <a:off x="1028699" y="3399437"/>
            <a:ext cx="5543947" cy="16178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55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680" b="1" i="0" u="none" strike="noStrike" kern="1200" cap="none" spc="0" normalizeH="0" baseline="0" noProof="0" dirty="0">
                <a:ln>
                  <a:noFill/>
                </a:ln>
                <a:solidFill>
                  <a:srgbClr val="FDFDFD"/>
                </a:solidFill>
                <a:effectLst/>
                <a:uLnTx/>
                <a:uFillTx/>
                <a:latin typeface="Open Sans Extra Bold"/>
                <a:ea typeface="Open Sans Extra Bold"/>
                <a:cs typeface="Open Sans Extra Bold"/>
                <a:sym typeface="Open Sans Extra Bold"/>
              </a:rPr>
              <a:t>Jak Zatrzymać Maile </a:t>
            </a:r>
            <a:r>
              <a:rPr kumimoji="0" lang="pl-PL" sz="4680" b="1" i="0" u="none" strike="noStrike" kern="1200" cap="none" spc="0" normalizeH="0" baseline="0" noProof="0" dirty="0" err="1">
                <a:ln>
                  <a:noFill/>
                </a:ln>
                <a:solidFill>
                  <a:srgbClr val="FDFDFD"/>
                </a:solidFill>
                <a:effectLst/>
                <a:uLnTx/>
                <a:uFillTx/>
                <a:latin typeface="Open Sans Extra Bold"/>
                <a:ea typeface="Open Sans Extra Bold"/>
                <a:cs typeface="Open Sans Extra Bold"/>
                <a:sym typeface="Open Sans Extra Bold"/>
              </a:rPr>
              <a:t>Phishingowe</a:t>
            </a:r>
            <a:endParaRPr kumimoji="0" lang="pl-PL" sz="4680" b="1" i="0" u="none" strike="noStrike" kern="1200" cap="none" spc="0" normalizeH="0" baseline="0" noProof="0" dirty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Open Sans Extra Bold"/>
              <a:ea typeface="Open Sans Extra Bold"/>
              <a:cs typeface="Open Sans Extra Bold"/>
              <a:sym typeface="Open Sans Extra Bold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58DCF23B-3AB3-A259-AE69-EC694928842E}"/>
              </a:ext>
            </a:extLst>
          </p:cNvPr>
          <p:cNvSpPr/>
          <p:nvPr/>
        </p:nvSpPr>
        <p:spPr>
          <a:xfrm>
            <a:off x="8751545" y="1329962"/>
            <a:ext cx="1424256" cy="1424256"/>
          </a:xfrm>
          <a:custGeom>
            <a:avLst/>
            <a:gdLst/>
            <a:ahLst/>
            <a:cxnLst/>
            <a:rect l="l" t="t" r="r" b="b"/>
            <a:pathLst>
              <a:path w="1424256" h="1424256">
                <a:moveTo>
                  <a:pt x="0" y="0"/>
                </a:moveTo>
                <a:lnTo>
                  <a:pt x="1424255" y="0"/>
                </a:lnTo>
                <a:lnTo>
                  <a:pt x="1424255" y="1424256"/>
                </a:lnTo>
                <a:lnTo>
                  <a:pt x="0" y="14242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96C3507A-BC78-3593-B4AD-27AF851EAD84}"/>
              </a:ext>
            </a:extLst>
          </p:cNvPr>
          <p:cNvSpPr txBox="1"/>
          <p:nvPr/>
        </p:nvSpPr>
        <p:spPr>
          <a:xfrm>
            <a:off x="10413925" y="1614287"/>
            <a:ext cx="6978820" cy="1324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99" b="0" i="0" u="none" strike="noStrike" kern="1200" cap="none" spc="-49" normalizeH="0" baseline="0" noProof="0" dirty="0">
                <a:ln>
                  <a:noFill/>
                </a:ln>
                <a:solidFill>
                  <a:srgbClr val="145DA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Większość serwisów online ma zespoły zajmujące się bezpieczeństwem (i badaniem </a:t>
            </a:r>
            <a:r>
              <a:rPr kumimoji="0" lang="pl-PL" sz="2499" b="0" i="0" u="none" strike="noStrike" kern="1200" cap="none" spc="-49" normalizeH="0" baseline="0" noProof="0" dirty="0" err="1">
                <a:ln>
                  <a:noFill/>
                </a:ln>
                <a:solidFill>
                  <a:srgbClr val="145DA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phishingu</a:t>
            </a:r>
            <a:r>
              <a:rPr kumimoji="0" lang="pl-PL" sz="2499" b="0" i="0" u="none" strike="noStrike" kern="1200" cap="none" spc="-49" normalizeH="0" baseline="0" noProof="0" dirty="0">
                <a:ln>
                  <a:noFill/>
                </a:ln>
                <a:solidFill>
                  <a:srgbClr val="145DA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)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5C80B874-E682-C152-E2E9-A9F30A03654E}"/>
              </a:ext>
            </a:extLst>
          </p:cNvPr>
          <p:cNvSpPr txBox="1"/>
          <p:nvPr/>
        </p:nvSpPr>
        <p:spPr>
          <a:xfrm>
            <a:off x="8896603" y="1603174"/>
            <a:ext cx="1134140" cy="801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69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784" b="0" i="0" u="none" strike="noStrike" kern="1200" cap="none" spc="0" normalizeH="0" baseline="0" noProof="0" dirty="0">
                <a:ln>
                  <a:noFill/>
                </a:ln>
                <a:solidFill>
                  <a:srgbClr val="FDFDFD"/>
                </a:solidFill>
                <a:effectLst/>
                <a:uLnTx/>
                <a:uFillTx/>
                <a:latin typeface="Open Sans Extra Bold"/>
                <a:ea typeface="Open Sans Extra Bold"/>
                <a:cs typeface="Open Sans Extra Bold"/>
                <a:sym typeface="Open Sans Extra Bold"/>
              </a:rPr>
              <a:t>1.</a:t>
            </a:r>
            <a:endParaRPr kumimoji="0" lang="en-US" sz="4784" b="0" i="0" u="none" strike="noStrike" kern="1200" cap="none" spc="0" normalizeH="0" baseline="0" noProof="0" dirty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Open Sans Extra Bold"/>
              <a:ea typeface="Open Sans Extra Bold"/>
              <a:cs typeface="Open Sans Extra Bold"/>
              <a:sym typeface="Open Sans Extra Bold"/>
            </a:endParaRPr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E1C9DEEB-6F48-FD88-814D-921E4D806CD3}"/>
              </a:ext>
            </a:extLst>
          </p:cNvPr>
          <p:cNvSpPr/>
          <p:nvPr/>
        </p:nvSpPr>
        <p:spPr>
          <a:xfrm>
            <a:off x="9277444" y="3103362"/>
            <a:ext cx="1424256" cy="1424256"/>
          </a:xfrm>
          <a:custGeom>
            <a:avLst/>
            <a:gdLst/>
            <a:ahLst/>
            <a:cxnLst/>
            <a:rect l="l" t="t" r="r" b="b"/>
            <a:pathLst>
              <a:path w="1424256" h="1424256">
                <a:moveTo>
                  <a:pt x="0" y="0"/>
                </a:moveTo>
                <a:lnTo>
                  <a:pt x="1424256" y="0"/>
                </a:lnTo>
                <a:lnTo>
                  <a:pt x="1424256" y="1424256"/>
                </a:lnTo>
                <a:lnTo>
                  <a:pt x="0" y="14242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81A11A13-CF10-FD94-39A7-85ED7C97DC82}"/>
              </a:ext>
            </a:extLst>
          </p:cNvPr>
          <p:cNvSpPr txBox="1"/>
          <p:nvPr/>
        </p:nvSpPr>
        <p:spPr>
          <a:xfrm>
            <a:off x="10821790" y="3561490"/>
            <a:ext cx="5768345" cy="1324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99" b="0" i="0" u="none" strike="noStrike" kern="1200" cap="none" spc="-49" normalizeH="0" baseline="0" noProof="0" dirty="0">
                <a:ln>
                  <a:noFill/>
                </a:ln>
                <a:solidFill>
                  <a:srgbClr val="145DA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Jeśli dostaniesz podejrzany e-mail, </a:t>
            </a:r>
            <a:r>
              <a:rPr kumimoji="0" lang="pl-PL" sz="2499" b="1" i="0" u="none" strike="noStrike" kern="1200" cap="none" spc="-49" normalizeH="0" baseline="0" noProof="0" dirty="0">
                <a:ln>
                  <a:noFill/>
                </a:ln>
                <a:solidFill>
                  <a:srgbClr val="145DA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zgłoś go jako </a:t>
            </a:r>
            <a:r>
              <a:rPr kumimoji="0" lang="pl-PL" sz="2499" b="1" i="0" u="none" strike="noStrike" kern="1200" cap="none" spc="-49" normalizeH="0" baseline="0" noProof="0" dirty="0" err="1">
                <a:ln>
                  <a:noFill/>
                </a:ln>
                <a:solidFill>
                  <a:srgbClr val="145DA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phishing</a:t>
            </a:r>
            <a:endParaRPr kumimoji="0" lang="pl-PL" sz="2499" b="1" i="0" u="none" strike="noStrike" kern="1200" cap="none" spc="-49" normalizeH="0" baseline="0" noProof="0" dirty="0">
              <a:ln>
                <a:noFill/>
              </a:ln>
              <a:solidFill>
                <a:srgbClr val="145DA0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defTabSz="914400" rtl="0" eaLnBrk="1" fontAlgn="auto" latinLnBrk="0" hangingPunct="1">
              <a:lnSpc>
                <a:spcPts val="34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99" b="0" i="0" u="none" strike="noStrike" kern="1200" cap="none" spc="-49" normalizeH="0" baseline="0" noProof="0" dirty="0">
              <a:ln>
                <a:noFill/>
              </a:ln>
              <a:solidFill>
                <a:srgbClr val="145DA0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C621DA15-5338-AC74-1BAF-65AF7CA600A8}"/>
              </a:ext>
            </a:extLst>
          </p:cNvPr>
          <p:cNvSpPr txBox="1"/>
          <p:nvPr/>
        </p:nvSpPr>
        <p:spPr>
          <a:xfrm>
            <a:off x="9422502" y="3376574"/>
            <a:ext cx="1134140" cy="801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69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784" b="0" i="0" u="none" strike="noStrike" kern="1200" cap="none" spc="0" normalizeH="0" baseline="0" noProof="0" dirty="0">
                <a:ln>
                  <a:noFill/>
                </a:ln>
                <a:solidFill>
                  <a:srgbClr val="FDFDFD"/>
                </a:solidFill>
                <a:effectLst/>
                <a:uLnTx/>
                <a:uFillTx/>
                <a:latin typeface="Open Sans Extra Bold"/>
                <a:ea typeface="Open Sans Extra Bold"/>
                <a:cs typeface="Open Sans Extra Bold"/>
                <a:sym typeface="Open Sans Extra Bold"/>
              </a:rPr>
              <a:t>2.</a:t>
            </a:r>
            <a:endParaRPr kumimoji="0" lang="en-US" sz="4784" b="0" i="0" u="none" strike="noStrike" kern="1200" cap="none" spc="0" normalizeH="0" baseline="0" noProof="0" dirty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Open Sans Extra Bold"/>
              <a:ea typeface="Open Sans Extra Bold"/>
              <a:cs typeface="Open Sans Extra Bold"/>
              <a:sym typeface="Open Sans Extra Bold"/>
            </a:endParaRPr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A8C7C2E8-79B0-A137-3351-B10C133F4758}"/>
              </a:ext>
            </a:extLst>
          </p:cNvPr>
          <p:cNvSpPr/>
          <p:nvPr/>
        </p:nvSpPr>
        <p:spPr>
          <a:xfrm>
            <a:off x="9277444" y="4880043"/>
            <a:ext cx="1424256" cy="1424256"/>
          </a:xfrm>
          <a:custGeom>
            <a:avLst/>
            <a:gdLst/>
            <a:ahLst/>
            <a:cxnLst/>
            <a:rect l="l" t="t" r="r" b="b"/>
            <a:pathLst>
              <a:path w="1424256" h="1424256">
                <a:moveTo>
                  <a:pt x="0" y="0"/>
                </a:moveTo>
                <a:lnTo>
                  <a:pt x="1424256" y="0"/>
                </a:lnTo>
                <a:lnTo>
                  <a:pt x="1424256" y="1424256"/>
                </a:lnTo>
                <a:lnTo>
                  <a:pt x="0" y="14242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3E039C53-B2D7-555A-F798-E7F7E46249F9}"/>
              </a:ext>
            </a:extLst>
          </p:cNvPr>
          <p:cNvSpPr txBox="1"/>
          <p:nvPr/>
        </p:nvSpPr>
        <p:spPr>
          <a:xfrm>
            <a:off x="10951031" y="5338171"/>
            <a:ext cx="5768345" cy="1772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99" b="0" i="0" u="none" strike="noStrike" kern="1200" cap="none" spc="-49" normalizeH="0" baseline="0" noProof="0" dirty="0">
                <a:ln>
                  <a:noFill/>
                </a:ln>
                <a:solidFill>
                  <a:srgbClr val="145DA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Wyszukaj w Google nazwę firmy i dodaj słowo „</a:t>
            </a:r>
            <a:r>
              <a:rPr kumimoji="0" lang="pl-PL" sz="2499" b="0" i="0" u="none" strike="noStrike" kern="1200" cap="none" spc="-49" normalizeH="0" baseline="0" noProof="0" dirty="0" err="1">
                <a:ln>
                  <a:noFill/>
                </a:ln>
                <a:solidFill>
                  <a:srgbClr val="145DA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phishing</a:t>
            </a:r>
            <a:r>
              <a:rPr kumimoji="0" lang="pl-PL" sz="2499" b="0" i="0" u="none" strike="noStrike" kern="1200" cap="none" spc="-49" normalizeH="0" baseline="0" noProof="0" dirty="0">
                <a:ln>
                  <a:noFill/>
                </a:ln>
                <a:solidFill>
                  <a:srgbClr val="145DA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” (np. „Zgłoś </a:t>
            </a:r>
            <a:r>
              <a:rPr kumimoji="0" lang="pl-PL" sz="2499" b="0" i="0" u="none" strike="noStrike" kern="1200" cap="none" spc="-49" normalizeH="0" baseline="0" noProof="0" dirty="0" err="1">
                <a:ln>
                  <a:noFill/>
                </a:ln>
                <a:solidFill>
                  <a:srgbClr val="145DA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phishing</a:t>
            </a:r>
            <a:r>
              <a:rPr kumimoji="0" lang="pl-PL" sz="2499" b="0" i="0" u="none" strike="noStrike" kern="1200" cap="none" spc="-49" normalizeH="0" baseline="0" noProof="0" dirty="0">
                <a:ln>
                  <a:noFill/>
                </a:ln>
                <a:solidFill>
                  <a:srgbClr val="145DA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kumimoji="0" lang="pl-PL" sz="2499" b="0" i="0" u="none" strike="noStrike" kern="1200" cap="none" spc="-49" normalizeH="0" baseline="0" noProof="0" dirty="0" err="1">
                <a:ln>
                  <a:noFill/>
                </a:ln>
                <a:solidFill>
                  <a:srgbClr val="145DA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Steam</a:t>
            </a:r>
            <a:r>
              <a:rPr kumimoji="0" lang="pl-PL" sz="2499" b="0" i="0" u="none" strike="noStrike" kern="1200" cap="none" spc="-49" normalizeH="0" baseline="0" noProof="0" dirty="0">
                <a:ln>
                  <a:noFill/>
                </a:ln>
                <a:solidFill>
                  <a:srgbClr val="145DA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”)</a:t>
            </a:r>
          </a:p>
          <a:p>
            <a:pPr marL="0" marR="0" lvl="0" indent="0" algn="l" defTabSz="914400" rtl="0" eaLnBrk="1" fontAlgn="auto" latinLnBrk="0" hangingPunct="1">
              <a:lnSpc>
                <a:spcPts val="34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99" b="0" i="0" u="none" strike="noStrike" kern="1200" cap="none" spc="-49" normalizeH="0" baseline="0" noProof="0" dirty="0">
              <a:ln>
                <a:noFill/>
              </a:ln>
              <a:solidFill>
                <a:srgbClr val="145DA0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8CBBEE2B-4140-7DBA-5E3B-CDD25BBFF46A}"/>
              </a:ext>
            </a:extLst>
          </p:cNvPr>
          <p:cNvSpPr txBox="1"/>
          <p:nvPr/>
        </p:nvSpPr>
        <p:spPr>
          <a:xfrm>
            <a:off x="9422502" y="5153255"/>
            <a:ext cx="1134140" cy="801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69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784" b="0" i="0" u="none" strike="noStrike" kern="1200" cap="none" spc="0" normalizeH="0" baseline="0" noProof="0" dirty="0">
                <a:ln>
                  <a:noFill/>
                </a:ln>
                <a:solidFill>
                  <a:srgbClr val="FDFDFD"/>
                </a:solidFill>
                <a:effectLst/>
                <a:uLnTx/>
                <a:uFillTx/>
                <a:latin typeface="Open Sans Extra Bold"/>
                <a:ea typeface="Open Sans Extra Bold"/>
                <a:cs typeface="Open Sans Extra Bold"/>
                <a:sym typeface="Open Sans Extra Bold"/>
              </a:rPr>
              <a:t>3.</a:t>
            </a:r>
            <a:endParaRPr kumimoji="0" lang="en-US" sz="4784" b="0" i="0" u="none" strike="noStrike" kern="1200" cap="none" spc="0" normalizeH="0" baseline="0" noProof="0" dirty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Open Sans Extra Bold"/>
              <a:ea typeface="Open Sans Extra Bold"/>
              <a:cs typeface="Open Sans Extra Bold"/>
              <a:sym typeface="Open Sans Extra Bold"/>
            </a:endParaRPr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991B9808-68FE-6F2E-F3AB-20778E64943C}"/>
              </a:ext>
            </a:extLst>
          </p:cNvPr>
          <p:cNvSpPr/>
          <p:nvPr/>
        </p:nvSpPr>
        <p:spPr>
          <a:xfrm>
            <a:off x="8751545" y="6656724"/>
            <a:ext cx="1424256" cy="1424256"/>
          </a:xfrm>
          <a:custGeom>
            <a:avLst/>
            <a:gdLst/>
            <a:ahLst/>
            <a:cxnLst/>
            <a:rect l="l" t="t" r="r" b="b"/>
            <a:pathLst>
              <a:path w="1424256" h="1424256">
                <a:moveTo>
                  <a:pt x="0" y="0"/>
                </a:moveTo>
                <a:lnTo>
                  <a:pt x="1424255" y="0"/>
                </a:lnTo>
                <a:lnTo>
                  <a:pt x="1424255" y="1424256"/>
                </a:lnTo>
                <a:lnTo>
                  <a:pt x="0" y="14242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F1A04268-D357-3496-09D2-1B84B6C6C200}"/>
              </a:ext>
            </a:extLst>
          </p:cNvPr>
          <p:cNvSpPr txBox="1"/>
          <p:nvPr/>
        </p:nvSpPr>
        <p:spPr>
          <a:xfrm>
            <a:off x="10413925" y="7114852"/>
            <a:ext cx="7223748" cy="8751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99" b="0" i="0" u="none" strike="noStrike" kern="1200" cap="none" spc="-49" normalizeH="0" baseline="0" noProof="0" dirty="0">
                <a:ln>
                  <a:noFill/>
                </a:ln>
                <a:solidFill>
                  <a:srgbClr val="145DA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Znajdziesz instrukcje, gdzie przesłać taki e-mail, aby pomóc firmie zatrzymać hakerów</a:t>
            </a:r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0B6367BA-C7F0-6FFE-7F68-CBC8E5DB8025}"/>
              </a:ext>
            </a:extLst>
          </p:cNvPr>
          <p:cNvSpPr txBox="1"/>
          <p:nvPr/>
        </p:nvSpPr>
        <p:spPr>
          <a:xfrm>
            <a:off x="8896603" y="6929936"/>
            <a:ext cx="1134140" cy="801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69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784" b="0" i="0" u="none" strike="noStrike" kern="1200" cap="none" spc="0" normalizeH="0" baseline="0" noProof="0" dirty="0">
                <a:ln>
                  <a:noFill/>
                </a:ln>
                <a:solidFill>
                  <a:srgbClr val="FDFDFD"/>
                </a:solidFill>
                <a:effectLst/>
                <a:uLnTx/>
                <a:uFillTx/>
                <a:latin typeface="Open Sans Extra Bold"/>
                <a:ea typeface="Open Sans Extra Bold"/>
                <a:cs typeface="Open Sans Extra Bold"/>
                <a:sym typeface="Open Sans Extra Bold"/>
              </a:rPr>
              <a:t>4.</a:t>
            </a:r>
            <a:endParaRPr kumimoji="0" lang="en-US" sz="4784" b="0" i="0" u="none" strike="noStrike" kern="1200" cap="none" spc="0" normalizeH="0" baseline="0" noProof="0" dirty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Open Sans Extra Bold"/>
              <a:ea typeface="Open Sans Extra Bold"/>
              <a:cs typeface="Open Sans Extra Bold"/>
              <a:sym typeface="Open Sans Extra Bold"/>
            </a:endParaRPr>
          </a:p>
        </p:txBody>
      </p:sp>
      <p:grpSp>
        <p:nvGrpSpPr>
          <p:cNvPr id="21" name="Group 21">
            <a:extLst>
              <a:ext uri="{FF2B5EF4-FFF2-40B4-BE49-F238E27FC236}">
                <a16:creationId xmlns:a16="http://schemas.microsoft.com/office/drawing/2014/main" id="{C39A2968-BF39-63D1-FE90-ADFE85C8A59B}"/>
              </a:ext>
            </a:extLst>
          </p:cNvPr>
          <p:cNvGrpSpPr/>
          <p:nvPr/>
        </p:nvGrpSpPr>
        <p:grpSpPr>
          <a:xfrm>
            <a:off x="8038899" y="2218003"/>
            <a:ext cx="373607" cy="373607"/>
            <a:chOff x="0" y="0"/>
            <a:chExt cx="812800" cy="812800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CB9C0551-7A87-2E1C-225C-B3BAB4AD668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FDFD"/>
            </a:solidFill>
            <a:ln w="38100" cap="sq">
              <a:solidFill>
                <a:srgbClr val="00569E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TextBox 23">
              <a:extLst>
                <a:ext uri="{FF2B5EF4-FFF2-40B4-BE49-F238E27FC236}">
                  <a16:creationId xmlns:a16="http://schemas.microsoft.com/office/drawing/2014/main" id="{2EAAC8BA-B3E7-D0D1-2929-116B8CB12047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6C3930ED-6D0E-F132-C4B4-12634C21586D}"/>
              </a:ext>
            </a:extLst>
          </p:cNvPr>
          <p:cNvGrpSpPr/>
          <p:nvPr/>
        </p:nvGrpSpPr>
        <p:grpSpPr>
          <a:xfrm>
            <a:off x="8448757" y="3742461"/>
            <a:ext cx="373607" cy="373607"/>
            <a:chOff x="0" y="0"/>
            <a:chExt cx="812800" cy="812800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98AF0019-F381-3343-312E-EDDA1B5843E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FDFD"/>
            </a:solidFill>
            <a:ln w="38100" cap="sq">
              <a:solidFill>
                <a:srgbClr val="00569E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72C5021A-013B-9394-6372-CC584672B46E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E24D01CE-F721-DACA-4A17-44D01B5047EC}"/>
              </a:ext>
            </a:extLst>
          </p:cNvPr>
          <p:cNvGrpSpPr/>
          <p:nvPr/>
        </p:nvGrpSpPr>
        <p:grpSpPr>
          <a:xfrm>
            <a:off x="8077672" y="6964810"/>
            <a:ext cx="373607" cy="373607"/>
            <a:chOff x="0" y="0"/>
            <a:chExt cx="812800" cy="812800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9228104E-7D42-6D3C-0BD1-FFC8EF4A24D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FDFD"/>
            </a:solidFill>
            <a:ln w="38100" cap="sq">
              <a:solidFill>
                <a:srgbClr val="00569E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0C03B1E5-E603-E068-6E56-0F6B128A6BDC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0" name="Group 30">
            <a:extLst>
              <a:ext uri="{FF2B5EF4-FFF2-40B4-BE49-F238E27FC236}">
                <a16:creationId xmlns:a16="http://schemas.microsoft.com/office/drawing/2014/main" id="{07229226-3CF3-29AA-01FC-386A87B0A498}"/>
              </a:ext>
            </a:extLst>
          </p:cNvPr>
          <p:cNvGrpSpPr/>
          <p:nvPr/>
        </p:nvGrpSpPr>
        <p:grpSpPr>
          <a:xfrm>
            <a:off x="8442904" y="5322452"/>
            <a:ext cx="373607" cy="373607"/>
            <a:chOff x="0" y="0"/>
            <a:chExt cx="812800" cy="812800"/>
          </a:xfrm>
        </p:grpSpPr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A25BEDDF-8872-0242-1FBE-D31BDC395ED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FDFD"/>
            </a:solidFill>
            <a:ln w="38100" cap="sq">
              <a:solidFill>
                <a:srgbClr val="00569E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TextBox 32">
              <a:extLst>
                <a:ext uri="{FF2B5EF4-FFF2-40B4-BE49-F238E27FC236}">
                  <a16:creationId xmlns:a16="http://schemas.microsoft.com/office/drawing/2014/main" id="{DCFBB518-6291-1785-5FC3-80FEF0BAB263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3" name="Google Shape;129;p2">
            <a:extLst>
              <a:ext uri="{FF2B5EF4-FFF2-40B4-BE49-F238E27FC236}">
                <a16:creationId xmlns:a16="http://schemas.microsoft.com/office/drawing/2014/main" id="{41F5B9DD-6E28-BEE6-0AB1-3F5DB19D27CE}"/>
              </a:ext>
            </a:extLst>
          </p:cNvPr>
          <p:cNvSpPr/>
          <p:nvPr/>
        </p:nvSpPr>
        <p:spPr>
          <a:xfrm>
            <a:off x="16056650" y="0"/>
            <a:ext cx="2230770" cy="2276296"/>
          </a:xfrm>
          <a:custGeom>
            <a:avLst/>
            <a:gdLst/>
            <a:ahLst/>
            <a:cxnLst/>
            <a:rect l="l" t="t" r="r" b="b"/>
            <a:pathLst>
              <a:path w="3642074" h="3642074" extrusionOk="0">
                <a:moveTo>
                  <a:pt x="0" y="0"/>
                </a:moveTo>
                <a:lnTo>
                  <a:pt x="3642074" y="0"/>
                </a:lnTo>
                <a:lnTo>
                  <a:pt x="3642074" y="3642074"/>
                </a:lnTo>
                <a:lnTo>
                  <a:pt x="0" y="3642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2" name="TextBox 19">
            <a:extLst>
              <a:ext uri="{FF2B5EF4-FFF2-40B4-BE49-F238E27FC236}">
                <a16:creationId xmlns:a16="http://schemas.microsoft.com/office/drawing/2014/main" id="{1664B7D5-E9FA-912C-2099-7598B06BF497}"/>
              </a:ext>
            </a:extLst>
          </p:cNvPr>
          <p:cNvSpPr txBox="1"/>
          <p:nvPr/>
        </p:nvSpPr>
        <p:spPr>
          <a:xfrm>
            <a:off x="10030743" y="8855272"/>
            <a:ext cx="7223748" cy="12917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99" b="0" i="0" u="none" strike="noStrike" kern="1200" cap="none" spc="-49" normalizeH="0" baseline="0" noProof="0" dirty="0">
                <a:ln>
                  <a:noFill/>
                </a:ln>
                <a:solidFill>
                  <a:srgbClr val="145DA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Gdy zauważysz podejrzany adres strony, zgłoś go do Google </a:t>
            </a:r>
            <a:r>
              <a:rPr kumimoji="0" lang="pl-PL" sz="2499" b="0" i="0" u="none" strike="noStrike" kern="1200" cap="none" spc="-49" normalizeH="0" baseline="0" noProof="0" dirty="0" err="1">
                <a:ln>
                  <a:noFill/>
                </a:ln>
                <a:solidFill>
                  <a:srgbClr val="145DA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Safe</a:t>
            </a:r>
            <a:r>
              <a:rPr kumimoji="0" lang="pl-PL" sz="2499" b="0" i="0" u="none" strike="noStrike" kern="1200" cap="none" spc="-49" normalizeH="0" baseline="0" noProof="0" dirty="0">
                <a:ln>
                  <a:noFill/>
                </a:ln>
                <a:solidFill>
                  <a:srgbClr val="145DA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kumimoji="0" lang="pl-PL" sz="2499" b="0" i="0" u="none" strike="noStrike" kern="1200" cap="none" spc="-49" normalizeH="0" baseline="0" noProof="0" dirty="0" err="1">
                <a:ln>
                  <a:noFill/>
                </a:ln>
                <a:solidFill>
                  <a:srgbClr val="145DA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Browsing</a:t>
            </a:r>
            <a:r>
              <a:rPr kumimoji="0" lang="pl-PL" sz="2499" b="0" i="0" u="none" strike="noStrike" kern="1200" cap="none" spc="-49" normalizeH="0" baseline="0" noProof="0" dirty="0">
                <a:ln>
                  <a:noFill/>
                </a:ln>
                <a:solidFill>
                  <a:srgbClr val="145DA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kumimoji="0" lang="pl-PL" sz="1600" b="0" i="0" u="none" strike="noStrike" kern="1200" cap="none" spc="-49" normalizeH="0" baseline="0" noProof="0" dirty="0">
                <a:ln>
                  <a:noFill/>
                </a:ln>
                <a:solidFill>
                  <a:srgbClr val="145DA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(https://safebrowsing.google.com/safebrowsing/report_phish/?hl=en )</a:t>
            </a:r>
          </a:p>
        </p:txBody>
      </p:sp>
      <p:grpSp>
        <p:nvGrpSpPr>
          <p:cNvPr id="4" name="Group 27">
            <a:extLst>
              <a:ext uri="{FF2B5EF4-FFF2-40B4-BE49-F238E27FC236}">
                <a16:creationId xmlns:a16="http://schemas.microsoft.com/office/drawing/2014/main" id="{E5B28607-5562-4334-8A22-D35C474A8A9F}"/>
              </a:ext>
            </a:extLst>
          </p:cNvPr>
          <p:cNvGrpSpPr/>
          <p:nvPr/>
        </p:nvGrpSpPr>
        <p:grpSpPr>
          <a:xfrm>
            <a:off x="7567460" y="8481665"/>
            <a:ext cx="373607" cy="373607"/>
            <a:chOff x="0" y="0"/>
            <a:chExt cx="812800" cy="812800"/>
          </a:xfrm>
        </p:grpSpPr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B9B5924A-777E-FAC3-FBB3-6157C6F4DFE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FDFD"/>
            </a:solidFill>
            <a:ln w="38100" cap="sq">
              <a:solidFill>
                <a:srgbClr val="00569E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TextBox 29">
              <a:extLst>
                <a:ext uri="{FF2B5EF4-FFF2-40B4-BE49-F238E27FC236}">
                  <a16:creationId xmlns:a16="http://schemas.microsoft.com/office/drawing/2014/main" id="{36AED4F2-72E3-3CD7-F21F-E4E664221EFA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8" name="Freeform 18">
            <a:extLst>
              <a:ext uri="{FF2B5EF4-FFF2-40B4-BE49-F238E27FC236}">
                <a16:creationId xmlns:a16="http://schemas.microsoft.com/office/drawing/2014/main" id="{9D8F29D4-279C-9336-49BC-F1C326D92E0A}"/>
              </a:ext>
            </a:extLst>
          </p:cNvPr>
          <p:cNvSpPr/>
          <p:nvPr/>
        </p:nvSpPr>
        <p:spPr>
          <a:xfrm>
            <a:off x="8156762" y="8570026"/>
            <a:ext cx="1424256" cy="1424256"/>
          </a:xfrm>
          <a:custGeom>
            <a:avLst/>
            <a:gdLst/>
            <a:ahLst/>
            <a:cxnLst/>
            <a:rect l="l" t="t" r="r" b="b"/>
            <a:pathLst>
              <a:path w="1424256" h="1424256">
                <a:moveTo>
                  <a:pt x="0" y="0"/>
                </a:moveTo>
                <a:lnTo>
                  <a:pt x="1424255" y="0"/>
                </a:lnTo>
                <a:lnTo>
                  <a:pt x="1424255" y="1424256"/>
                </a:lnTo>
                <a:lnTo>
                  <a:pt x="0" y="14242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39" name="TextBox 20">
            <a:extLst>
              <a:ext uri="{FF2B5EF4-FFF2-40B4-BE49-F238E27FC236}">
                <a16:creationId xmlns:a16="http://schemas.microsoft.com/office/drawing/2014/main" id="{5A1E90CB-818C-F8D4-4426-48448F1CDD0F}"/>
              </a:ext>
            </a:extLst>
          </p:cNvPr>
          <p:cNvSpPr txBox="1"/>
          <p:nvPr/>
        </p:nvSpPr>
        <p:spPr>
          <a:xfrm>
            <a:off x="8320837" y="8767546"/>
            <a:ext cx="1134140" cy="801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69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784" kern="1200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5</a:t>
            </a:r>
            <a:r>
              <a:rPr kumimoji="0" lang="pl-PL" sz="4784" b="0" i="0" u="none" strike="noStrike" kern="1200" cap="none" spc="0" normalizeH="0" baseline="0" noProof="0" dirty="0">
                <a:ln>
                  <a:noFill/>
                </a:ln>
                <a:solidFill>
                  <a:srgbClr val="FDFDFD"/>
                </a:solidFill>
                <a:effectLst/>
                <a:uLnTx/>
                <a:uFillTx/>
                <a:latin typeface="Open Sans Extra Bold"/>
                <a:ea typeface="Open Sans Extra Bold"/>
                <a:cs typeface="Open Sans Extra Bold"/>
                <a:sym typeface="Open Sans Extra Bold"/>
              </a:rPr>
              <a:t>.</a:t>
            </a:r>
            <a:endParaRPr kumimoji="0" lang="en-US" sz="4784" b="0" i="0" u="none" strike="noStrike" kern="1200" cap="none" spc="0" normalizeH="0" baseline="0" noProof="0" dirty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Open Sans Extra Bold"/>
              <a:ea typeface="Open Sans Extra Bold"/>
              <a:cs typeface="Open Sans Extra Bold"/>
              <a:sym typeface="Open Sans Extra Bold"/>
            </a:endParaRPr>
          </a:p>
        </p:txBody>
      </p:sp>
    </p:spTree>
    <p:extLst>
      <p:ext uri="{BB962C8B-B14F-4D97-AF65-F5344CB8AC3E}">
        <p14:creationId xmlns:p14="http://schemas.microsoft.com/office/powerpoint/2010/main" val="20290155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4" name="Google Shape;514;p21"/>
          <p:cNvGrpSpPr/>
          <p:nvPr/>
        </p:nvGrpSpPr>
        <p:grpSpPr>
          <a:xfrm>
            <a:off x="10239600" y="1122776"/>
            <a:ext cx="7019722" cy="9164195"/>
            <a:chOff x="0" y="0"/>
            <a:chExt cx="660400" cy="993118"/>
          </a:xfrm>
        </p:grpSpPr>
        <p:sp>
          <p:nvSpPr>
            <p:cNvPr id="515" name="Google Shape;515;p21"/>
            <p:cNvSpPr/>
            <p:nvPr/>
          </p:nvSpPr>
          <p:spPr>
            <a:xfrm>
              <a:off x="0" y="0"/>
              <a:ext cx="660400" cy="993118"/>
            </a:xfrm>
            <a:custGeom>
              <a:avLst/>
              <a:gdLst/>
              <a:ahLst/>
              <a:cxnLst/>
              <a:rect l="l" t="t" r="r" b="b"/>
              <a:pathLst>
                <a:path w="660400" h="993118" extrusionOk="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32507"/>
                  </a:cubicBezTo>
                  <a:lnTo>
                    <a:pt x="660400" y="993118"/>
                  </a:lnTo>
                  <a:lnTo>
                    <a:pt x="0" y="993118"/>
                  </a:lnTo>
                  <a:lnTo>
                    <a:pt x="0" y="332998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145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1"/>
            <p:cNvSpPr txBox="1"/>
            <p:nvPr/>
          </p:nvSpPr>
          <p:spPr>
            <a:xfrm>
              <a:off x="0" y="88900"/>
              <a:ext cx="660400" cy="904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7" name="Google Shape;517;p21"/>
          <p:cNvGrpSpPr/>
          <p:nvPr/>
        </p:nvGrpSpPr>
        <p:grpSpPr>
          <a:xfrm>
            <a:off x="10618778" y="1464283"/>
            <a:ext cx="6261345" cy="6261345"/>
            <a:chOff x="6350" y="6350"/>
            <a:chExt cx="8903970" cy="8903970"/>
          </a:xfrm>
        </p:grpSpPr>
        <p:sp>
          <p:nvSpPr>
            <p:cNvPr id="518" name="Google Shape;518;p21"/>
            <p:cNvSpPr/>
            <p:nvPr/>
          </p:nvSpPr>
          <p:spPr>
            <a:xfrm>
              <a:off x="6350" y="6350"/>
              <a:ext cx="8903970" cy="8903970"/>
            </a:xfrm>
            <a:custGeom>
              <a:avLst/>
              <a:gdLst/>
              <a:ahLst/>
              <a:cxnLst/>
              <a:rect l="l" t="t" r="r" b="b"/>
              <a:pathLst>
                <a:path w="8903970" h="8903970" extrusionOk="0">
                  <a:moveTo>
                    <a:pt x="4451350" y="8903970"/>
                  </a:moveTo>
                  <a:cubicBezTo>
                    <a:pt x="1997710" y="8903970"/>
                    <a:pt x="0" y="6906260"/>
                    <a:pt x="0" y="4451350"/>
                  </a:cubicBezTo>
                  <a:cubicBezTo>
                    <a:pt x="0" y="1996440"/>
                    <a:pt x="1997710" y="0"/>
                    <a:pt x="4451350" y="0"/>
                  </a:cubicBezTo>
                  <a:cubicBezTo>
                    <a:pt x="6904990" y="0"/>
                    <a:pt x="8903970" y="1997710"/>
                    <a:pt x="8903970" y="4451350"/>
                  </a:cubicBezTo>
                  <a:cubicBezTo>
                    <a:pt x="8903970" y="6904990"/>
                    <a:pt x="6906260" y="8903970"/>
                    <a:pt x="4451350" y="8903970"/>
                  </a:cubicBezTo>
                  <a:close/>
                  <a:moveTo>
                    <a:pt x="4451350" y="19050"/>
                  </a:moveTo>
                  <a:cubicBezTo>
                    <a:pt x="2007870" y="19050"/>
                    <a:pt x="19050" y="2007870"/>
                    <a:pt x="19050" y="4451350"/>
                  </a:cubicBezTo>
                  <a:cubicBezTo>
                    <a:pt x="19050" y="6894830"/>
                    <a:pt x="2007870" y="8883650"/>
                    <a:pt x="4451350" y="8883650"/>
                  </a:cubicBezTo>
                  <a:cubicBezTo>
                    <a:pt x="6894830" y="8883650"/>
                    <a:pt x="8883650" y="6894830"/>
                    <a:pt x="8883650" y="4451350"/>
                  </a:cubicBezTo>
                  <a:cubicBezTo>
                    <a:pt x="8883650" y="2007870"/>
                    <a:pt x="6896100" y="19050"/>
                    <a:pt x="4451350" y="190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1"/>
            <p:cNvSpPr/>
            <p:nvPr/>
          </p:nvSpPr>
          <p:spPr>
            <a:xfrm>
              <a:off x="154940" y="154940"/>
              <a:ext cx="8605520" cy="8605520"/>
            </a:xfrm>
            <a:custGeom>
              <a:avLst/>
              <a:gdLst/>
              <a:ahLst/>
              <a:cxnLst/>
              <a:rect l="l" t="t" r="r" b="b"/>
              <a:pathLst>
                <a:path w="8605520" h="8605520" extrusionOk="0">
                  <a:moveTo>
                    <a:pt x="8605520" y="4302760"/>
                  </a:moveTo>
                  <a:cubicBezTo>
                    <a:pt x="8605520" y="6678930"/>
                    <a:pt x="6678930" y="8605520"/>
                    <a:pt x="4302760" y="8605520"/>
                  </a:cubicBezTo>
                  <a:cubicBezTo>
                    <a:pt x="1926590" y="8605520"/>
                    <a:pt x="0" y="6680200"/>
                    <a:pt x="0" y="4302760"/>
                  </a:cubicBezTo>
                  <a:cubicBezTo>
                    <a:pt x="0" y="1925320"/>
                    <a:pt x="1926590" y="0"/>
                    <a:pt x="4302760" y="0"/>
                  </a:cubicBezTo>
                  <a:cubicBezTo>
                    <a:pt x="6678930" y="0"/>
                    <a:pt x="8605520" y="1926590"/>
                    <a:pt x="8605520" y="4302760"/>
                  </a:cubicBez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25045" r="-25045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0" name="Google Shape;520;p21"/>
          <p:cNvSpPr txBox="1"/>
          <p:nvPr/>
        </p:nvSpPr>
        <p:spPr>
          <a:xfrm>
            <a:off x="1518345" y="3430905"/>
            <a:ext cx="7834145" cy="3777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18160" marR="0" lvl="1" indent="-259079" algn="just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51D4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Uprawnienia a inwigilacja: Aplikacje często proszą o dostęp do danych, ale uważaj, co im udostępniasz — mogą śledzić Twoją aktywność</a:t>
            </a:r>
            <a:endParaRPr/>
          </a:p>
          <a:p>
            <a:pPr marL="518160" marR="0" lvl="1" indent="-259079" algn="just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51D4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Zabezpieczenia i dobre praktyki: Zawsze aktualizuj oprogramowanie, używaj blokady ekranu i nie instaluj podejrzanych aplikacji</a:t>
            </a:r>
            <a:endParaRPr/>
          </a:p>
          <a:p>
            <a:pPr marL="518160" marR="0" lvl="1" indent="-259079" algn="just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51D4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Bezpieczeństwo dzieci i młodzieży: Nie klikaj w podejrzane linki, nie podawaj swoich danych nieznajomym, nawet w grach</a:t>
            </a:r>
            <a:endParaRPr/>
          </a:p>
        </p:txBody>
      </p:sp>
      <p:sp>
        <p:nvSpPr>
          <p:cNvPr id="521" name="Google Shape;521;p21"/>
          <p:cNvSpPr txBox="1"/>
          <p:nvPr/>
        </p:nvSpPr>
        <p:spPr>
          <a:xfrm>
            <a:off x="1518345" y="2273750"/>
            <a:ext cx="7834145" cy="76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0" i="0" u="none" strike="noStrike" cap="none">
                <a:solidFill>
                  <a:srgbClr val="051D4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Telefon to Też Komputer</a:t>
            </a:r>
            <a:endParaRPr/>
          </a:p>
        </p:txBody>
      </p:sp>
      <p:sp>
        <p:nvSpPr>
          <p:cNvPr id="522" name="Google Shape;522;p21"/>
          <p:cNvSpPr/>
          <p:nvPr/>
        </p:nvSpPr>
        <p:spPr>
          <a:xfrm>
            <a:off x="16056650" y="0"/>
            <a:ext cx="2230770" cy="2276296"/>
          </a:xfrm>
          <a:custGeom>
            <a:avLst/>
            <a:gdLst/>
            <a:ahLst/>
            <a:cxnLst/>
            <a:rect l="l" t="t" r="r" b="b"/>
            <a:pathLst>
              <a:path w="3642074" h="3642074" extrusionOk="0">
                <a:moveTo>
                  <a:pt x="0" y="0"/>
                </a:moveTo>
                <a:lnTo>
                  <a:pt x="3642074" y="0"/>
                </a:lnTo>
                <a:lnTo>
                  <a:pt x="3642074" y="3642074"/>
                </a:lnTo>
                <a:lnTo>
                  <a:pt x="0" y="3642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2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051D40"/>
          </a:solidFill>
          <a:ln>
            <a:noFill/>
          </a:ln>
        </p:spPr>
        <p:txBody>
          <a:bodyPr/>
          <a:lstStyle/>
          <a:p>
            <a:endParaRPr lang="pl-PL"/>
          </a:p>
        </p:txBody>
      </p:sp>
      <p:grpSp>
        <p:nvGrpSpPr>
          <p:cNvPr id="528" name="Google Shape;528;p22"/>
          <p:cNvGrpSpPr/>
          <p:nvPr/>
        </p:nvGrpSpPr>
        <p:grpSpPr>
          <a:xfrm>
            <a:off x="3061529" y="1510852"/>
            <a:ext cx="12165268" cy="7747954"/>
            <a:chOff x="0" y="-38100"/>
            <a:chExt cx="3204000" cy="2040600"/>
          </a:xfrm>
        </p:grpSpPr>
        <p:sp>
          <p:nvSpPr>
            <p:cNvPr id="529" name="Google Shape;529;p22"/>
            <p:cNvSpPr/>
            <p:nvPr/>
          </p:nvSpPr>
          <p:spPr>
            <a:xfrm>
              <a:off x="0" y="0"/>
              <a:ext cx="3203935" cy="2002380"/>
            </a:xfrm>
            <a:custGeom>
              <a:avLst/>
              <a:gdLst/>
              <a:ahLst/>
              <a:cxnLst/>
              <a:rect l="l" t="t" r="r" b="b"/>
              <a:pathLst>
                <a:path w="3203935" h="2002380" extrusionOk="0">
                  <a:moveTo>
                    <a:pt x="0" y="0"/>
                  </a:moveTo>
                  <a:lnTo>
                    <a:pt x="3203935" y="0"/>
                  </a:lnTo>
                  <a:lnTo>
                    <a:pt x="3203935" y="2002380"/>
                  </a:lnTo>
                  <a:lnTo>
                    <a:pt x="0" y="2002380"/>
                  </a:lnTo>
                  <a:close/>
                </a:path>
              </a:pathLst>
            </a:custGeom>
            <a:solidFill>
              <a:srgbClr val="145DA0"/>
            </a:solidFill>
            <a:ln w="38100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30" name="Google Shape;530;p22"/>
            <p:cNvSpPr txBox="1"/>
            <p:nvPr/>
          </p:nvSpPr>
          <p:spPr>
            <a:xfrm>
              <a:off x="0" y="-38100"/>
              <a:ext cx="3204000" cy="204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1" name="Google Shape;531;p22"/>
          <p:cNvGrpSpPr/>
          <p:nvPr/>
        </p:nvGrpSpPr>
        <p:grpSpPr>
          <a:xfrm>
            <a:off x="3332775" y="2399467"/>
            <a:ext cx="11622375" cy="4294635"/>
            <a:chOff x="0" y="-257175"/>
            <a:chExt cx="15496500" cy="5726179"/>
          </a:xfrm>
        </p:grpSpPr>
        <p:sp>
          <p:nvSpPr>
            <p:cNvPr id="532" name="Google Shape;532;p22"/>
            <p:cNvSpPr txBox="1"/>
            <p:nvPr/>
          </p:nvSpPr>
          <p:spPr>
            <a:xfrm>
              <a:off x="0" y="-257175"/>
              <a:ext cx="15496500" cy="185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0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57" b="0" i="0" u="none" strike="noStrike" cap="none">
                  <a:solidFill>
                    <a:srgbClr val="FFFFFF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PRACA DOMOWA</a:t>
              </a:r>
              <a:endParaRPr sz="100"/>
            </a:p>
          </p:txBody>
        </p:sp>
        <p:sp>
          <p:nvSpPr>
            <p:cNvPr id="533" name="Google Shape;533;p22"/>
            <p:cNvSpPr txBox="1"/>
            <p:nvPr/>
          </p:nvSpPr>
          <p:spPr>
            <a:xfrm>
              <a:off x="0" y="2037604"/>
              <a:ext cx="15496500" cy="343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 i="0" u="none" strike="noStrike" cap="non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Sprawdź, jakie uprawnienia mają Twoje aplikacje i zastanów się, czy wszystkie są naprawdę potrzebne?</a:t>
              </a:r>
              <a:endParaRPr sz="2600"/>
            </a:p>
          </p:txBody>
        </p:sp>
      </p:grpSp>
      <p:sp>
        <p:nvSpPr>
          <p:cNvPr id="534" name="Google Shape;534;p22"/>
          <p:cNvSpPr/>
          <p:nvPr/>
        </p:nvSpPr>
        <p:spPr>
          <a:xfrm>
            <a:off x="16056650" y="0"/>
            <a:ext cx="2230770" cy="2276296"/>
          </a:xfrm>
          <a:custGeom>
            <a:avLst/>
            <a:gdLst/>
            <a:ahLst/>
            <a:cxnLst/>
            <a:rect l="l" t="t" r="r" b="b"/>
            <a:pathLst>
              <a:path w="3642074" h="3642074" extrusionOk="0">
                <a:moveTo>
                  <a:pt x="0" y="0"/>
                </a:moveTo>
                <a:lnTo>
                  <a:pt x="3642074" y="0"/>
                </a:lnTo>
                <a:lnTo>
                  <a:pt x="3642074" y="3642074"/>
                </a:lnTo>
                <a:lnTo>
                  <a:pt x="0" y="3642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72F"/>
        </a:solidFill>
        <a:effectLst/>
      </p:bgPr>
    </p:bg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9" name="Google Shape;539;p23"/>
          <p:cNvGrpSpPr/>
          <p:nvPr/>
        </p:nvGrpSpPr>
        <p:grpSpPr>
          <a:xfrm rot="5400000">
            <a:off x="-275527" y="7126363"/>
            <a:ext cx="2398303" cy="1878652"/>
            <a:chOff x="22782" y="33598"/>
            <a:chExt cx="767236" cy="677602"/>
          </a:xfrm>
        </p:grpSpPr>
        <p:sp>
          <p:nvSpPr>
            <p:cNvPr id="540" name="Google Shape;540;p23"/>
            <p:cNvSpPr/>
            <p:nvPr/>
          </p:nvSpPr>
          <p:spPr>
            <a:xfrm>
              <a:off x="22782" y="33598"/>
              <a:ext cx="767236" cy="677602"/>
            </a:xfrm>
            <a:custGeom>
              <a:avLst/>
              <a:gdLst/>
              <a:ahLst/>
              <a:cxnLst/>
              <a:rect l="l" t="t" r="r" b="b"/>
              <a:pathLst>
                <a:path w="767236" h="677602" extrusionOk="0">
                  <a:moveTo>
                    <a:pt x="412342" y="16669"/>
                  </a:moveTo>
                  <a:lnTo>
                    <a:pt x="761294" y="627335"/>
                  </a:lnTo>
                  <a:cubicBezTo>
                    <a:pt x="767236" y="637733"/>
                    <a:pt x="767193" y="650509"/>
                    <a:pt x="761182" y="660868"/>
                  </a:cubicBezTo>
                  <a:cubicBezTo>
                    <a:pt x="755170" y="671227"/>
                    <a:pt x="744099" y="677602"/>
                    <a:pt x="732123" y="677602"/>
                  </a:cubicBezTo>
                  <a:lnTo>
                    <a:pt x="35113" y="677602"/>
                  </a:lnTo>
                  <a:cubicBezTo>
                    <a:pt x="23137" y="677602"/>
                    <a:pt x="12066" y="671227"/>
                    <a:pt x="6054" y="660868"/>
                  </a:cubicBezTo>
                  <a:cubicBezTo>
                    <a:pt x="43" y="650509"/>
                    <a:pt x="0" y="637733"/>
                    <a:pt x="5942" y="627335"/>
                  </a:cubicBezTo>
                  <a:lnTo>
                    <a:pt x="354894" y="16669"/>
                  </a:lnTo>
                  <a:cubicBezTo>
                    <a:pt x="360784" y="6361"/>
                    <a:pt x="371746" y="0"/>
                    <a:pt x="383618" y="0"/>
                  </a:cubicBezTo>
                  <a:cubicBezTo>
                    <a:pt x="395490" y="0"/>
                    <a:pt x="406452" y="6361"/>
                    <a:pt x="412342" y="16669"/>
                  </a:cubicBezTo>
                  <a:close/>
                </a:path>
              </a:pathLst>
            </a:custGeom>
            <a:solidFill>
              <a:srgbClr val="197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3"/>
            <p:cNvSpPr txBox="1"/>
            <p:nvPr/>
          </p:nvSpPr>
          <p:spPr>
            <a:xfrm>
              <a:off x="127000" y="349250"/>
              <a:ext cx="558800" cy="3111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875" tIns="48875" rIns="48875" bIns="48875" anchor="ctr" anchorCtr="0">
              <a:noAutofit/>
            </a:bodyPr>
            <a:lstStyle/>
            <a:p>
              <a:pPr marL="0" marR="0" lvl="0" indent="0" algn="ctr" rtl="0">
                <a:lnSpc>
                  <a:spcPct val="8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2" name="Google Shape;542;p23"/>
          <p:cNvSpPr/>
          <p:nvPr/>
        </p:nvSpPr>
        <p:spPr>
          <a:xfrm>
            <a:off x="1075" y="8715250"/>
            <a:ext cx="18288642" cy="1572580"/>
          </a:xfrm>
          <a:custGeom>
            <a:avLst/>
            <a:gdLst/>
            <a:ahLst/>
            <a:cxnLst/>
            <a:rect l="l" t="t" r="r" b="b"/>
            <a:pathLst>
              <a:path w="11359405" h="833155" extrusionOk="0">
                <a:moveTo>
                  <a:pt x="0" y="0"/>
                </a:moveTo>
                <a:lnTo>
                  <a:pt x="11359405" y="0"/>
                </a:lnTo>
                <a:lnTo>
                  <a:pt x="11359405" y="833155"/>
                </a:lnTo>
                <a:lnTo>
                  <a:pt x="0" y="8331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pl-PL"/>
          </a:p>
        </p:txBody>
      </p:sp>
      <p:sp>
        <p:nvSpPr>
          <p:cNvPr id="543" name="Google Shape;543;p23"/>
          <p:cNvSpPr/>
          <p:nvPr/>
        </p:nvSpPr>
        <p:spPr>
          <a:xfrm>
            <a:off x="12873261" y="9037474"/>
            <a:ext cx="1169464" cy="1076394"/>
          </a:xfrm>
          <a:custGeom>
            <a:avLst/>
            <a:gdLst/>
            <a:ahLst/>
            <a:cxnLst/>
            <a:rect l="l" t="t" r="r" b="b"/>
            <a:pathLst>
              <a:path w="1169464" h="1076394" extrusionOk="0">
                <a:moveTo>
                  <a:pt x="0" y="0"/>
                </a:moveTo>
                <a:lnTo>
                  <a:pt x="1169464" y="0"/>
                </a:lnTo>
                <a:lnTo>
                  <a:pt x="1169464" y="1076395"/>
                </a:lnTo>
                <a:lnTo>
                  <a:pt x="0" y="10763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  <p:sp>
        <p:nvSpPr>
          <p:cNvPr id="544" name="Google Shape;544;p23"/>
          <p:cNvSpPr/>
          <p:nvPr/>
        </p:nvSpPr>
        <p:spPr>
          <a:xfrm>
            <a:off x="14557174" y="8870396"/>
            <a:ext cx="1787702" cy="1277462"/>
          </a:xfrm>
          <a:custGeom>
            <a:avLst/>
            <a:gdLst/>
            <a:ahLst/>
            <a:cxnLst/>
            <a:rect l="l" t="t" r="r" b="b"/>
            <a:pathLst>
              <a:path w="1787702" h="1277462" extrusionOk="0">
                <a:moveTo>
                  <a:pt x="0" y="0"/>
                </a:moveTo>
                <a:lnTo>
                  <a:pt x="1787701" y="0"/>
                </a:lnTo>
                <a:lnTo>
                  <a:pt x="1787701" y="1277462"/>
                </a:lnTo>
                <a:lnTo>
                  <a:pt x="0" y="12774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  <p:sp>
        <p:nvSpPr>
          <p:cNvPr id="545" name="Google Shape;545;p23"/>
          <p:cNvSpPr/>
          <p:nvPr/>
        </p:nvSpPr>
        <p:spPr>
          <a:xfrm>
            <a:off x="7232874" y="8870396"/>
            <a:ext cx="4369266" cy="1163199"/>
          </a:xfrm>
          <a:custGeom>
            <a:avLst/>
            <a:gdLst/>
            <a:ahLst/>
            <a:cxnLst/>
            <a:rect l="l" t="t" r="r" b="b"/>
            <a:pathLst>
              <a:path w="4369266" h="1163199" extrusionOk="0">
                <a:moveTo>
                  <a:pt x="0" y="0"/>
                </a:moveTo>
                <a:lnTo>
                  <a:pt x="4369266" y="0"/>
                </a:lnTo>
                <a:lnTo>
                  <a:pt x="4369266" y="1163199"/>
                </a:lnTo>
                <a:lnTo>
                  <a:pt x="0" y="11631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  <p:sp>
        <p:nvSpPr>
          <p:cNvPr id="546" name="Google Shape;546;p23"/>
          <p:cNvSpPr/>
          <p:nvPr/>
        </p:nvSpPr>
        <p:spPr>
          <a:xfrm>
            <a:off x="10872153" y="1327603"/>
            <a:ext cx="4838786" cy="7631804"/>
          </a:xfrm>
          <a:custGeom>
            <a:avLst/>
            <a:gdLst/>
            <a:ahLst/>
            <a:cxnLst/>
            <a:rect l="l" t="t" r="r" b="b"/>
            <a:pathLst>
              <a:path w="4875351" h="8184240" extrusionOk="0">
                <a:moveTo>
                  <a:pt x="0" y="0"/>
                </a:moveTo>
                <a:lnTo>
                  <a:pt x="4875351" y="0"/>
                </a:lnTo>
                <a:lnTo>
                  <a:pt x="4875351" y="8184240"/>
                </a:lnTo>
                <a:lnTo>
                  <a:pt x="0" y="81842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l="-33929" r="-33929"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  <p:sp>
        <p:nvSpPr>
          <p:cNvPr id="547" name="Google Shape;547;p23"/>
          <p:cNvSpPr/>
          <p:nvPr/>
        </p:nvSpPr>
        <p:spPr>
          <a:xfrm>
            <a:off x="1952275" y="3120818"/>
            <a:ext cx="258169" cy="258169"/>
          </a:xfrm>
          <a:custGeom>
            <a:avLst/>
            <a:gdLst/>
            <a:ahLst/>
            <a:cxnLst/>
            <a:rect l="l" t="t" r="r" b="b"/>
            <a:pathLst>
              <a:path w="258169" h="258169" extrusionOk="0">
                <a:moveTo>
                  <a:pt x="0" y="0"/>
                </a:moveTo>
                <a:lnTo>
                  <a:pt x="258170" y="0"/>
                </a:lnTo>
                <a:lnTo>
                  <a:pt x="258170" y="258170"/>
                </a:lnTo>
                <a:lnTo>
                  <a:pt x="0" y="2581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  <p:sp>
        <p:nvSpPr>
          <p:cNvPr id="548" name="Google Shape;548;p23"/>
          <p:cNvSpPr/>
          <p:nvPr/>
        </p:nvSpPr>
        <p:spPr>
          <a:xfrm>
            <a:off x="1952275" y="2636055"/>
            <a:ext cx="258169" cy="258169"/>
          </a:xfrm>
          <a:custGeom>
            <a:avLst/>
            <a:gdLst/>
            <a:ahLst/>
            <a:cxnLst/>
            <a:rect l="l" t="t" r="r" b="b"/>
            <a:pathLst>
              <a:path w="258169" h="258169" extrusionOk="0">
                <a:moveTo>
                  <a:pt x="0" y="0"/>
                </a:moveTo>
                <a:lnTo>
                  <a:pt x="258170" y="0"/>
                </a:lnTo>
                <a:lnTo>
                  <a:pt x="258170" y="258169"/>
                </a:lnTo>
                <a:lnTo>
                  <a:pt x="0" y="2581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  <p:sp>
        <p:nvSpPr>
          <p:cNvPr id="549" name="Google Shape;549;p23"/>
          <p:cNvSpPr/>
          <p:nvPr/>
        </p:nvSpPr>
        <p:spPr>
          <a:xfrm>
            <a:off x="1559946" y="9103254"/>
            <a:ext cx="4249973" cy="811745"/>
          </a:xfrm>
          <a:custGeom>
            <a:avLst/>
            <a:gdLst/>
            <a:ahLst/>
            <a:cxnLst/>
            <a:rect l="l" t="t" r="r" b="b"/>
            <a:pathLst>
              <a:path w="4249973" h="811745" extrusionOk="0">
                <a:moveTo>
                  <a:pt x="0" y="0"/>
                </a:moveTo>
                <a:lnTo>
                  <a:pt x="4249973" y="0"/>
                </a:lnTo>
                <a:lnTo>
                  <a:pt x="4249973" y="811745"/>
                </a:lnTo>
                <a:lnTo>
                  <a:pt x="0" y="8117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  <p:sp>
        <p:nvSpPr>
          <p:cNvPr id="550" name="Google Shape;550;p23"/>
          <p:cNvSpPr/>
          <p:nvPr/>
        </p:nvSpPr>
        <p:spPr>
          <a:xfrm>
            <a:off x="1952275" y="3605581"/>
            <a:ext cx="258169" cy="258169"/>
          </a:xfrm>
          <a:custGeom>
            <a:avLst/>
            <a:gdLst/>
            <a:ahLst/>
            <a:cxnLst/>
            <a:rect l="l" t="t" r="r" b="b"/>
            <a:pathLst>
              <a:path w="258169" h="258169" extrusionOk="0">
                <a:moveTo>
                  <a:pt x="0" y="0"/>
                </a:moveTo>
                <a:lnTo>
                  <a:pt x="258170" y="0"/>
                </a:lnTo>
                <a:lnTo>
                  <a:pt x="258170" y="258170"/>
                </a:lnTo>
                <a:lnTo>
                  <a:pt x="0" y="2581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  <p:sp>
        <p:nvSpPr>
          <p:cNvPr id="551" name="Google Shape;551;p23"/>
          <p:cNvSpPr txBox="1"/>
          <p:nvPr/>
        </p:nvSpPr>
        <p:spPr>
          <a:xfrm>
            <a:off x="2293382" y="731271"/>
            <a:ext cx="7613100" cy="15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56" b="1" i="0" u="none" strike="noStrike" cap="none">
                <a:solidFill>
                  <a:srgbClr val="1975B9"/>
                </a:solidFill>
                <a:latin typeface="Open Sans"/>
                <a:ea typeface="Open Sans"/>
                <a:cs typeface="Open Sans"/>
                <a:sym typeface="Open Sans"/>
              </a:rPr>
              <a:t>Dalsze informacje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56" b="1" i="0" u="none" strike="noStrike" cap="none">
                <a:solidFill>
                  <a:srgbClr val="1975B9"/>
                </a:solidFill>
                <a:latin typeface="Open Sans"/>
                <a:ea typeface="Open Sans"/>
                <a:cs typeface="Open Sans"/>
                <a:sym typeface="Open Sans"/>
              </a:rPr>
              <a:t>na temat projektu</a:t>
            </a:r>
            <a:endParaRPr/>
          </a:p>
        </p:txBody>
      </p:sp>
      <p:sp>
        <p:nvSpPr>
          <p:cNvPr id="552" name="Google Shape;552;p23"/>
          <p:cNvSpPr txBox="1"/>
          <p:nvPr/>
        </p:nvSpPr>
        <p:spPr>
          <a:xfrm>
            <a:off x="2293382" y="4492394"/>
            <a:ext cx="8669100" cy="31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1995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19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Finansowane przez Unię Europejską. Wyrażone poglądy i opinie są jednak poglądami i opiniami wyłącznie autora(-ów) i niekoniecznie odzwierciedlają poglądy Unii Europejskiej lub Europejskiej Agencji Wykonawczej ds. Edukacji i Kultury (EACEA). Ani Unia Europejska, ani EACEA nie mogą być za nie pociągnięte do odpowiedzialności.</a:t>
            </a:r>
            <a:endParaRPr/>
          </a:p>
          <a:p>
            <a:pPr marL="0" marR="0" lvl="0" indent="0" algn="just" rtl="0">
              <a:lnSpc>
                <a:spcPct val="11995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19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just" rtl="0">
              <a:lnSpc>
                <a:spcPct val="11995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19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Wszystkie rezultaty opracowane w ramach niniejszego projektu są dostępne na podstawie otwartych licencji (CC BY-NC 4.0). Mogą być wykorzystywane bezpłatnie i bez ograniczeń. Kopiowanie lub przetwarzanie tych materiałów w całości lub w części bez zgody autora jest zabronione. W przypadku wykorzystania rezultatów konieczne jest podanie źródła finansowania i ich autorów.</a:t>
            </a:r>
            <a:endParaRPr/>
          </a:p>
        </p:txBody>
      </p:sp>
      <p:sp>
        <p:nvSpPr>
          <p:cNvPr id="553" name="Google Shape;553;p23"/>
          <p:cNvSpPr txBox="1"/>
          <p:nvPr/>
        </p:nvSpPr>
        <p:spPr>
          <a:xfrm rot="-5400000">
            <a:off x="11550495" y="9415368"/>
            <a:ext cx="11943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7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PARTNERZY:</a:t>
            </a:r>
            <a:endParaRPr/>
          </a:p>
        </p:txBody>
      </p:sp>
      <p:sp>
        <p:nvSpPr>
          <p:cNvPr id="554" name="Google Shape;554;p23"/>
          <p:cNvSpPr txBox="1"/>
          <p:nvPr/>
        </p:nvSpPr>
        <p:spPr>
          <a:xfrm rot="-5400000">
            <a:off x="6177537" y="9513543"/>
            <a:ext cx="1082100" cy="1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7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LIDER:</a:t>
            </a:r>
            <a:endParaRPr/>
          </a:p>
        </p:txBody>
      </p:sp>
      <p:sp>
        <p:nvSpPr>
          <p:cNvPr id="555" name="Google Shape;555;p23"/>
          <p:cNvSpPr txBox="1"/>
          <p:nvPr/>
        </p:nvSpPr>
        <p:spPr>
          <a:xfrm>
            <a:off x="5746462" y="8257662"/>
            <a:ext cx="5662500" cy="1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8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PROJEKT NR 2023-2-PL01-KA210-VET-000176822</a:t>
            </a:r>
            <a:endParaRPr/>
          </a:p>
        </p:txBody>
      </p:sp>
      <p:sp>
        <p:nvSpPr>
          <p:cNvPr id="556" name="Google Shape;556;p23"/>
          <p:cNvSpPr txBox="1"/>
          <p:nvPr/>
        </p:nvSpPr>
        <p:spPr>
          <a:xfrm>
            <a:off x="2369812" y="2500928"/>
            <a:ext cx="8185200" cy="14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2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19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https://www.coventry.ac.uk/wroclaw/</a:t>
            </a:r>
            <a:endParaRPr/>
          </a:p>
          <a:p>
            <a:pPr marL="0" marR="0" lvl="0" indent="0" algn="l" rtl="0">
              <a:lnSpc>
                <a:spcPct val="22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19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https://kreatywnidlabiznesu.pl/cyber-sec-edu-check/</a:t>
            </a:r>
            <a:endParaRPr/>
          </a:p>
          <a:p>
            <a:pPr marL="0" marR="0" lvl="0" indent="0" algn="l" rtl="0">
              <a:lnSpc>
                <a:spcPct val="22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19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https://eccedu.net/</a:t>
            </a:r>
            <a:endParaRPr/>
          </a:p>
        </p:txBody>
      </p:sp>
      <p:grpSp>
        <p:nvGrpSpPr>
          <p:cNvPr id="557" name="Google Shape;557;p23"/>
          <p:cNvGrpSpPr/>
          <p:nvPr/>
        </p:nvGrpSpPr>
        <p:grpSpPr>
          <a:xfrm rot="5400000">
            <a:off x="15608368" y="1887032"/>
            <a:ext cx="1504526" cy="1337028"/>
            <a:chOff x="36828" y="54313"/>
            <a:chExt cx="739143" cy="656887"/>
          </a:xfrm>
        </p:grpSpPr>
        <p:sp>
          <p:nvSpPr>
            <p:cNvPr id="558" name="Google Shape;558;p23"/>
            <p:cNvSpPr/>
            <p:nvPr/>
          </p:nvSpPr>
          <p:spPr>
            <a:xfrm>
              <a:off x="36828" y="54313"/>
              <a:ext cx="739143" cy="656887"/>
            </a:xfrm>
            <a:custGeom>
              <a:avLst/>
              <a:gdLst/>
              <a:ahLst/>
              <a:cxnLst/>
              <a:rect l="l" t="t" r="r" b="b"/>
              <a:pathLst>
                <a:path w="739143" h="656887" extrusionOk="0">
                  <a:moveTo>
                    <a:pt x="416006" y="26947"/>
                  </a:moveTo>
                  <a:lnTo>
                    <a:pt x="729538" y="575627"/>
                  </a:lnTo>
                  <a:cubicBezTo>
                    <a:pt x="739144" y="592437"/>
                    <a:pt x="739075" y="613090"/>
                    <a:pt x="729357" y="629835"/>
                  </a:cubicBezTo>
                  <a:cubicBezTo>
                    <a:pt x="719639" y="646581"/>
                    <a:pt x="701742" y="656887"/>
                    <a:pt x="682381" y="656887"/>
                  </a:cubicBezTo>
                  <a:lnTo>
                    <a:pt x="56763" y="656887"/>
                  </a:lnTo>
                  <a:cubicBezTo>
                    <a:pt x="37402" y="656887"/>
                    <a:pt x="19505" y="646581"/>
                    <a:pt x="9787" y="629835"/>
                  </a:cubicBezTo>
                  <a:cubicBezTo>
                    <a:pt x="69" y="613090"/>
                    <a:pt x="0" y="592437"/>
                    <a:pt x="9606" y="575627"/>
                  </a:cubicBezTo>
                  <a:lnTo>
                    <a:pt x="323138" y="26947"/>
                  </a:lnTo>
                  <a:cubicBezTo>
                    <a:pt x="332660" y="10284"/>
                    <a:pt x="350380" y="0"/>
                    <a:pt x="369572" y="0"/>
                  </a:cubicBezTo>
                  <a:cubicBezTo>
                    <a:pt x="388764" y="0"/>
                    <a:pt x="406484" y="10284"/>
                    <a:pt x="416006" y="26947"/>
                  </a:cubicBezTo>
                  <a:close/>
                </a:path>
              </a:pathLst>
            </a:custGeom>
            <a:solidFill>
              <a:srgbClr val="1C94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3"/>
            <p:cNvSpPr txBox="1"/>
            <p:nvPr/>
          </p:nvSpPr>
          <p:spPr>
            <a:xfrm>
              <a:off x="127000" y="358775"/>
              <a:ext cx="558900" cy="30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8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0" name="Google Shape;560;p23"/>
          <p:cNvGrpSpPr/>
          <p:nvPr/>
        </p:nvGrpSpPr>
        <p:grpSpPr>
          <a:xfrm rot="5400000">
            <a:off x="16540492" y="495532"/>
            <a:ext cx="1504526" cy="1337028"/>
            <a:chOff x="36828" y="54313"/>
            <a:chExt cx="739143" cy="656887"/>
          </a:xfrm>
        </p:grpSpPr>
        <p:sp>
          <p:nvSpPr>
            <p:cNvPr id="561" name="Google Shape;561;p23"/>
            <p:cNvSpPr/>
            <p:nvPr/>
          </p:nvSpPr>
          <p:spPr>
            <a:xfrm>
              <a:off x="36828" y="54313"/>
              <a:ext cx="739143" cy="656887"/>
            </a:xfrm>
            <a:custGeom>
              <a:avLst/>
              <a:gdLst/>
              <a:ahLst/>
              <a:cxnLst/>
              <a:rect l="l" t="t" r="r" b="b"/>
              <a:pathLst>
                <a:path w="739143" h="656887" extrusionOk="0">
                  <a:moveTo>
                    <a:pt x="416006" y="26947"/>
                  </a:moveTo>
                  <a:lnTo>
                    <a:pt x="729538" y="575627"/>
                  </a:lnTo>
                  <a:cubicBezTo>
                    <a:pt x="739144" y="592437"/>
                    <a:pt x="739075" y="613090"/>
                    <a:pt x="729357" y="629835"/>
                  </a:cubicBezTo>
                  <a:cubicBezTo>
                    <a:pt x="719639" y="646581"/>
                    <a:pt x="701742" y="656887"/>
                    <a:pt x="682381" y="656887"/>
                  </a:cubicBezTo>
                  <a:lnTo>
                    <a:pt x="56763" y="656887"/>
                  </a:lnTo>
                  <a:cubicBezTo>
                    <a:pt x="37402" y="656887"/>
                    <a:pt x="19505" y="646581"/>
                    <a:pt x="9787" y="629835"/>
                  </a:cubicBezTo>
                  <a:cubicBezTo>
                    <a:pt x="69" y="613090"/>
                    <a:pt x="0" y="592437"/>
                    <a:pt x="9606" y="575627"/>
                  </a:cubicBezTo>
                  <a:lnTo>
                    <a:pt x="323138" y="26947"/>
                  </a:lnTo>
                  <a:cubicBezTo>
                    <a:pt x="332660" y="10284"/>
                    <a:pt x="350380" y="0"/>
                    <a:pt x="369572" y="0"/>
                  </a:cubicBezTo>
                  <a:cubicBezTo>
                    <a:pt x="388764" y="0"/>
                    <a:pt x="406484" y="10284"/>
                    <a:pt x="416006" y="26947"/>
                  </a:cubicBezTo>
                  <a:close/>
                </a:path>
              </a:pathLst>
            </a:custGeom>
            <a:solidFill>
              <a:srgbClr val="2C53AB"/>
            </a:solidFill>
            <a:ln w="38100" cap="sq" cmpd="sng">
              <a:solidFill>
                <a:srgbClr val="2C53AB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3"/>
            <p:cNvSpPr txBox="1"/>
            <p:nvPr/>
          </p:nvSpPr>
          <p:spPr>
            <a:xfrm>
              <a:off x="127000" y="358775"/>
              <a:ext cx="558900" cy="30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8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3" name="Google Shape;563;p23"/>
          <p:cNvGrpSpPr/>
          <p:nvPr/>
        </p:nvGrpSpPr>
        <p:grpSpPr>
          <a:xfrm rot="-5400000">
            <a:off x="15068185" y="463628"/>
            <a:ext cx="1489532" cy="1325974"/>
            <a:chOff x="40511" y="59744"/>
            <a:chExt cx="731777" cy="651456"/>
          </a:xfrm>
        </p:grpSpPr>
        <p:sp>
          <p:nvSpPr>
            <p:cNvPr id="564" name="Google Shape;564;p23"/>
            <p:cNvSpPr/>
            <p:nvPr/>
          </p:nvSpPr>
          <p:spPr>
            <a:xfrm>
              <a:off x="40511" y="59744"/>
              <a:ext cx="731777" cy="651456"/>
            </a:xfrm>
            <a:custGeom>
              <a:avLst/>
              <a:gdLst/>
              <a:ahLst/>
              <a:cxnLst/>
              <a:rect l="l" t="t" r="r" b="b"/>
              <a:pathLst>
                <a:path w="731777" h="651456" extrusionOk="0">
                  <a:moveTo>
                    <a:pt x="416967" y="29642"/>
                  </a:moveTo>
                  <a:lnTo>
                    <a:pt x="721211" y="562070"/>
                  </a:lnTo>
                  <a:cubicBezTo>
                    <a:pt x="731778" y="580561"/>
                    <a:pt x="731702" y="603279"/>
                    <a:pt x="721012" y="621699"/>
                  </a:cubicBezTo>
                  <a:cubicBezTo>
                    <a:pt x="710323" y="640119"/>
                    <a:pt x="690636" y="651456"/>
                    <a:pt x="669339" y="651456"/>
                  </a:cubicBezTo>
                  <a:lnTo>
                    <a:pt x="62439" y="651456"/>
                  </a:lnTo>
                  <a:cubicBezTo>
                    <a:pt x="41142" y="651456"/>
                    <a:pt x="21455" y="640119"/>
                    <a:pt x="10766" y="621699"/>
                  </a:cubicBezTo>
                  <a:cubicBezTo>
                    <a:pt x="76" y="603279"/>
                    <a:pt x="0" y="580561"/>
                    <a:pt x="10567" y="562070"/>
                  </a:cubicBezTo>
                  <a:lnTo>
                    <a:pt x="314811" y="29642"/>
                  </a:lnTo>
                  <a:cubicBezTo>
                    <a:pt x="325285" y="11312"/>
                    <a:pt x="344778" y="0"/>
                    <a:pt x="365889" y="0"/>
                  </a:cubicBezTo>
                  <a:cubicBezTo>
                    <a:pt x="387000" y="0"/>
                    <a:pt x="406493" y="11312"/>
                    <a:pt x="416967" y="29642"/>
                  </a:cubicBezTo>
                  <a:close/>
                </a:path>
              </a:pathLst>
            </a:custGeom>
            <a:solidFill>
              <a:srgbClr val="FFFFFF"/>
            </a:solidFill>
            <a:ln w="381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3"/>
            <p:cNvSpPr txBox="1"/>
            <p:nvPr/>
          </p:nvSpPr>
          <p:spPr>
            <a:xfrm>
              <a:off x="127000" y="358775"/>
              <a:ext cx="558900" cy="30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8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6" name="Google Shape;566;p23"/>
          <p:cNvGrpSpPr/>
          <p:nvPr/>
        </p:nvGrpSpPr>
        <p:grpSpPr>
          <a:xfrm rot="5400000">
            <a:off x="16592883" y="3136952"/>
            <a:ext cx="1504526" cy="1337028"/>
            <a:chOff x="36828" y="54313"/>
            <a:chExt cx="739143" cy="656887"/>
          </a:xfrm>
        </p:grpSpPr>
        <p:sp>
          <p:nvSpPr>
            <p:cNvPr id="567" name="Google Shape;567;p23"/>
            <p:cNvSpPr/>
            <p:nvPr/>
          </p:nvSpPr>
          <p:spPr>
            <a:xfrm>
              <a:off x="36828" y="54313"/>
              <a:ext cx="739143" cy="656887"/>
            </a:xfrm>
            <a:custGeom>
              <a:avLst/>
              <a:gdLst/>
              <a:ahLst/>
              <a:cxnLst/>
              <a:rect l="l" t="t" r="r" b="b"/>
              <a:pathLst>
                <a:path w="739143" h="656887" extrusionOk="0">
                  <a:moveTo>
                    <a:pt x="416006" y="26947"/>
                  </a:moveTo>
                  <a:lnTo>
                    <a:pt x="729538" y="575627"/>
                  </a:lnTo>
                  <a:cubicBezTo>
                    <a:pt x="739144" y="592437"/>
                    <a:pt x="739075" y="613090"/>
                    <a:pt x="729357" y="629835"/>
                  </a:cubicBezTo>
                  <a:cubicBezTo>
                    <a:pt x="719639" y="646581"/>
                    <a:pt x="701742" y="656887"/>
                    <a:pt x="682381" y="656887"/>
                  </a:cubicBezTo>
                  <a:lnTo>
                    <a:pt x="56763" y="656887"/>
                  </a:lnTo>
                  <a:cubicBezTo>
                    <a:pt x="37402" y="656887"/>
                    <a:pt x="19505" y="646581"/>
                    <a:pt x="9787" y="629835"/>
                  </a:cubicBezTo>
                  <a:cubicBezTo>
                    <a:pt x="69" y="613090"/>
                    <a:pt x="0" y="592437"/>
                    <a:pt x="9606" y="575627"/>
                  </a:cubicBezTo>
                  <a:lnTo>
                    <a:pt x="323138" y="26947"/>
                  </a:lnTo>
                  <a:cubicBezTo>
                    <a:pt x="332660" y="10284"/>
                    <a:pt x="350380" y="0"/>
                    <a:pt x="369572" y="0"/>
                  </a:cubicBezTo>
                  <a:cubicBezTo>
                    <a:pt x="388764" y="0"/>
                    <a:pt x="406484" y="10284"/>
                    <a:pt x="416006" y="26947"/>
                  </a:cubicBezTo>
                  <a:close/>
                </a:path>
              </a:pathLst>
            </a:custGeom>
            <a:solidFill>
              <a:srgbClr val="5682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3"/>
            <p:cNvSpPr txBox="1"/>
            <p:nvPr/>
          </p:nvSpPr>
          <p:spPr>
            <a:xfrm>
              <a:off x="127000" y="358775"/>
              <a:ext cx="558900" cy="30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8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25083a05d5_0_18"/>
          <p:cNvSpPr/>
          <p:nvPr/>
        </p:nvSpPr>
        <p:spPr>
          <a:xfrm>
            <a:off x="588" y="-213"/>
            <a:ext cx="18286837" cy="10287414"/>
          </a:xfrm>
          <a:custGeom>
            <a:avLst/>
            <a:gdLst/>
            <a:ahLst/>
            <a:cxnLst/>
            <a:rect l="l" t="t" r="r" b="b"/>
            <a:pathLst>
              <a:path w="3042735" h="1344760" extrusionOk="0">
                <a:moveTo>
                  <a:pt x="0" y="0"/>
                </a:moveTo>
                <a:lnTo>
                  <a:pt x="3042735" y="0"/>
                </a:lnTo>
                <a:lnTo>
                  <a:pt x="3042735" y="1344760"/>
                </a:lnTo>
                <a:lnTo>
                  <a:pt x="0" y="1344760"/>
                </a:lnTo>
                <a:close/>
              </a:path>
            </a:pathLst>
          </a:custGeom>
          <a:solidFill>
            <a:srgbClr val="051D40"/>
          </a:solidFill>
          <a:ln>
            <a:noFill/>
          </a:ln>
        </p:spPr>
        <p:txBody>
          <a:bodyPr/>
          <a:lstStyle/>
          <a:p>
            <a:endParaRPr lang="pl-PL"/>
          </a:p>
        </p:txBody>
      </p:sp>
      <p:sp>
        <p:nvSpPr>
          <p:cNvPr id="135" name="Google Shape;135;g325083a05d5_0_18"/>
          <p:cNvSpPr txBox="1"/>
          <p:nvPr/>
        </p:nvSpPr>
        <p:spPr>
          <a:xfrm>
            <a:off x="5620952" y="477968"/>
            <a:ext cx="7046100" cy="9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54" b="0" i="0" u="none" strike="noStrike" cap="none">
                <a:solidFill>
                  <a:srgbClr val="FDFDFD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Rodzaje Zagrożeń</a:t>
            </a:r>
            <a:endParaRPr/>
          </a:p>
        </p:txBody>
      </p:sp>
      <p:sp>
        <p:nvSpPr>
          <p:cNvPr id="136" name="Google Shape;136;g325083a05d5_0_18"/>
          <p:cNvSpPr txBox="1"/>
          <p:nvPr/>
        </p:nvSpPr>
        <p:spPr>
          <a:xfrm>
            <a:off x="1883077" y="2611050"/>
            <a:ext cx="6158100" cy="24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4003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048" b="1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Socjotechniki</a:t>
            </a:r>
            <a:r>
              <a:rPr lang="en-US" sz="3048" b="1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:</a:t>
            </a:r>
            <a:endParaRPr sz="2100" dirty="0">
              <a:solidFill>
                <a:schemeClr val="dk1"/>
              </a:solidFill>
            </a:endParaRPr>
          </a:p>
          <a:p>
            <a:pPr marL="507122" lvl="1" indent="-298011" algn="l" rtl="0">
              <a:lnSpc>
                <a:spcPct val="140034"/>
              </a:lnSpc>
              <a:spcBef>
                <a:spcPts val="0"/>
              </a:spcBef>
              <a:spcAft>
                <a:spcPts val="0"/>
              </a:spcAft>
              <a:buClr>
                <a:srgbClr val="FDFDFD"/>
              </a:buClr>
              <a:buSzPts val="3048"/>
              <a:buChar char="•"/>
            </a:pPr>
            <a:r>
              <a:rPr lang="en-US" sz="3048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manipulacja</a:t>
            </a:r>
            <a:endParaRPr sz="2100" dirty="0">
              <a:solidFill>
                <a:schemeClr val="dk1"/>
              </a:solidFill>
            </a:endParaRPr>
          </a:p>
          <a:p>
            <a:pPr marL="507122" lvl="1" indent="-298011" algn="l" rtl="0">
              <a:lnSpc>
                <a:spcPct val="140034"/>
              </a:lnSpc>
              <a:spcBef>
                <a:spcPts val="0"/>
              </a:spcBef>
              <a:spcAft>
                <a:spcPts val="0"/>
              </a:spcAft>
              <a:buClr>
                <a:srgbClr val="FDFDFD"/>
              </a:buClr>
              <a:buSzPts val="3048"/>
              <a:buChar char="•"/>
            </a:pPr>
            <a:r>
              <a:rPr lang="en-US" sz="3048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wzbudzanie</a:t>
            </a:r>
            <a:r>
              <a:rPr lang="en-US" sz="3048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48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strachu</a:t>
            </a:r>
            <a:endParaRPr sz="2100" dirty="0">
              <a:solidFill>
                <a:schemeClr val="dk1"/>
              </a:solidFill>
            </a:endParaRPr>
          </a:p>
          <a:p>
            <a:pPr marL="507122" lvl="1" indent="-298011" algn="l" rtl="0">
              <a:lnSpc>
                <a:spcPct val="140034"/>
              </a:lnSpc>
              <a:spcBef>
                <a:spcPts val="0"/>
              </a:spcBef>
              <a:spcAft>
                <a:spcPts val="0"/>
              </a:spcAft>
              <a:buClr>
                <a:srgbClr val="FDFDFD"/>
              </a:buClr>
              <a:buSzPts val="3048"/>
              <a:buChar char="•"/>
            </a:pPr>
            <a:r>
              <a:rPr lang="en-US" sz="3048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potrzeba</a:t>
            </a:r>
            <a:r>
              <a:rPr lang="en-US" sz="3048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48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szybkiego</a:t>
            </a:r>
            <a:r>
              <a:rPr lang="en-US" sz="3048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48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działania</a:t>
            </a:r>
            <a:endParaRPr sz="3048" b="1" dirty="0">
              <a:solidFill>
                <a:srgbClr val="FDFDF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7" name="Google Shape;137;g325083a05d5_0_18" descr="Osoby ze smokam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47300" y="2611051"/>
            <a:ext cx="9540122" cy="62935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8" name="Google Shape;138;g325083a05d5_0_18"/>
          <p:cNvGrpSpPr/>
          <p:nvPr/>
        </p:nvGrpSpPr>
        <p:grpSpPr>
          <a:xfrm>
            <a:off x="-2826521" y="7277561"/>
            <a:ext cx="5946932" cy="5946932"/>
            <a:chOff x="0" y="0"/>
            <a:chExt cx="812800" cy="812800"/>
          </a:xfrm>
        </p:grpSpPr>
        <p:sp>
          <p:nvSpPr>
            <p:cNvPr id="139" name="Google Shape;139;g325083a05d5_0_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 cmpd="sng">
              <a:solidFill>
                <a:srgbClr val="FFFFFF">
                  <a:alpha val="1529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g325083a05d5_0_18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1" name="Google Shape;141;g325083a05d5_0_18"/>
          <p:cNvSpPr/>
          <p:nvPr/>
        </p:nvSpPr>
        <p:spPr>
          <a:xfrm>
            <a:off x="16056650" y="0"/>
            <a:ext cx="2230770" cy="2276296"/>
          </a:xfrm>
          <a:custGeom>
            <a:avLst/>
            <a:gdLst/>
            <a:ahLst/>
            <a:cxnLst/>
            <a:rect l="l" t="t" r="r" b="b"/>
            <a:pathLst>
              <a:path w="3642074" h="3642074" extrusionOk="0">
                <a:moveTo>
                  <a:pt x="0" y="0"/>
                </a:moveTo>
                <a:lnTo>
                  <a:pt x="3642074" y="0"/>
                </a:lnTo>
                <a:lnTo>
                  <a:pt x="3642074" y="3642074"/>
                </a:lnTo>
                <a:lnTo>
                  <a:pt x="0" y="3642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4"/>
          <p:cNvGrpSpPr/>
          <p:nvPr/>
        </p:nvGrpSpPr>
        <p:grpSpPr>
          <a:xfrm>
            <a:off x="13266825" y="75"/>
            <a:ext cx="5021004" cy="10286939"/>
            <a:chOff x="0" y="-38100"/>
            <a:chExt cx="1446600" cy="2747433"/>
          </a:xfrm>
        </p:grpSpPr>
        <p:sp>
          <p:nvSpPr>
            <p:cNvPr id="147" name="Google Shape;147;p4"/>
            <p:cNvSpPr/>
            <p:nvPr/>
          </p:nvSpPr>
          <p:spPr>
            <a:xfrm>
              <a:off x="0" y="0"/>
              <a:ext cx="1322448" cy="2709333"/>
            </a:xfrm>
            <a:custGeom>
              <a:avLst/>
              <a:gdLst/>
              <a:ahLst/>
              <a:cxnLst/>
              <a:rect l="l" t="t" r="r" b="b"/>
              <a:pathLst>
                <a:path w="1322448" h="2709333" extrusionOk="0">
                  <a:moveTo>
                    <a:pt x="0" y="0"/>
                  </a:moveTo>
                  <a:lnTo>
                    <a:pt x="1322448" y="0"/>
                  </a:lnTo>
                  <a:lnTo>
                    <a:pt x="132244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51D40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8" name="Google Shape;148;p4"/>
            <p:cNvSpPr txBox="1"/>
            <p:nvPr/>
          </p:nvSpPr>
          <p:spPr>
            <a:xfrm>
              <a:off x="0" y="-38100"/>
              <a:ext cx="1446600" cy="2747400"/>
            </a:xfrm>
            <a:prstGeom prst="rect">
              <a:avLst/>
            </a:prstGeom>
            <a:solidFill>
              <a:srgbClr val="051D40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9" name="Google Shape;149;p4"/>
          <p:cNvSpPr txBox="1"/>
          <p:nvPr/>
        </p:nvSpPr>
        <p:spPr>
          <a:xfrm>
            <a:off x="1594175" y="3066125"/>
            <a:ext cx="10278000" cy="46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Podział klasy na 3-4 grupy. Każda grupa otrzymuje zestaw e-maili (prawdziwe oraz fałszywe) oraz stron/kampanii.</a:t>
            </a:r>
            <a:br>
              <a:rPr lang="en-US"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sz="2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Zadanie dla grup: Ocenienie, które wiadomości mogą być próbami phishingu.</a:t>
            </a:r>
            <a:br>
              <a:rPr lang="en-US"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sz="2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Czas na analizę: 5 minut</a:t>
            </a:r>
            <a:br>
              <a:rPr lang="en-US"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sz="2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Prezentacja wyników: Każda grupa przedstawia swoje wnioski (2 minuty na grupę). </a:t>
            </a:r>
            <a:endParaRPr sz="2400">
              <a:solidFill>
                <a:srgbClr val="051D4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50" name="Google Shape;150;p4"/>
          <p:cNvGrpSpPr/>
          <p:nvPr/>
        </p:nvGrpSpPr>
        <p:grpSpPr>
          <a:xfrm>
            <a:off x="15077604" y="6853511"/>
            <a:ext cx="5946932" cy="5946932"/>
            <a:chOff x="0" y="0"/>
            <a:chExt cx="812800" cy="812800"/>
          </a:xfrm>
        </p:grpSpPr>
        <p:sp>
          <p:nvSpPr>
            <p:cNvPr id="151" name="Google Shape;151;p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 cmpd="sng">
              <a:solidFill>
                <a:srgbClr val="FFFFFF">
                  <a:alpha val="15294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3" name="Google Shape;153;p4"/>
          <p:cNvSpPr/>
          <p:nvPr/>
        </p:nvSpPr>
        <p:spPr>
          <a:xfrm>
            <a:off x="1594175" y="7954665"/>
            <a:ext cx="11402164" cy="711357"/>
          </a:xfrm>
          <a:custGeom>
            <a:avLst/>
            <a:gdLst/>
            <a:ahLst/>
            <a:cxnLst/>
            <a:rect l="l" t="t" r="r" b="b"/>
            <a:pathLst>
              <a:path w="11402164" h="711357" extrusionOk="0">
                <a:moveTo>
                  <a:pt x="0" y="0"/>
                </a:moveTo>
                <a:lnTo>
                  <a:pt x="11402164" y="0"/>
                </a:lnTo>
                <a:lnTo>
                  <a:pt x="11402164" y="711358"/>
                </a:lnTo>
                <a:lnTo>
                  <a:pt x="0" y="7113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216565"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  <p:sp>
        <p:nvSpPr>
          <p:cNvPr id="154" name="Google Shape;154;p4"/>
          <p:cNvSpPr txBox="1"/>
          <p:nvPr/>
        </p:nvSpPr>
        <p:spPr>
          <a:xfrm>
            <a:off x="1594175" y="1813014"/>
            <a:ext cx="10277949" cy="771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0" i="0" u="none" strike="noStrike" cap="none">
                <a:solidFill>
                  <a:srgbClr val="051D4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Rozpoznawanie Phishingu Kryteria</a:t>
            </a:r>
            <a:endParaRPr/>
          </a:p>
        </p:txBody>
      </p:sp>
      <p:sp>
        <p:nvSpPr>
          <p:cNvPr id="155" name="Google Shape;155;p4"/>
          <p:cNvSpPr/>
          <p:nvPr/>
        </p:nvSpPr>
        <p:spPr>
          <a:xfrm>
            <a:off x="16056650" y="0"/>
            <a:ext cx="2230770" cy="2276296"/>
          </a:xfrm>
          <a:custGeom>
            <a:avLst/>
            <a:gdLst/>
            <a:ahLst/>
            <a:cxnLst/>
            <a:rect l="l" t="t" r="r" b="b"/>
            <a:pathLst>
              <a:path w="3642074" h="3642074" extrusionOk="0">
                <a:moveTo>
                  <a:pt x="0" y="0"/>
                </a:moveTo>
                <a:lnTo>
                  <a:pt x="3642074" y="0"/>
                </a:lnTo>
                <a:lnTo>
                  <a:pt x="3642074" y="3642074"/>
                </a:lnTo>
                <a:lnTo>
                  <a:pt x="0" y="3642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oogle Shape;160;g325083a05d5_0_26"/>
          <p:cNvGrpSpPr/>
          <p:nvPr/>
        </p:nvGrpSpPr>
        <p:grpSpPr>
          <a:xfrm>
            <a:off x="13266830" y="-144662"/>
            <a:ext cx="5021203" cy="10431728"/>
            <a:chOff x="0" y="-38100"/>
            <a:chExt cx="1322448" cy="2747433"/>
          </a:xfrm>
        </p:grpSpPr>
        <p:sp>
          <p:nvSpPr>
            <p:cNvPr id="161" name="Google Shape;161;g325083a05d5_0_26"/>
            <p:cNvSpPr/>
            <p:nvPr/>
          </p:nvSpPr>
          <p:spPr>
            <a:xfrm>
              <a:off x="0" y="0"/>
              <a:ext cx="1322448" cy="2709333"/>
            </a:xfrm>
            <a:custGeom>
              <a:avLst/>
              <a:gdLst/>
              <a:ahLst/>
              <a:cxnLst/>
              <a:rect l="l" t="t" r="r" b="b"/>
              <a:pathLst>
                <a:path w="1322448" h="2709333" extrusionOk="0">
                  <a:moveTo>
                    <a:pt x="0" y="0"/>
                  </a:moveTo>
                  <a:lnTo>
                    <a:pt x="1322448" y="0"/>
                  </a:lnTo>
                  <a:lnTo>
                    <a:pt x="132244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51D40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62" name="Google Shape;162;g325083a05d5_0_26"/>
            <p:cNvSpPr txBox="1"/>
            <p:nvPr/>
          </p:nvSpPr>
          <p:spPr>
            <a:xfrm>
              <a:off x="0" y="-38100"/>
              <a:ext cx="1322400" cy="27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3" name="Google Shape;163;g325083a05d5_0_26"/>
          <p:cNvSpPr txBox="1"/>
          <p:nvPr/>
        </p:nvSpPr>
        <p:spPr>
          <a:xfrm>
            <a:off x="1594175" y="3066126"/>
            <a:ext cx="90063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4" name="Google Shape;164;g325083a05d5_0_26"/>
          <p:cNvGrpSpPr/>
          <p:nvPr/>
        </p:nvGrpSpPr>
        <p:grpSpPr>
          <a:xfrm>
            <a:off x="15077604" y="6853511"/>
            <a:ext cx="5946932" cy="5946932"/>
            <a:chOff x="0" y="0"/>
            <a:chExt cx="812800" cy="812800"/>
          </a:xfrm>
        </p:grpSpPr>
        <p:sp>
          <p:nvSpPr>
            <p:cNvPr id="165" name="Google Shape;165;g325083a05d5_0_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 cmpd="sng">
              <a:solidFill>
                <a:srgbClr val="FFFFFF">
                  <a:alpha val="1529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g325083a05d5_0_26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7" name="Google Shape;167;g325083a05d5_0_26"/>
          <p:cNvSpPr/>
          <p:nvPr/>
        </p:nvSpPr>
        <p:spPr>
          <a:xfrm>
            <a:off x="1594175" y="7954665"/>
            <a:ext cx="11402164" cy="711357"/>
          </a:xfrm>
          <a:custGeom>
            <a:avLst/>
            <a:gdLst/>
            <a:ahLst/>
            <a:cxnLst/>
            <a:rect l="l" t="t" r="r" b="b"/>
            <a:pathLst>
              <a:path w="11402164" h="711357" extrusionOk="0">
                <a:moveTo>
                  <a:pt x="0" y="0"/>
                </a:moveTo>
                <a:lnTo>
                  <a:pt x="11402164" y="0"/>
                </a:lnTo>
                <a:lnTo>
                  <a:pt x="11402164" y="711358"/>
                </a:lnTo>
                <a:lnTo>
                  <a:pt x="0" y="7113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216565"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  <p:sp>
        <p:nvSpPr>
          <p:cNvPr id="168" name="Google Shape;168;g325083a05d5_0_26"/>
          <p:cNvSpPr txBox="1"/>
          <p:nvPr/>
        </p:nvSpPr>
        <p:spPr>
          <a:xfrm>
            <a:off x="1594175" y="1813014"/>
            <a:ext cx="102780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 sz="45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Arkusz 1</a:t>
            </a:r>
            <a:endParaRPr sz="1500"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69" name="Google Shape;169;g325083a05d5_0_26"/>
          <p:cNvSpPr/>
          <p:nvPr/>
        </p:nvSpPr>
        <p:spPr>
          <a:xfrm>
            <a:off x="16056650" y="0"/>
            <a:ext cx="2230770" cy="2276296"/>
          </a:xfrm>
          <a:custGeom>
            <a:avLst/>
            <a:gdLst/>
            <a:ahLst/>
            <a:cxnLst/>
            <a:rect l="l" t="t" r="r" b="b"/>
            <a:pathLst>
              <a:path w="3642074" h="3642074" extrusionOk="0">
                <a:moveTo>
                  <a:pt x="0" y="0"/>
                </a:moveTo>
                <a:lnTo>
                  <a:pt x="3642074" y="0"/>
                </a:lnTo>
                <a:lnTo>
                  <a:pt x="3642074" y="3642074"/>
                </a:lnTo>
                <a:lnTo>
                  <a:pt x="0" y="3642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g325083a05d5_0_57"/>
          <p:cNvGrpSpPr/>
          <p:nvPr/>
        </p:nvGrpSpPr>
        <p:grpSpPr>
          <a:xfrm>
            <a:off x="13266830" y="-144662"/>
            <a:ext cx="5021203" cy="10431728"/>
            <a:chOff x="0" y="-38100"/>
            <a:chExt cx="1322448" cy="2747433"/>
          </a:xfrm>
        </p:grpSpPr>
        <p:sp>
          <p:nvSpPr>
            <p:cNvPr id="175" name="Google Shape;175;g325083a05d5_0_57"/>
            <p:cNvSpPr/>
            <p:nvPr/>
          </p:nvSpPr>
          <p:spPr>
            <a:xfrm>
              <a:off x="0" y="0"/>
              <a:ext cx="1322448" cy="2709333"/>
            </a:xfrm>
            <a:custGeom>
              <a:avLst/>
              <a:gdLst/>
              <a:ahLst/>
              <a:cxnLst/>
              <a:rect l="l" t="t" r="r" b="b"/>
              <a:pathLst>
                <a:path w="1322448" h="2709333" extrusionOk="0">
                  <a:moveTo>
                    <a:pt x="0" y="0"/>
                  </a:moveTo>
                  <a:lnTo>
                    <a:pt x="1322448" y="0"/>
                  </a:lnTo>
                  <a:lnTo>
                    <a:pt x="132244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51D40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6" name="Google Shape;176;g325083a05d5_0_57"/>
            <p:cNvSpPr txBox="1"/>
            <p:nvPr/>
          </p:nvSpPr>
          <p:spPr>
            <a:xfrm>
              <a:off x="0" y="-38100"/>
              <a:ext cx="1322400" cy="27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7" name="Google Shape;177;g325083a05d5_0_57"/>
          <p:cNvSpPr txBox="1"/>
          <p:nvPr/>
        </p:nvSpPr>
        <p:spPr>
          <a:xfrm>
            <a:off x="1594175" y="1261973"/>
            <a:ext cx="9006300" cy="14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 err="1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Zadanie</a:t>
            </a:r>
            <a:r>
              <a:rPr lang="en-US" sz="2400" b="0" i="0" u="none" strike="noStrike" cap="none" dirty="0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b="0" i="0" u="none" strike="noStrike" cap="none" dirty="0" err="1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dla</a:t>
            </a:r>
            <a:r>
              <a:rPr lang="en-US" sz="2400" b="0" i="0" u="none" strike="noStrike" cap="none" dirty="0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b="0" i="0" u="none" strike="noStrike" cap="none" dirty="0" err="1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grup</a:t>
            </a:r>
            <a:r>
              <a:rPr lang="en-US" sz="2400" b="0" i="0" u="none" strike="noStrike" cap="none" dirty="0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: </a:t>
            </a:r>
            <a:r>
              <a:rPr lang="en-US" sz="2400" b="0" i="0" u="none" strike="noStrike" cap="none" dirty="0" err="1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Ocenienie</a:t>
            </a:r>
            <a:r>
              <a:rPr lang="en-US" sz="2400" b="0" i="0" u="none" strike="noStrike" cap="none" dirty="0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b="0" i="0" u="none" strike="noStrike" cap="none" dirty="0" err="1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raz</a:t>
            </a:r>
            <a:r>
              <a:rPr lang="en-US" sz="2400" b="0" i="0" u="none" strike="noStrike" cap="none" dirty="0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b="0" i="0" u="none" strike="noStrike" cap="none" dirty="0" err="1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jeszcze</a:t>
            </a:r>
            <a:r>
              <a:rPr lang="en-US" sz="2400" b="0" i="0" u="none" strike="noStrike" cap="none" dirty="0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b="0" i="0" u="none" strike="noStrike" cap="none" dirty="0" err="1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wiadomości</a:t>
            </a:r>
            <a:r>
              <a:rPr lang="en-US" sz="2400" b="0" i="0" u="none" strike="noStrike" cap="none" dirty="0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b="0" i="0" u="none" strike="noStrike" cap="none" dirty="0" err="1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mogą</a:t>
            </a:r>
            <a:r>
              <a:rPr lang="en-US" sz="2400" b="0" i="0" u="none" strike="noStrike" cap="none" dirty="0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b="0" i="0" u="none" strike="noStrike" cap="none" dirty="0" err="1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być</a:t>
            </a:r>
            <a:r>
              <a:rPr lang="en-US" sz="2400" b="0" i="0" u="none" strike="noStrike" cap="none" dirty="0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b="0" i="0" u="none" strike="noStrike" cap="none" dirty="0" err="1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próbami</a:t>
            </a:r>
            <a:r>
              <a:rPr lang="en-US" sz="2400" b="0" i="0" u="none" strike="noStrike" cap="none" dirty="0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b="0" i="0" u="none" strike="noStrike" cap="none" dirty="0" err="1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phishingu</a:t>
            </a:r>
            <a:r>
              <a:rPr lang="en-US" sz="2400" b="0" i="0" u="none" strike="noStrike" cap="none" dirty="0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 , </a:t>
            </a:r>
            <a:r>
              <a:rPr lang="en-US" sz="2400" b="0" i="0" u="none" strike="noStrike" cap="none" dirty="0" err="1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na</a:t>
            </a:r>
            <a:r>
              <a:rPr lang="en-US" sz="2400" b="0" i="0" u="none" strike="noStrike" cap="none" dirty="0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b="0" i="0" u="none" strike="noStrike" cap="none" dirty="0" err="1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podstawie</a:t>
            </a:r>
            <a:r>
              <a:rPr lang="en-US" sz="2400" b="0" i="0" u="none" strike="noStrike" cap="none" dirty="0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b="0" i="0" u="none" strike="noStrike" cap="none" dirty="0" err="1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poniższych</a:t>
            </a:r>
            <a:r>
              <a:rPr lang="en-US" sz="2400" b="0" i="0" u="none" strike="noStrike" cap="none" dirty="0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b="0" i="0" u="none" strike="noStrike" cap="none" dirty="0" err="1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kryteriów</a:t>
            </a:r>
            <a:r>
              <a:rPr lang="en-US" sz="2400" b="0" i="0" u="none" strike="noStrike" cap="none" dirty="0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:</a:t>
            </a:r>
            <a:endParaRPr dirty="0"/>
          </a:p>
        </p:txBody>
      </p:sp>
      <p:grpSp>
        <p:nvGrpSpPr>
          <p:cNvPr id="178" name="Google Shape;178;g325083a05d5_0_57"/>
          <p:cNvGrpSpPr/>
          <p:nvPr/>
        </p:nvGrpSpPr>
        <p:grpSpPr>
          <a:xfrm>
            <a:off x="15077604" y="6853511"/>
            <a:ext cx="5946932" cy="5946932"/>
            <a:chOff x="0" y="0"/>
            <a:chExt cx="812800" cy="812800"/>
          </a:xfrm>
        </p:grpSpPr>
        <p:sp>
          <p:nvSpPr>
            <p:cNvPr id="179" name="Google Shape;179;g325083a05d5_0_5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 cmpd="sng">
              <a:solidFill>
                <a:srgbClr val="FFFFFF">
                  <a:alpha val="1529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g325083a05d5_0_57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1" name="Google Shape;181;g325083a05d5_0_57"/>
          <p:cNvSpPr/>
          <p:nvPr/>
        </p:nvSpPr>
        <p:spPr>
          <a:xfrm>
            <a:off x="1594175" y="7954665"/>
            <a:ext cx="11402164" cy="711357"/>
          </a:xfrm>
          <a:custGeom>
            <a:avLst/>
            <a:gdLst/>
            <a:ahLst/>
            <a:cxnLst/>
            <a:rect l="l" t="t" r="r" b="b"/>
            <a:pathLst>
              <a:path w="11402164" h="711357" extrusionOk="0">
                <a:moveTo>
                  <a:pt x="0" y="0"/>
                </a:moveTo>
                <a:lnTo>
                  <a:pt x="11402164" y="0"/>
                </a:lnTo>
                <a:lnTo>
                  <a:pt x="11402164" y="711358"/>
                </a:lnTo>
                <a:lnTo>
                  <a:pt x="0" y="7113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216565"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  <p:grpSp>
        <p:nvGrpSpPr>
          <p:cNvPr id="182" name="Google Shape;182;g325083a05d5_0_57"/>
          <p:cNvGrpSpPr/>
          <p:nvPr/>
        </p:nvGrpSpPr>
        <p:grpSpPr>
          <a:xfrm>
            <a:off x="1594175" y="2665374"/>
            <a:ext cx="14688573" cy="6506524"/>
            <a:chOff x="0" y="-38100"/>
            <a:chExt cx="3868570" cy="715270"/>
          </a:xfrm>
        </p:grpSpPr>
        <p:sp>
          <p:nvSpPr>
            <p:cNvPr id="183" name="Google Shape;183;g325083a05d5_0_57"/>
            <p:cNvSpPr/>
            <p:nvPr/>
          </p:nvSpPr>
          <p:spPr>
            <a:xfrm>
              <a:off x="0" y="0"/>
              <a:ext cx="3868570" cy="677170"/>
            </a:xfrm>
            <a:custGeom>
              <a:avLst/>
              <a:gdLst/>
              <a:ahLst/>
              <a:cxnLst/>
              <a:rect l="l" t="t" r="r" b="b"/>
              <a:pathLst>
                <a:path w="3868570" h="677170" extrusionOk="0">
                  <a:moveTo>
                    <a:pt x="7379" y="0"/>
                  </a:moveTo>
                  <a:lnTo>
                    <a:pt x="3861191" y="0"/>
                  </a:lnTo>
                  <a:cubicBezTo>
                    <a:pt x="3865266" y="0"/>
                    <a:pt x="3868570" y="3304"/>
                    <a:pt x="3868570" y="7379"/>
                  </a:cubicBezTo>
                  <a:lnTo>
                    <a:pt x="3868570" y="669791"/>
                  </a:lnTo>
                  <a:cubicBezTo>
                    <a:pt x="3868570" y="673866"/>
                    <a:pt x="3865266" y="677170"/>
                    <a:pt x="3861191" y="677170"/>
                  </a:cubicBezTo>
                  <a:lnTo>
                    <a:pt x="7379" y="677170"/>
                  </a:lnTo>
                  <a:cubicBezTo>
                    <a:pt x="3304" y="677170"/>
                    <a:pt x="0" y="673866"/>
                    <a:pt x="0" y="669791"/>
                  </a:cubicBezTo>
                  <a:lnTo>
                    <a:pt x="0" y="7379"/>
                  </a:lnTo>
                  <a:cubicBezTo>
                    <a:pt x="0" y="3304"/>
                    <a:pt x="3304" y="0"/>
                    <a:pt x="7379" y="0"/>
                  </a:cubicBezTo>
                  <a:close/>
                </a:path>
              </a:pathLst>
            </a:custGeom>
            <a:solidFill>
              <a:srgbClr val="005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g325083a05d5_0_57"/>
            <p:cNvSpPr txBox="1"/>
            <p:nvPr/>
          </p:nvSpPr>
          <p:spPr>
            <a:xfrm>
              <a:off x="0" y="-38100"/>
              <a:ext cx="3868500" cy="71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5" name="Google Shape;185;g325083a05d5_0_57"/>
          <p:cNvGrpSpPr/>
          <p:nvPr/>
        </p:nvGrpSpPr>
        <p:grpSpPr>
          <a:xfrm>
            <a:off x="2005252" y="7518981"/>
            <a:ext cx="2670152" cy="868343"/>
            <a:chOff x="0" y="-66675"/>
            <a:chExt cx="976004" cy="317400"/>
          </a:xfrm>
        </p:grpSpPr>
        <p:sp>
          <p:nvSpPr>
            <p:cNvPr id="186" name="Google Shape;186;g325083a05d5_0_57"/>
            <p:cNvSpPr/>
            <p:nvPr/>
          </p:nvSpPr>
          <p:spPr>
            <a:xfrm>
              <a:off x="0" y="0"/>
              <a:ext cx="976004" cy="250585"/>
            </a:xfrm>
            <a:custGeom>
              <a:avLst/>
              <a:gdLst/>
              <a:ahLst/>
              <a:cxnLst/>
              <a:rect l="l" t="t" r="r" b="b"/>
              <a:pathLst>
                <a:path w="976004" h="250585" extrusionOk="0">
                  <a:moveTo>
                    <a:pt x="125293" y="0"/>
                  </a:moveTo>
                  <a:lnTo>
                    <a:pt x="850712" y="0"/>
                  </a:lnTo>
                  <a:cubicBezTo>
                    <a:pt x="883941" y="0"/>
                    <a:pt x="915810" y="13200"/>
                    <a:pt x="939307" y="36697"/>
                  </a:cubicBezTo>
                  <a:cubicBezTo>
                    <a:pt x="962804" y="60194"/>
                    <a:pt x="976004" y="92063"/>
                    <a:pt x="976004" y="125293"/>
                  </a:cubicBezTo>
                  <a:lnTo>
                    <a:pt x="976004" y="125293"/>
                  </a:lnTo>
                  <a:cubicBezTo>
                    <a:pt x="976004" y="158522"/>
                    <a:pt x="962804" y="190391"/>
                    <a:pt x="939307" y="213888"/>
                  </a:cubicBezTo>
                  <a:cubicBezTo>
                    <a:pt x="915810" y="237385"/>
                    <a:pt x="883941" y="250585"/>
                    <a:pt x="850712" y="250585"/>
                  </a:cubicBezTo>
                  <a:lnTo>
                    <a:pt x="125293" y="250585"/>
                  </a:lnTo>
                  <a:cubicBezTo>
                    <a:pt x="92063" y="250585"/>
                    <a:pt x="60194" y="237385"/>
                    <a:pt x="36697" y="213888"/>
                  </a:cubicBezTo>
                  <a:cubicBezTo>
                    <a:pt x="13200" y="190391"/>
                    <a:pt x="0" y="158522"/>
                    <a:pt x="0" y="125293"/>
                  </a:cubicBezTo>
                  <a:lnTo>
                    <a:pt x="0" y="125293"/>
                  </a:lnTo>
                  <a:cubicBezTo>
                    <a:pt x="0" y="92063"/>
                    <a:pt x="13200" y="60194"/>
                    <a:pt x="36697" y="36697"/>
                  </a:cubicBezTo>
                  <a:cubicBezTo>
                    <a:pt x="60194" y="13200"/>
                    <a:pt x="92063" y="0"/>
                    <a:pt x="125293" y="0"/>
                  </a:cubicBezTo>
                  <a:close/>
                </a:path>
              </a:pathLst>
            </a:custGeom>
            <a:gradFill>
              <a:gsLst>
                <a:gs pos="0">
                  <a:srgbClr val="00569E"/>
                </a:gs>
                <a:gs pos="100000">
                  <a:srgbClr val="014074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g325083a05d5_0_57"/>
            <p:cNvSpPr txBox="1"/>
            <p:nvPr/>
          </p:nvSpPr>
          <p:spPr>
            <a:xfrm>
              <a:off x="0" y="-66675"/>
              <a:ext cx="975900" cy="31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399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86" b="1" i="0" u="none" strike="noStrike" cap="none" dirty="0" err="1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Kryterium</a:t>
              </a:r>
              <a:r>
                <a:rPr lang="en-US" sz="2486" b="1" i="0" u="none" strike="noStrike" cap="none" dirty="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 04</a:t>
              </a:r>
              <a:endParaRPr dirty="0"/>
            </a:p>
          </p:txBody>
        </p:sp>
      </p:grpSp>
      <p:sp>
        <p:nvSpPr>
          <p:cNvPr id="188" name="Google Shape;188;g325083a05d5_0_57"/>
          <p:cNvSpPr txBox="1"/>
          <p:nvPr/>
        </p:nvSpPr>
        <p:spPr>
          <a:xfrm>
            <a:off x="5238376" y="3449610"/>
            <a:ext cx="7399903" cy="60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0" u="none" strike="noStrike" cap="none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Zgodność</a:t>
            </a:r>
            <a:r>
              <a:rPr lang="en-US" sz="2800" i="0" u="none" strike="noStrike" cap="none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00" i="0" u="none" strike="noStrike" cap="none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nadawcy</a:t>
            </a:r>
            <a:r>
              <a:rPr lang="en-US" sz="2800" i="0" u="none" strike="noStrike" cap="none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 z </a:t>
            </a:r>
            <a:r>
              <a:rPr lang="en-US" sz="2800" i="0" u="none" strike="noStrike" cap="none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adresem</a:t>
            </a:r>
            <a:r>
              <a:rPr lang="en-US" sz="2800" i="0" u="none" strike="noStrike" cap="none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 e-mail</a:t>
            </a:r>
            <a:endParaRPr sz="2800" dirty="0"/>
          </a:p>
        </p:txBody>
      </p:sp>
      <p:sp>
        <p:nvSpPr>
          <p:cNvPr id="189" name="Google Shape;189;g325083a05d5_0_57"/>
          <p:cNvSpPr txBox="1"/>
          <p:nvPr/>
        </p:nvSpPr>
        <p:spPr>
          <a:xfrm>
            <a:off x="5202408" y="4841879"/>
            <a:ext cx="9954154" cy="60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Poprawność</a:t>
            </a:r>
            <a:r>
              <a:rPr lang="en-US" sz="2800" b="0" i="0" u="none" strike="noStrike" cap="none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00" b="0" i="0" u="none" strike="noStrike" cap="none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językowa</a:t>
            </a:r>
            <a:r>
              <a:rPr lang="en-US" sz="2800" b="0" i="0" u="none" strike="noStrike" cap="none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00" b="0" i="0" u="none" strike="noStrike" cap="none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lang="en-US" sz="2800" b="0" i="0" u="none" strike="noStrike" cap="none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00" b="0" i="0" u="none" strike="noStrike" cap="none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użycie</a:t>
            </a:r>
            <a:r>
              <a:rPr lang="en-US" sz="2800" b="0" i="0" u="none" strike="noStrike" cap="none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 form </a:t>
            </a:r>
            <a:r>
              <a:rPr lang="en-US" sz="2800" b="0" i="0" u="none" strike="noStrike" cap="none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grzecznościowych</a:t>
            </a:r>
            <a:endParaRPr sz="2800" dirty="0"/>
          </a:p>
        </p:txBody>
      </p:sp>
      <p:sp>
        <p:nvSpPr>
          <p:cNvPr id="190" name="Google Shape;190;g325083a05d5_0_57"/>
          <p:cNvSpPr txBox="1"/>
          <p:nvPr/>
        </p:nvSpPr>
        <p:spPr>
          <a:xfrm>
            <a:off x="5202408" y="6184061"/>
            <a:ext cx="10274659" cy="60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Ocena</a:t>
            </a:r>
            <a:r>
              <a:rPr lang="en-US" sz="2800" b="0" i="0" u="none" strike="noStrike" cap="none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800" b="0" i="0" u="none" strike="noStrike" cap="none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czy</a:t>
            </a:r>
            <a:r>
              <a:rPr lang="en-US" sz="2800" b="0" i="0" u="none" strike="noStrike" cap="none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00" b="0" i="0" u="none" strike="noStrike" cap="none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uczeń</a:t>
            </a:r>
            <a:r>
              <a:rPr lang="en-US" sz="2800" b="0" i="0" u="none" strike="noStrike" cap="none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 jest </a:t>
            </a:r>
            <a:r>
              <a:rPr lang="en-US" sz="2800" b="0" i="0" u="none" strike="noStrike" cap="none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naturalnym</a:t>
            </a:r>
            <a:r>
              <a:rPr lang="en-US" sz="2800" b="0" i="0" u="none" strike="noStrike" cap="none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00" b="0" i="0" u="none" strike="noStrike" cap="none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odbiorcą</a:t>
            </a:r>
            <a:r>
              <a:rPr lang="en-US" sz="2800" b="0" i="0" u="none" strike="noStrike" cap="none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00" b="0" i="0" u="none" strike="noStrike" cap="none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wiadomości</a:t>
            </a:r>
            <a:endParaRPr sz="2800" dirty="0"/>
          </a:p>
        </p:txBody>
      </p:sp>
      <p:sp>
        <p:nvSpPr>
          <p:cNvPr id="191" name="Google Shape;191;g325083a05d5_0_57"/>
          <p:cNvSpPr txBox="1"/>
          <p:nvPr/>
        </p:nvSpPr>
        <p:spPr>
          <a:xfrm>
            <a:off x="1594175" y="202529"/>
            <a:ext cx="102780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0" i="0" u="none" strike="noStrike" cap="none" dirty="0" err="1">
                <a:solidFill>
                  <a:srgbClr val="051D4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Rozpoznawanie</a:t>
            </a:r>
            <a:r>
              <a:rPr lang="en-US" sz="4500" b="0" i="0" u="none" strike="noStrike" cap="none" dirty="0">
                <a:solidFill>
                  <a:srgbClr val="051D4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</a:t>
            </a:r>
            <a:r>
              <a:rPr lang="en-US" sz="4500" b="0" i="0" u="none" strike="noStrike" cap="none" dirty="0" err="1">
                <a:solidFill>
                  <a:srgbClr val="051D4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Phishingu</a:t>
            </a:r>
            <a:r>
              <a:rPr lang="en-US" sz="4500" b="0" i="0" u="none" strike="noStrike" cap="none" dirty="0">
                <a:solidFill>
                  <a:srgbClr val="051D4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</a:t>
            </a:r>
            <a:r>
              <a:rPr lang="en-US" sz="4500" b="0" i="0" u="none" strike="noStrike" cap="none" dirty="0" err="1">
                <a:solidFill>
                  <a:srgbClr val="051D4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Kryteria</a:t>
            </a:r>
            <a:endParaRPr dirty="0"/>
          </a:p>
        </p:txBody>
      </p:sp>
      <p:sp>
        <p:nvSpPr>
          <p:cNvPr id="192" name="Google Shape;192;g325083a05d5_0_57"/>
          <p:cNvSpPr txBox="1"/>
          <p:nvPr/>
        </p:nvSpPr>
        <p:spPr>
          <a:xfrm>
            <a:off x="5123450" y="7603173"/>
            <a:ext cx="10970454" cy="1206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Czy</a:t>
            </a:r>
            <a:r>
              <a:rPr lang="en-US" sz="2800" b="0" i="0" u="none" strike="noStrike" cap="none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00" b="0" i="0" u="none" strike="noStrike" cap="none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wiadomość</a:t>
            </a:r>
            <a:r>
              <a:rPr lang="en-US" sz="2800" b="0" i="0" u="none" strike="noStrike" cap="none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00" b="0" i="0" u="none" strike="noStrike" cap="none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nakłania</a:t>
            </a:r>
            <a:r>
              <a:rPr lang="en-US" sz="2800" b="0" i="0" u="none" strike="noStrike" cap="none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 do: </a:t>
            </a:r>
            <a:r>
              <a:rPr lang="en-US" sz="2800" b="0" i="0" u="none" strike="noStrike" cap="none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otwarcia</a:t>
            </a:r>
            <a:r>
              <a:rPr lang="en-US" sz="2800" b="0" i="0" u="none" strike="noStrike" cap="none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00" b="0" i="0" u="none" strike="noStrike" cap="none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linku</a:t>
            </a:r>
            <a:r>
              <a:rPr lang="en-US" sz="2800" b="0" i="0" u="none" strike="noStrike" cap="none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800" b="0" i="0" u="none" strike="noStrike" cap="none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załącznika</a:t>
            </a:r>
            <a:r>
              <a:rPr lang="en-US" sz="2800" b="0" i="0" u="none" strike="noStrike" cap="none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800" b="0" i="0" u="none" strike="noStrike" cap="none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podania</a:t>
            </a:r>
            <a:r>
              <a:rPr lang="en-US" sz="2800" b="0" i="0" u="none" strike="noStrike" cap="none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00" b="0" i="0" u="none" strike="noStrike" cap="none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poufnych</a:t>
            </a:r>
            <a:r>
              <a:rPr lang="en-US" sz="2800" b="0" i="0" u="none" strike="noStrike" cap="none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00" b="0" i="0" u="none" strike="noStrike" cap="none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informacji</a:t>
            </a:r>
            <a:r>
              <a:rPr lang="en-US" sz="2800" b="0" i="0" u="none" strike="noStrike" cap="none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?</a:t>
            </a:r>
            <a:endParaRPr sz="2800" dirty="0"/>
          </a:p>
        </p:txBody>
      </p:sp>
      <p:grpSp>
        <p:nvGrpSpPr>
          <p:cNvPr id="193" name="Google Shape;193;g325083a05d5_0_57"/>
          <p:cNvGrpSpPr/>
          <p:nvPr/>
        </p:nvGrpSpPr>
        <p:grpSpPr>
          <a:xfrm>
            <a:off x="2055965" y="6021928"/>
            <a:ext cx="2670152" cy="868343"/>
            <a:chOff x="0" y="-66675"/>
            <a:chExt cx="976004" cy="317400"/>
          </a:xfrm>
        </p:grpSpPr>
        <p:sp>
          <p:nvSpPr>
            <p:cNvPr id="194" name="Google Shape;194;g325083a05d5_0_57"/>
            <p:cNvSpPr/>
            <p:nvPr/>
          </p:nvSpPr>
          <p:spPr>
            <a:xfrm>
              <a:off x="0" y="0"/>
              <a:ext cx="976004" cy="250585"/>
            </a:xfrm>
            <a:custGeom>
              <a:avLst/>
              <a:gdLst/>
              <a:ahLst/>
              <a:cxnLst/>
              <a:rect l="l" t="t" r="r" b="b"/>
              <a:pathLst>
                <a:path w="976004" h="250585" extrusionOk="0">
                  <a:moveTo>
                    <a:pt x="125293" y="0"/>
                  </a:moveTo>
                  <a:lnTo>
                    <a:pt x="850712" y="0"/>
                  </a:lnTo>
                  <a:cubicBezTo>
                    <a:pt x="883941" y="0"/>
                    <a:pt x="915810" y="13200"/>
                    <a:pt x="939307" y="36697"/>
                  </a:cubicBezTo>
                  <a:cubicBezTo>
                    <a:pt x="962804" y="60194"/>
                    <a:pt x="976004" y="92063"/>
                    <a:pt x="976004" y="125293"/>
                  </a:cubicBezTo>
                  <a:lnTo>
                    <a:pt x="976004" y="125293"/>
                  </a:lnTo>
                  <a:cubicBezTo>
                    <a:pt x="976004" y="158522"/>
                    <a:pt x="962804" y="190391"/>
                    <a:pt x="939307" y="213888"/>
                  </a:cubicBezTo>
                  <a:cubicBezTo>
                    <a:pt x="915810" y="237385"/>
                    <a:pt x="883941" y="250585"/>
                    <a:pt x="850712" y="250585"/>
                  </a:cubicBezTo>
                  <a:lnTo>
                    <a:pt x="125293" y="250585"/>
                  </a:lnTo>
                  <a:cubicBezTo>
                    <a:pt x="92063" y="250585"/>
                    <a:pt x="60194" y="237385"/>
                    <a:pt x="36697" y="213888"/>
                  </a:cubicBezTo>
                  <a:cubicBezTo>
                    <a:pt x="13200" y="190391"/>
                    <a:pt x="0" y="158522"/>
                    <a:pt x="0" y="125293"/>
                  </a:cubicBezTo>
                  <a:lnTo>
                    <a:pt x="0" y="125293"/>
                  </a:lnTo>
                  <a:cubicBezTo>
                    <a:pt x="0" y="92063"/>
                    <a:pt x="13200" y="60194"/>
                    <a:pt x="36697" y="36697"/>
                  </a:cubicBezTo>
                  <a:cubicBezTo>
                    <a:pt x="60194" y="13200"/>
                    <a:pt x="92063" y="0"/>
                    <a:pt x="125293" y="0"/>
                  </a:cubicBezTo>
                  <a:close/>
                </a:path>
              </a:pathLst>
            </a:custGeom>
            <a:gradFill>
              <a:gsLst>
                <a:gs pos="0">
                  <a:srgbClr val="00569E"/>
                </a:gs>
                <a:gs pos="100000">
                  <a:srgbClr val="014074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g325083a05d5_0_57"/>
            <p:cNvSpPr txBox="1"/>
            <p:nvPr/>
          </p:nvSpPr>
          <p:spPr>
            <a:xfrm>
              <a:off x="0" y="-66675"/>
              <a:ext cx="975900" cy="31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399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86" b="1" i="0" u="none" strike="noStrike" cap="non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Kryterium 03</a:t>
              </a:r>
              <a:endParaRPr/>
            </a:p>
          </p:txBody>
        </p:sp>
      </p:grpSp>
      <p:grpSp>
        <p:nvGrpSpPr>
          <p:cNvPr id="196" name="Google Shape;196;g325083a05d5_0_57"/>
          <p:cNvGrpSpPr/>
          <p:nvPr/>
        </p:nvGrpSpPr>
        <p:grpSpPr>
          <a:xfrm>
            <a:off x="1953955" y="4695870"/>
            <a:ext cx="2772460" cy="868343"/>
            <a:chOff x="0" y="-66675"/>
            <a:chExt cx="1013400" cy="317400"/>
          </a:xfrm>
        </p:grpSpPr>
        <p:sp>
          <p:nvSpPr>
            <p:cNvPr id="197" name="Google Shape;197;g325083a05d5_0_57"/>
            <p:cNvSpPr/>
            <p:nvPr/>
          </p:nvSpPr>
          <p:spPr>
            <a:xfrm>
              <a:off x="0" y="0"/>
              <a:ext cx="1013291" cy="250585"/>
            </a:xfrm>
            <a:custGeom>
              <a:avLst/>
              <a:gdLst/>
              <a:ahLst/>
              <a:cxnLst/>
              <a:rect l="l" t="t" r="r" b="b"/>
              <a:pathLst>
                <a:path w="1013291" h="250585" extrusionOk="0">
                  <a:moveTo>
                    <a:pt x="125293" y="0"/>
                  </a:moveTo>
                  <a:lnTo>
                    <a:pt x="887999" y="0"/>
                  </a:lnTo>
                  <a:cubicBezTo>
                    <a:pt x="921228" y="0"/>
                    <a:pt x="953097" y="13200"/>
                    <a:pt x="976594" y="36697"/>
                  </a:cubicBezTo>
                  <a:cubicBezTo>
                    <a:pt x="1000091" y="60194"/>
                    <a:pt x="1013291" y="92063"/>
                    <a:pt x="1013291" y="125293"/>
                  </a:cubicBezTo>
                  <a:lnTo>
                    <a:pt x="1013291" y="125293"/>
                  </a:lnTo>
                  <a:cubicBezTo>
                    <a:pt x="1013291" y="158522"/>
                    <a:pt x="1000091" y="190391"/>
                    <a:pt x="976594" y="213888"/>
                  </a:cubicBezTo>
                  <a:cubicBezTo>
                    <a:pt x="953097" y="237385"/>
                    <a:pt x="921228" y="250585"/>
                    <a:pt x="887999" y="250585"/>
                  </a:cubicBezTo>
                  <a:lnTo>
                    <a:pt x="125293" y="250585"/>
                  </a:lnTo>
                  <a:cubicBezTo>
                    <a:pt x="92063" y="250585"/>
                    <a:pt x="60194" y="237385"/>
                    <a:pt x="36697" y="213888"/>
                  </a:cubicBezTo>
                  <a:cubicBezTo>
                    <a:pt x="13200" y="190391"/>
                    <a:pt x="0" y="158522"/>
                    <a:pt x="0" y="125293"/>
                  </a:cubicBezTo>
                  <a:lnTo>
                    <a:pt x="0" y="125293"/>
                  </a:lnTo>
                  <a:cubicBezTo>
                    <a:pt x="0" y="92063"/>
                    <a:pt x="13200" y="60194"/>
                    <a:pt x="36697" y="36697"/>
                  </a:cubicBezTo>
                  <a:cubicBezTo>
                    <a:pt x="60194" y="13200"/>
                    <a:pt x="92063" y="0"/>
                    <a:pt x="125293" y="0"/>
                  </a:cubicBezTo>
                  <a:close/>
                </a:path>
              </a:pathLst>
            </a:custGeom>
            <a:gradFill>
              <a:gsLst>
                <a:gs pos="0">
                  <a:srgbClr val="00569E"/>
                </a:gs>
                <a:gs pos="100000">
                  <a:srgbClr val="014074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g325083a05d5_0_57"/>
            <p:cNvSpPr txBox="1"/>
            <p:nvPr/>
          </p:nvSpPr>
          <p:spPr>
            <a:xfrm>
              <a:off x="0" y="-66675"/>
              <a:ext cx="1013400" cy="31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399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86" b="1" i="0" u="none" strike="noStrike" cap="non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Kryterium 02</a:t>
              </a:r>
              <a:endParaRPr/>
            </a:p>
          </p:txBody>
        </p:sp>
      </p:grpSp>
      <p:grpSp>
        <p:nvGrpSpPr>
          <p:cNvPr id="199" name="Google Shape;199;g325083a05d5_0_57"/>
          <p:cNvGrpSpPr/>
          <p:nvPr/>
        </p:nvGrpSpPr>
        <p:grpSpPr>
          <a:xfrm>
            <a:off x="1953372" y="3314396"/>
            <a:ext cx="2772460" cy="868343"/>
            <a:chOff x="0" y="-66675"/>
            <a:chExt cx="1013400" cy="317400"/>
          </a:xfrm>
        </p:grpSpPr>
        <p:sp>
          <p:nvSpPr>
            <p:cNvPr id="200" name="Google Shape;200;g325083a05d5_0_57"/>
            <p:cNvSpPr/>
            <p:nvPr/>
          </p:nvSpPr>
          <p:spPr>
            <a:xfrm>
              <a:off x="0" y="0"/>
              <a:ext cx="1013291" cy="250585"/>
            </a:xfrm>
            <a:custGeom>
              <a:avLst/>
              <a:gdLst/>
              <a:ahLst/>
              <a:cxnLst/>
              <a:rect l="l" t="t" r="r" b="b"/>
              <a:pathLst>
                <a:path w="1013291" h="250585" extrusionOk="0">
                  <a:moveTo>
                    <a:pt x="125293" y="0"/>
                  </a:moveTo>
                  <a:lnTo>
                    <a:pt x="887999" y="0"/>
                  </a:lnTo>
                  <a:cubicBezTo>
                    <a:pt x="921228" y="0"/>
                    <a:pt x="953097" y="13200"/>
                    <a:pt x="976594" y="36697"/>
                  </a:cubicBezTo>
                  <a:cubicBezTo>
                    <a:pt x="1000091" y="60194"/>
                    <a:pt x="1013291" y="92063"/>
                    <a:pt x="1013291" y="125293"/>
                  </a:cubicBezTo>
                  <a:lnTo>
                    <a:pt x="1013291" y="125293"/>
                  </a:lnTo>
                  <a:cubicBezTo>
                    <a:pt x="1013291" y="158522"/>
                    <a:pt x="1000091" y="190391"/>
                    <a:pt x="976594" y="213888"/>
                  </a:cubicBezTo>
                  <a:cubicBezTo>
                    <a:pt x="953097" y="237385"/>
                    <a:pt x="921228" y="250585"/>
                    <a:pt x="887999" y="250585"/>
                  </a:cubicBezTo>
                  <a:lnTo>
                    <a:pt x="125293" y="250585"/>
                  </a:lnTo>
                  <a:cubicBezTo>
                    <a:pt x="92063" y="250585"/>
                    <a:pt x="60194" y="237385"/>
                    <a:pt x="36697" y="213888"/>
                  </a:cubicBezTo>
                  <a:cubicBezTo>
                    <a:pt x="13200" y="190391"/>
                    <a:pt x="0" y="158522"/>
                    <a:pt x="0" y="125293"/>
                  </a:cubicBezTo>
                  <a:lnTo>
                    <a:pt x="0" y="125293"/>
                  </a:lnTo>
                  <a:cubicBezTo>
                    <a:pt x="0" y="92063"/>
                    <a:pt x="13200" y="60194"/>
                    <a:pt x="36697" y="36697"/>
                  </a:cubicBezTo>
                  <a:cubicBezTo>
                    <a:pt x="60194" y="13200"/>
                    <a:pt x="92063" y="0"/>
                    <a:pt x="125293" y="0"/>
                  </a:cubicBezTo>
                  <a:close/>
                </a:path>
              </a:pathLst>
            </a:custGeom>
            <a:gradFill>
              <a:gsLst>
                <a:gs pos="0">
                  <a:srgbClr val="00569E"/>
                </a:gs>
                <a:gs pos="100000">
                  <a:srgbClr val="014074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g325083a05d5_0_57"/>
            <p:cNvSpPr txBox="1"/>
            <p:nvPr/>
          </p:nvSpPr>
          <p:spPr>
            <a:xfrm>
              <a:off x="0" y="-66675"/>
              <a:ext cx="1013400" cy="31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399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86" b="1" i="0" u="none" strike="noStrike" cap="non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Kryterium 01</a:t>
              </a:r>
              <a:endParaRPr/>
            </a:p>
          </p:txBody>
        </p:sp>
      </p:grpSp>
      <p:sp>
        <p:nvSpPr>
          <p:cNvPr id="202" name="Google Shape;202;g325083a05d5_0_57"/>
          <p:cNvSpPr/>
          <p:nvPr/>
        </p:nvSpPr>
        <p:spPr>
          <a:xfrm>
            <a:off x="16056650" y="0"/>
            <a:ext cx="2230770" cy="2276296"/>
          </a:xfrm>
          <a:custGeom>
            <a:avLst/>
            <a:gdLst/>
            <a:ahLst/>
            <a:cxnLst/>
            <a:rect l="l" t="t" r="r" b="b"/>
            <a:pathLst>
              <a:path w="3642074" h="3642074" extrusionOk="0">
                <a:moveTo>
                  <a:pt x="0" y="0"/>
                </a:moveTo>
                <a:lnTo>
                  <a:pt x="3642074" y="0"/>
                </a:lnTo>
                <a:lnTo>
                  <a:pt x="3642074" y="3642074"/>
                </a:lnTo>
                <a:lnTo>
                  <a:pt x="0" y="3642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"/>
          <p:cNvSpPr/>
          <p:nvPr/>
        </p:nvSpPr>
        <p:spPr>
          <a:xfrm>
            <a:off x="496011" y="689014"/>
            <a:ext cx="14394611" cy="7395231"/>
          </a:xfrm>
          <a:custGeom>
            <a:avLst/>
            <a:gdLst/>
            <a:ahLst/>
            <a:cxnLst/>
            <a:rect l="l" t="t" r="r" b="b"/>
            <a:pathLst>
              <a:path w="14394611" h="7395231" extrusionOk="0">
                <a:moveTo>
                  <a:pt x="0" y="0"/>
                </a:moveTo>
                <a:lnTo>
                  <a:pt x="14394611" y="0"/>
                </a:lnTo>
                <a:lnTo>
                  <a:pt x="14394611" y="7395232"/>
                </a:lnTo>
                <a:lnTo>
                  <a:pt x="0" y="73952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  <p:sp>
        <p:nvSpPr>
          <p:cNvPr id="208" name="Google Shape;208;p5"/>
          <p:cNvSpPr/>
          <p:nvPr/>
        </p:nvSpPr>
        <p:spPr>
          <a:xfrm>
            <a:off x="9178199" y="7119826"/>
            <a:ext cx="8240057" cy="2820423"/>
          </a:xfrm>
          <a:custGeom>
            <a:avLst/>
            <a:gdLst/>
            <a:ahLst/>
            <a:cxnLst/>
            <a:rect l="l" t="t" r="r" b="b"/>
            <a:pathLst>
              <a:path w="10736231" h="4087570" extrusionOk="0">
                <a:moveTo>
                  <a:pt x="0" y="0"/>
                </a:moveTo>
                <a:lnTo>
                  <a:pt x="10736231" y="0"/>
                </a:lnTo>
                <a:lnTo>
                  <a:pt x="10736231" y="4087569"/>
                </a:lnTo>
                <a:lnTo>
                  <a:pt x="0" y="40875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  <p:sp>
        <p:nvSpPr>
          <p:cNvPr id="209" name="Google Shape;209;p5"/>
          <p:cNvSpPr/>
          <p:nvPr/>
        </p:nvSpPr>
        <p:spPr>
          <a:xfrm>
            <a:off x="16056650" y="0"/>
            <a:ext cx="2230770" cy="2276296"/>
          </a:xfrm>
          <a:custGeom>
            <a:avLst/>
            <a:gdLst/>
            <a:ahLst/>
            <a:cxnLst/>
            <a:rect l="l" t="t" r="r" b="b"/>
            <a:pathLst>
              <a:path w="3642074" h="3642074" extrusionOk="0">
                <a:moveTo>
                  <a:pt x="0" y="0"/>
                </a:moveTo>
                <a:lnTo>
                  <a:pt x="3642074" y="0"/>
                </a:lnTo>
                <a:lnTo>
                  <a:pt x="3642074" y="3642074"/>
                </a:lnTo>
                <a:lnTo>
                  <a:pt x="0" y="3642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"/>
          <p:cNvSpPr txBox="1"/>
          <p:nvPr/>
        </p:nvSpPr>
        <p:spPr>
          <a:xfrm>
            <a:off x="805788" y="1107760"/>
            <a:ext cx="1328400" cy="10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4772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6"/>
          <p:cNvSpPr/>
          <p:nvPr/>
        </p:nvSpPr>
        <p:spPr>
          <a:xfrm>
            <a:off x="2063432" y="1064092"/>
            <a:ext cx="5254631" cy="8130958"/>
          </a:xfrm>
          <a:custGeom>
            <a:avLst/>
            <a:gdLst/>
            <a:ahLst/>
            <a:cxnLst/>
            <a:rect l="l" t="t" r="r" b="b"/>
            <a:pathLst>
              <a:path w="5254631" h="8130958" extrusionOk="0">
                <a:moveTo>
                  <a:pt x="0" y="0"/>
                </a:moveTo>
                <a:lnTo>
                  <a:pt x="5254631" y="0"/>
                </a:lnTo>
                <a:lnTo>
                  <a:pt x="5254631" y="8130958"/>
                </a:lnTo>
                <a:lnTo>
                  <a:pt x="0" y="81309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  <p:sp>
        <p:nvSpPr>
          <p:cNvPr id="216" name="Google Shape;216;p6"/>
          <p:cNvSpPr/>
          <p:nvPr/>
        </p:nvSpPr>
        <p:spPr>
          <a:xfrm>
            <a:off x="7594374" y="1931748"/>
            <a:ext cx="8454101" cy="3075364"/>
          </a:xfrm>
          <a:custGeom>
            <a:avLst/>
            <a:gdLst/>
            <a:ahLst/>
            <a:cxnLst/>
            <a:rect l="l" t="t" r="r" b="b"/>
            <a:pathLst>
              <a:path w="9887837" h="3942775" extrusionOk="0">
                <a:moveTo>
                  <a:pt x="0" y="0"/>
                </a:moveTo>
                <a:lnTo>
                  <a:pt x="9887837" y="0"/>
                </a:lnTo>
                <a:lnTo>
                  <a:pt x="9887837" y="3942775"/>
                </a:lnTo>
                <a:lnTo>
                  <a:pt x="0" y="39427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  <p:sp>
        <p:nvSpPr>
          <p:cNvPr id="217" name="Google Shape;217;p6"/>
          <p:cNvSpPr/>
          <p:nvPr/>
        </p:nvSpPr>
        <p:spPr>
          <a:xfrm>
            <a:off x="7590511" y="5129571"/>
            <a:ext cx="7796807" cy="4093324"/>
          </a:xfrm>
          <a:custGeom>
            <a:avLst/>
            <a:gdLst/>
            <a:ahLst/>
            <a:cxnLst/>
            <a:rect l="l" t="t" r="r" b="b"/>
            <a:pathLst>
              <a:path w="7796807" h="4093324" extrusionOk="0">
                <a:moveTo>
                  <a:pt x="0" y="0"/>
                </a:moveTo>
                <a:lnTo>
                  <a:pt x="7796807" y="0"/>
                </a:lnTo>
                <a:lnTo>
                  <a:pt x="7796807" y="4093324"/>
                </a:lnTo>
                <a:lnTo>
                  <a:pt x="0" y="40933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  <p:grpSp>
        <p:nvGrpSpPr>
          <p:cNvPr id="218" name="Google Shape;218;p6"/>
          <p:cNvGrpSpPr/>
          <p:nvPr/>
        </p:nvGrpSpPr>
        <p:grpSpPr>
          <a:xfrm>
            <a:off x="10129950" y="3926351"/>
            <a:ext cx="4805787" cy="416170"/>
            <a:chOff x="0" y="-38100"/>
            <a:chExt cx="1520482" cy="192591"/>
          </a:xfrm>
        </p:grpSpPr>
        <p:sp>
          <p:nvSpPr>
            <p:cNvPr id="219" name="Google Shape;219;p6"/>
            <p:cNvSpPr/>
            <p:nvPr/>
          </p:nvSpPr>
          <p:spPr>
            <a:xfrm>
              <a:off x="0" y="0"/>
              <a:ext cx="1520482" cy="154491"/>
            </a:xfrm>
            <a:custGeom>
              <a:avLst/>
              <a:gdLst/>
              <a:ahLst/>
              <a:cxnLst/>
              <a:rect l="l" t="t" r="r" b="b"/>
              <a:pathLst>
                <a:path w="1520482" h="154491" extrusionOk="0">
                  <a:moveTo>
                    <a:pt x="0" y="0"/>
                  </a:moveTo>
                  <a:lnTo>
                    <a:pt x="1520482" y="0"/>
                  </a:lnTo>
                  <a:lnTo>
                    <a:pt x="1520482" y="154491"/>
                  </a:lnTo>
                  <a:lnTo>
                    <a:pt x="0" y="15449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 cmpd="sng">
              <a:solidFill>
                <a:srgbClr val="E2050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0" name="Google Shape;220;p6"/>
            <p:cNvSpPr txBox="1"/>
            <p:nvPr/>
          </p:nvSpPr>
          <p:spPr>
            <a:xfrm>
              <a:off x="0" y="-38100"/>
              <a:ext cx="1520482" cy="192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1" name="Google Shape;221;p6"/>
          <p:cNvGrpSpPr/>
          <p:nvPr/>
        </p:nvGrpSpPr>
        <p:grpSpPr>
          <a:xfrm>
            <a:off x="7594370" y="6643957"/>
            <a:ext cx="7942447" cy="1233279"/>
            <a:chOff x="0" y="-38100"/>
            <a:chExt cx="2091824" cy="324812"/>
          </a:xfrm>
        </p:grpSpPr>
        <p:sp>
          <p:nvSpPr>
            <p:cNvPr id="222" name="Google Shape;222;p6"/>
            <p:cNvSpPr/>
            <p:nvPr/>
          </p:nvSpPr>
          <p:spPr>
            <a:xfrm>
              <a:off x="0" y="0"/>
              <a:ext cx="2091824" cy="286712"/>
            </a:xfrm>
            <a:custGeom>
              <a:avLst/>
              <a:gdLst/>
              <a:ahLst/>
              <a:cxnLst/>
              <a:rect l="l" t="t" r="r" b="b"/>
              <a:pathLst>
                <a:path w="2091824" h="286712" extrusionOk="0">
                  <a:moveTo>
                    <a:pt x="0" y="0"/>
                  </a:moveTo>
                  <a:lnTo>
                    <a:pt x="2091824" y="0"/>
                  </a:lnTo>
                  <a:lnTo>
                    <a:pt x="2091824" y="286712"/>
                  </a:lnTo>
                  <a:lnTo>
                    <a:pt x="0" y="28671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 cmpd="sng">
              <a:solidFill>
                <a:srgbClr val="E2050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3" name="Google Shape;223;p6"/>
            <p:cNvSpPr txBox="1"/>
            <p:nvPr/>
          </p:nvSpPr>
          <p:spPr>
            <a:xfrm>
              <a:off x="0" y="-38100"/>
              <a:ext cx="2091824" cy="3248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4" name="Google Shape;224;p6"/>
          <p:cNvSpPr/>
          <p:nvPr/>
        </p:nvSpPr>
        <p:spPr>
          <a:xfrm>
            <a:off x="16056650" y="0"/>
            <a:ext cx="2230770" cy="2276296"/>
          </a:xfrm>
          <a:custGeom>
            <a:avLst/>
            <a:gdLst/>
            <a:ahLst/>
            <a:cxnLst/>
            <a:rect l="l" t="t" r="r" b="b"/>
            <a:pathLst>
              <a:path w="3642074" h="3642074" extrusionOk="0">
                <a:moveTo>
                  <a:pt x="0" y="0"/>
                </a:moveTo>
                <a:lnTo>
                  <a:pt x="3642074" y="0"/>
                </a:lnTo>
                <a:lnTo>
                  <a:pt x="3642074" y="3642074"/>
                </a:lnTo>
                <a:lnTo>
                  <a:pt x="0" y="3642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7"/>
          <p:cNvGrpSpPr/>
          <p:nvPr/>
        </p:nvGrpSpPr>
        <p:grpSpPr>
          <a:xfrm>
            <a:off x="225" y="9113651"/>
            <a:ext cx="18288018" cy="1173336"/>
            <a:chOff x="0" y="-38100"/>
            <a:chExt cx="4866164" cy="309033"/>
          </a:xfrm>
        </p:grpSpPr>
        <p:sp>
          <p:nvSpPr>
            <p:cNvPr id="230" name="Google Shape;230;p7"/>
            <p:cNvSpPr/>
            <p:nvPr/>
          </p:nvSpPr>
          <p:spPr>
            <a:xfrm>
              <a:off x="0" y="0"/>
              <a:ext cx="4866164" cy="270933"/>
            </a:xfrm>
            <a:custGeom>
              <a:avLst/>
              <a:gdLst/>
              <a:ahLst/>
              <a:cxnLst/>
              <a:rect l="l" t="t" r="r" b="b"/>
              <a:pathLst>
                <a:path w="4866164" h="270933" extrusionOk="0">
                  <a:moveTo>
                    <a:pt x="0" y="0"/>
                  </a:moveTo>
                  <a:lnTo>
                    <a:pt x="4866164" y="0"/>
                  </a:lnTo>
                  <a:lnTo>
                    <a:pt x="4866164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5B98B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1" name="Google Shape;231;p7"/>
            <p:cNvSpPr txBox="1"/>
            <p:nvPr/>
          </p:nvSpPr>
          <p:spPr>
            <a:xfrm>
              <a:off x="0" y="-38100"/>
              <a:ext cx="4866164" cy="309033"/>
            </a:xfrm>
            <a:prstGeom prst="rect">
              <a:avLst/>
            </a:prstGeom>
            <a:solidFill>
              <a:srgbClr val="051D40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highlight>
                  <a:srgbClr val="051D40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2" name="Google Shape;232;p7"/>
          <p:cNvGrpSpPr/>
          <p:nvPr/>
        </p:nvGrpSpPr>
        <p:grpSpPr>
          <a:xfrm>
            <a:off x="1028700" y="884039"/>
            <a:ext cx="10812675" cy="6870246"/>
            <a:chOff x="0" y="-38100"/>
            <a:chExt cx="2847783" cy="1809448"/>
          </a:xfrm>
        </p:grpSpPr>
        <p:sp>
          <p:nvSpPr>
            <p:cNvPr id="233" name="Google Shape;233;p7"/>
            <p:cNvSpPr/>
            <p:nvPr/>
          </p:nvSpPr>
          <p:spPr>
            <a:xfrm>
              <a:off x="0" y="0"/>
              <a:ext cx="2847783" cy="1771347"/>
            </a:xfrm>
            <a:custGeom>
              <a:avLst/>
              <a:gdLst/>
              <a:ahLst/>
              <a:cxnLst/>
              <a:rect l="l" t="t" r="r" b="b"/>
              <a:pathLst>
                <a:path w="2847783" h="1771347" extrusionOk="0">
                  <a:moveTo>
                    <a:pt x="0" y="0"/>
                  </a:moveTo>
                  <a:lnTo>
                    <a:pt x="2847783" y="0"/>
                  </a:lnTo>
                  <a:lnTo>
                    <a:pt x="2847783" y="1771347"/>
                  </a:lnTo>
                  <a:lnTo>
                    <a:pt x="0" y="1771347"/>
                  </a:lnTo>
                  <a:close/>
                </a:path>
              </a:pathLst>
            </a:custGeom>
            <a:solidFill>
              <a:srgbClr val="145DA0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4" name="Google Shape;234;p7"/>
            <p:cNvSpPr txBox="1"/>
            <p:nvPr/>
          </p:nvSpPr>
          <p:spPr>
            <a:xfrm>
              <a:off x="0" y="-38100"/>
              <a:ext cx="2847783" cy="18094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5" name="Google Shape;235;p7"/>
          <p:cNvSpPr/>
          <p:nvPr/>
        </p:nvSpPr>
        <p:spPr>
          <a:xfrm>
            <a:off x="11658939" y="3737635"/>
            <a:ext cx="6629061" cy="5520665"/>
          </a:xfrm>
          <a:custGeom>
            <a:avLst/>
            <a:gdLst/>
            <a:ahLst/>
            <a:cxnLst/>
            <a:rect l="l" t="t" r="r" b="b"/>
            <a:pathLst>
              <a:path w="6629061" h="5520665" extrusionOk="0">
                <a:moveTo>
                  <a:pt x="0" y="0"/>
                </a:moveTo>
                <a:lnTo>
                  <a:pt x="6629061" y="0"/>
                </a:lnTo>
                <a:lnTo>
                  <a:pt x="6629061" y="5520665"/>
                </a:lnTo>
                <a:lnTo>
                  <a:pt x="0" y="55206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  <p:sp>
        <p:nvSpPr>
          <p:cNvPr id="236" name="Google Shape;236;p7"/>
          <p:cNvSpPr txBox="1"/>
          <p:nvPr/>
        </p:nvSpPr>
        <p:spPr>
          <a:xfrm>
            <a:off x="1557897" y="1322581"/>
            <a:ext cx="10283478" cy="203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54" b="0" i="0" u="none" strike="noStrike" cap="none">
                <a:solidFill>
                  <a:srgbClr val="FDFDFD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Bądź czujny — na co zwrócić uwagę</a:t>
            </a:r>
            <a:endParaRPr/>
          </a:p>
        </p:txBody>
      </p:sp>
      <p:sp>
        <p:nvSpPr>
          <p:cNvPr id="237" name="Google Shape;237;p7"/>
          <p:cNvSpPr txBox="1"/>
          <p:nvPr/>
        </p:nvSpPr>
        <p:spPr>
          <a:xfrm>
            <a:off x="1557904" y="4538068"/>
            <a:ext cx="9332100" cy="23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48" b="0" i="0" u="none" strike="noStrike" cap="none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Jest piątkowy wieczór, a ty przeglądasz maile. Jedna wiadomość od Dropbox przyciąga twoją uwagę: „Plik udostępniony: 'ProjectX_Financial_Report_Q2.xlsx’”. Pracujecie nad projektem, raport miał być później. Klikasz link, chcąc sprawdzić plik... i dostajesz coś więcej, niż oczekiwałeś.</a:t>
            </a:r>
            <a:endParaRPr/>
          </a:p>
        </p:txBody>
      </p:sp>
      <p:sp>
        <p:nvSpPr>
          <p:cNvPr id="238" name="Google Shape;238;p7"/>
          <p:cNvSpPr txBox="1"/>
          <p:nvPr/>
        </p:nvSpPr>
        <p:spPr>
          <a:xfrm>
            <a:off x="1557897" y="3807325"/>
            <a:ext cx="9332118" cy="566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Przynęta, naturalna ciekawość</a:t>
            </a:r>
            <a:endParaRPr/>
          </a:p>
        </p:txBody>
      </p:sp>
      <p:sp>
        <p:nvSpPr>
          <p:cNvPr id="239" name="Google Shape;239;p7"/>
          <p:cNvSpPr txBox="1"/>
          <p:nvPr/>
        </p:nvSpPr>
        <p:spPr>
          <a:xfrm>
            <a:off x="11599375" y="8919600"/>
            <a:ext cx="6748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 u="sng">
                <a:solidFill>
                  <a:srgbClr val="145DA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https://www.wizer-training.com/blog/email-phishing-template-june-2024</a:t>
            </a:r>
            <a:r>
              <a:rPr lang="en-US" sz="1600" i="1">
                <a:solidFill>
                  <a:srgbClr val="145DA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00" i="1">
              <a:solidFill>
                <a:srgbClr val="145DA0"/>
              </a:solidFill>
            </a:endParaRPr>
          </a:p>
        </p:txBody>
      </p:sp>
      <p:sp>
        <p:nvSpPr>
          <p:cNvPr id="240" name="Google Shape;240;p7"/>
          <p:cNvSpPr/>
          <p:nvPr/>
        </p:nvSpPr>
        <p:spPr>
          <a:xfrm>
            <a:off x="16056650" y="0"/>
            <a:ext cx="2230770" cy="2276296"/>
          </a:xfrm>
          <a:custGeom>
            <a:avLst/>
            <a:gdLst/>
            <a:ahLst/>
            <a:cxnLst/>
            <a:rect l="l" t="t" r="r" b="b"/>
            <a:pathLst>
              <a:path w="3642074" h="3642074" extrusionOk="0">
                <a:moveTo>
                  <a:pt x="0" y="0"/>
                </a:moveTo>
                <a:lnTo>
                  <a:pt x="3642074" y="0"/>
                </a:lnTo>
                <a:lnTo>
                  <a:pt x="3642074" y="3642074"/>
                </a:lnTo>
                <a:lnTo>
                  <a:pt x="0" y="3642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4782</TotalTime>
  <Words>1246</Words>
  <Application>Microsoft Office PowerPoint</Application>
  <PresentationFormat>Niestandardowy</PresentationFormat>
  <Paragraphs>121</Paragraphs>
  <Slides>25</Slides>
  <Notes>23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25</vt:i4>
      </vt:variant>
    </vt:vector>
  </HeadingPairs>
  <TitlesOfParts>
    <vt:vector size="34" baseType="lpstr">
      <vt:lpstr>Arial</vt:lpstr>
      <vt:lpstr>Play</vt:lpstr>
      <vt:lpstr>Open Sans Extra Bold</vt:lpstr>
      <vt:lpstr>Poppins</vt:lpstr>
      <vt:lpstr>Calibri</vt:lpstr>
      <vt:lpstr>Open Sans</vt:lpstr>
      <vt:lpstr>Open Sans ExtraBold</vt:lpstr>
      <vt:lpstr>Office Theme</vt:lpstr>
      <vt:lpstr>1_Office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Jadwiga Maj</cp:lastModifiedBy>
  <cp:revision>6</cp:revision>
  <dcterms:created xsi:type="dcterms:W3CDTF">2006-08-16T00:00:00Z</dcterms:created>
  <dcterms:modified xsi:type="dcterms:W3CDTF">2025-01-25T19:51:43Z</dcterms:modified>
</cp:coreProperties>
</file>