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2" r:id="rId35"/>
  </p:sldIdLst>
  <p:sldSz cx="18288000" cy="10287000"/>
  <p:notesSz cx="6858000" cy="9144000"/>
  <p:embeddedFontLst>
    <p:embeddedFont>
      <p:font typeface="Open Sans" panose="020B0606030504020204" pitchFamily="34" charset="0"/>
      <p:regular r:id="rId37"/>
      <p:bold r:id="rId38"/>
      <p:boldItalic r:id="rId39"/>
    </p:embeddedFont>
    <p:embeddedFont>
      <p:font typeface="Open Sans Bold" panose="020B0806030504020204" charset="0"/>
      <p:regular r:id="rId40"/>
      <p:bold r:id="rId41"/>
    </p:embeddedFont>
    <p:embeddedFont>
      <p:font typeface="Open Sans Extra Bold" panose="020B0604020202020204" charset="0"/>
      <p:regular r:id="rId42"/>
    </p:embeddedFont>
    <p:embeddedFont>
      <p:font typeface="Open Sans ExtraBold" panose="020B0906030804020204" pitchFamily="34" charset="0"/>
      <p:bold r:id="rId43"/>
      <p:boldItalic r:id="rId44"/>
    </p:embeddedFont>
    <p:embeddedFont>
      <p:font typeface="Poppins" panose="00000500000000000000" pitchFamily="2" charset="-18"/>
      <p:regular r:id="rId45"/>
      <p:bold r:id="rId46"/>
      <p:italic r:id="rId47"/>
      <p:boldItalic r:id="rId48"/>
    </p:embeddedFont>
    <p:embeddedFont>
      <p:font typeface="Poppins Bold" panose="00000800000000000000" charset="-18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Czy te historie są prawdziwe?</a:t>
            </a:r>
          </a:p>
          <a:p>
            <a:r>
              <a:rPr lang="en-US"/>
              <a:t>Nie. Co nie znaczy, że nie mogły się wydarzyć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Nie notujemy w plikach, telefonach i na kartkach</a:t>
            </a:r>
          </a:p>
          <a:p>
            <a:r>
              <a:rPr lang="en-US"/>
              <a:t> Nawet tych zabezpieczonych hasłem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Kliknięcie podejrzanego linku i przejęcie konta: Kliknąłem w link, który wyglądał jak od znajomego, i wpisałem tam swoje dane logowania. Wtedy ktoś przejął moje konto i teraz nie mam dostępu do ważnych rzeczy.</a:t>
            </a:r>
          </a:p>
          <a:p>
            <a:r>
              <a:rPr lang="en-US"/>
              <a:t>Dostęp do konta po zostawieniu otwartego laptopa: Zostawiłam otwarty laptop w szkole, a ktoś wszedł na moje konto społecznościowe i opublikował niemiłe rzeczy, udając mnie. Teraz muszę tłumaczyć się nauczycielom i znajomym, bo wszyscy myślą, że to ja.</a:t>
            </a:r>
          </a:p>
          <a:p>
            <a:r>
              <a:rPr lang="en-US"/>
              <a:t>Kradzież pieniędzy przez słabe hasło: Ustawiłam bardzo proste hasło do mojego konta bankowego i ktoś je złamał, kradnąc wszystkie pieniądze. Teraz muszę walczyć o to, żeby je odzyskać.</a:t>
            </a:r>
          </a:p>
          <a:p>
            <a:r>
              <a:rPr lang="en-US"/>
              <a:t>Utrata konta w grze po podzieleniu się hasłem: Dałem koledze moje hasło do gry, a on zmienił je i zaczął używać mojego konta. Straciłem wszystkie moje osiągnięcia, nad którymi pracowałem przez długi czas.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317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2165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198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62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6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29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937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0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44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48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1455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hyperlink" Target="mailto:goosiaczek2245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hyperlink" Target="mailto:goosiaczek2245@gmail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429681" y="3326129"/>
            <a:ext cx="9858000" cy="257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156" b="0" i="0" u="none" strike="noStrike" kern="0" cap="none" spc="0" normalizeH="0" baseline="0" noProof="0" dirty="0" err="1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Lekcja</a:t>
            </a:r>
            <a:r>
              <a:rPr kumimoji="0" lang="en-US" sz="9156" b="0" i="0" u="none" strike="noStrike" kern="0" cap="none" spc="0" normalizeH="0" baseline="0" noProof="0" dirty="0">
                <a:ln>
                  <a:noFill/>
                </a:ln>
                <a:solidFill>
                  <a:srgbClr val="051D40"/>
                </a:solidFill>
                <a:effectLst/>
                <a:uLnTx/>
                <a:uFillTx/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pl-PL" sz="9156" kern="0" dirty="0">
                <a:solidFill>
                  <a:srgbClr val="051D4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 extrusionOk="0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462338" y="5660702"/>
            <a:ext cx="8087100" cy="210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>
              <a:lnSpc>
                <a:spcPts val="8199"/>
              </a:lnSpc>
              <a:spcBef>
                <a:spcPct val="0"/>
              </a:spcBef>
            </a:pPr>
            <a:r>
              <a:rPr lang="en-US" sz="9160" dirty="0">
                <a:solidFill>
                  <a:srgbClr val="051D40"/>
                </a:solidFill>
                <a:latin typeface="Open Sans Extra Bold" panose="020B0604020202020204" charset="0"/>
                <a:ea typeface="Open Sans Extra Bold" panose="020B0604020202020204" charset="0"/>
                <a:cs typeface="Open Sans Extra Bold" panose="020B0604020202020204" charset="0"/>
                <a:sym typeface="Poppins"/>
              </a:rPr>
              <a:t>HASŁA </a:t>
            </a:r>
            <a:br>
              <a:rPr lang="pl-PL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2800" dirty="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I ICH BEZPIECZEŃSTWO</a:t>
            </a:r>
          </a:p>
        </p:txBody>
      </p:sp>
      <p:sp>
        <p:nvSpPr>
          <p:cNvPr id="88" name="Google Shape;88;p1"/>
          <p:cNvSpPr/>
          <p:nvPr/>
        </p:nvSpPr>
        <p:spPr>
          <a:xfrm>
            <a:off x="601458" y="196896"/>
            <a:ext cx="3642074" cy="3642074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259882" y="8981095"/>
            <a:ext cx="7747239" cy="1233491"/>
            <a:chOff x="0" y="0"/>
            <a:chExt cx="2776390" cy="442048"/>
          </a:xfrm>
        </p:grpSpPr>
        <p:sp>
          <p:nvSpPr>
            <p:cNvPr id="90" name="Google Shape;90;p1"/>
            <p:cNvSpPr/>
            <p:nvPr/>
          </p:nvSpPr>
          <p:spPr>
            <a:xfrm>
              <a:off x="0" y="0"/>
              <a:ext cx="2776390" cy="442048"/>
            </a:xfrm>
            <a:custGeom>
              <a:avLst/>
              <a:gdLst/>
              <a:ahLst/>
              <a:cxnLst/>
              <a:rect l="l" t="t" r="r" b="b"/>
              <a:pathLst>
                <a:path w="2776390" h="442048" extrusionOk="0">
                  <a:moveTo>
                    <a:pt x="0" y="0"/>
                  </a:moveTo>
                  <a:lnTo>
                    <a:pt x="2776390" y="0"/>
                  </a:lnTo>
                  <a:lnTo>
                    <a:pt x="2776390" y="442048"/>
                  </a:lnTo>
                  <a:lnTo>
                    <a:pt x="0" y="4420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38100"/>
              <a:ext cx="2776390" cy="403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WZMACNIACZ: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599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LEWADER: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1"/>
          <p:cNvSpPr/>
          <p:nvPr/>
        </p:nvSpPr>
        <p:spPr>
          <a:xfrm>
            <a:off x="5165365" y="9238564"/>
            <a:ext cx="615739" cy="566736"/>
          </a:xfrm>
          <a:custGeom>
            <a:avLst/>
            <a:gdLst/>
            <a:ahLst/>
            <a:cxnLst/>
            <a:rect l="l" t="t" r="r" b="b"/>
            <a:pathLst>
              <a:path w="615739" h="566736" extrusionOk="0">
                <a:moveTo>
                  <a:pt x="0" y="0"/>
                </a:moveTo>
                <a:lnTo>
                  <a:pt x="615739" y="0"/>
                </a:lnTo>
                <a:lnTo>
                  <a:pt x="615739" y="566736"/>
                </a:lnTo>
                <a:lnTo>
                  <a:pt x="0" y="566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5899074" y="9085457"/>
            <a:ext cx="1221622" cy="872950"/>
          </a:xfrm>
          <a:custGeom>
            <a:avLst/>
            <a:gdLst/>
            <a:ahLst/>
            <a:cxnLst/>
            <a:rect l="l" t="t" r="r" b="b"/>
            <a:pathLst>
              <a:path w="1221622" h="872950" extrusionOk="0">
                <a:moveTo>
                  <a:pt x="0" y="0"/>
                </a:moveTo>
                <a:lnTo>
                  <a:pt x="1221621" y="0"/>
                </a:lnTo>
                <a:lnTo>
                  <a:pt x="122162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718938" y="9261192"/>
            <a:ext cx="1958852" cy="521491"/>
          </a:xfrm>
          <a:custGeom>
            <a:avLst/>
            <a:gdLst/>
            <a:ahLst/>
            <a:cxnLst/>
            <a:rect l="l" t="t" r="r" b="b"/>
            <a:pathLst>
              <a:path w="1958852" h="521491" extrusionOk="0">
                <a:moveTo>
                  <a:pt x="0" y="0"/>
                </a:moveTo>
                <a:lnTo>
                  <a:pt x="1958852" y="0"/>
                </a:lnTo>
                <a:lnTo>
                  <a:pt x="1958852" y="521491"/>
                </a:lnTo>
                <a:lnTo>
                  <a:pt x="0" y="521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 txBox="1"/>
          <p:nvPr/>
        </p:nvSpPr>
        <p:spPr>
          <a:xfrm rot="-5400000">
            <a:off x="4519862" y="9530734"/>
            <a:ext cx="829481" cy="13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PARTNERZY: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"/>
          <p:cNvSpPr txBox="1"/>
          <p:nvPr/>
        </p:nvSpPr>
        <p:spPr>
          <a:xfrm rot="-5400000">
            <a:off x="2396025" y="9536335"/>
            <a:ext cx="36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400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99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LIDER: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259870" y="9322827"/>
            <a:ext cx="2084883" cy="398213"/>
          </a:xfrm>
          <a:custGeom>
            <a:avLst/>
            <a:gdLst/>
            <a:ahLst/>
            <a:cxnLst/>
            <a:rect l="l" t="t" r="r" b="b"/>
            <a:pathLst>
              <a:path w="2084883" h="398213" extrusionOk="0">
                <a:moveTo>
                  <a:pt x="0" y="0"/>
                </a:moveTo>
                <a:lnTo>
                  <a:pt x="2084884" y="0"/>
                </a:lnTo>
                <a:lnTo>
                  <a:pt x="2084884" y="398212"/>
                </a:lnTo>
                <a:lnTo>
                  <a:pt x="0" y="39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" name="Google Shape;98;p1"/>
          <p:cNvGrpSpPr/>
          <p:nvPr/>
        </p:nvGrpSpPr>
        <p:grpSpPr>
          <a:xfrm rot="5400000">
            <a:off x="15928467" y="1561271"/>
            <a:ext cx="1504489" cy="1337061"/>
            <a:chOff x="36828" y="54313"/>
            <a:chExt cx="739143" cy="656887"/>
          </a:xfrm>
        </p:grpSpPr>
        <p:sp>
          <p:nvSpPr>
            <p:cNvPr id="99" name="Google Shape;99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1"/>
          <p:cNvGrpSpPr/>
          <p:nvPr/>
        </p:nvGrpSpPr>
        <p:grpSpPr>
          <a:xfrm rot="5400000">
            <a:off x="16860591" y="169771"/>
            <a:ext cx="1504489" cy="1337061"/>
            <a:chOff x="36828" y="54313"/>
            <a:chExt cx="739143" cy="656887"/>
          </a:xfrm>
        </p:grpSpPr>
        <p:sp>
          <p:nvSpPr>
            <p:cNvPr id="102" name="Google Shape;102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"/>
          <p:cNvGrpSpPr/>
          <p:nvPr/>
        </p:nvGrpSpPr>
        <p:grpSpPr>
          <a:xfrm rot="-5400000">
            <a:off x="15388322" y="137907"/>
            <a:ext cx="1489496" cy="1326006"/>
            <a:chOff x="40511" y="59744"/>
            <a:chExt cx="731777" cy="651456"/>
          </a:xfrm>
        </p:grpSpPr>
        <p:sp>
          <p:nvSpPr>
            <p:cNvPr id="105" name="Google Shape;105;p1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5400000">
            <a:off x="16912982" y="2811191"/>
            <a:ext cx="1504489" cy="1337061"/>
            <a:chOff x="36828" y="54313"/>
            <a:chExt cx="739143" cy="656887"/>
          </a:xfrm>
        </p:grpSpPr>
        <p:sp>
          <p:nvSpPr>
            <p:cNvPr id="108" name="Google Shape;108;p1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 txBox="1"/>
            <p:nvPr/>
          </p:nvSpPr>
          <p:spPr>
            <a:xfrm>
              <a:off x="127000" y="358775"/>
              <a:ext cx="558800" cy="301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"/>
          <p:cNvSpPr/>
          <p:nvPr/>
        </p:nvSpPr>
        <p:spPr>
          <a:xfrm>
            <a:off x="8018075" y="5261700"/>
            <a:ext cx="10258200" cy="5025300"/>
          </a:xfrm>
          <a:prstGeom prst="rtTriangle">
            <a:avLst/>
          </a:prstGeom>
          <a:solidFill>
            <a:srgbClr val="051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51D40"/>
              </a:solidFill>
              <a:effectLst/>
              <a:highlight>
                <a:srgbClr val="051D40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70F5FCD-03E3-D56A-FBDA-852C47A84BF8}"/>
              </a:ext>
            </a:extLst>
          </p:cNvPr>
          <p:cNvSpPr txBox="1"/>
          <p:nvPr/>
        </p:nvSpPr>
        <p:spPr>
          <a:xfrm>
            <a:off x="4584247" y="4679369"/>
            <a:ext cx="9168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87EA054-7627-6B1B-10C2-804E7FD24BFE}"/>
              </a:ext>
            </a:extLst>
          </p:cNvPr>
          <p:cNvGrpSpPr>
            <a:grpSpLocks noChangeAspect="1"/>
          </p:cNvGrpSpPr>
          <p:nvPr/>
        </p:nvGrpSpPr>
        <p:grpSpPr>
          <a:xfrm>
            <a:off x="8264566" y="3143200"/>
            <a:ext cx="9146584" cy="5246370"/>
            <a:chOff x="0" y="0"/>
            <a:chExt cx="7981950" cy="457835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B8E0457-FD29-D875-6832-D3B86E35C7C5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7451D60-68C5-3C37-DF92-E716E0B2A18B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CEACCDA-2DA9-98F9-4166-7FC9E8934EC9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FD68F28-5C19-9D40-DCCD-F7E6B7E1E262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l-P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Freeform 12">
            <a:extLst>
              <a:ext uri="{FF2B5EF4-FFF2-40B4-BE49-F238E27FC236}">
                <a16:creationId xmlns:a16="http://schemas.microsoft.com/office/drawing/2014/main" id="{702CA782-733B-D970-F133-1BD9488B6911}"/>
              </a:ext>
            </a:extLst>
          </p:cNvPr>
          <p:cNvSpPr/>
          <p:nvPr/>
        </p:nvSpPr>
        <p:spPr>
          <a:xfrm>
            <a:off x="9367686" y="3471172"/>
            <a:ext cx="6938888" cy="4342626"/>
          </a:xfrm>
          <a:custGeom>
            <a:avLst/>
            <a:gdLst/>
            <a:ahLst/>
            <a:cxnLst/>
            <a:rect l="l" t="t" r="r" b="b"/>
            <a:pathLst>
              <a:path w="6055360" h="3789680">
                <a:moveTo>
                  <a:pt x="0" y="0"/>
                </a:moveTo>
                <a:lnTo>
                  <a:pt x="6055360" y="0"/>
                </a:lnTo>
                <a:lnTo>
                  <a:pt x="6055360" y="3789680"/>
                </a:lnTo>
                <a:lnTo>
                  <a:pt x="0" y="3789680"/>
                </a:lnTo>
                <a:close/>
              </a:path>
            </a:pathLst>
          </a:custGeom>
          <a:blipFill>
            <a:blip r:embed="rId9"/>
            <a:stretch>
              <a:fillRect t="-20024" b="-1267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683914" y="-2126536"/>
            <a:ext cx="3813100" cy="40330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10239603" y="1122782"/>
            <a:ext cx="7019697" cy="10556306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900"/>
              <a:ext cx="660400" cy="90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614313" y="1459818"/>
            <a:ext cx="6270276" cy="6270276"/>
            <a:chOff x="0" y="0"/>
            <a:chExt cx="8916670" cy="8916670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903970" cy="8903970"/>
            </a:xfrm>
            <a:custGeom>
              <a:avLst/>
              <a:gdLst/>
              <a:ahLst/>
              <a:cxnLst/>
              <a:rect l="l" t="t" r="r" b="b"/>
              <a:pathLst>
                <a:path w="8903970" h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4940" y="154940"/>
              <a:ext cx="8605520" cy="8605520"/>
            </a:xfrm>
            <a:custGeom>
              <a:avLst/>
              <a:gdLst/>
              <a:ahLst/>
              <a:cxnLst/>
              <a:rect l="l" t="t" r="r" b="b"/>
              <a:pathLst>
                <a:path w="8605520" h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2"/>
              <a:stretch>
                <a:fillRect l="-29822" r="-20271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518345" y="2273750"/>
            <a:ext cx="8414772" cy="768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 błędy popełniamy?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4619" y="4235991"/>
            <a:ext cx="8022280" cy="941626"/>
            <a:chOff x="0" y="0"/>
            <a:chExt cx="10696374" cy="1255501"/>
          </a:xfrm>
        </p:grpSpPr>
        <p:sp>
          <p:nvSpPr>
            <p:cNvPr id="13" name="Freeform 13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92835" y="-47625"/>
              <a:ext cx="9003539" cy="1303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2"/>
                </a:lnSpc>
                <a:spcBef>
                  <a:spcPct val="0"/>
                </a:spcBef>
              </a:pPr>
              <a:r>
                <a:rPr lang="en-US" sz="2851" b="1" u="none" strike="noStrike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Ile różnych haseł używasz do swoich kont?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4619" y="5459309"/>
            <a:ext cx="8022280" cy="1448656"/>
            <a:chOff x="0" y="0"/>
            <a:chExt cx="10696374" cy="1931541"/>
          </a:xfrm>
        </p:grpSpPr>
        <p:sp>
          <p:nvSpPr>
            <p:cNvPr id="16" name="Freeform 16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92835" y="-47625"/>
              <a:ext cx="9003539" cy="1979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92"/>
                </a:lnSpc>
              </a:pPr>
              <a:r>
                <a:rPr lang="en-US" sz="285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Jak często używasz tego samego hasła do kilku różnych kont?</a:t>
              </a:r>
            </a:p>
            <a:p>
              <a:pPr marL="0" lvl="0" indent="0" algn="l">
                <a:lnSpc>
                  <a:spcPts val="3992"/>
                </a:lnSpc>
                <a:spcBef>
                  <a:spcPct val="0"/>
                </a:spcBef>
              </a:pPr>
              <a:endParaRPr lang="en-US" sz="285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34619" y="6856702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3"/>
                </a:lnTo>
                <a:lnTo>
                  <a:pt x="0" y="8733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2104245" y="7028475"/>
            <a:ext cx="6752654" cy="48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2"/>
              </a:lnSpc>
              <a:spcBef>
                <a:spcPct val="0"/>
              </a:spcBef>
            </a:pPr>
            <a:r>
              <a:rPr lang="en-US" sz="285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 często zmieniasz swoje hasła?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34619" y="8091889"/>
            <a:ext cx="8022280" cy="941626"/>
            <a:chOff x="0" y="0"/>
            <a:chExt cx="10696374" cy="1255501"/>
          </a:xfrm>
        </p:grpSpPr>
        <p:sp>
          <p:nvSpPr>
            <p:cNvPr id="21" name="Freeform 21"/>
            <p:cNvSpPr/>
            <p:nvPr/>
          </p:nvSpPr>
          <p:spPr>
            <a:xfrm>
              <a:off x="0" y="45489"/>
              <a:ext cx="1258944" cy="1164524"/>
            </a:xfrm>
            <a:custGeom>
              <a:avLst/>
              <a:gdLst/>
              <a:ahLst/>
              <a:cxnLst/>
              <a:rect l="l" t="t" r="r" b="b"/>
              <a:pathLst>
                <a:path w="1258944" h="1164524">
                  <a:moveTo>
                    <a:pt x="0" y="0"/>
                  </a:moveTo>
                  <a:lnTo>
                    <a:pt x="1258944" y="0"/>
                  </a:lnTo>
                  <a:lnTo>
                    <a:pt x="1258944" y="1164523"/>
                  </a:lnTo>
                  <a:lnTo>
                    <a:pt x="0" y="1164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92835" y="-47625"/>
              <a:ext cx="9003539" cy="1303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92"/>
                </a:lnSpc>
                <a:spcBef>
                  <a:spcPct val="0"/>
                </a:spcBef>
              </a:pPr>
              <a:r>
                <a:rPr lang="en-US" sz="2851">
                  <a:solidFill>
                    <a:srgbClr val="051D4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Jak często zdarza Ci się zapomnieć hasło?</a:t>
              </a:r>
            </a:p>
          </p:txBody>
        </p:sp>
      </p:grpSp>
      <p:sp>
        <p:nvSpPr>
          <p:cNvPr id="2" name="Google Shape;129;p2">
            <a:extLst>
              <a:ext uri="{FF2B5EF4-FFF2-40B4-BE49-F238E27FC236}">
                <a16:creationId xmlns:a16="http://schemas.microsoft.com/office/drawing/2014/main" id="{B80E69A7-CD26-8AE0-6865-2C41452CD513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8115300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b="1" u="none" strike="noStrike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Często używamy jednego hasła w kilku serwisach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71800" y="1064637"/>
            <a:ext cx="5760585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4047077"/>
            <a:ext cx="11243254" cy="573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MegaTrudneHaslo123!</a:t>
            </a:r>
          </a:p>
          <a:p>
            <a:pPr algn="l">
              <a:lnSpc>
                <a:spcPts val="4154"/>
              </a:lnSpc>
              <a:spcBef>
                <a:spcPct val="0"/>
              </a:spcBef>
            </a:pPr>
            <a:endParaRPr lang="en-US" sz="2767" b="1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Poczta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MegaTrudneHaslo123!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Szkoła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MegaTrudneHaslo123!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17006" b="-1700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D2D29F23-B36D-C170-E6FA-3915527A013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8589492" cy="237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Często używamy podobnych haseł</a:t>
            </a:r>
          </a:p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endParaRPr lang="en-US" sz="45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250002" y="1064637"/>
            <a:ext cx="58939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3087" y="3831706"/>
            <a:ext cx="11243254" cy="642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MegaTrudneHaslo1!</a:t>
            </a: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Poczta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MegaTrudneHaslo2!</a:t>
            </a: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Szkoła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MegaTrudneHaslo3!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25340" b="-2534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FF645FF9-25A1-9FF4-A64E-819BF100080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163591" y="2118140"/>
            <a:ext cx="8589492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Wykorzystujemy informacje osobiste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50002" y="1064637"/>
            <a:ext cx="57415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3591" y="3915808"/>
            <a:ext cx="11243254" cy="691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TikTok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Spooky!Dog</a:t>
            </a: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Poczta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u="sng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  <a:hlinkClick r:id="rId4" tooltip="mailto:goosiaczek2245@gmail.com"/>
              </a:rPr>
              <a:t>goosiaczek2245@gmail.com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SpookyMoj@Piesio</a:t>
            </a: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4854"/>
              </a:lnSpc>
              <a:spcBef>
                <a:spcPct val="0"/>
              </a:spcBef>
            </a:pPr>
            <a:r>
              <a:rPr lang="en-US" sz="34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Szkoła</a:t>
            </a:r>
            <a:endParaRPr lang="en-US" sz="34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1989817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XXXXXXXXXXX (</a:t>
            </a:r>
            <a:r>
              <a:rPr lang="en-US" sz="2767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numer</a:t>
            </a:r>
            <a:r>
              <a:rPr lang="en-US" sz="2767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PESEL)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2767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16673" b="-1667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74C28E39-C7FB-ED98-17A0-139B95EEE3F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21621" b="-5617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3638514"/>
            <a:ext cx="7790265" cy="5437085"/>
          </a:xfrm>
          <a:custGeom>
            <a:avLst/>
            <a:gdLst/>
            <a:ahLst/>
            <a:cxnLst/>
            <a:rect l="l" t="t" r="r" b="b"/>
            <a:pathLst>
              <a:path w="7790265" h="5437085">
                <a:moveTo>
                  <a:pt x="0" y="0"/>
                </a:moveTo>
                <a:lnTo>
                  <a:pt x="7790265" y="0"/>
                </a:lnTo>
                <a:lnTo>
                  <a:pt x="7790265" y="5437085"/>
                </a:lnTo>
                <a:lnTo>
                  <a:pt x="0" y="54370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873943" y="4778015"/>
            <a:ext cx="6858441" cy="2292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54"/>
              </a:lnSpc>
            </a:pPr>
            <a:r>
              <a:rPr lang="en-US" sz="3467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Cześć, podaj mi hasło do swojego … potrzebuję dostępu na chwilę, żeby... </a:t>
            </a:r>
          </a:p>
          <a:p>
            <a:pPr algn="l">
              <a:lnSpc>
                <a:spcPts val="3874"/>
              </a:lnSpc>
              <a:spcBef>
                <a:spcPct val="0"/>
              </a:spcBef>
            </a:pPr>
            <a:endParaRPr lang="en-US" sz="3467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3591" y="2519501"/>
            <a:ext cx="8589492" cy="77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Dzielimy się hasłami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50002" y="1064637"/>
            <a:ext cx="57415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519DD0DE-A474-8089-CD19-187BFACC3C8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91253" y="4547023"/>
            <a:ext cx="7032116" cy="314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1"/>
              </a:lnSpc>
            </a:pPr>
            <a:r>
              <a:rPr lang="en-US" sz="37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Najpopularniejsze PIN-y</a:t>
            </a:r>
          </a:p>
          <a:p>
            <a:pPr algn="l">
              <a:lnSpc>
                <a:spcPts val="5241"/>
              </a:lnSpc>
            </a:pPr>
            <a:endParaRPr lang="en-US" sz="37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5241"/>
              </a:lnSpc>
            </a:pPr>
            <a:r>
              <a:rPr lang="en-US" sz="37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1234  0000  2580   1111  5555 5683  0852  2222   1212  1998</a:t>
            </a:r>
          </a:p>
          <a:p>
            <a:pPr algn="l">
              <a:lnSpc>
                <a:spcPts val="4183"/>
              </a:lnSpc>
              <a:spcBef>
                <a:spcPct val="0"/>
              </a:spcBef>
            </a:pPr>
            <a:endParaRPr lang="en-US" sz="37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63591" y="2519501"/>
            <a:ext cx="8589492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Zbyt krótkie hasła</a:t>
            </a:r>
          </a:p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endParaRPr lang="en-US" sz="45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250003" y="1064637"/>
            <a:ext cx="5673366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E2A00328-737C-4A21-9654-2E3965B6C7E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317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Korzystamy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ze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wzorców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44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klawiaturze</a:t>
            </a: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algn="l">
              <a:lnSpc>
                <a:spcPts val="6362"/>
              </a:lnSpc>
            </a:pPr>
            <a:endParaRPr lang="en-US" sz="4544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(np. QWERT)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0002" y="1064637"/>
            <a:ext cx="56653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C6276FBE-A41E-FD80-34DD-9BCE9F5E7FC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116" b="-911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3170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Korzystamy z haseł słownikowych</a:t>
            </a:r>
          </a:p>
          <a:p>
            <a:pPr algn="l">
              <a:lnSpc>
                <a:spcPts val="6362"/>
              </a:lnSpc>
            </a:pPr>
            <a:endParaRPr lang="en-US" sz="45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endParaRPr lang="en-US" sz="45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50002" y="1064637"/>
            <a:ext cx="56653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29304" y="4320529"/>
            <a:ext cx="4592188" cy="550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•Password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•Qwerty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•Sunshine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•Football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•Monkey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•Iloveyou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•Welcome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•Dragon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•Princess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•Chocolate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7EDD251B-8003-7C4B-2A36-566C1FFD576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353385" y="3382948"/>
            <a:ext cx="7521782" cy="4230949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339" b="-933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237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2"/>
              </a:lnSpc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Podstawienie cyfr/znaków specjalnych</a:t>
            </a:r>
          </a:p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endParaRPr lang="en-US" sz="4544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250002" y="1064637"/>
            <a:ext cx="56653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29304" y="4320529"/>
            <a:ext cx="7906898" cy="550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•Password → P@$$w0rd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•Qwerty → Qw3r7y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•Sunshine → $un$h1n3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•Football → F00tb@ll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•Monkey → M0nk3y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</a:t>
            </a:r>
            <a:r>
              <a:rPr lang="en-US" sz="3124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Iloveyou</a:t>
            </a: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→ 1L0v3Y0u!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•Welcome → W3lc0m3!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•Dragon → Dr@g0n</a:t>
            </a:r>
          </a:p>
          <a:p>
            <a:pPr algn="l">
              <a:lnSpc>
                <a:spcPts val="4374"/>
              </a:lnSpc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•Princess → Pr1nc3$$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124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•Chocolate → Ch0c0l@t3!</a:t>
            </a:r>
          </a:p>
        </p:txBody>
      </p:sp>
      <p:sp>
        <p:nvSpPr>
          <p:cNvPr id="8" name="Google Shape;129;p2">
            <a:extLst>
              <a:ext uri="{FF2B5EF4-FFF2-40B4-BE49-F238E27FC236}">
                <a16:creationId xmlns:a16="http://schemas.microsoft.com/office/drawing/2014/main" id="{AE9191F8-EDEF-A3AF-DEF2-9A1D3DFCC56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399" y="1788277"/>
            <a:ext cx="9063685" cy="8329158"/>
            <a:chOff x="0" y="0"/>
            <a:chExt cx="2538033" cy="2332350"/>
          </a:xfrm>
          <a:solidFill>
            <a:srgbClr val="00206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38033" cy="2332350"/>
            </a:xfrm>
            <a:custGeom>
              <a:avLst/>
              <a:gdLst/>
              <a:ahLst/>
              <a:cxnLst/>
              <a:rect l="l" t="t" r="r" b="b"/>
              <a:pathLst>
                <a:path w="2538033" h="2332350">
                  <a:moveTo>
                    <a:pt x="0" y="0"/>
                  </a:moveTo>
                  <a:lnTo>
                    <a:pt x="2538033" y="0"/>
                  </a:lnTo>
                  <a:lnTo>
                    <a:pt x="2538033" y="2332350"/>
                  </a:lnTo>
                  <a:lnTo>
                    <a:pt x="0" y="233235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8033" cy="23704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29304" y="941685"/>
            <a:ext cx="7523780" cy="846592"/>
            <a:chOff x="0" y="0"/>
            <a:chExt cx="2106826" cy="237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6826" cy="237065"/>
            </a:xfrm>
            <a:custGeom>
              <a:avLst/>
              <a:gdLst/>
              <a:ahLst/>
              <a:cxnLst/>
              <a:rect l="l" t="t" r="r" b="b"/>
              <a:pathLst>
                <a:path w="2106826" h="237065">
                  <a:moveTo>
                    <a:pt x="0" y="0"/>
                  </a:moveTo>
                  <a:lnTo>
                    <a:pt x="2106826" y="0"/>
                  </a:lnTo>
                  <a:lnTo>
                    <a:pt x="2106826" y="237065"/>
                  </a:lnTo>
                  <a:lnTo>
                    <a:pt x="0" y="237065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06826" cy="275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4492" y="2509556"/>
            <a:ext cx="944208" cy="873393"/>
          </a:xfrm>
          <a:custGeom>
            <a:avLst/>
            <a:gdLst/>
            <a:ahLst/>
            <a:cxnLst/>
            <a:rect l="l" t="t" r="r" b="b"/>
            <a:pathLst>
              <a:path w="944208" h="873393">
                <a:moveTo>
                  <a:pt x="0" y="0"/>
                </a:moveTo>
                <a:lnTo>
                  <a:pt x="944208" y="0"/>
                </a:lnTo>
                <a:lnTo>
                  <a:pt x="944208" y="873392"/>
                </a:lnTo>
                <a:lnTo>
                  <a:pt x="0" y="87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144059" y="3672398"/>
            <a:ext cx="7115241" cy="4002273"/>
            <a:chOff x="0" y="0"/>
            <a:chExt cx="1128903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t="-6450" b="-645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63591" y="2519501"/>
            <a:ext cx="8589492" cy="157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62"/>
              </a:lnSpc>
              <a:spcBef>
                <a:spcPct val="0"/>
              </a:spcBef>
            </a:pPr>
            <a:r>
              <a:rPr lang="en-US" sz="454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Przechowujemy hasła w plikach tekstowych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0002" y="1064637"/>
            <a:ext cx="5893997" cy="58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Jakie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błędy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3394" b="1" dirty="0" err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popełniamy</a:t>
            </a:r>
            <a:r>
              <a:rPr lang="en-US" sz="3394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?</a:t>
            </a:r>
          </a:p>
        </p:txBody>
      </p:sp>
      <p:sp>
        <p:nvSpPr>
          <p:cNvPr id="19" name="Google Shape;129;p2">
            <a:extLst>
              <a:ext uri="{FF2B5EF4-FFF2-40B4-BE49-F238E27FC236}">
                <a16:creationId xmlns:a16="http://schemas.microsoft.com/office/drawing/2014/main" id="{E90D5B53-1C5A-DE2F-5D72-D3CE10BED3A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6830" y="0"/>
            <a:ext cx="5021170" cy="10287000"/>
            <a:chOff x="0" y="0"/>
            <a:chExt cx="132244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2448" cy="2709333"/>
            </a:xfrm>
            <a:custGeom>
              <a:avLst/>
              <a:gdLst/>
              <a:ahLst/>
              <a:cxnLst/>
              <a:rect l="l" t="t" r="r" b="b"/>
              <a:pathLst>
                <a:path w="1322448" h="2709333">
                  <a:moveTo>
                    <a:pt x="0" y="0"/>
                  </a:moveTo>
                  <a:lnTo>
                    <a:pt x="1322448" y="0"/>
                  </a:lnTo>
                  <a:lnTo>
                    <a:pt x="132244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244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132" y="1222804"/>
            <a:ext cx="79225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500" b="1" u="none" strike="noStrike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Na początek kilka historii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966307" y="300249"/>
            <a:ext cx="8027935" cy="9598729"/>
            <a:chOff x="0" y="0"/>
            <a:chExt cx="8603361" cy="10286746"/>
          </a:xfrm>
        </p:grpSpPr>
        <p:sp>
          <p:nvSpPr>
            <p:cNvPr id="10" name="Freeform 10"/>
            <p:cNvSpPr/>
            <p:nvPr/>
          </p:nvSpPr>
          <p:spPr>
            <a:xfrm>
              <a:off x="-2794" y="-128"/>
              <a:ext cx="8606155" cy="10286874"/>
            </a:xfrm>
            <a:custGeom>
              <a:avLst/>
              <a:gdLst/>
              <a:ahLst/>
              <a:cxnLst/>
              <a:rect l="l" t="t" r="r" b="b"/>
              <a:pathLst>
                <a:path w="8606155" h="10286874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4178" r="-1538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700679" y="7074186"/>
            <a:ext cx="5946973" cy="594697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5073065"/>
            <a:ext cx="5580535" cy="4413696"/>
          </a:xfrm>
          <a:custGeom>
            <a:avLst/>
            <a:gdLst/>
            <a:ahLst/>
            <a:cxnLst/>
            <a:rect l="l" t="t" r="r" b="b"/>
            <a:pathLst>
              <a:path w="5580535" h="4413696">
                <a:moveTo>
                  <a:pt x="0" y="0"/>
                </a:moveTo>
                <a:lnTo>
                  <a:pt x="5580535" y="0"/>
                </a:lnTo>
                <a:lnTo>
                  <a:pt x="5580535" y="4413695"/>
                </a:lnTo>
                <a:lnTo>
                  <a:pt x="0" y="4413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3485765" y="1994327"/>
            <a:ext cx="4970099" cy="3930896"/>
          </a:xfrm>
          <a:custGeom>
            <a:avLst/>
            <a:gdLst/>
            <a:ahLst/>
            <a:cxnLst/>
            <a:rect l="l" t="t" r="r" b="b"/>
            <a:pathLst>
              <a:path w="4970099" h="3930896">
                <a:moveTo>
                  <a:pt x="0" y="0"/>
                </a:moveTo>
                <a:lnTo>
                  <a:pt x="4970099" y="0"/>
                </a:lnTo>
                <a:lnTo>
                  <a:pt x="4970099" y="3930897"/>
                </a:lnTo>
                <a:lnTo>
                  <a:pt x="0" y="3930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570384" y="5143500"/>
            <a:ext cx="5402422" cy="4272825"/>
          </a:xfrm>
          <a:custGeom>
            <a:avLst/>
            <a:gdLst/>
            <a:ahLst/>
            <a:cxnLst/>
            <a:rect l="l" t="t" r="r" b="b"/>
            <a:pathLst>
              <a:path w="5402422" h="4272825">
                <a:moveTo>
                  <a:pt x="0" y="0"/>
                </a:moveTo>
                <a:lnTo>
                  <a:pt x="5402422" y="0"/>
                </a:lnTo>
                <a:lnTo>
                  <a:pt x="5402422" y="4272825"/>
                </a:lnTo>
                <a:lnTo>
                  <a:pt x="0" y="4272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9144000" y="494254"/>
            <a:ext cx="5357735" cy="4237481"/>
          </a:xfrm>
          <a:custGeom>
            <a:avLst/>
            <a:gdLst/>
            <a:ahLst/>
            <a:cxnLst/>
            <a:rect l="l" t="t" r="r" b="b"/>
            <a:pathLst>
              <a:path w="5357735" h="4237481">
                <a:moveTo>
                  <a:pt x="0" y="0"/>
                </a:moveTo>
                <a:lnTo>
                  <a:pt x="5357735" y="0"/>
                </a:lnTo>
                <a:lnTo>
                  <a:pt x="5357735" y="4237481"/>
                </a:lnTo>
                <a:lnTo>
                  <a:pt x="0" y="4237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4143662" y="2750143"/>
            <a:ext cx="3282355" cy="215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9"/>
              </a:lnSpc>
              <a:spcBef>
                <a:spcPct val="0"/>
              </a:spcBef>
            </a:pPr>
            <a:r>
              <a:rPr lang="en-US" sz="1363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Kliknąłem w podejrzany link, który wyglądał jak od znajomego. Zamiast sprawdzić, co to za strona, wpisałem swoje dane logowania. Zostałem natychmiast wylogowany z wszystkich urządzeń, a moje konto zostało przejęte. Teraz jestem bez dostępu do ważnych danych i nie wiem, co robić.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59689" y="6047038"/>
            <a:ext cx="3906618" cy="2105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9"/>
              </a:lnSpc>
              <a:spcBef>
                <a:spcPct val="0"/>
              </a:spcBef>
            </a:pPr>
            <a:r>
              <a:rPr lang="en-US" sz="1506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Przez przypadek zostawiłam swój laptop otwarty w szkole. Ktoś dostał się do mojego konta na platformie społecznościowej i opublikował obraźliwe treści, podszywając się pode mnie. Teraz mam poważne problemy i muszę tłumaczyć się przed nauczycielami i znajomymi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66307" y="1270429"/>
            <a:ext cx="3528380" cy="221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5"/>
              </a:lnSpc>
              <a:spcBef>
                <a:spcPct val="0"/>
              </a:spcBef>
            </a:pPr>
            <a:r>
              <a:rPr lang="en-US" sz="1582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Zignorowałam ostrzeżenia o silnych hasłach i ustawiłam bardzo proste hasło do mojego konta bankowego. Ktoś je złamał i wyczyścił moje konto do zera. Teraz muszę walczyć o zwrot pieniędzy i bardzo się boję, że nie odzyskam wszystkiego.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5387" y="6106199"/>
            <a:ext cx="3580927" cy="209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7"/>
              </a:lnSpc>
              <a:spcBef>
                <a:spcPct val="0"/>
              </a:spcBef>
            </a:pPr>
            <a:r>
              <a:rPr lang="en-US" sz="1498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Podzieliłem się hasłem z kolegą, bo potrzebował dostępu do mojego konta w grze. Po kilku dniach odkryłem, że zmienił mi hasło i używał mojego konta, żeby zdobyć przewagę. Straciłem wszystkie osiągnięcia, nad którymi pracowałem miesiącami.</a:t>
            </a:r>
          </a:p>
        </p:txBody>
      </p:sp>
      <p:sp>
        <p:nvSpPr>
          <p:cNvPr id="22" name="Google Shape;129;p2">
            <a:extLst>
              <a:ext uri="{FF2B5EF4-FFF2-40B4-BE49-F238E27FC236}">
                <a16:creationId xmlns:a16="http://schemas.microsoft.com/office/drawing/2014/main" id="{3BB07CD0-85E5-AB3F-87DE-0836A27B51BE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2436" y="2244117"/>
            <a:ext cx="9198416" cy="7226834"/>
          </a:xfrm>
          <a:custGeom>
            <a:avLst/>
            <a:gdLst/>
            <a:ahLst/>
            <a:cxnLst/>
            <a:rect l="l" t="t" r="r" b="b"/>
            <a:pathLst>
              <a:path w="9198416" h="7226834">
                <a:moveTo>
                  <a:pt x="0" y="0"/>
                </a:moveTo>
                <a:lnTo>
                  <a:pt x="9198416" y="0"/>
                </a:lnTo>
                <a:lnTo>
                  <a:pt x="9198416" y="7226834"/>
                </a:lnTo>
                <a:lnTo>
                  <a:pt x="0" y="7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3" r="-11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27042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Jak być bezpiecznym?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0420" y="2837020"/>
            <a:ext cx="6781180" cy="470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8"/>
              </a:lnSpc>
            </a:pPr>
            <a:r>
              <a:rPr lang="en-US" sz="3013" b="1" spc="-60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Karta pracy nr 1</a:t>
            </a:r>
          </a:p>
          <a:p>
            <a:pPr algn="just">
              <a:lnSpc>
                <a:spcPts val="4218"/>
              </a:lnSpc>
            </a:pPr>
            <a:r>
              <a:rPr lang="en-US" sz="3013" spc="-6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W ramach grupy zastanówcie się:</a:t>
            </a:r>
          </a:p>
          <a:p>
            <a:pPr algn="just">
              <a:lnSpc>
                <a:spcPts val="4218"/>
              </a:lnSpc>
            </a:pPr>
            <a:r>
              <a:rPr lang="en-US" sz="3013" spc="-6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-Co jest przyczyną problemu w danym przypadku? Może jest ich kilka?</a:t>
            </a:r>
          </a:p>
          <a:p>
            <a:pPr algn="just">
              <a:lnSpc>
                <a:spcPts val="4218"/>
              </a:lnSpc>
            </a:pPr>
            <a:r>
              <a:rPr lang="en-US" sz="3013" spc="-60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-Co Waszym zdaniem mogłoby pomóc w przeciwdziałaniu takiej sytuacji?</a:t>
            </a:r>
          </a:p>
          <a:p>
            <a:pPr algn="just">
              <a:lnSpc>
                <a:spcPts val="3238"/>
              </a:lnSpc>
            </a:pPr>
            <a:endParaRPr lang="en-US" sz="3013" spc="-60">
              <a:solidFill>
                <a:srgbClr val="FDFDF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2F7C6FFA-F8DD-36DD-5F3C-452D68D2014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0459" y="3270757"/>
            <a:ext cx="7577567" cy="5522218"/>
          </a:xfrm>
          <a:custGeom>
            <a:avLst/>
            <a:gdLst/>
            <a:ahLst/>
            <a:cxnLst/>
            <a:rect l="l" t="t" r="r" b="b"/>
            <a:pathLst>
              <a:path w="7577567" h="5522218">
                <a:moveTo>
                  <a:pt x="0" y="0"/>
                </a:moveTo>
                <a:lnTo>
                  <a:pt x="7577568" y="0"/>
                </a:lnTo>
                <a:lnTo>
                  <a:pt x="7577568" y="5522218"/>
                </a:lnTo>
                <a:lnTo>
                  <a:pt x="0" y="5522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2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1552728" y="1356166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7"/>
                </a:lnTo>
                <a:lnTo>
                  <a:pt x="0" y="265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28700" y="904875"/>
            <a:ext cx="10291271" cy="112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sz="6605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Kilka historii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74816" y="1884115"/>
            <a:ext cx="4713742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Kliknięcie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podejrzanego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linku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przejęcie</a:t>
            </a:r>
            <a:r>
              <a:rPr lang="en-US" sz="2599" b="1" dirty="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599" b="1" dirty="0" err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konta</a:t>
            </a:r>
            <a:endParaRPr lang="en-US" sz="2599" b="1" dirty="0">
              <a:solidFill>
                <a:srgbClr val="FDFDFD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753678" y="4184545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6"/>
                </a:lnTo>
                <a:lnTo>
                  <a:pt x="0" y="265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593656" y="3976282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8" y="0"/>
                </a:lnTo>
                <a:lnTo>
                  <a:pt x="4957918" y="2659246"/>
                </a:lnTo>
                <a:lnTo>
                  <a:pt x="0" y="2659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9461417" y="6949432"/>
            <a:ext cx="4957918" cy="2659247"/>
          </a:xfrm>
          <a:custGeom>
            <a:avLst/>
            <a:gdLst/>
            <a:ahLst/>
            <a:cxnLst/>
            <a:rect l="l" t="t" r="r" b="b"/>
            <a:pathLst>
              <a:path w="4957918" h="2659247">
                <a:moveTo>
                  <a:pt x="0" y="0"/>
                </a:moveTo>
                <a:lnTo>
                  <a:pt x="4957917" y="0"/>
                </a:lnTo>
                <a:lnTo>
                  <a:pt x="4957917" y="2659247"/>
                </a:lnTo>
                <a:lnTo>
                  <a:pt x="0" y="2659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584147" y="4233577"/>
            <a:ext cx="4957918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Dostęp do konta po zostawieniu otwartego laptopa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99578" y="4662170"/>
            <a:ext cx="3866119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Kradzież pieniędzy przez słabe hasło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31218" y="7459147"/>
            <a:ext cx="4018315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Utrata konta w grze po podzieleniu się hasłem</a:t>
            </a:r>
          </a:p>
        </p:txBody>
      </p:sp>
      <p:sp>
        <p:nvSpPr>
          <p:cNvPr id="15" name="Google Shape;129;p2">
            <a:extLst>
              <a:ext uri="{FF2B5EF4-FFF2-40B4-BE49-F238E27FC236}">
                <a16:creationId xmlns:a16="http://schemas.microsoft.com/office/drawing/2014/main" id="{EEDCCA91-56B0-A89B-A120-03C9449A9EF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406" b="-6448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42735" cy="138286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69838" y="2903493"/>
            <a:ext cx="5565622" cy="3063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95"/>
              </a:lnSpc>
              <a:spcBef>
                <a:spcPct val="0"/>
              </a:spcBef>
            </a:pPr>
            <a:r>
              <a:rPr lang="en-US" sz="58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A95B98BC-D04F-4CCF-B434-8CD0A851B497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0" b="-5000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  <a:solidFill>
            <a:srgbClr val="00206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1.Długie hasła</a:t>
              </a: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en-US" sz="33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3449" y="5993464"/>
            <a:ext cx="11552885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Minimum 12 znaków. Im dłuższe, tym lepsze!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Przykład: T0t@llyS3cur3!2024</a:t>
            </a: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3091B046-3736-8ACF-27FF-EAA09D8494D9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74" b="-3607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2. Losowe hasła</a:t>
              </a: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en-US" sz="33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204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Używaj losowych, niesłownikowych ciągów znaków i wyrażeń.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Przykład: G$8w!XpK23z lub tepskttuwizoMa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0B823463-C2F5-999D-F53C-50E191AF8BD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333" b="-7133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188217" y="9113639"/>
            <a:ext cx="18476217" cy="1173361"/>
            <a:chOff x="0" y="-38100"/>
            <a:chExt cx="4866164" cy="309033"/>
          </a:xfrm>
        </p:grpSpPr>
        <p:sp>
          <p:nvSpPr>
            <p:cNvPr id="4" name="Freeform 4"/>
            <p:cNvSpPr/>
            <p:nvPr/>
          </p:nvSpPr>
          <p:spPr>
            <a:xfrm>
              <a:off x="49572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3. Unikalne hasła</a:t>
              </a: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en-US" sz="33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2555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Bądź kreatywny! Nie używaj tego samego hasła w różnych miejscach.</a:t>
            </a:r>
          </a:p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Przykład: Bjuti-Polisz&amp;Inglisz</a:t>
            </a:r>
          </a:p>
          <a:p>
            <a:pPr algn="ctr">
              <a:lnSpc>
                <a:spcPts val="4059"/>
              </a:lnSpc>
            </a:pPr>
            <a:endParaRPr lang="en-US" sz="2899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595EEA98-339B-6D0E-AB8C-43E218F53562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0" b="-5000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188217" y="9113639"/>
            <a:ext cx="18476217" cy="1173361"/>
            <a:chOff x="0" y="-38100"/>
            <a:chExt cx="4866164" cy="309033"/>
          </a:xfrm>
        </p:grpSpPr>
        <p:sp>
          <p:nvSpPr>
            <p:cNvPr id="4" name="Freeform 4"/>
            <p:cNvSpPr/>
            <p:nvPr/>
          </p:nvSpPr>
          <p:spPr>
            <a:xfrm>
              <a:off x="49572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5105887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6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r>
                <a:rPr lang="en-US" sz="5799">
                  <a:solidFill>
                    <a:srgbClr val="E9E9E9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4. Menadżer haseł</a:t>
              </a: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en-US" sz="33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67558" y="5655553"/>
            <a:ext cx="11552885" cy="306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Używaj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narzędzi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do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zarządzania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hasłami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by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nie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musieć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ich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pamiętać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Przykład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LastPass, 1Password,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Bitwarden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KeePass XC</a:t>
            </a: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Google Shape;129;p2">
            <a:extLst>
              <a:ext uri="{FF2B5EF4-FFF2-40B4-BE49-F238E27FC236}">
                <a16:creationId xmlns:a16="http://schemas.microsoft.com/office/drawing/2014/main" id="{650B832E-E806-C3A2-7218-98BB470681D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2261" y="3142335"/>
            <a:ext cx="4945694" cy="3519835"/>
          </a:xfrm>
          <a:custGeom>
            <a:avLst/>
            <a:gdLst/>
            <a:ahLst/>
            <a:cxnLst/>
            <a:rect l="l" t="t" r="r" b="b"/>
            <a:pathLst>
              <a:path w="4945694" h="3519835">
                <a:moveTo>
                  <a:pt x="0" y="0"/>
                </a:moveTo>
                <a:lnTo>
                  <a:pt x="4945693" y="0"/>
                </a:lnTo>
                <a:lnTo>
                  <a:pt x="4945693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667079" y="3142335"/>
            <a:ext cx="4953841" cy="3519835"/>
          </a:xfrm>
          <a:custGeom>
            <a:avLst/>
            <a:gdLst/>
            <a:ahLst/>
            <a:cxnLst/>
            <a:rect l="l" t="t" r="r" b="b"/>
            <a:pathLst>
              <a:path w="4953841" h="3519835">
                <a:moveTo>
                  <a:pt x="0" y="0"/>
                </a:moveTo>
                <a:lnTo>
                  <a:pt x="4953842" y="0"/>
                </a:lnTo>
                <a:lnTo>
                  <a:pt x="4953842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243289" y="3142335"/>
            <a:ext cx="4630502" cy="3519835"/>
          </a:xfrm>
          <a:custGeom>
            <a:avLst/>
            <a:gdLst/>
            <a:ahLst/>
            <a:cxnLst/>
            <a:rect l="l" t="t" r="r" b="b"/>
            <a:pathLst>
              <a:path w="4630502" h="3519835">
                <a:moveTo>
                  <a:pt x="0" y="0"/>
                </a:moveTo>
                <a:lnTo>
                  <a:pt x="4630501" y="0"/>
                </a:lnTo>
                <a:lnTo>
                  <a:pt x="4630501" y="3519835"/>
                </a:lnTo>
                <a:lnTo>
                  <a:pt x="0" y="3519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5201579" y="1304307"/>
            <a:ext cx="7884841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KeePassXC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766" y="8678210"/>
            <a:ext cx="1226965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Link do strony: </a:t>
            </a:r>
            <a:r>
              <a:rPr lang="en-US" sz="2900">
                <a:solidFill>
                  <a:srgbClr val="56862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https://keepassxc.org/download/#windows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6142" y="6916087"/>
            <a:ext cx="4517931" cy="56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Zainstaluj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85035" y="6916087"/>
            <a:ext cx="4517931" cy="56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Stwórz swoją bazę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55860" y="6916087"/>
            <a:ext cx="4517931" cy="56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Dodaj hasła i loginy</a:t>
            </a: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6AA9862E-BBB8-0298-4DB9-9B1F3B01A431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70854" y="2412916"/>
            <a:ext cx="7888446" cy="5985358"/>
          </a:xfrm>
          <a:custGeom>
            <a:avLst/>
            <a:gdLst/>
            <a:ahLst/>
            <a:cxnLst/>
            <a:rect l="l" t="t" r="r" b="b"/>
            <a:pathLst>
              <a:path w="7888446" h="5985358">
                <a:moveTo>
                  <a:pt x="0" y="0"/>
                </a:moveTo>
                <a:lnTo>
                  <a:pt x="7888446" y="0"/>
                </a:lnTo>
                <a:lnTo>
                  <a:pt x="7888446" y="5985358"/>
                </a:lnTo>
                <a:lnTo>
                  <a:pt x="0" y="598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5201579" y="1304307"/>
            <a:ext cx="7884841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KeePassXC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6766" y="8678210"/>
            <a:ext cx="12269655" cy="49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Link do strony: </a:t>
            </a:r>
            <a:r>
              <a:rPr lang="en-US" sz="2900">
                <a:solidFill>
                  <a:srgbClr val="56862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https://keepassxc.org/download/#windows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6567" y="2758626"/>
            <a:ext cx="7594971" cy="515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1"/>
              </a:lnSpc>
            </a:pPr>
            <a:r>
              <a:rPr lang="en-US" sz="3694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Korzystając z menadżera haseł dobrze jest pamiętać:</a:t>
            </a:r>
          </a:p>
          <a:p>
            <a:pPr algn="ctr">
              <a:lnSpc>
                <a:spcPts val="5171"/>
              </a:lnSpc>
            </a:pPr>
            <a:endParaRPr lang="en-US" sz="3694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just">
              <a:lnSpc>
                <a:spcPts val="5171"/>
              </a:lnSpc>
            </a:pPr>
            <a:r>
              <a:rPr lang="en-US" sz="3694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1)Hasło do komputera</a:t>
            </a:r>
          </a:p>
          <a:p>
            <a:pPr algn="just">
              <a:lnSpc>
                <a:spcPts val="5171"/>
              </a:lnSpc>
            </a:pPr>
            <a:r>
              <a:rPr lang="en-US" sz="3694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2)Hasło do jednej skrzynki pocztowej</a:t>
            </a:r>
          </a:p>
          <a:p>
            <a:pPr algn="just">
              <a:lnSpc>
                <a:spcPts val="5171"/>
              </a:lnSpc>
            </a:pPr>
            <a:r>
              <a:rPr lang="en-US" sz="3694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3)Hasło do menadżera</a:t>
            </a:r>
          </a:p>
          <a:p>
            <a:pPr marL="0" lvl="0" indent="0" algn="just">
              <a:lnSpc>
                <a:spcPts val="5171"/>
              </a:lnSpc>
              <a:spcBef>
                <a:spcPct val="0"/>
              </a:spcBef>
            </a:pPr>
            <a:endParaRPr lang="en-US" sz="3694">
              <a:solidFill>
                <a:srgbClr val="051D4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9" name="Google Shape;129;p2">
            <a:extLst>
              <a:ext uri="{FF2B5EF4-FFF2-40B4-BE49-F238E27FC236}">
                <a16:creationId xmlns:a16="http://schemas.microsoft.com/office/drawing/2014/main" id="{CCF6488D-B4BC-0D49-1724-C8913363086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178" b="-3782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67558" y="2590556"/>
            <a:ext cx="11552885" cy="4949287"/>
            <a:chOff x="0" y="0"/>
            <a:chExt cx="3042735" cy="1303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2735" cy="1303516"/>
            </a:xfrm>
            <a:custGeom>
              <a:avLst/>
              <a:gdLst/>
              <a:ahLst/>
              <a:cxnLst/>
              <a:rect l="l" t="t" r="r" b="b"/>
              <a:pathLst>
                <a:path w="3042735" h="1303516">
                  <a:moveTo>
                    <a:pt x="0" y="0"/>
                  </a:moveTo>
                  <a:lnTo>
                    <a:pt x="3042735" y="0"/>
                  </a:lnTo>
                  <a:lnTo>
                    <a:pt x="3042735" y="1303516"/>
                  </a:lnTo>
                  <a:lnTo>
                    <a:pt x="0" y="1303516"/>
                  </a:lnTo>
                  <a:close/>
                </a:path>
              </a:pathLst>
            </a:custGeom>
            <a:solidFill>
              <a:srgbClr val="00206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3042735" cy="1427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  <a:p>
              <a:pPr marL="0" lvl="0" indent="0" algn="ctr">
                <a:lnSpc>
                  <a:spcPts val="8119"/>
                </a:lnSpc>
                <a:spcBef>
                  <a:spcPct val="0"/>
                </a:spcBef>
              </a:pPr>
              <a:endParaRPr lang="en-US" sz="57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47970" y="2889392"/>
            <a:ext cx="12403843" cy="5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96"/>
              </a:lnSpc>
              <a:spcBef>
                <a:spcPct val="0"/>
              </a:spcBef>
            </a:pPr>
            <a:r>
              <a:rPr lang="en-US" sz="335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Cztery kroki: Jak być bezpiecznym?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73447" y="3931565"/>
            <a:ext cx="11552885" cy="259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Długie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hasła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Losowe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hasła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Unikalne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hasła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marL="514350" indent="-514350" algn="ctr">
              <a:lnSpc>
                <a:spcPts val="4059"/>
              </a:lnSpc>
              <a:buFont typeface="+mj-lt"/>
              <a:buAutoNum type="arabicPeriod"/>
            </a:pP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Menadżer</a:t>
            </a:r>
            <a:r>
              <a:rPr lang="en-US" sz="2899" dirty="0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899" dirty="0" err="1">
                <a:solidFill>
                  <a:srgbClr val="E9E9E9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haseł</a:t>
            </a: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ctr">
              <a:lnSpc>
                <a:spcPts val="4059"/>
              </a:lnSpc>
              <a:spcBef>
                <a:spcPct val="0"/>
              </a:spcBef>
            </a:pPr>
            <a:endParaRPr lang="en-US" sz="2899" dirty="0">
              <a:solidFill>
                <a:srgbClr val="E9E9E9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33615" y="7686919"/>
            <a:ext cx="9232553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0569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Klucz do bezpieczeństwa Twoich kont!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80398" y="8084780"/>
            <a:ext cx="4938985" cy="134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  <a:spcBef>
                <a:spcPct val="0"/>
              </a:spcBef>
            </a:pPr>
            <a:r>
              <a:rPr lang="en-US" sz="7920" b="1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D-L-U-M</a:t>
            </a:r>
          </a:p>
        </p:txBody>
      </p:sp>
      <p:sp>
        <p:nvSpPr>
          <p:cNvPr id="13" name="Google Shape;129;p2">
            <a:extLst>
              <a:ext uri="{FF2B5EF4-FFF2-40B4-BE49-F238E27FC236}">
                <a16:creationId xmlns:a16="http://schemas.microsoft.com/office/drawing/2014/main" id="{D08ACAE5-6574-EB26-CEDD-019C9834E90A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204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224860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213997" y="7686324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573718" y="7940477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84604" y="3447950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358655" y="3447950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b="-1845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376343" y="1218971"/>
            <a:ext cx="7453950" cy="11275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51"/>
              </a:lnSpc>
              <a:spcBef>
                <a:spcPct val="0"/>
              </a:spcBef>
            </a:pPr>
            <a:r>
              <a:rPr lang="en-US" sz="6608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Mini Quiz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9049" y="7201794"/>
            <a:ext cx="5841799" cy="48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Quiz składa się z pięciu pytań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358655" y="7166234"/>
            <a:ext cx="5841799" cy="97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pl-PL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</a:t>
            </a:r>
            <a:r>
              <a:rPr lang="pl-PL" sz="2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edna </a:t>
            </a:r>
            <a:r>
              <a:rPr lang="pl-PL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odpowiedź jest prawidłowa</a:t>
            </a:r>
            <a:r>
              <a:rPr lang="en-US" sz="2799" b="1" dirty="0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30293" y="7204993"/>
            <a:ext cx="4609207" cy="48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51D4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Zapisz swoje odpowiedzi.</a:t>
            </a:r>
          </a:p>
        </p:txBody>
      </p:sp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0C630420-7E60-7E4A-1E2B-6666338383F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31207" y="2248467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0031" y="1311391"/>
            <a:ext cx="14907938" cy="8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2"/>
              </a:lnSpc>
              <a:spcBef>
                <a:spcPct val="0"/>
              </a:spcBef>
            </a:pPr>
            <a:r>
              <a:rPr lang="en-US" sz="5158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DLACZEGO WARTO KORZYSTAĆ Z 2FA/MFA?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7284" y="2484589"/>
            <a:ext cx="14325937" cy="7282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2FA/MFA to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dodatkowa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warstwa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zabezpieczeń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Oprócz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potrzebujesz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jeszcze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jednej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potwierdzenia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że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to Ty.</a:t>
            </a:r>
          </a:p>
          <a:p>
            <a:pPr algn="just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Jakie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są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dodatkowe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formy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potwierdzenia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?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SMS: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Dostajesz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jednorazowy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telefon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Aplikacja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uwierzytelniająca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Generuje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kody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(np. Google Authenticator).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Klucz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sprzętowy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Małe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urządzenie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podłączasz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komputera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Odcisk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palca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lub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rozpoznawanie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twarzy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Biometryczne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zabezpieczenia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Dlaczego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warto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używać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2FA/MFA?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Większe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bezpieczeństwo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Nawet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jeśli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ktoś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pozna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dostanie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się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Twojego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Ochrona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przed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atakami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hakerów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Utrudnia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przejęcie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przez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nieuprawnione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osoby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28306" lvl="1" indent="-264153" algn="just">
              <a:lnSpc>
                <a:spcPts val="3425"/>
              </a:lnSpc>
              <a:buFont typeface="Arial"/>
              <a:buChar char="•"/>
            </a:pP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Gdzie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46" b="1" spc="-48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włączyć</a:t>
            </a:r>
            <a:r>
              <a:rPr lang="en-US" sz="2446" b="1" spc="-48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2FA/MFA?</a:t>
            </a:r>
          </a:p>
          <a:p>
            <a:pPr algn="just">
              <a:lnSpc>
                <a:spcPts val="3425"/>
              </a:lnSpc>
            </a:pP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Większość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serwisów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jak Facebook, Instagram, Gmail,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oferuje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tę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opcję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ustawieniach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bezpieczeństwa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28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CA42EA26-2E9E-2D4D-F3E4-4687DA2DED4B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2045115" y="2434940"/>
            <a:ext cx="15720884" cy="7460559"/>
            <a:chOff x="0" y="0"/>
            <a:chExt cx="41404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0480" cy="1964921"/>
            </a:xfrm>
            <a:custGeom>
              <a:avLst/>
              <a:gdLst/>
              <a:ahLst/>
              <a:cxnLst/>
              <a:rect l="l" t="t" r="r" b="b"/>
              <a:pathLst>
                <a:path w="4140480" h="1964921">
                  <a:moveTo>
                    <a:pt x="0" y="0"/>
                  </a:moveTo>
                  <a:lnTo>
                    <a:pt x="4140480" y="0"/>
                  </a:lnTo>
                  <a:lnTo>
                    <a:pt x="41404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404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147711" y="2434940"/>
            <a:ext cx="10991615" cy="7460559"/>
          </a:xfrm>
          <a:custGeom>
            <a:avLst/>
            <a:gdLst/>
            <a:ahLst/>
            <a:cxnLst/>
            <a:rect l="l" t="t" r="r" b="b"/>
            <a:pathLst>
              <a:path w="10991615" h="7460559">
                <a:moveTo>
                  <a:pt x="0" y="0"/>
                </a:moveTo>
                <a:lnTo>
                  <a:pt x="10991616" y="0"/>
                </a:lnTo>
                <a:lnTo>
                  <a:pt x="10991616" y="7460559"/>
                </a:lnTo>
                <a:lnTo>
                  <a:pt x="0" y="7460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4147711" y="349862"/>
            <a:ext cx="9992577" cy="179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22"/>
              </a:lnSpc>
              <a:spcBef>
                <a:spcPct val="0"/>
              </a:spcBef>
            </a:pPr>
            <a:r>
              <a:rPr lang="en-US" sz="5158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GOOGLE / MICROSOFT AUTENITCATOR</a:t>
            </a: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CE0B5A3C-8B77-C66A-6B92-655669FFF6D5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576615" y="1259403"/>
            <a:ext cx="2647964" cy="2647964"/>
          </a:xfrm>
          <a:custGeom>
            <a:avLst/>
            <a:gdLst/>
            <a:ahLst/>
            <a:cxnLst/>
            <a:rect l="l" t="t" r="r" b="b"/>
            <a:pathLst>
              <a:path w="2647964" h="2647964">
                <a:moveTo>
                  <a:pt x="0" y="0"/>
                </a:moveTo>
                <a:lnTo>
                  <a:pt x="2647964" y="0"/>
                </a:lnTo>
                <a:lnTo>
                  <a:pt x="2647964" y="2647964"/>
                </a:lnTo>
                <a:lnTo>
                  <a:pt x="0" y="2647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3531638" y="1330278"/>
            <a:ext cx="13089404" cy="771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Zadanie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domowe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Zabezpiecz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swoje</a:t>
            </a:r>
            <a:r>
              <a:rPr lang="en-US" sz="4500" dirty="0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konta</a:t>
            </a:r>
            <a:endParaRPr lang="en-US" sz="4500" dirty="0">
              <a:solidFill>
                <a:srgbClr val="00206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31638" y="2662699"/>
            <a:ext cx="13727662" cy="607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Zweryfikuj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swoje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hasła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Sprawdź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czy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Twoje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hasła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długie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losowe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unikalne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Zainstaluj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KeePassXC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inny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menedżer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swoim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komputerze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Przenieś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wszystkie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swoje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hasła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menedżera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Przestań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zapisywać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hasła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karteczkach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plikach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tekstowych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Zmień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hasła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słabe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słownikowe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Jeśli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używasz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prostych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haseł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jak "123456"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"password",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natychmist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zmień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Przejrzyj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systemy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z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których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korzystasz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l">
              <a:lnSpc>
                <a:spcPts val="3065"/>
              </a:lnSpc>
              <a:spcBef>
                <a:spcPct val="0"/>
              </a:spcBef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Zrób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listę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wszystkich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kont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aplikacji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systemów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z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których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korzystasz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upewnij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że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wszystkie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są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odpowiednio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zabezpieczone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  <a:spcBef>
                <a:spcPct val="0"/>
              </a:spcBef>
            </a:pPr>
            <a:endParaRPr lang="en-US" sz="2189" dirty="0">
              <a:solidFill>
                <a:srgbClr val="051D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065"/>
              </a:lnSpc>
              <a:spcBef>
                <a:spcPct val="0"/>
              </a:spcBef>
            </a:pP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Włącz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uwierzytelnianie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89" b="1" dirty="0" err="1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dwuskładnikowe</a:t>
            </a:r>
            <a:r>
              <a:rPr lang="en-US" sz="2189" b="1" dirty="0">
                <a:solidFill>
                  <a:srgbClr val="051D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(2FA):</a:t>
            </a:r>
          </a:p>
          <a:p>
            <a:pPr marL="472781" lvl="1" indent="-236390" algn="l">
              <a:lnSpc>
                <a:spcPts val="3065"/>
              </a:lnSpc>
              <a:buFont typeface="Arial"/>
              <a:buChar char="•"/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Przynajmniej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najważniejszych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kontach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jak e-mail, media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społecznościowe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bankowość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065"/>
              </a:lnSpc>
              <a:spcBef>
                <a:spcPct val="0"/>
              </a:spcBef>
            </a:pP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Skorzystaj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aplikacji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takich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jak Google Authenticator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innych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dostępnych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9" dirty="0" err="1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opcji</a:t>
            </a:r>
            <a:r>
              <a:rPr lang="en-US" sz="2189" dirty="0">
                <a:solidFill>
                  <a:srgbClr val="051D4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2" name="Google Shape;129;p2">
            <a:extLst>
              <a:ext uri="{FF2B5EF4-FFF2-40B4-BE49-F238E27FC236}">
                <a16:creationId xmlns:a16="http://schemas.microsoft.com/office/drawing/2014/main" id="{DC5AE355-2CFD-9038-3F1F-53A7B5F5A341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72F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23"/>
          <p:cNvGrpSpPr/>
          <p:nvPr/>
        </p:nvGrpSpPr>
        <p:grpSpPr>
          <a:xfrm rot="5400000">
            <a:off x="-275527" y="7126363"/>
            <a:ext cx="2398303" cy="1878652"/>
            <a:chOff x="22782" y="33598"/>
            <a:chExt cx="767236" cy="677602"/>
          </a:xfrm>
        </p:grpSpPr>
        <p:sp>
          <p:nvSpPr>
            <p:cNvPr id="540" name="Google Shape;540;p23"/>
            <p:cNvSpPr/>
            <p:nvPr/>
          </p:nvSpPr>
          <p:spPr>
            <a:xfrm>
              <a:off x="22782" y="33598"/>
              <a:ext cx="767236" cy="677602"/>
            </a:xfrm>
            <a:custGeom>
              <a:avLst/>
              <a:gdLst/>
              <a:ahLst/>
              <a:cxnLst/>
              <a:rect l="l" t="t" r="r" b="b"/>
              <a:pathLst>
                <a:path w="767236" h="677602" extrusionOk="0">
                  <a:moveTo>
                    <a:pt x="412342" y="16669"/>
                  </a:moveTo>
                  <a:lnTo>
                    <a:pt x="761294" y="627335"/>
                  </a:lnTo>
                  <a:cubicBezTo>
                    <a:pt x="767236" y="637733"/>
                    <a:pt x="767193" y="650509"/>
                    <a:pt x="761182" y="660868"/>
                  </a:cubicBezTo>
                  <a:cubicBezTo>
                    <a:pt x="755170" y="671227"/>
                    <a:pt x="744099" y="677602"/>
                    <a:pt x="732123" y="677602"/>
                  </a:cubicBezTo>
                  <a:lnTo>
                    <a:pt x="35113" y="677602"/>
                  </a:lnTo>
                  <a:cubicBezTo>
                    <a:pt x="23137" y="677602"/>
                    <a:pt x="12066" y="671227"/>
                    <a:pt x="6054" y="660868"/>
                  </a:cubicBezTo>
                  <a:cubicBezTo>
                    <a:pt x="43" y="650509"/>
                    <a:pt x="0" y="637733"/>
                    <a:pt x="5942" y="627335"/>
                  </a:cubicBezTo>
                  <a:lnTo>
                    <a:pt x="354894" y="16669"/>
                  </a:lnTo>
                  <a:cubicBezTo>
                    <a:pt x="360784" y="6361"/>
                    <a:pt x="371746" y="0"/>
                    <a:pt x="383618" y="0"/>
                  </a:cubicBezTo>
                  <a:cubicBezTo>
                    <a:pt x="395490" y="0"/>
                    <a:pt x="406452" y="6361"/>
                    <a:pt x="412342" y="16669"/>
                  </a:cubicBezTo>
                  <a:close/>
                </a:path>
              </a:pathLst>
            </a:custGeom>
            <a:solidFill>
              <a:srgbClr val="197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 txBox="1"/>
            <p:nvPr/>
          </p:nvSpPr>
          <p:spPr>
            <a:xfrm>
              <a:off x="127000" y="349250"/>
              <a:ext cx="558800" cy="311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875" tIns="48875" rIns="48875" bIns="488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23"/>
          <p:cNvSpPr/>
          <p:nvPr/>
        </p:nvSpPr>
        <p:spPr>
          <a:xfrm>
            <a:off x="1075" y="8715250"/>
            <a:ext cx="18288642" cy="1572580"/>
          </a:xfrm>
          <a:custGeom>
            <a:avLst/>
            <a:gdLst/>
            <a:ahLst/>
            <a:cxnLst/>
            <a:rect l="l" t="t" r="r" b="b"/>
            <a:pathLst>
              <a:path w="11359405" h="833155" extrusionOk="0">
                <a:moveTo>
                  <a:pt x="0" y="0"/>
                </a:moveTo>
                <a:lnTo>
                  <a:pt x="11359405" y="0"/>
                </a:lnTo>
                <a:lnTo>
                  <a:pt x="11359405" y="833155"/>
                </a:lnTo>
                <a:lnTo>
                  <a:pt x="0" y="833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12873261" y="9037474"/>
            <a:ext cx="1169464" cy="1076394"/>
          </a:xfrm>
          <a:custGeom>
            <a:avLst/>
            <a:gdLst/>
            <a:ahLst/>
            <a:cxnLst/>
            <a:rect l="l" t="t" r="r" b="b"/>
            <a:pathLst>
              <a:path w="1169464" h="1076394" extrusionOk="0">
                <a:moveTo>
                  <a:pt x="0" y="0"/>
                </a:moveTo>
                <a:lnTo>
                  <a:pt x="1169464" y="0"/>
                </a:lnTo>
                <a:lnTo>
                  <a:pt x="1169464" y="1076395"/>
                </a:lnTo>
                <a:lnTo>
                  <a:pt x="0" y="1076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14557174" y="8870396"/>
            <a:ext cx="1787702" cy="1277462"/>
          </a:xfrm>
          <a:custGeom>
            <a:avLst/>
            <a:gdLst/>
            <a:ahLst/>
            <a:cxnLst/>
            <a:rect l="l" t="t" r="r" b="b"/>
            <a:pathLst>
              <a:path w="1787702" h="1277462" extrusionOk="0">
                <a:moveTo>
                  <a:pt x="0" y="0"/>
                </a:moveTo>
                <a:lnTo>
                  <a:pt x="1787701" y="0"/>
                </a:lnTo>
                <a:lnTo>
                  <a:pt x="1787701" y="1277462"/>
                </a:lnTo>
                <a:lnTo>
                  <a:pt x="0" y="1277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7232874" y="8870396"/>
            <a:ext cx="4369266" cy="1163199"/>
          </a:xfrm>
          <a:custGeom>
            <a:avLst/>
            <a:gdLst/>
            <a:ahLst/>
            <a:cxnLst/>
            <a:rect l="l" t="t" r="r" b="b"/>
            <a:pathLst>
              <a:path w="4369266" h="1163199" extrusionOk="0">
                <a:moveTo>
                  <a:pt x="0" y="0"/>
                </a:moveTo>
                <a:lnTo>
                  <a:pt x="4369266" y="0"/>
                </a:lnTo>
                <a:lnTo>
                  <a:pt x="4369266" y="1163199"/>
                </a:lnTo>
                <a:lnTo>
                  <a:pt x="0" y="1163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10872153" y="1327603"/>
            <a:ext cx="4838786" cy="7631804"/>
          </a:xfrm>
          <a:custGeom>
            <a:avLst/>
            <a:gdLst/>
            <a:ahLst/>
            <a:cxnLst/>
            <a:rect l="l" t="t" r="r" b="b"/>
            <a:pathLst>
              <a:path w="4875351" h="8184240" extrusionOk="0">
                <a:moveTo>
                  <a:pt x="0" y="0"/>
                </a:moveTo>
                <a:lnTo>
                  <a:pt x="4875351" y="0"/>
                </a:lnTo>
                <a:lnTo>
                  <a:pt x="4875351" y="8184240"/>
                </a:lnTo>
                <a:lnTo>
                  <a:pt x="0" y="8184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3929" r="-33929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952275" y="3120818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1952275" y="2636055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69"/>
                </a:lnTo>
                <a:lnTo>
                  <a:pt x="0" y="25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1559946" y="9103254"/>
            <a:ext cx="4249973" cy="811745"/>
          </a:xfrm>
          <a:custGeom>
            <a:avLst/>
            <a:gdLst/>
            <a:ahLst/>
            <a:cxnLst/>
            <a:rect l="l" t="t" r="r" b="b"/>
            <a:pathLst>
              <a:path w="4249973" h="811745" extrusionOk="0">
                <a:moveTo>
                  <a:pt x="0" y="0"/>
                </a:moveTo>
                <a:lnTo>
                  <a:pt x="4249973" y="0"/>
                </a:lnTo>
                <a:lnTo>
                  <a:pt x="4249973" y="811745"/>
                </a:lnTo>
                <a:lnTo>
                  <a:pt x="0" y="8117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1952275" y="3605581"/>
            <a:ext cx="258169" cy="258169"/>
          </a:xfrm>
          <a:custGeom>
            <a:avLst/>
            <a:gdLst/>
            <a:ahLst/>
            <a:cxnLst/>
            <a:rect l="l" t="t" r="r" b="b"/>
            <a:pathLst>
              <a:path w="258169" h="258169" extrusionOk="0">
                <a:moveTo>
                  <a:pt x="0" y="0"/>
                </a:moveTo>
                <a:lnTo>
                  <a:pt x="258170" y="0"/>
                </a:lnTo>
                <a:lnTo>
                  <a:pt x="258170" y="258170"/>
                </a:lnTo>
                <a:lnTo>
                  <a:pt x="0" y="25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23"/>
          <p:cNvSpPr txBox="1"/>
          <p:nvPr/>
        </p:nvSpPr>
        <p:spPr>
          <a:xfrm>
            <a:off x="2293382" y="731271"/>
            <a:ext cx="7613100" cy="15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56" b="1" i="0" u="none" strike="noStrike" kern="0" cap="none" spc="0" normalizeH="0" baseline="0" noProof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Dalsze informacje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56" b="1" i="0" u="none" strike="noStrike" kern="0" cap="none" spc="0" normalizeH="0" baseline="0" noProof="0">
                <a:ln>
                  <a:noFill/>
                </a:ln>
                <a:solidFill>
                  <a:srgbClr val="1975B9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na temat projektu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23"/>
          <p:cNvSpPr txBox="1"/>
          <p:nvPr/>
        </p:nvSpPr>
        <p:spPr>
          <a:xfrm>
            <a:off x="2293382" y="4492394"/>
            <a:ext cx="8669100" cy="31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Finansowane przez Unię Europejską. Wyrażone poglądy i opinie są jednak poglądami i opiniami wyłącznie autora(-ów) i niekoniecznie odzwierciedlają poglądy Unii Europejskiej lub Europejskiej Agencji Wykonawczej ds. Edukacji i Kultury (EACEA). Ani Unia Europejska, ani EACEA nie mogą być za nie pociągnięte do odpowiedzialności.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1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1995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Wszystkie rezultaty opracowane w ramach niniejszego projektu są dostępne na podstawie otwartych licencji (CC BY-NC 4.0). Mogą być wykorzystywane bezpłatnie i bez ograniczeń. Kopiowanie lub przetwarzanie tych materiałów w całości lub w części bez zgody autora jest zabronione. W przypadku wykorzystania rezultatów konieczne jest podanie źródła finansowania i ich autorów.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23"/>
          <p:cNvSpPr txBox="1"/>
          <p:nvPr/>
        </p:nvSpPr>
        <p:spPr>
          <a:xfrm rot="-5400000">
            <a:off x="11550495" y="9415368"/>
            <a:ext cx="11943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7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PARTNERZY: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23"/>
          <p:cNvSpPr txBox="1"/>
          <p:nvPr/>
        </p:nvSpPr>
        <p:spPr>
          <a:xfrm rot="-5400000">
            <a:off x="6177537" y="9513543"/>
            <a:ext cx="10821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7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LIDER: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23"/>
          <p:cNvSpPr txBox="1"/>
          <p:nvPr/>
        </p:nvSpPr>
        <p:spPr>
          <a:xfrm>
            <a:off x="5746462" y="8257662"/>
            <a:ext cx="56625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8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PROJEKT NR 2023-2-PL01-KA210-VET-000176822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23"/>
          <p:cNvSpPr txBox="1"/>
          <p:nvPr/>
        </p:nvSpPr>
        <p:spPr>
          <a:xfrm>
            <a:off x="2369812" y="2500928"/>
            <a:ext cx="81852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https://www.coventry.ac.uk/wroclaw/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https://kreatywnidlabiznesu.pl/cyber-sec-edu-check/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2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1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https://eccedu.net/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7" name="Google Shape;557;p23"/>
          <p:cNvGrpSpPr/>
          <p:nvPr/>
        </p:nvGrpSpPr>
        <p:grpSpPr>
          <a:xfrm rot="5400000">
            <a:off x="15608368" y="1887032"/>
            <a:ext cx="1504526" cy="1337028"/>
            <a:chOff x="36828" y="54313"/>
            <a:chExt cx="739143" cy="656887"/>
          </a:xfrm>
        </p:grpSpPr>
        <p:sp>
          <p:nvSpPr>
            <p:cNvPr id="558" name="Google Shape;558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1C9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3"/>
          <p:cNvGrpSpPr/>
          <p:nvPr/>
        </p:nvGrpSpPr>
        <p:grpSpPr>
          <a:xfrm rot="5400000">
            <a:off x="16540492" y="495532"/>
            <a:ext cx="1504526" cy="1337028"/>
            <a:chOff x="36828" y="54313"/>
            <a:chExt cx="739143" cy="656887"/>
          </a:xfrm>
        </p:grpSpPr>
        <p:sp>
          <p:nvSpPr>
            <p:cNvPr id="561" name="Google Shape;561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2C53AB"/>
            </a:solidFill>
            <a:ln w="38100" cap="sq" cmpd="sng">
              <a:solidFill>
                <a:srgbClr val="2C53A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23"/>
          <p:cNvGrpSpPr/>
          <p:nvPr/>
        </p:nvGrpSpPr>
        <p:grpSpPr>
          <a:xfrm rot="-5400000">
            <a:off x="15068185" y="463628"/>
            <a:ext cx="1489532" cy="1325974"/>
            <a:chOff x="40511" y="59744"/>
            <a:chExt cx="731777" cy="651456"/>
          </a:xfrm>
        </p:grpSpPr>
        <p:sp>
          <p:nvSpPr>
            <p:cNvPr id="564" name="Google Shape;564;p23"/>
            <p:cNvSpPr/>
            <p:nvPr/>
          </p:nvSpPr>
          <p:spPr>
            <a:xfrm>
              <a:off x="40511" y="59744"/>
              <a:ext cx="731777" cy="651456"/>
            </a:xfrm>
            <a:custGeom>
              <a:avLst/>
              <a:gdLst/>
              <a:ahLst/>
              <a:cxnLst/>
              <a:rect l="l" t="t" r="r" b="b"/>
              <a:pathLst>
                <a:path w="731777" h="651456" extrusionOk="0">
                  <a:moveTo>
                    <a:pt x="416967" y="29642"/>
                  </a:moveTo>
                  <a:lnTo>
                    <a:pt x="721211" y="562070"/>
                  </a:lnTo>
                  <a:cubicBezTo>
                    <a:pt x="731778" y="580561"/>
                    <a:pt x="731702" y="603279"/>
                    <a:pt x="721012" y="621699"/>
                  </a:cubicBezTo>
                  <a:cubicBezTo>
                    <a:pt x="710323" y="640119"/>
                    <a:pt x="690636" y="651456"/>
                    <a:pt x="669339" y="651456"/>
                  </a:cubicBezTo>
                  <a:lnTo>
                    <a:pt x="62439" y="651456"/>
                  </a:lnTo>
                  <a:cubicBezTo>
                    <a:pt x="41142" y="651456"/>
                    <a:pt x="21455" y="640119"/>
                    <a:pt x="10766" y="621699"/>
                  </a:cubicBezTo>
                  <a:cubicBezTo>
                    <a:pt x="76" y="603279"/>
                    <a:pt x="0" y="580561"/>
                    <a:pt x="10567" y="562070"/>
                  </a:cubicBezTo>
                  <a:lnTo>
                    <a:pt x="314811" y="29642"/>
                  </a:lnTo>
                  <a:cubicBezTo>
                    <a:pt x="325285" y="11312"/>
                    <a:pt x="344778" y="0"/>
                    <a:pt x="365889" y="0"/>
                  </a:cubicBezTo>
                  <a:cubicBezTo>
                    <a:pt x="387000" y="0"/>
                    <a:pt x="406493" y="11312"/>
                    <a:pt x="416967" y="2964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6" name="Google Shape;566;p23"/>
          <p:cNvGrpSpPr/>
          <p:nvPr/>
        </p:nvGrpSpPr>
        <p:grpSpPr>
          <a:xfrm rot="5400000">
            <a:off x="16592883" y="3136952"/>
            <a:ext cx="1504526" cy="1337028"/>
            <a:chOff x="36828" y="54313"/>
            <a:chExt cx="739143" cy="656887"/>
          </a:xfrm>
        </p:grpSpPr>
        <p:sp>
          <p:nvSpPr>
            <p:cNvPr id="567" name="Google Shape;567;p23"/>
            <p:cNvSpPr/>
            <p:nvPr/>
          </p:nvSpPr>
          <p:spPr>
            <a:xfrm>
              <a:off x="36828" y="54313"/>
              <a:ext cx="739143" cy="656887"/>
            </a:xfrm>
            <a:custGeom>
              <a:avLst/>
              <a:gdLst/>
              <a:ahLst/>
              <a:cxnLst/>
              <a:rect l="l" t="t" r="r" b="b"/>
              <a:pathLst>
                <a:path w="739143" h="656887" extrusionOk="0">
                  <a:moveTo>
                    <a:pt x="416006" y="26947"/>
                  </a:moveTo>
                  <a:lnTo>
                    <a:pt x="729538" y="575627"/>
                  </a:lnTo>
                  <a:cubicBezTo>
                    <a:pt x="739144" y="592437"/>
                    <a:pt x="739075" y="613090"/>
                    <a:pt x="729357" y="629835"/>
                  </a:cubicBezTo>
                  <a:cubicBezTo>
                    <a:pt x="719639" y="646581"/>
                    <a:pt x="701742" y="656887"/>
                    <a:pt x="682381" y="656887"/>
                  </a:cubicBezTo>
                  <a:lnTo>
                    <a:pt x="56763" y="656887"/>
                  </a:lnTo>
                  <a:cubicBezTo>
                    <a:pt x="37402" y="656887"/>
                    <a:pt x="19505" y="646581"/>
                    <a:pt x="9787" y="629835"/>
                  </a:cubicBezTo>
                  <a:cubicBezTo>
                    <a:pt x="69" y="613090"/>
                    <a:pt x="0" y="592437"/>
                    <a:pt x="9606" y="575627"/>
                  </a:cubicBezTo>
                  <a:lnTo>
                    <a:pt x="323138" y="26947"/>
                  </a:lnTo>
                  <a:cubicBezTo>
                    <a:pt x="332660" y="10284"/>
                    <a:pt x="350380" y="0"/>
                    <a:pt x="369572" y="0"/>
                  </a:cubicBezTo>
                  <a:cubicBezTo>
                    <a:pt x="388764" y="0"/>
                    <a:pt x="406484" y="10284"/>
                    <a:pt x="416006" y="26947"/>
                  </a:cubicBezTo>
                  <a:close/>
                </a:path>
              </a:pathLst>
            </a:custGeom>
            <a:solidFill>
              <a:srgbClr val="568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 txBox="1"/>
            <p:nvPr/>
          </p:nvSpPr>
          <p:spPr>
            <a:xfrm>
              <a:off x="127000" y="358775"/>
              <a:ext cx="558900" cy="30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8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5233270" y="-1734395"/>
            <a:ext cx="12332777" cy="1304428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399437"/>
            <a:ext cx="5280510" cy="246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1. Które hasło jest najbardziej bezpieczne?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u="none" strike="noStrike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JPL93#q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anna1234!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Bazylia456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Idzspachackerzeniezlamiesztego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1CD9974B-60F6-389A-6281-3575AF2CA038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07842" y="-1797460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517452" cy="246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2. Które hasło jest najłatwiejsze do odgadnięcia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MojeHasło123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Letni2024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Super!2023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Qwerty!123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76FE6126-1367-58A0-A134-70AE1FA855DD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955204" y="-1734395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399437"/>
            <a:ext cx="5517452" cy="246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3. Które hasło jest najmniej bezpieczne?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Qwerty123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P@ssw0rd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1234abc!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Secure*Pass123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Google Shape;129;p2">
            <a:extLst>
              <a:ext uri="{FF2B5EF4-FFF2-40B4-BE49-F238E27FC236}">
                <a16:creationId xmlns:a16="http://schemas.microsoft.com/office/drawing/2014/main" id="{ADF6289C-B19D-3F29-34F2-545337CC16C0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408962"/>
            <a:ext cx="6677403" cy="47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3"/>
              </a:lnSpc>
              <a:spcBef>
                <a:spcPct val="0"/>
              </a:spcBef>
            </a:pPr>
            <a:r>
              <a:rPr lang="en-US" sz="38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4. Które z poniższych haseł może być najłatwiejsze do odgadnięcia, jeśli haker zna imię twojego zwierzęcia i jego datę urodzenia?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K!ngC0bra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L0veCats!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776200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Adventure987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Fluffy2021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BC814548-0806-4A86-AE1E-CFB6914F5D84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007842" y="-1797460"/>
            <a:ext cx="13881919" cy="1388191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2060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028700" y="3399437"/>
            <a:ext cx="6677403" cy="79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3"/>
              </a:lnSpc>
              <a:spcBef>
                <a:spcPct val="0"/>
              </a:spcBef>
            </a:pPr>
            <a:r>
              <a:rPr lang="en-US" sz="4680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5. Czym jest 2FA?</a:t>
            </a:r>
          </a:p>
        </p:txBody>
      </p:sp>
      <p:sp>
        <p:nvSpPr>
          <p:cNvPr id="9" name="Freeform 9"/>
          <p:cNvSpPr/>
          <p:nvPr/>
        </p:nvSpPr>
        <p:spPr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0481" y="2052316"/>
            <a:ext cx="6551347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Funkcja w telefonach, która przyspiesza ładowanie baterii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63159" y="20412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10688346" y="3999519"/>
            <a:ext cx="6570954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Skrót oznaczający dwa filtry antywirusowe działające jednocześnie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89058" y="3814603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</a:t>
            </a:r>
          </a:p>
        </p:txBody>
      </p:sp>
      <p:sp>
        <p:nvSpPr>
          <p:cNvPr id="15" name="Freeform 15"/>
          <p:cNvSpPr/>
          <p:nvPr/>
        </p:nvSpPr>
        <p:spPr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817587" y="5582521"/>
            <a:ext cx="6441713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To dodatkowe zabezpieczenie, które pomaga upewnić się, że tylko Ty możesz się zalogować, nawet jeśli ktoś zna Twoje hasło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289058" y="5591284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</a:t>
            </a:r>
          </a:p>
        </p:txBody>
      </p:sp>
      <p:sp>
        <p:nvSpPr>
          <p:cNvPr id="18" name="Freeform 18"/>
          <p:cNvSpPr/>
          <p:nvPr/>
        </p:nvSpPr>
        <p:spPr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0280481" y="7552881"/>
            <a:ext cx="5768345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-4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System szyfrowania danych w chmurze, który zwiększa bezpieczeństwo plików</a:t>
            </a:r>
          </a:p>
          <a:p>
            <a:pPr algn="l">
              <a:lnSpc>
                <a:spcPts val="3499"/>
              </a:lnSpc>
            </a:pPr>
            <a:endParaRPr lang="en-US" sz="2499" spc="-49">
              <a:solidFill>
                <a:srgbClr val="145DA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63159" y="7367965"/>
            <a:ext cx="1134140" cy="80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Google Shape;129;p2">
            <a:extLst>
              <a:ext uri="{FF2B5EF4-FFF2-40B4-BE49-F238E27FC236}">
                <a16:creationId xmlns:a16="http://schemas.microsoft.com/office/drawing/2014/main" id="{66DCF850-F972-5D89-3411-B44FD7589056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931207" y="2282218"/>
            <a:ext cx="16425586" cy="7460559"/>
            <a:chOff x="0" y="0"/>
            <a:chExt cx="4326080" cy="19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26080" cy="1964921"/>
            </a:xfrm>
            <a:custGeom>
              <a:avLst/>
              <a:gdLst/>
              <a:ahLst/>
              <a:cxnLst/>
              <a:rect l="l" t="t" r="r" b="b"/>
              <a:pathLst>
                <a:path w="4326080" h="1964921">
                  <a:moveTo>
                    <a:pt x="0" y="0"/>
                  </a:moveTo>
                  <a:lnTo>
                    <a:pt x="4326080" y="0"/>
                  </a:lnTo>
                  <a:lnTo>
                    <a:pt x="4326080" y="1964921"/>
                  </a:lnTo>
                  <a:lnTo>
                    <a:pt x="0" y="1964921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26080" cy="20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42586" y="161837"/>
            <a:ext cx="11622449" cy="2273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560"/>
              </a:lnSpc>
              <a:spcBef>
                <a:spcPct val="0"/>
              </a:spcBef>
            </a:pPr>
            <a:r>
              <a:rPr lang="en-US" sz="13257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ODPOWIEDZI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1031" y="2442622"/>
            <a:ext cx="14325937" cy="744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5"/>
              </a:lnSpc>
            </a:pP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1d )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dłuższe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trudniejsze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złamania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Idealnie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aby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miało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15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znaków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lub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więcej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Hasłem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może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być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4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lub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więcej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nieoczywistych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słów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sklejonych</a:t>
            </a:r>
            <a:r>
              <a:rPr lang="en-US" sz="2446" spc="-48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ze </a:t>
            </a:r>
            <a:r>
              <a:rPr lang="en-US" sz="2446" spc="-48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sobą</a:t>
            </a: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425"/>
              </a:lnSpc>
            </a:pPr>
            <a:endParaRPr lang="en-US" sz="2446" spc="-48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85"/>
              </a:lnSpc>
            </a:pP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 a) MojeHasło123 jest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najłatwiejsze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odgadnięcia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ponieważ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używa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prostych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słów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sekwencji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liczb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które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często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stosowane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przez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wiele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osób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Pozostałe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też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przewidywalne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285"/>
              </a:lnSpc>
            </a:pP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85"/>
              </a:lnSpc>
            </a:pP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 a)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Najsłabsze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to Qwerty123. Jest to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popularne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oparte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prostym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wzorze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klawiatury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łatwe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odgadnięcia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atakach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słownikowych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Pozostałe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zawierają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różne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typy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znaków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mniej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przewidywalne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choć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nadal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mogą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wymagać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dodatkowych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ulepszeń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285"/>
              </a:lnSpc>
            </a:pP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85"/>
              </a:lnSpc>
            </a:pP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 d)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Najłatwiejsze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odgadnięcia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to Fluffy2021,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ponieważ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zawiera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imię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zwierzęcia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datę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co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ułatwia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hakerowi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odgadnięcie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przy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znajomości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tych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informacji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just">
              <a:lnSpc>
                <a:spcPts val="3285"/>
              </a:lnSpc>
            </a:pP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85"/>
              </a:lnSpc>
            </a:pP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5c) 2FA (Two-factor authentication) to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sposób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dodatkowe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zabezpieczenie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Twojego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oprócz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samego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Działa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tak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że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po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wpisaniu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hasła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musisz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jeszcze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potwierdzić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swoją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tożsamość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w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inny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sposób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np.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wpisując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kod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z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SMSa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używając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specjalnej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aplikacji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(jak Google Authenticator)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albo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mając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specjalny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klucz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Dzięki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temu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Twoje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konto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jest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dużo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bardziej</a:t>
            </a:r>
            <a:r>
              <a:rPr lang="en-US" sz="2346" spc="-4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46" spc="-46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bezpieczne</a:t>
            </a: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>
              <a:lnSpc>
                <a:spcPts val="3285"/>
              </a:lnSpc>
              <a:spcBef>
                <a:spcPct val="0"/>
              </a:spcBef>
            </a:pPr>
            <a:endParaRPr lang="en-US" sz="2346" spc="-46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129;p2">
            <a:extLst>
              <a:ext uri="{FF2B5EF4-FFF2-40B4-BE49-F238E27FC236}">
                <a16:creationId xmlns:a16="http://schemas.microsoft.com/office/drawing/2014/main" id="{2153DF46-D548-2326-F3BE-2FBA2B5963EC}"/>
              </a:ext>
            </a:extLst>
          </p:cNvPr>
          <p:cNvSpPr/>
          <p:nvPr/>
        </p:nvSpPr>
        <p:spPr>
          <a:xfrm>
            <a:off x="16056650" y="0"/>
            <a:ext cx="2230770" cy="2276296"/>
          </a:xfrm>
          <a:custGeom>
            <a:avLst/>
            <a:gdLst/>
            <a:ahLst/>
            <a:cxnLst/>
            <a:rect l="l" t="t" r="r" b="b"/>
            <a:pathLst>
              <a:path w="3642074" h="3642074" extrusionOk="0">
                <a:moveTo>
                  <a:pt x="0" y="0"/>
                </a:moveTo>
                <a:lnTo>
                  <a:pt x="3642074" y="0"/>
                </a:lnTo>
                <a:lnTo>
                  <a:pt x="3642074" y="3642074"/>
                </a:lnTo>
                <a:lnTo>
                  <a:pt x="0" y="36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1732</Words>
  <Application>Microsoft Office PowerPoint</Application>
  <PresentationFormat>Niestandardowy</PresentationFormat>
  <Paragraphs>258</Paragraphs>
  <Slides>33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43" baseType="lpstr">
      <vt:lpstr>Open Sans ExtraBold</vt:lpstr>
      <vt:lpstr>Open Sans Bold</vt:lpstr>
      <vt:lpstr>Arial</vt:lpstr>
      <vt:lpstr>Open Sans</vt:lpstr>
      <vt:lpstr>Calibri</vt:lpstr>
      <vt:lpstr>Open Sans Extra Bold</vt:lpstr>
      <vt:lpstr>Poppins</vt:lpstr>
      <vt:lpstr>Poppins Bold</vt:lpstr>
      <vt:lpstr>Office Theme</vt:lpstr>
      <vt:lpstr>1_Office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Lekcja 2 - hasła i ich bezpieczeństwo - prezentacja (Prezentacja)</dc:title>
  <dc:creator>Jadwiga Maj</dc:creator>
  <cp:lastModifiedBy>Jadwiga Maj</cp:lastModifiedBy>
  <cp:revision>9</cp:revision>
  <dcterms:created xsi:type="dcterms:W3CDTF">2006-08-16T00:00:00Z</dcterms:created>
  <dcterms:modified xsi:type="dcterms:W3CDTF">2025-01-26T19:37:26Z</dcterms:modified>
  <dc:identifier>DAGcXvwJf-4</dc:identifier>
</cp:coreProperties>
</file>