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8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7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8" r:id="rId31"/>
  </p:sldIdLst>
  <p:sldSz cx="18288000" cy="10287000"/>
  <p:notesSz cx="6858000" cy="9144000"/>
  <p:embeddedFontLst>
    <p:embeddedFont>
      <p:font typeface="Open Sans" panose="020B0606030504020204" pitchFamily="34" charset="0"/>
      <p:regular r:id="rId33"/>
      <p:bold r:id="rId34"/>
      <p:boldItalic r:id="rId35"/>
    </p:embeddedFont>
    <p:embeddedFont>
      <p:font typeface="Open Sans Bold" panose="020B0806030504020204" pitchFamily="34" charset="0"/>
      <p:regular r:id="rId36"/>
      <p:bold r:id="rId37"/>
    </p:embeddedFont>
    <p:embeddedFont>
      <p:font typeface="Open Sans Extra Bold" panose="020B0604020202020204" charset="0"/>
      <p:regular r:id="rId38"/>
    </p:embeddedFont>
    <p:embeddedFont>
      <p:font typeface="Open Sans ExtraBold" panose="020B0906030804020204" pitchFamily="34" charset="0"/>
      <p:bold r:id="rId39"/>
      <p:boldItalic r:id="rId40"/>
    </p:embeddedFont>
    <p:embeddedFont>
      <p:font typeface="Poppins" panose="00000500000000000000" pitchFamily="2" charset="-18"/>
      <p:regular r:id="rId41"/>
      <p:bold r:id="rId42"/>
    </p:embeddedFont>
    <p:embeddedFont>
      <p:font typeface="Poppins Bold" panose="00000800000000000000" pitchFamily="2" charset="-18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Incydent to coś, co wydarzyło się niespodziewanie i mogło spowodować pewne problemy lub trudności. Może to być coś dużego, jak wypadek samochodowy, lub coś mniejszego, jak kłótnia w szkole. Ważne jest, aby zrozumieć, co się stało, dlaczego to się wydarzyło, i jak można to naprawić lub uniknąć podobnych sytuacji w przyszłości.</a:t>
            </a:r>
          </a:p>
          <a:p>
            <a:r>
              <a:rPr lang="en-US"/>
              <a:t> </a:t>
            </a:r>
          </a:p>
          <a:p>
            <a:r>
              <a:rPr lang="en-US"/>
              <a:t>Na przykład, jeśli w szkole wybuchł mały pożar w kuchni, to incydent. Musimy zrozumieć, co spowodowało ogień, jak można było go uniknąć, i jak teraz zapewnić bezpieczeństwo.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Oczekiwania:</a:t>
            </a:r>
          </a:p>
          <a:p>
            <a:r>
              <a:rPr lang="en-US"/>
              <a:t>Filmowy obraz: Często wyobrażamy sobie hackerów jako osoby w kapturach, które potrafią złamać każdy system komputerowy.</a:t>
            </a:r>
          </a:p>
          <a:p>
            <a:r>
              <a:rPr lang="en-US"/>
              <a:t>Superbohaterowie: Wyglądają na bardzo inteligentnych i działają w ciemnościach, aby zdobyć tajne informacje.</a:t>
            </a:r>
          </a:p>
          <a:p>
            <a:endParaRPr lang="en-US"/>
          </a:p>
          <a:p>
            <a:r>
              <a:rPr lang="en-US"/>
              <a:t>Rzeczywistość:</a:t>
            </a:r>
          </a:p>
          <a:p>
            <a:r>
              <a:rPr lang="en-US"/>
              <a:t>Różne rodzaje hackerów: Są różne typy hackerów, w tym tacy, którzy pomagają w poprawie bezpieczeństwa (tzw. "białe kapelusze") i tacy, którzy robią coś nielegalnego (tzw. "czarne kapelusze").</a:t>
            </a:r>
          </a:p>
          <a:p>
            <a:r>
              <a:rPr lang="en-US"/>
              <a:t>Umiejętności i narzędzia: Hackerzy używają specjalnych narzędzi i technik, ale ich działania są często bardziej techniczne niż w filmach. Nie zawsze działają w tajemnicy. Często wykorzystują socjotechniki.</a:t>
            </a:r>
          </a:p>
          <a:p>
            <a:endParaRPr lang="en-US"/>
          </a:p>
          <a:p>
            <a:r>
              <a:rPr lang="en-US"/>
              <a:t>Socjotechnika to techniki manipulacji, które mają na celu uzyskanie informacji lub dostępu do systemów poprzez oszukiwanie ludzi, a nie łamanie zabezpieczeń komputerowych.</a:t>
            </a:r>
          </a:p>
          <a:p>
            <a:r>
              <a:rPr lang="en-US"/>
              <a:t>Przykłady socjotechnik:</a:t>
            </a:r>
          </a:p>
          <a:p>
            <a:r>
              <a:rPr lang="en-US"/>
              <a:t>Phishing: Osoba próbuje zdobyć twoje dane, wysyłając fałszywe e-maile, które wyglądają jakby były z zaufanego źródła, np. z banku.</a:t>
            </a:r>
          </a:p>
          <a:p>
            <a:r>
              <a:rPr lang="en-US"/>
              <a:t>Pretexting: Ktoś udaje, że jest kimś innym (np. pracownikiem firmy), aby uzyskać od Ciebie ważne informacje, jak hasło czy numer telefonu.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Dlaczego socjotechniki są skuteczne?</a:t>
            </a:r>
          </a:p>
          <a:p>
            <a:r>
              <a:rPr lang="en-US"/>
              <a:t>Psychologia: Ludzie często nie zdają sobie sprawy, że są oszukiwani, i mogą dać się łatwo nabrać, jeśli ktoś podaje się za osobę, której ufają.</a:t>
            </a:r>
          </a:p>
          <a:p>
            <a:endParaRPr lang="en-US"/>
          </a:p>
          <a:p>
            <a:r>
              <a:rPr lang="en-US"/>
              <a:t>Jak się chronić?</a:t>
            </a:r>
          </a:p>
          <a:p>
            <a:r>
              <a:rPr lang="en-US"/>
              <a:t>Nie ufaj każdemu: Zawsze sprawdzaj, czy osoba, która pyta o twoje dane, jest rzeczywiście tym, za kogo się podaje.</a:t>
            </a:r>
          </a:p>
          <a:p>
            <a:r>
              <a:rPr lang="en-US"/>
              <a:t>Nie klikaj w podejrzane linki: Jeśli otrzymasz e-mail lub wiadomość, która wydaje się dziwna, nie klikaj w linki i nie podawaj swoich danych osobowych.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908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353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846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161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84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385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77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02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794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51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3946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www.dehashed.com" TargetMode="External"/><Relationship Id="rId4" Type="http://schemas.openxmlformats.org/officeDocument/2006/relationships/hyperlink" Target="https://haveibeenpwned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hyperlink" Target="https://x.com/CERT_Polska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12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25.svg"/><Relationship Id="rId9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391331" y="3298747"/>
            <a:ext cx="9858000" cy="380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156" b="0" i="0" u="none" strike="noStrike" kern="0" cap="none" spc="0" normalizeH="0" baseline="0" noProof="0" dirty="0" err="1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 ExtraBold"/>
              </a:rPr>
              <a:t>Lekcja</a:t>
            </a:r>
            <a:r>
              <a:rPr kumimoji="0" lang="en-US" sz="9156" b="0" i="0" u="none" strike="noStrike" kern="0" cap="none" spc="0" normalizeH="0" baseline="0" noProof="0" dirty="0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kumimoji="0" lang="pl-PL" sz="9156" b="0" i="0" u="none" strike="noStrike" kern="0" cap="none" spc="0" normalizeH="0" baseline="0" noProof="0" dirty="0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lang="en-US" sz="85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INCYDENTY</a:t>
            </a:r>
            <a:endParaRPr kumimoji="0" sz="8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 extrusionOk="0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429681" y="6898423"/>
            <a:ext cx="8087100" cy="5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4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BEZPIECZEŃSTWA CYFROWEGO</a:t>
            </a:r>
          </a:p>
        </p:txBody>
      </p:sp>
      <p:sp>
        <p:nvSpPr>
          <p:cNvPr id="88" name="Google Shape;88;p1"/>
          <p:cNvSpPr/>
          <p:nvPr/>
        </p:nvSpPr>
        <p:spPr>
          <a:xfrm>
            <a:off x="601458" y="196896"/>
            <a:ext cx="3642074" cy="3642074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259882" y="8981095"/>
            <a:ext cx="7747239" cy="1233491"/>
            <a:chOff x="0" y="0"/>
            <a:chExt cx="2776390" cy="442048"/>
          </a:xfrm>
        </p:grpSpPr>
        <p:sp>
          <p:nvSpPr>
            <p:cNvPr id="90" name="Google Shape;90;p1"/>
            <p:cNvSpPr/>
            <p:nvPr/>
          </p:nvSpPr>
          <p:spPr>
            <a:xfrm>
              <a:off x="0" y="0"/>
              <a:ext cx="2776390" cy="442048"/>
            </a:xfrm>
            <a:custGeom>
              <a:avLst/>
              <a:gdLst/>
              <a:ahLst/>
              <a:cxnLst/>
              <a:rect l="l" t="t" r="r" b="b"/>
              <a:pathLst>
                <a:path w="2776390" h="442048" extrusionOk="0">
                  <a:moveTo>
                    <a:pt x="0" y="0"/>
                  </a:moveTo>
                  <a:lnTo>
                    <a:pt x="2776390" y="0"/>
                  </a:lnTo>
                  <a:lnTo>
                    <a:pt x="2776390" y="442048"/>
                  </a:lnTo>
                  <a:lnTo>
                    <a:pt x="0" y="442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38100"/>
              <a:ext cx="2776390" cy="403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WZMACNIACZ: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LEWADER: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1"/>
          <p:cNvSpPr/>
          <p:nvPr/>
        </p:nvSpPr>
        <p:spPr>
          <a:xfrm>
            <a:off x="5165365" y="9238564"/>
            <a:ext cx="615739" cy="566736"/>
          </a:xfrm>
          <a:custGeom>
            <a:avLst/>
            <a:gdLst/>
            <a:ahLst/>
            <a:cxnLst/>
            <a:rect l="l" t="t" r="r" b="b"/>
            <a:pathLst>
              <a:path w="615739" h="566736" extrusionOk="0">
                <a:moveTo>
                  <a:pt x="0" y="0"/>
                </a:moveTo>
                <a:lnTo>
                  <a:pt x="615739" y="0"/>
                </a:lnTo>
                <a:lnTo>
                  <a:pt x="615739" y="566736"/>
                </a:lnTo>
                <a:lnTo>
                  <a:pt x="0" y="566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5899074" y="9085457"/>
            <a:ext cx="1221622" cy="872950"/>
          </a:xfrm>
          <a:custGeom>
            <a:avLst/>
            <a:gdLst/>
            <a:ahLst/>
            <a:cxnLst/>
            <a:rect l="l" t="t" r="r" b="b"/>
            <a:pathLst>
              <a:path w="1221622" h="872950" extrusionOk="0">
                <a:moveTo>
                  <a:pt x="0" y="0"/>
                </a:moveTo>
                <a:lnTo>
                  <a:pt x="1221621" y="0"/>
                </a:lnTo>
                <a:lnTo>
                  <a:pt x="1221621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2718938" y="9261192"/>
            <a:ext cx="1958852" cy="521491"/>
          </a:xfrm>
          <a:custGeom>
            <a:avLst/>
            <a:gdLst/>
            <a:ahLst/>
            <a:cxnLst/>
            <a:rect l="l" t="t" r="r" b="b"/>
            <a:pathLst>
              <a:path w="1958852" h="521491" extrusionOk="0">
                <a:moveTo>
                  <a:pt x="0" y="0"/>
                </a:moveTo>
                <a:lnTo>
                  <a:pt x="1958852" y="0"/>
                </a:lnTo>
                <a:lnTo>
                  <a:pt x="1958852" y="521491"/>
                </a:lnTo>
                <a:lnTo>
                  <a:pt x="0" y="521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 rot="-5400000">
            <a:off x="4519862" y="9530734"/>
            <a:ext cx="829481" cy="13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PARTNERZY: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 rot="-5400000">
            <a:off x="2396025" y="9536335"/>
            <a:ext cx="36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400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LIDER: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259870" y="9322827"/>
            <a:ext cx="2084883" cy="398213"/>
          </a:xfrm>
          <a:custGeom>
            <a:avLst/>
            <a:gdLst/>
            <a:ahLst/>
            <a:cxnLst/>
            <a:rect l="l" t="t" r="r" b="b"/>
            <a:pathLst>
              <a:path w="2084883" h="398213" extrusionOk="0">
                <a:moveTo>
                  <a:pt x="0" y="0"/>
                </a:moveTo>
                <a:lnTo>
                  <a:pt x="2084884" y="0"/>
                </a:lnTo>
                <a:lnTo>
                  <a:pt x="2084884" y="398212"/>
                </a:lnTo>
                <a:lnTo>
                  <a:pt x="0" y="39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1"/>
          <p:cNvGrpSpPr/>
          <p:nvPr/>
        </p:nvGrpSpPr>
        <p:grpSpPr>
          <a:xfrm rot="5400000">
            <a:off x="15928467" y="1561271"/>
            <a:ext cx="1504489" cy="1337061"/>
            <a:chOff x="36828" y="54313"/>
            <a:chExt cx="739143" cy="656887"/>
          </a:xfrm>
        </p:grpSpPr>
        <p:sp>
          <p:nvSpPr>
            <p:cNvPr id="99" name="Google Shape;99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"/>
          <p:cNvGrpSpPr/>
          <p:nvPr/>
        </p:nvGrpSpPr>
        <p:grpSpPr>
          <a:xfrm rot="5400000">
            <a:off x="16860591" y="169771"/>
            <a:ext cx="1504489" cy="1337061"/>
            <a:chOff x="36828" y="54313"/>
            <a:chExt cx="739143" cy="656887"/>
          </a:xfrm>
        </p:grpSpPr>
        <p:sp>
          <p:nvSpPr>
            <p:cNvPr id="102" name="Google Shape;102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w="38100" cap="sq" cmpd="sng">
              <a:solidFill>
                <a:srgbClr val="2C53A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"/>
          <p:cNvGrpSpPr/>
          <p:nvPr/>
        </p:nvGrpSpPr>
        <p:grpSpPr>
          <a:xfrm rot="-5400000">
            <a:off x="15388322" y="137907"/>
            <a:ext cx="1489496" cy="1326006"/>
            <a:chOff x="40511" y="59744"/>
            <a:chExt cx="731777" cy="651456"/>
          </a:xfrm>
        </p:grpSpPr>
        <p:sp>
          <p:nvSpPr>
            <p:cNvPr id="105" name="Google Shape;105;p1"/>
            <p:cNvSpPr/>
            <p:nvPr/>
          </p:nvSpPr>
          <p:spPr>
            <a:xfrm>
              <a:off x="40511" y="59744"/>
              <a:ext cx="731777" cy="651456"/>
            </a:xfrm>
            <a:custGeom>
              <a:avLst/>
              <a:gdLst/>
              <a:ahLst/>
              <a:cxnLst/>
              <a:rect l="l" t="t" r="r" b="b"/>
              <a:pathLst>
                <a:path w="731777" h="651456" extrusionOk="0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"/>
          <p:cNvGrpSpPr/>
          <p:nvPr/>
        </p:nvGrpSpPr>
        <p:grpSpPr>
          <a:xfrm rot="5400000">
            <a:off x="16912982" y="2811191"/>
            <a:ext cx="1504489" cy="1337061"/>
            <a:chOff x="36828" y="54313"/>
            <a:chExt cx="739143" cy="656887"/>
          </a:xfrm>
        </p:grpSpPr>
        <p:sp>
          <p:nvSpPr>
            <p:cNvPr id="108" name="Google Shape;108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"/>
          <p:cNvSpPr/>
          <p:nvPr/>
        </p:nvSpPr>
        <p:spPr>
          <a:xfrm>
            <a:off x="8018075" y="5261700"/>
            <a:ext cx="10258200" cy="5025300"/>
          </a:xfrm>
          <a:prstGeom prst="rtTriangle">
            <a:avLst/>
          </a:prstGeom>
          <a:solidFill>
            <a:srgbClr val="051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51D40"/>
              </a:solidFill>
              <a:effectLst/>
              <a:highlight>
                <a:srgbClr val="051D40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70F5FCD-03E3-D56A-FBDA-852C47A84BF8}"/>
              </a:ext>
            </a:extLst>
          </p:cNvPr>
          <p:cNvSpPr txBox="1"/>
          <p:nvPr/>
        </p:nvSpPr>
        <p:spPr>
          <a:xfrm>
            <a:off x="4584247" y="4679369"/>
            <a:ext cx="9168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87EA054-7627-6B1B-10C2-804E7FD24BFE}"/>
              </a:ext>
            </a:extLst>
          </p:cNvPr>
          <p:cNvGrpSpPr>
            <a:grpSpLocks noChangeAspect="1"/>
          </p:cNvGrpSpPr>
          <p:nvPr/>
        </p:nvGrpSpPr>
        <p:grpSpPr>
          <a:xfrm>
            <a:off x="8264566" y="3143200"/>
            <a:ext cx="9146584" cy="5246370"/>
            <a:chOff x="0" y="0"/>
            <a:chExt cx="7981950" cy="457835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B8E0457-FD29-D875-6832-D3B86E35C7C5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7451D60-68C5-3C37-DF92-E716E0B2A18B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CEACCDA-2DA9-98F9-4166-7FC9E8934EC9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FD68F28-5C19-9D40-DCCD-F7E6B7E1E262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12">
            <a:extLst>
              <a:ext uri="{FF2B5EF4-FFF2-40B4-BE49-F238E27FC236}">
                <a16:creationId xmlns:a16="http://schemas.microsoft.com/office/drawing/2014/main" id="{E631F5DE-2531-1614-71CB-6C1767B9C6B5}"/>
              </a:ext>
            </a:extLst>
          </p:cNvPr>
          <p:cNvSpPr/>
          <p:nvPr/>
        </p:nvSpPr>
        <p:spPr>
          <a:xfrm>
            <a:off x="9367686" y="3491328"/>
            <a:ext cx="6938888" cy="4342626"/>
          </a:xfrm>
          <a:custGeom>
            <a:avLst/>
            <a:gdLst/>
            <a:ahLst/>
            <a:cxnLst/>
            <a:rect l="l" t="t" r="r" b="b"/>
            <a:pathLst>
              <a:path w="6055360" h="3789680">
                <a:moveTo>
                  <a:pt x="0" y="0"/>
                </a:moveTo>
                <a:lnTo>
                  <a:pt x="6055360" y="0"/>
                </a:lnTo>
                <a:lnTo>
                  <a:pt x="6055360" y="3789680"/>
                </a:lnTo>
                <a:lnTo>
                  <a:pt x="0" y="3789680"/>
                </a:lnTo>
                <a:close/>
              </a:path>
            </a:pathLst>
          </a:custGeom>
          <a:blipFill>
            <a:blip r:embed="rId9"/>
            <a:stretch>
              <a:fillRect t="-5641" b="-37770"/>
            </a:stretch>
          </a:blip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89912"/>
            <a:ext cx="6839328" cy="323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3"/>
              </a:lnSpc>
            </a:pPr>
            <a:r>
              <a:rPr lang="en-US" sz="45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6. Czy uważasz, że Twoje dane osobowe są cenne dla innych?</a:t>
            </a:r>
          </a:p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endParaRPr lang="en-US" sz="45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1934654"/>
            <a:ext cx="617620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Nie, nikt nie będzie chciał moich danych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7523" y="4225750"/>
            <a:ext cx="6521777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Tak, mogą być użyte do kradzieży tożsamości lub oszustw</a:t>
            </a:r>
          </a:p>
          <a:p>
            <a:pPr algn="l">
              <a:lnSpc>
                <a:spcPts val="391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425540" y="7035923"/>
            <a:ext cx="6552398" cy="154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spc="-5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Tylko moje dane bankowe lub hasła są ważne</a:t>
            </a:r>
          </a:p>
          <a:p>
            <a:pPr algn="l">
              <a:lnSpc>
                <a:spcPts val="4060"/>
              </a:lnSpc>
            </a:pPr>
            <a:endParaRPr lang="en-US" sz="2900" spc="-58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C7F5B08C-77A0-67A1-1D10-44A0267E530E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89912"/>
            <a:ext cx="6839328" cy="404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3"/>
              </a:lnSpc>
            </a:pPr>
            <a:r>
              <a:rPr lang="en-US" sz="45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7. Co robisz, gdy zobaczysz podejrzane działania na swoim koncie?</a:t>
            </a:r>
          </a:p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endParaRPr lang="en-US" sz="45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146126"/>
            <a:ext cx="6176209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Nic, może to błąd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7523" y="4225750"/>
            <a:ext cx="6521777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Natychmiast zmieniam hasło </a:t>
            </a:r>
          </a:p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 sprawdzam swoje inne konta</a:t>
            </a:r>
          </a:p>
          <a:p>
            <a:pPr algn="l">
              <a:lnSpc>
                <a:spcPts val="391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425540" y="7035923"/>
            <a:ext cx="6552398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spc="-5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Czekam i obserwuję, czy sytuacja się powtórzy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6C51A07E-B5EA-AD72-4571-9B21B862A523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9" b="-800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931207" y="2211978"/>
            <a:ext cx="16425586" cy="7460559"/>
            <a:chOff x="0" y="0"/>
            <a:chExt cx="43260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26080" cy="1964921"/>
            </a:xfrm>
            <a:custGeom>
              <a:avLst/>
              <a:gdLst/>
              <a:ahLst/>
              <a:cxnLst/>
              <a:rect l="l" t="t" r="r" b="b"/>
              <a:pathLst>
                <a:path w="4326080" h="1964921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42586" y="209462"/>
            <a:ext cx="13237406" cy="181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81"/>
              </a:lnSpc>
              <a:spcBef>
                <a:spcPct val="0"/>
              </a:spcBef>
            </a:pPr>
            <a:r>
              <a:rPr lang="en-US" sz="10558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WYNIK QUIZU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33600" y="3222020"/>
            <a:ext cx="14325937" cy="514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 spc="-5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Przewaga</a:t>
            </a:r>
            <a:r>
              <a:rPr lang="en-US" sz="2899" b="1" spc="-5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99" b="1" spc="-5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odpowiedzi</a:t>
            </a:r>
            <a:r>
              <a:rPr lang="en-US" sz="2899" b="1" spc="-5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"a":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Masz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wiele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poprawy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hakerzy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mogą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wykorzystać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Twoje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słabe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zabezpieczenia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Zwiększ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świadomość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zagrożeń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wprowadź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lepsze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nawyki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4059"/>
              </a:lnSpc>
            </a:pPr>
            <a:endParaRPr lang="en-US" sz="2899" spc="-57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59"/>
              </a:lnSpc>
            </a:pPr>
            <a:r>
              <a:rPr lang="en-US" sz="2899" b="1" spc="-5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Przewaga</a:t>
            </a:r>
            <a:r>
              <a:rPr lang="en-US" sz="2899" b="1" spc="-5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99" b="1" spc="-5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odpowiedzi</a:t>
            </a:r>
            <a:r>
              <a:rPr lang="en-US" sz="2899" b="1" spc="-5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"b":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Jesteś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dobrze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przygotowany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świadomy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zagrożeń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zawsze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warto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pogłębiać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wiedzę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temat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bezpieczeństwa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online.</a:t>
            </a:r>
          </a:p>
          <a:p>
            <a:pPr algn="l">
              <a:lnSpc>
                <a:spcPts val="4059"/>
              </a:lnSpc>
            </a:pPr>
            <a:endParaRPr lang="en-US" sz="2899" spc="-57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59"/>
              </a:lnSpc>
            </a:pPr>
            <a:r>
              <a:rPr lang="en-US" sz="2899" b="1" spc="-5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Przewaga</a:t>
            </a:r>
            <a:r>
              <a:rPr lang="en-US" sz="2899" b="1" spc="-5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99" b="1" spc="-5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odpowiedzi</a:t>
            </a:r>
            <a:r>
              <a:rPr lang="en-US" sz="2899" b="1" spc="-5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"c"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Masz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podstawową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wiedzę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wciąż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jest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miejsce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poprawę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Pracuj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nad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wzmocnieniem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zabezpieczeń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swoich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-57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urządzeń</a:t>
            </a:r>
            <a:r>
              <a:rPr lang="en-US" sz="2899" spc="-5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endParaRPr lang="en-US" sz="2899" spc="-57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Google Shape;129;p2">
            <a:extLst>
              <a:ext uri="{FF2B5EF4-FFF2-40B4-BE49-F238E27FC236}">
                <a16:creationId xmlns:a16="http://schemas.microsoft.com/office/drawing/2014/main" id="{97F22EF8-58AF-458F-35CE-39857FC9FBFB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7558" y="310802"/>
            <a:ext cx="11552885" cy="5105887"/>
            <a:chOff x="0" y="0"/>
            <a:chExt cx="3042735" cy="13447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solidFill>
                <a:srgbClr val="002060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8217" y="9258300"/>
            <a:ext cx="18476217" cy="1028700"/>
            <a:chOff x="0" y="0"/>
            <a:chExt cx="4866164" cy="270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45950" y="3215084"/>
            <a:ext cx="6043216" cy="6043216"/>
          </a:xfrm>
          <a:custGeom>
            <a:avLst/>
            <a:gdLst/>
            <a:ahLst/>
            <a:cxnLst/>
            <a:rect l="l" t="t" r="r" b="b"/>
            <a:pathLst>
              <a:path w="6043216" h="6043216">
                <a:moveTo>
                  <a:pt x="0" y="0"/>
                </a:moveTo>
                <a:lnTo>
                  <a:pt x="6043216" y="0"/>
                </a:lnTo>
                <a:lnTo>
                  <a:pt x="6043216" y="6043216"/>
                </a:lnTo>
                <a:lnTo>
                  <a:pt x="0" y="6043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1898834" y="3215084"/>
            <a:ext cx="6043216" cy="6043216"/>
          </a:xfrm>
          <a:custGeom>
            <a:avLst/>
            <a:gdLst/>
            <a:ahLst/>
            <a:cxnLst/>
            <a:rect l="l" t="t" r="r" b="b"/>
            <a:pathLst>
              <a:path w="6043216" h="6043216">
                <a:moveTo>
                  <a:pt x="0" y="0"/>
                </a:moveTo>
                <a:lnTo>
                  <a:pt x="6043216" y="0"/>
                </a:lnTo>
                <a:lnTo>
                  <a:pt x="6043216" y="6043216"/>
                </a:lnTo>
                <a:lnTo>
                  <a:pt x="0" y="604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5942030" y="1348452"/>
            <a:ext cx="6403940" cy="234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0"/>
              </a:lnSpc>
              <a:spcBef>
                <a:spcPct val="0"/>
              </a:spcBef>
            </a:pPr>
            <a:r>
              <a:rPr lang="en-US" sz="6736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Kim jest hacker?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65283" y="6799912"/>
            <a:ext cx="5169218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Oczekiwania vs Rzeczywistość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218894" y="-4382244"/>
            <a:ext cx="4693046" cy="469304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Google Shape;129;p2">
            <a:extLst>
              <a:ext uri="{FF2B5EF4-FFF2-40B4-BE49-F238E27FC236}">
                <a16:creationId xmlns:a16="http://schemas.microsoft.com/office/drawing/2014/main" id="{EA73BB25-A683-1C44-D508-18556CC13B82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3058" y="-2595604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>
                <a:alpha val="0"/>
              </a:srgbClr>
            </a:solidFill>
            <a:ln w="952500" cap="sq">
              <a:solidFill>
                <a:srgbClr val="002060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39603" y="1122782"/>
            <a:ext cx="7019697" cy="10556306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586803" y="3221750"/>
            <a:ext cx="12358206" cy="6488058"/>
          </a:xfrm>
          <a:custGeom>
            <a:avLst/>
            <a:gdLst/>
            <a:ahLst/>
            <a:cxnLst/>
            <a:rect l="l" t="t" r="r" b="b"/>
            <a:pathLst>
              <a:path w="12358206" h="6488058">
                <a:moveTo>
                  <a:pt x="0" y="0"/>
                </a:moveTo>
                <a:lnTo>
                  <a:pt x="12358206" y="0"/>
                </a:lnTo>
                <a:lnTo>
                  <a:pt x="12358206" y="6488059"/>
                </a:lnTo>
                <a:lnTo>
                  <a:pt x="0" y="648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2248394" y="1657388"/>
            <a:ext cx="8414772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0"/>
              </a:lnSpc>
              <a:spcBef>
                <a:spcPct val="0"/>
              </a:spcBef>
            </a:pPr>
            <a:r>
              <a:rPr lang="en-US" sz="51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Łamanie haseł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2636" y="9758650"/>
            <a:ext cx="10092022" cy="387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0"/>
              </a:lnSpc>
              <a:spcBef>
                <a:spcPct val="0"/>
              </a:spcBef>
            </a:pPr>
            <a:r>
              <a:rPr lang="en-US" sz="235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Link: https://www.hivesystems.com/password-table </a:t>
            </a: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A0DBD4B3-049D-E4B0-5B40-3F9BD200AB00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0206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622" y="3357173"/>
            <a:ext cx="6466630" cy="10556306"/>
            <a:chOff x="0" y="0"/>
            <a:chExt cx="608368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8368" cy="993118"/>
            </a:xfrm>
            <a:custGeom>
              <a:avLst/>
              <a:gdLst/>
              <a:ahLst/>
              <a:cxnLst/>
              <a:rect l="l" t="t" r="r" b="b"/>
              <a:pathLst>
                <a:path w="608368" h="993118">
                  <a:moveTo>
                    <a:pt x="202899" y="19070"/>
                  </a:moveTo>
                  <a:cubicBezTo>
                    <a:pt x="233988" y="7556"/>
                    <a:pt x="269547" y="0"/>
                    <a:pt x="304348" y="0"/>
                  </a:cubicBezTo>
                  <a:cubicBezTo>
                    <a:pt x="339150" y="0"/>
                    <a:pt x="372639" y="6476"/>
                    <a:pt x="403499" y="17990"/>
                  </a:cubicBezTo>
                  <a:cubicBezTo>
                    <a:pt x="404157" y="18350"/>
                    <a:pt x="404813" y="18350"/>
                    <a:pt x="405469" y="18710"/>
                  </a:cubicBezTo>
                  <a:cubicBezTo>
                    <a:pt x="521365" y="64765"/>
                    <a:pt x="606727" y="186379"/>
                    <a:pt x="608368" y="332507"/>
                  </a:cubicBezTo>
                  <a:lnTo>
                    <a:pt x="608368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642" y="185660"/>
                    <a:pt x="85690" y="64045"/>
                    <a:pt x="202899" y="19070"/>
                  </a:cubicBezTo>
                  <a:close/>
                </a:path>
              </a:pathLst>
            </a:custGeom>
            <a:solidFill>
              <a:schemeClr val="tx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08368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91140" y="4350621"/>
            <a:ext cx="5674967" cy="8201400"/>
            <a:chOff x="0" y="0"/>
            <a:chExt cx="687189" cy="9931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7189" cy="993118"/>
            </a:xfrm>
            <a:custGeom>
              <a:avLst/>
              <a:gdLst/>
              <a:ahLst/>
              <a:cxnLst/>
              <a:rect l="l" t="t" r="r" b="b"/>
              <a:pathLst>
                <a:path w="687189" h="993118">
                  <a:moveTo>
                    <a:pt x="229187" y="19070"/>
                  </a:moveTo>
                  <a:cubicBezTo>
                    <a:pt x="264303" y="7556"/>
                    <a:pt x="304469" y="0"/>
                    <a:pt x="343779" y="0"/>
                  </a:cubicBezTo>
                  <a:cubicBezTo>
                    <a:pt x="383090" y="0"/>
                    <a:pt x="420918" y="6476"/>
                    <a:pt x="455777" y="17990"/>
                  </a:cubicBezTo>
                  <a:cubicBezTo>
                    <a:pt x="456519" y="18350"/>
                    <a:pt x="457261" y="18350"/>
                    <a:pt x="458002" y="18710"/>
                  </a:cubicBezTo>
                  <a:cubicBezTo>
                    <a:pt x="588913" y="64765"/>
                    <a:pt x="685335" y="186379"/>
                    <a:pt x="687189" y="332507"/>
                  </a:cubicBezTo>
                  <a:lnTo>
                    <a:pt x="687189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854" y="185660"/>
                    <a:pt x="96792" y="64045"/>
                    <a:pt x="229187" y="19070"/>
                  </a:cubicBezTo>
                  <a:close/>
                </a:path>
              </a:pathLst>
            </a:custGeom>
            <a:solidFill>
              <a:schemeClr val="tx2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900"/>
              <a:ext cx="687189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64996" y="3086516"/>
            <a:ext cx="5670695" cy="8527660"/>
            <a:chOff x="0" y="0"/>
            <a:chExt cx="660400" cy="9931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chemeClr val="tx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280231" y="1835679"/>
            <a:ext cx="2698948" cy="2698948"/>
          </a:xfrm>
          <a:custGeom>
            <a:avLst/>
            <a:gdLst/>
            <a:ahLst/>
            <a:cxnLst/>
            <a:rect l="l" t="t" r="r" b="b"/>
            <a:pathLst>
              <a:path w="2698948" h="2698948">
                <a:moveTo>
                  <a:pt x="0" y="0"/>
                </a:moveTo>
                <a:lnTo>
                  <a:pt x="2698948" y="0"/>
                </a:lnTo>
                <a:lnTo>
                  <a:pt x="2698948" y="2698947"/>
                </a:lnTo>
                <a:lnTo>
                  <a:pt x="0" y="269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3034947" y="1577621"/>
            <a:ext cx="8414772" cy="76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Monitorowanie wycieków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3814" y="5095875"/>
            <a:ext cx="5497672" cy="45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endParaRPr/>
          </a:p>
          <a:p>
            <a:pPr algn="l">
              <a:lnSpc>
                <a:spcPts val="3589"/>
              </a:lnSpc>
            </a:pPr>
            <a:r>
              <a:rPr lang="en-US" sz="256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Have I BeenPwned </a:t>
            </a:r>
            <a:r>
              <a:rPr lang="en-US" sz="2563" u="sng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https://haveibeenpwned.com"/>
              </a:rPr>
              <a:t>https://haveibeenpwned.com/</a:t>
            </a:r>
            <a:r>
              <a:rPr lang="en-US" sz="256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  <a:p>
            <a:pPr algn="l">
              <a:lnSpc>
                <a:spcPts val="3589"/>
              </a:lnSpc>
            </a:pPr>
            <a:endParaRPr lang="en-US" sz="2563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589"/>
              </a:lnSpc>
            </a:pPr>
            <a:r>
              <a:rPr lang="en-US" sz="256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Popularne narzędzie do sprawdzania, czy Twój e-mail lub hasło znalazło się w wyciekach danych.</a:t>
            </a:r>
          </a:p>
          <a:p>
            <a:pPr algn="l">
              <a:lnSpc>
                <a:spcPts val="3589"/>
              </a:lnSpc>
            </a:pPr>
            <a:endParaRPr lang="en-US" sz="2563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en-US" sz="2563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42333" y="5084778"/>
            <a:ext cx="4885685" cy="552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9"/>
              </a:lnSpc>
            </a:pPr>
            <a:endParaRPr dirty="0"/>
          </a:p>
          <a:p>
            <a:pPr algn="l">
              <a:lnSpc>
                <a:spcPts val="3529"/>
              </a:lnSpc>
            </a:pP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DeHashed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u="sng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5" tooltip="https://www.dehashed.com"/>
              </a:rPr>
              <a:t>https://www.dehashed.com/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  <a:p>
            <a:pPr algn="l">
              <a:lnSpc>
                <a:spcPts val="3529"/>
              </a:lnSpc>
            </a:pPr>
            <a:endParaRPr lang="en-US" sz="2520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529"/>
              </a:lnSpc>
            </a:pP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Wyszukiwarka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wycieków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danych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która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pozwala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sprawdzić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czy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Twoje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dane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zostały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ujawnione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Oferuje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także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bardziej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zaawansowane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funkcje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w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płatnej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2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wersji</a:t>
            </a:r>
            <a:r>
              <a:rPr lang="en-US" sz="252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algn="l">
              <a:lnSpc>
                <a:spcPts val="4229"/>
              </a:lnSpc>
              <a:spcBef>
                <a:spcPct val="0"/>
              </a:spcBef>
            </a:pPr>
            <a:endParaRPr lang="en-US" sz="2520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62773" y="5439314"/>
            <a:ext cx="5299605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BreachAlarm</a:t>
            </a:r>
            <a:endParaRPr lang="en-US" sz="2399" b="1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399" b="1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https://breachalarm.com/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399" b="1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Narzędzie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do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sprawdzania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wycieków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haseł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monitorowania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czy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Twoje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dane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zostały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naruszone</a:t>
            </a:r>
            <a:r>
              <a:rPr lang="en-US" sz="2399" b="1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19" name="Google Shape;129;p2">
            <a:extLst>
              <a:ext uri="{FF2B5EF4-FFF2-40B4-BE49-F238E27FC236}">
                <a16:creationId xmlns:a16="http://schemas.microsoft.com/office/drawing/2014/main" id="{E9458466-0D8F-B466-368E-F7AD867D615B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610390" y="2334709"/>
            <a:ext cx="11067220" cy="7152191"/>
          </a:xfrm>
          <a:custGeom>
            <a:avLst/>
            <a:gdLst/>
            <a:ahLst/>
            <a:cxnLst/>
            <a:rect l="l" t="t" r="r" b="b"/>
            <a:pathLst>
              <a:path w="11067220" h="7152191">
                <a:moveTo>
                  <a:pt x="0" y="0"/>
                </a:moveTo>
                <a:lnTo>
                  <a:pt x="11067221" y="0"/>
                </a:lnTo>
                <a:lnTo>
                  <a:pt x="11067221" y="7152191"/>
                </a:lnTo>
                <a:lnTo>
                  <a:pt x="0" y="7152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4419600" y="800100"/>
            <a:ext cx="10472182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0"/>
              </a:lnSpc>
              <a:spcBef>
                <a:spcPct val="0"/>
              </a:spcBef>
            </a:pPr>
            <a:r>
              <a:rPr lang="en-US" sz="51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Czy</a:t>
            </a:r>
            <a:r>
              <a:rPr lang="en-US" sz="51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51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zostałem</a:t>
            </a:r>
            <a:r>
              <a:rPr lang="en-US" sz="51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51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zhakowany</a:t>
            </a:r>
            <a:r>
              <a:rPr lang="en-US" sz="51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DFEB8C79-C5F7-FE43-A20B-43F4AC3959ED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10125574" cy="8329158"/>
            <a:chOff x="0" y="0"/>
            <a:chExt cx="2835386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835386" cy="2332350"/>
            </a:xfrm>
            <a:custGeom>
              <a:avLst/>
              <a:gdLst/>
              <a:ahLst/>
              <a:cxnLst/>
              <a:rect l="l" t="t" r="r" b="b"/>
              <a:pathLst>
                <a:path w="2835386" h="2332350">
                  <a:moveTo>
                    <a:pt x="0" y="0"/>
                  </a:moveTo>
                  <a:lnTo>
                    <a:pt x="2835386" y="0"/>
                  </a:lnTo>
                  <a:lnTo>
                    <a:pt x="2835386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35386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255103" y="1788277"/>
            <a:ext cx="4569020" cy="5083749"/>
          </a:xfrm>
          <a:custGeom>
            <a:avLst/>
            <a:gdLst/>
            <a:ahLst/>
            <a:cxnLst/>
            <a:rect l="l" t="t" r="r" b="b"/>
            <a:pathLst>
              <a:path w="4569020" h="5083749">
                <a:moveTo>
                  <a:pt x="0" y="0"/>
                </a:moveTo>
                <a:lnTo>
                  <a:pt x="4569019" y="0"/>
                </a:lnTo>
                <a:lnTo>
                  <a:pt x="4569019" y="5083749"/>
                </a:lnTo>
                <a:lnTo>
                  <a:pt x="0" y="5083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1105591" y="7053012"/>
            <a:ext cx="4598152" cy="2891088"/>
          </a:xfrm>
          <a:custGeom>
            <a:avLst/>
            <a:gdLst/>
            <a:ahLst/>
            <a:cxnLst/>
            <a:rect l="l" t="t" r="r" b="b"/>
            <a:pathLst>
              <a:path w="4598152" h="2891088">
                <a:moveTo>
                  <a:pt x="0" y="0"/>
                </a:moveTo>
                <a:lnTo>
                  <a:pt x="4598152" y="0"/>
                </a:lnTo>
                <a:lnTo>
                  <a:pt x="4598152" y="2891088"/>
                </a:lnTo>
                <a:lnTo>
                  <a:pt x="0" y="2891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75100" y="2034436"/>
            <a:ext cx="9354171" cy="157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zrobić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w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przypadku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wycieku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hasła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898718"/>
            <a:ext cx="9631414" cy="640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rtl="0"/>
            <a:r>
              <a:rPr lang="pl-PL" sz="18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Jak najszybciej zmień hasło</a:t>
            </a:r>
            <a:endParaRPr lang="pl-PL" sz="20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r>
              <a:rPr lang="pl-PL" sz="18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 szybciej zmienisz hasło, tym mniejsza szansa, że ktoś niepowołany zdąży wykorzystać dostęp do Twojego konta.</a:t>
            </a:r>
            <a:endParaRPr lang="pl-PL" sz="20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r>
              <a:rPr lang="pl-PL" sz="18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Jak: Wejdź na stronę lub do aplikacji, zaloguj się, przejdź do ustawień i zmień hasło na nowe, mocne hasło.</a:t>
            </a:r>
            <a:endParaRPr lang="pl-PL" sz="20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br>
              <a:rPr lang="pl-PL" sz="20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8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Zweryfikuj aktywne zalogowania</a:t>
            </a:r>
            <a:endParaRPr lang="pl-PL" sz="20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r>
              <a:rPr lang="pl-PL" sz="18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Sprawdzenie, gdzie jesteś zalogowany, pozwala wylogować potencjalnie niebezpieczne sesje.</a:t>
            </a:r>
            <a:endParaRPr lang="pl-PL" sz="20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r>
              <a:rPr lang="pl-PL" sz="18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Jak: W ustawieniach konta znajdź sekcję „Aktywne sesje” lub „Urządzenia” i zobacz, z jakich miejsc i urządzeń jesteś zalogowany. Wyloguj się z podejrzanych sesji.</a:t>
            </a:r>
            <a:endParaRPr lang="pl-PL" sz="20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br>
              <a:rPr lang="pl-PL" sz="20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8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Zmień wszystkie podobne hasła</a:t>
            </a:r>
            <a:endParaRPr lang="pl-PL" sz="20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r>
              <a:rPr lang="pl-PL" sz="18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używasz podobnych haseł na innych kontach, zmień je, aby uniknąć przejęcia innych kont przez osoby, które zdobyły jedno z Twoich haseł.</a:t>
            </a:r>
            <a:endParaRPr lang="pl-PL" sz="20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r>
              <a:rPr lang="pl-PL" sz="18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Jak: Upewnij się, że każde konto ma unikalne hasło, które nie jest podobne do żadnego innego.</a:t>
            </a:r>
            <a:endParaRPr lang="pl-PL" sz="20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pl-PL" sz="2000" dirty="0"/>
            </a:br>
            <a:endParaRPr lang="en-US" sz="1967" dirty="0">
              <a:solidFill>
                <a:srgbClr val="FDFDF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129;p2">
            <a:extLst>
              <a:ext uri="{FF2B5EF4-FFF2-40B4-BE49-F238E27FC236}">
                <a16:creationId xmlns:a16="http://schemas.microsoft.com/office/drawing/2014/main" id="{A82F0C26-44D4-EE4D-F03D-15B9BC36D750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345B2E-A4C2-F751-44BA-E2BC5EAC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BB4105A2-4130-9522-6D0C-40B10FF09F96}"/>
              </a:ext>
            </a:extLst>
          </p:cNvPr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953FFA9-B4D7-B232-D9A6-0D938195AC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2C7E7F4-623B-CBB9-0340-3E6F5011BF5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FC36667-64B8-9B5D-9EF0-7F7DE541A7CD}"/>
              </a:ext>
            </a:extLst>
          </p:cNvPr>
          <p:cNvSpPr txBox="1"/>
          <p:nvPr/>
        </p:nvSpPr>
        <p:spPr>
          <a:xfrm>
            <a:off x="1270420" y="904875"/>
            <a:ext cx="10291271" cy="112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pl-PL" sz="72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Otrzymujesz e-mail</a:t>
            </a:r>
            <a:endParaRPr lang="en-US" sz="6605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Extra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0662AF-FB4A-FD4C-B079-E9FB3C748436}"/>
              </a:ext>
            </a:extLst>
          </p:cNvPr>
          <p:cNvSpPr txBox="1"/>
          <p:nvPr/>
        </p:nvSpPr>
        <p:spPr>
          <a:xfrm>
            <a:off x="1270420" y="2837020"/>
            <a:ext cx="16331780" cy="6060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/>
            <a:r>
              <a:rPr lang="pl-PL" sz="32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Wyobraź sobie, że właśnie dowiadujesz się, że Twoje hasło zostało ujawnione, a Twoje konto zostało naruszone. Może to być przez atak </a:t>
            </a:r>
            <a:r>
              <a:rPr lang="pl-PL" sz="3200" b="0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hakerski</a:t>
            </a:r>
            <a:r>
              <a:rPr lang="pl-PL" sz="32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wyciek danych z jednego </a:t>
            </a:r>
            <a:br>
              <a:rPr lang="pl-PL" sz="32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2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serwisów, czy nawet przez przypadkowe ujawnienie hasła.</a:t>
            </a:r>
            <a:endParaRPr lang="pl-PL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/>
            <a:endParaRPr lang="pl-PL" sz="3200" b="0" i="0" u="none" strike="noStrike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/>
            <a:r>
              <a:rPr lang="pl-PL" sz="32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się dzieje, gdy dowiadujesz się o takim incydencie? Jak reagujesz? Co myślisz, co czujesz i co robisz?</a:t>
            </a:r>
            <a:endParaRPr lang="pl-PL" sz="32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br>
              <a:rPr lang="pl-PL" sz="32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2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Praca w grupach</a:t>
            </a:r>
            <a:endParaRPr lang="pl-PL" sz="32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1000"/>
              </a:spcBef>
            </a:pPr>
            <a:r>
              <a:rPr lang="pl-PL" sz="32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Podzielenie się historią</a:t>
            </a:r>
            <a:endParaRPr lang="pl-PL" sz="3200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pl-PL" sz="3200" dirty="0"/>
            </a:br>
            <a:endParaRPr lang="en-US" sz="3013" spc="-60" dirty="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38"/>
              </a:lnSpc>
            </a:pPr>
            <a:endParaRPr lang="en-US" sz="3013" spc="-60" dirty="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9971935-3EB9-97CF-865D-71AEBC74883A}"/>
              </a:ext>
            </a:extLst>
          </p:cNvPr>
          <p:cNvGrpSpPr/>
          <p:nvPr/>
        </p:nvGrpSpPr>
        <p:grpSpPr>
          <a:xfrm>
            <a:off x="15726118" y="8092877"/>
            <a:ext cx="4693046" cy="469304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36CE4D9-1B47-5340-F38F-A62E56E6486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153F37F-B4C5-65D2-B62C-1CBC3199F20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77C311AF-AB24-377B-BF51-7D384BA42BB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158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10125574" cy="8329158"/>
            <a:chOff x="0" y="0"/>
            <a:chExt cx="2835386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835386" cy="2332350"/>
            </a:xfrm>
            <a:custGeom>
              <a:avLst/>
              <a:gdLst/>
              <a:ahLst/>
              <a:cxnLst/>
              <a:rect l="l" t="t" r="r" b="b"/>
              <a:pathLst>
                <a:path w="2835386" h="2332350">
                  <a:moveTo>
                    <a:pt x="0" y="0"/>
                  </a:moveTo>
                  <a:lnTo>
                    <a:pt x="2835386" y="0"/>
                  </a:lnTo>
                  <a:lnTo>
                    <a:pt x="2835386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35386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255103" y="1788277"/>
            <a:ext cx="4569020" cy="5083749"/>
          </a:xfrm>
          <a:custGeom>
            <a:avLst/>
            <a:gdLst/>
            <a:ahLst/>
            <a:cxnLst/>
            <a:rect l="l" t="t" r="r" b="b"/>
            <a:pathLst>
              <a:path w="4569020" h="5083749">
                <a:moveTo>
                  <a:pt x="0" y="0"/>
                </a:moveTo>
                <a:lnTo>
                  <a:pt x="4569019" y="0"/>
                </a:lnTo>
                <a:lnTo>
                  <a:pt x="4569019" y="5083749"/>
                </a:lnTo>
                <a:lnTo>
                  <a:pt x="0" y="5083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1105591" y="7053012"/>
            <a:ext cx="4598152" cy="2891088"/>
          </a:xfrm>
          <a:custGeom>
            <a:avLst/>
            <a:gdLst/>
            <a:ahLst/>
            <a:cxnLst/>
            <a:rect l="l" t="t" r="r" b="b"/>
            <a:pathLst>
              <a:path w="4598152" h="2891088">
                <a:moveTo>
                  <a:pt x="0" y="0"/>
                </a:moveTo>
                <a:lnTo>
                  <a:pt x="4598152" y="0"/>
                </a:lnTo>
                <a:lnTo>
                  <a:pt x="4598152" y="2891088"/>
                </a:lnTo>
                <a:lnTo>
                  <a:pt x="0" y="2891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75100" y="2034436"/>
            <a:ext cx="9354171" cy="157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 zrobić w przypadku wycieku hasła?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898718"/>
            <a:ext cx="9631414" cy="467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4"/>
              </a:lnSpc>
            </a:pP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 </a:t>
            </a:r>
            <a:r>
              <a:rPr lang="en-US" sz="1967" b="1" dirty="0" err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Wprowadź</a:t>
            </a: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67" b="1" dirty="0" err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logowanie</a:t>
            </a: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67" b="1" dirty="0" err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wieloskładnikowe</a:t>
            </a: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(2FA)</a:t>
            </a:r>
          </a:p>
          <a:p>
            <a:pPr algn="l">
              <a:lnSpc>
                <a:spcPts val="2754"/>
              </a:lnSpc>
            </a:pP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Logowanie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wieloskładnikowe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zapewnia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dodatkową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warstwę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bezpieczeństwa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nawet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jeśli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ktoś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zna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Twoje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hasło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2754"/>
              </a:lnSpc>
            </a:pP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Jak: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Włącz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2FA w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ustawieniach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konta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wybierając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opcję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dodania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drugiego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czynnika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, np.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kodu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SMS,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aplikacji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autoryzującej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(np. Google Authenticator),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klucza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sprzętowego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2754"/>
              </a:lnSpc>
            </a:pPr>
            <a:endParaRPr lang="en-US" sz="1967" dirty="0">
              <a:solidFill>
                <a:srgbClr val="FDFDF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754"/>
              </a:lnSpc>
            </a:pP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 </a:t>
            </a:r>
            <a:r>
              <a:rPr lang="en-US" sz="1967" b="1" dirty="0" err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Zacznij</a:t>
            </a: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67" b="1" dirty="0" err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korzystać</a:t>
            </a: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 </a:t>
            </a:r>
            <a:r>
              <a:rPr lang="en-US" sz="1967" b="1" dirty="0" err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menedżera</a:t>
            </a:r>
            <a:r>
              <a:rPr lang="en-US" sz="1967" b="1" dirty="0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67" b="1" dirty="0" err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haseł</a:t>
            </a:r>
            <a:endParaRPr lang="en-US" sz="1967" b="1" dirty="0">
              <a:solidFill>
                <a:srgbClr val="FDFDF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754"/>
              </a:lnSpc>
            </a:pP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Menedżer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pomoże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Ci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generować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przechowywać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silne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unikalne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hasła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każdego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konta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2754"/>
              </a:lnSpc>
            </a:pP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Jak: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Zainstaluj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menedżer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(np.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KeePassXC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, LastPass)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przenieś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niego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wszystkie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hasła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Używaj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go do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automatycznego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wypełniania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podczas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67" dirty="0" err="1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logowania</a:t>
            </a:r>
            <a:r>
              <a:rPr lang="en-US" sz="1967" dirty="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1774"/>
              </a:lnSpc>
              <a:spcBef>
                <a:spcPct val="0"/>
              </a:spcBef>
            </a:pPr>
            <a:endParaRPr lang="en-US" sz="1967" dirty="0">
              <a:solidFill>
                <a:srgbClr val="FDFDF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129;p2">
            <a:extLst>
              <a:ext uri="{FF2B5EF4-FFF2-40B4-BE49-F238E27FC236}">
                <a16:creationId xmlns:a16="http://schemas.microsoft.com/office/drawing/2014/main" id="{3A549B34-0B62-515B-5F23-1CC2A1A0A1C7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54200" y="-190501"/>
            <a:ext cx="3733799" cy="10477501"/>
            <a:chOff x="0" y="-38100"/>
            <a:chExt cx="1044090" cy="29135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002060"/>
            </a:solidFill>
            <a:ln cap="sq">
              <a:solidFill>
                <a:srgbClr val="002060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06645" y="3157202"/>
            <a:ext cx="8817656" cy="383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sz="732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Incydenty Bezpieczeństwa Cyfrowego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867766" y="-1553873"/>
            <a:ext cx="3735531" cy="3735531"/>
            <a:chOff x="0" y="1313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1313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>
                <a:alpha val="0"/>
              </a:srgbClr>
            </a:solidFill>
            <a:ln w="952500" cap="sq">
              <a:solidFill>
                <a:srgbClr val="002060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98363" y="2324714"/>
            <a:ext cx="7375238" cy="7962286"/>
          </a:xfrm>
          <a:custGeom>
            <a:avLst/>
            <a:gdLst/>
            <a:ahLst/>
            <a:cxnLst/>
            <a:rect l="l" t="t" r="r" b="b"/>
            <a:pathLst>
              <a:path w="7786677" h="9392508">
                <a:moveTo>
                  <a:pt x="0" y="0"/>
                </a:moveTo>
                <a:lnTo>
                  <a:pt x="7786677" y="0"/>
                </a:lnTo>
                <a:lnTo>
                  <a:pt x="7786677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523" r="-405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8E00FAF4-9B76-B590-9DC6-F39331DC476D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70420" y="904875"/>
            <a:ext cx="10291271" cy="112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sz="6605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Ransomware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0420" y="2837020"/>
            <a:ext cx="8025980" cy="5263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18"/>
              </a:lnSpc>
            </a:pP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To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rodzaj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złośliwego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oprogramowania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blokuje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dostęp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twoich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plików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komputerze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żąda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okupu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za ich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odblokowanie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l">
              <a:lnSpc>
                <a:spcPts val="4218"/>
              </a:lnSpc>
            </a:pPr>
            <a:endParaRPr lang="en-US" sz="3013" spc="-60" dirty="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18"/>
              </a:lnSpc>
            </a:pP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Wygląda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tak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jakby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ktoś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zamknął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cię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pokoju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zażądał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pieniędzy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, aby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cię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13" spc="-60" dirty="0" err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wypuścić</a:t>
            </a:r>
            <a:r>
              <a:rPr lang="en-US" sz="3013" spc="-60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4218"/>
              </a:lnSpc>
            </a:pPr>
            <a:endParaRPr lang="en-US" sz="3013" spc="-60" dirty="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38"/>
              </a:lnSpc>
            </a:pPr>
            <a:endParaRPr lang="en-US" sz="3013" spc="-60" dirty="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8" name="Picture 4" descr="Obraz zawierający Klamka, uchwyt, lakier, Drzwi do domu&#10;&#10;Opis wygenerowany automatycznie">
            <a:extLst>
              <a:ext uri="{FF2B5EF4-FFF2-40B4-BE49-F238E27FC236}">
                <a16:creationId xmlns:a16="http://schemas.microsoft.com/office/drawing/2014/main" id="{A9274C47-3F51-9E3E-02A6-55C033135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146" y="0"/>
            <a:ext cx="802598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DAF7E54-1BDA-7A56-CE8B-37BBFC8C29E9}"/>
              </a:ext>
            </a:extLst>
          </p:cNvPr>
          <p:cNvSpPr txBox="1"/>
          <p:nvPr/>
        </p:nvSpPr>
        <p:spPr>
          <a:xfrm>
            <a:off x="13716001" y="2798920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Zapłać !!!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166091" y="8312864"/>
            <a:ext cx="3813100" cy="40330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5" name="Google Shape;129;p2">
            <a:extLst>
              <a:ext uri="{FF2B5EF4-FFF2-40B4-BE49-F238E27FC236}">
                <a16:creationId xmlns:a16="http://schemas.microsoft.com/office/drawing/2014/main" id="{ACE35F97-AD48-745B-9E0E-122A91FA114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2126" y="-8767"/>
            <a:ext cx="7097934" cy="10295767"/>
          </a:xfrm>
          <a:custGeom>
            <a:avLst/>
            <a:gdLst/>
            <a:ahLst/>
            <a:cxnLst/>
            <a:rect l="l" t="t" r="r" b="b"/>
            <a:pathLst>
              <a:path w="7097934" h="10295767">
                <a:moveTo>
                  <a:pt x="0" y="0"/>
                </a:moveTo>
                <a:lnTo>
                  <a:pt x="7097934" y="0"/>
                </a:lnTo>
                <a:lnTo>
                  <a:pt x="7097934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650" r="-7865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70420" y="904875"/>
            <a:ext cx="10291271" cy="229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sz="6605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Ochrona przed Ransoware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0420" y="3428188"/>
            <a:ext cx="9941706" cy="730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8"/>
              </a:lnSpc>
            </a:pPr>
            <a:r>
              <a:rPr lang="en-US" sz="2213" spc="-44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2213" b="1" spc="-44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egularne kopie zapasowe:</a:t>
            </a:r>
            <a:r>
              <a:rPr lang="en-US" sz="2213" spc="-44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Przechowuj ważne pliki na zewnętrznym dysku lub w chmurze. Jeśli komputer zostanie zainfekowany, możesz przywrócić pliki z kopii zapasowej.</a:t>
            </a:r>
          </a:p>
          <a:p>
            <a:pPr algn="l">
              <a:lnSpc>
                <a:spcPts val="3098"/>
              </a:lnSpc>
            </a:pPr>
            <a:endParaRPr lang="en-US" sz="2213" spc="-44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98"/>
              </a:lnSpc>
            </a:pPr>
            <a:r>
              <a:rPr lang="en-US" sz="2213" b="1" spc="-44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Aktualizacje oprogramowania</a:t>
            </a:r>
            <a:r>
              <a:rPr lang="en-US" sz="2213" spc="-44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: Upewnij się, że system operacyjny i wszystkie programy są zawsze aktualne. Nowe aktualizacje często naprawiają luki bezpieczeństwa.</a:t>
            </a:r>
          </a:p>
          <a:p>
            <a:pPr algn="l">
              <a:lnSpc>
                <a:spcPts val="3098"/>
              </a:lnSpc>
            </a:pPr>
            <a:endParaRPr lang="en-US" sz="2213" spc="-44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98"/>
              </a:lnSpc>
            </a:pPr>
            <a:r>
              <a:rPr lang="en-US" sz="2213" b="1" spc="-44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Antywirus:</a:t>
            </a:r>
            <a:r>
              <a:rPr lang="en-US" sz="2213" spc="-44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Zainstaluj i używaj programu antywirusowego, który może wykrywać i blokować zagrożenia.</a:t>
            </a:r>
          </a:p>
          <a:p>
            <a:pPr algn="l">
              <a:lnSpc>
                <a:spcPts val="3098"/>
              </a:lnSpc>
            </a:pPr>
            <a:endParaRPr lang="en-US" sz="2213" spc="-44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98"/>
              </a:lnSpc>
            </a:pPr>
            <a:r>
              <a:rPr lang="en-US" sz="2213" b="1" spc="-44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Bezpieczne surfowanie:</a:t>
            </a:r>
            <a:r>
              <a:rPr lang="en-US" sz="2213" spc="-44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Nie klikaj w podejrzane linki ani nie pobieraj plików z nieznanych źródeł.</a:t>
            </a:r>
          </a:p>
          <a:p>
            <a:pPr algn="l">
              <a:lnSpc>
                <a:spcPts val="3098"/>
              </a:lnSpc>
            </a:pPr>
            <a:endParaRPr lang="en-US" sz="2213" spc="-44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98"/>
              </a:lnSpc>
            </a:pPr>
            <a:r>
              <a:rPr lang="en-US" sz="2213" b="1" spc="-44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Edukacja:</a:t>
            </a:r>
            <a:r>
              <a:rPr lang="en-US" sz="2213" spc="-44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Naucz się rozpoznawać podejrzane wiadomości e-mail i komunikaty, które mogą zawierać złośliwe oprogramowanie.</a:t>
            </a:r>
          </a:p>
          <a:p>
            <a:pPr algn="l">
              <a:lnSpc>
                <a:spcPts val="3098"/>
              </a:lnSpc>
            </a:pPr>
            <a:endParaRPr lang="en-US" sz="2213" spc="-44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98"/>
              </a:lnSpc>
            </a:pPr>
            <a:endParaRPr lang="en-US" sz="2213" spc="-44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118"/>
              </a:lnSpc>
            </a:pPr>
            <a:endParaRPr lang="en-US" sz="2213" spc="-44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C61876E8-BE9E-69FF-BE57-1B2C7C3AD7A2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6281" y="4165011"/>
            <a:ext cx="5717929" cy="4518228"/>
          </a:xfrm>
          <a:custGeom>
            <a:avLst/>
            <a:gdLst/>
            <a:ahLst/>
            <a:cxnLst/>
            <a:rect l="l" t="t" r="r" b="b"/>
            <a:pathLst>
              <a:path w="5717929" h="4518228">
                <a:moveTo>
                  <a:pt x="0" y="0"/>
                </a:moveTo>
                <a:lnTo>
                  <a:pt x="5717928" y="0"/>
                </a:lnTo>
                <a:lnTo>
                  <a:pt x="5717928" y="4518228"/>
                </a:lnTo>
                <a:lnTo>
                  <a:pt x="0" y="4518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280198" y="4165011"/>
            <a:ext cx="5727604" cy="4518228"/>
          </a:xfrm>
          <a:custGeom>
            <a:avLst/>
            <a:gdLst/>
            <a:ahLst/>
            <a:cxnLst/>
            <a:rect l="l" t="t" r="r" b="b"/>
            <a:pathLst>
              <a:path w="5727604" h="4518228">
                <a:moveTo>
                  <a:pt x="0" y="0"/>
                </a:moveTo>
                <a:lnTo>
                  <a:pt x="5727604" y="0"/>
                </a:lnTo>
                <a:lnTo>
                  <a:pt x="5727604" y="4518228"/>
                </a:lnTo>
                <a:lnTo>
                  <a:pt x="0" y="4518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399461" y="4165011"/>
            <a:ext cx="5719884" cy="4518228"/>
          </a:xfrm>
          <a:custGeom>
            <a:avLst/>
            <a:gdLst/>
            <a:ahLst/>
            <a:cxnLst/>
            <a:rect l="l" t="t" r="r" b="b"/>
            <a:pathLst>
              <a:path w="5719884" h="4518228">
                <a:moveTo>
                  <a:pt x="0" y="0"/>
                </a:moveTo>
                <a:lnTo>
                  <a:pt x="5719885" y="0"/>
                </a:lnTo>
                <a:lnTo>
                  <a:pt x="5719885" y="4518228"/>
                </a:lnTo>
                <a:lnTo>
                  <a:pt x="0" y="451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829296" y="539834"/>
            <a:ext cx="3744422" cy="3384021"/>
          </a:xfrm>
          <a:custGeom>
            <a:avLst/>
            <a:gdLst/>
            <a:ahLst/>
            <a:cxnLst/>
            <a:rect l="l" t="t" r="r" b="b"/>
            <a:pathLst>
              <a:path w="3744422" h="3384021">
                <a:moveTo>
                  <a:pt x="0" y="0"/>
                </a:moveTo>
                <a:lnTo>
                  <a:pt x="3744422" y="0"/>
                </a:lnTo>
                <a:lnTo>
                  <a:pt x="3744422" y="3384021"/>
                </a:lnTo>
                <a:lnTo>
                  <a:pt x="0" y="3384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270420" y="904875"/>
            <a:ext cx="10291271" cy="229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sz="6605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Ochrona przed Ransoware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7875" y="3386009"/>
            <a:ext cx="3666172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Windows Update </a:t>
            </a: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ED93D20A-6C50-348B-9F70-11AD45108DE3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raz zawierający komputer, w pomieszczeniu, ściana, Płaski ekran&#10;&#10;Opis wygenerowany automatycznie">
            <a:extLst>
              <a:ext uri="{FF2B5EF4-FFF2-40B4-BE49-F238E27FC236}">
                <a16:creationId xmlns:a16="http://schemas.microsoft.com/office/drawing/2014/main" id="{43678945-9337-F06A-1795-5AF12A6D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14" y="-10886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/>
          <p:cNvGrpSpPr/>
          <p:nvPr/>
        </p:nvGrpSpPr>
        <p:grpSpPr>
          <a:xfrm>
            <a:off x="151050" y="2376433"/>
            <a:ext cx="11201401" cy="5512362"/>
            <a:chOff x="-822005" y="-107055"/>
            <a:chExt cx="3864740" cy="1451815"/>
          </a:xfrm>
        </p:grpSpPr>
        <p:sp>
          <p:nvSpPr>
            <p:cNvPr id="7" name="Freeform 7"/>
            <p:cNvSpPr/>
            <p:nvPr/>
          </p:nvSpPr>
          <p:spPr>
            <a:xfrm>
              <a:off x="-822005" y="-107055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82384" y="2489448"/>
            <a:ext cx="6583266" cy="99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US" sz="5854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Backup </a:t>
            </a:r>
            <a:r>
              <a:rPr lang="en-US" sz="5854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Danych</a:t>
            </a:r>
            <a:endParaRPr lang="en-US" sz="5854" dirty="0">
              <a:solidFill>
                <a:schemeClr val="bg1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5899" y="3597889"/>
            <a:ext cx="8591232" cy="3111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5"/>
              </a:lnSpc>
            </a:pP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Robisz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kopię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ważnych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plików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przechowujesz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ją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br>
              <a:rPr lang="pl-PL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</a:b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bezpiecznym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miejscu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</a:p>
          <a:p>
            <a:pPr algn="ctr">
              <a:lnSpc>
                <a:spcPts val="3475"/>
              </a:lnSpc>
            </a:pPr>
            <a:endParaRPr lang="en-US" sz="2482" dirty="0">
              <a:solidFill>
                <a:schemeClr val="bg1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3475"/>
              </a:lnSpc>
            </a:pP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Jeśli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coś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pójdzie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nie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tak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z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komputerem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lub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telefonem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możesz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użyć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tej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kopii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aby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odzyskać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swoje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82" dirty="0" err="1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dane</a:t>
            </a:r>
            <a:r>
              <a:rPr lang="en-US" sz="2482" dirty="0">
                <a:solidFill>
                  <a:schemeClr val="bg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marL="0" lvl="0" indent="0" algn="ctr">
              <a:lnSpc>
                <a:spcPts val="3475"/>
              </a:lnSpc>
              <a:spcBef>
                <a:spcPct val="0"/>
              </a:spcBef>
            </a:pPr>
            <a:endParaRPr lang="en-US" sz="2482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D890E68F-5F13-8589-0910-103C51E99278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28" y="-76968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806" b="-7086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3273449" y="2986145"/>
            <a:ext cx="11552885" cy="6272155"/>
            <a:chOff x="0" y="0"/>
            <a:chExt cx="3042735" cy="1651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651926"/>
            </a:xfrm>
            <a:custGeom>
              <a:avLst/>
              <a:gdLst/>
              <a:ahLst/>
              <a:cxnLst/>
              <a:rect l="l" t="t" r="r" b="b"/>
              <a:pathLst>
                <a:path w="3042735" h="1651926">
                  <a:moveTo>
                    <a:pt x="0" y="0"/>
                  </a:moveTo>
                  <a:lnTo>
                    <a:pt x="3042735" y="0"/>
                  </a:lnTo>
                  <a:lnTo>
                    <a:pt x="3042735" y="1651926"/>
                  </a:lnTo>
                  <a:lnTo>
                    <a:pt x="0" y="1651926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2735" cy="1690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37927" y="3345946"/>
            <a:ext cx="6583266" cy="99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US" sz="5854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Zasada 3-2-1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4578" y="4620698"/>
            <a:ext cx="10970627" cy="479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5"/>
              </a:lnSpc>
            </a:pPr>
            <a:r>
              <a:rPr lang="en-US" sz="2482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 kopie danych: Miej przynajmniej trzy kopie swoich danych. Jedna kopia to oryginał, a pozostałe to kopie zapasowe.</a:t>
            </a:r>
          </a:p>
          <a:p>
            <a:pPr algn="ctr">
              <a:lnSpc>
                <a:spcPts val="3475"/>
              </a:lnSpc>
            </a:pPr>
            <a:endParaRPr lang="en-US" sz="2482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3475"/>
              </a:lnSpc>
            </a:pPr>
            <a:r>
              <a:rPr lang="en-US" sz="2482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 różne nośniki: Przechowuj te kopie na dwóch różnych rodzajach nośników. Na przykład, jedna kopia na komputerze, a druga na zewnętrznym dysku twardym.</a:t>
            </a:r>
          </a:p>
          <a:p>
            <a:pPr algn="ctr">
              <a:lnSpc>
                <a:spcPts val="3475"/>
              </a:lnSpc>
            </a:pPr>
            <a:endParaRPr lang="en-US" sz="2482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3475"/>
              </a:lnSpc>
            </a:pPr>
            <a:r>
              <a:rPr lang="en-US" sz="2482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 kopia offline: Miej przynajmniej jedną kopię zapasową, która nie jest podłączona do internetu, żeby była bezpieczna, nawet jeśli komputer zostanie zainfekowany wirusem.</a:t>
            </a:r>
          </a:p>
          <a:p>
            <a:pPr marL="0" lvl="0" indent="0" algn="ctr">
              <a:lnSpc>
                <a:spcPts val="3475"/>
              </a:lnSpc>
              <a:spcBef>
                <a:spcPct val="0"/>
              </a:spcBef>
            </a:pPr>
            <a:endParaRPr lang="en-US" sz="2482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D768DE10-35DE-6128-8A02-26E04489FC5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928125" y="2434940"/>
            <a:ext cx="16425586" cy="7460559"/>
            <a:chOff x="0" y="0"/>
            <a:chExt cx="43260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26080" cy="1964921"/>
            </a:xfrm>
            <a:custGeom>
              <a:avLst/>
              <a:gdLst/>
              <a:ahLst/>
              <a:cxnLst/>
              <a:rect l="l" t="t" r="r" b="b"/>
              <a:pathLst>
                <a:path w="4326080" h="1964921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18273"/>
            <a:ext cx="2348992" cy="2378726"/>
          </a:xfrm>
          <a:custGeom>
            <a:avLst/>
            <a:gdLst/>
            <a:ahLst/>
            <a:cxnLst/>
            <a:rect l="l" t="t" r="r" b="b"/>
            <a:pathLst>
              <a:path w="2348992" h="2378726">
                <a:moveTo>
                  <a:pt x="0" y="0"/>
                </a:moveTo>
                <a:lnTo>
                  <a:pt x="2348992" y="0"/>
                </a:lnTo>
                <a:lnTo>
                  <a:pt x="2348992" y="2378726"/>
                </a:lnTo>
                <a:lnTo>
                  <a:pt x="0" y="2378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2728731" y="641918"/>
            <a:ext cx="14874071" cy="1793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22"/>
              </a:lnSpc>
              <a:spcBef>
                <a:spcPct val="0"/>
              </a:spcBef>
            </a:pPr>
            <a:r>
              <a:rPr lang="en-US" sz="5158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ZADANIE DOMOWE: </a:t>
            </a:r>
            <a:br>
              <a:rPr lang="pl-PL" sz="5158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</a:br>
            <a:r>
              <a:rPr lang="en-US" sz="5158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ZARZĄDZANIE INCYDENTAMI?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0200" y="2653513"/>
            <a:ext cx="15299336" cy="728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06" lvl="1" indent="-264153" algn="l">
              <a:lnSpc>
                <a:spcPts val="3425"/>
              </a:lnSpc>
              <a:buFont typeface="Arial"/>
              <a:buChar char="•"/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Sprawdź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swoje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adresy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e-mail:</a:t>
            </a:r>
          </a:p>
          <a:p>
            <a:pPr algn="l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Skorzystaj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serwisu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Have I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BeenPwned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sprawdź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czy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Twoje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adresy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e-mail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brały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udział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wyciekach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danych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Zrób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listę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adresów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e-mail,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zostały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ujawnione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wyciekach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42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28306" lvl="1" indent="-264153" algn="l">
              <a:lnSpc>
                <a:spcPts val="3425"/>
              </a:lnSpc>
              <a:buFont typeface="Arial"/>
              <a:buChar char="•"/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Dowiaduj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się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nowych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wyciekach</a:t>
            </a:r>
            <a:endParaRPr lang="en-US" sz="2446" b="1" spc="-48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Skorzystaj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opcji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powiadamiania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nowych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wyciekach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serwisie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Have I Been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Pwned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Wprowadź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swoje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adresy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e-mail, aby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otrzymywać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powiadomienia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przyszłych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wyciekach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związanych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tymi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adresami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425"/>
              </a:lnSpc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Obserwuj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np. : </a:t>
            </a:r>
            <a:r>
              <a:rPr lang="en-US" sz="2446" u="sng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  <a:hlinkClick r:id="rId7" tooltip="https://x.com/CERT_Polska"/>
              </a:rPr>
              <a:t>CERT Polska (@CERT_Polska) / X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niebezpiecznik.pl</a:t>
            </a:r>
          </a:p>
          <a:p>
            <a:pPr algn="l">
              <a:lnSpc>
                <a:spcPts val="342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28306" lvl="1" indent="-264153" algn="l">
              <a:lnSpc>
                <a:spcPts val="3425"/>
              </a:lnSpc>
              <a:buFont typeface="Arial"/>
              <a:buChar char="•"/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Zmień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hasła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  <a:p>
            <a:pPr algn="l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Zmień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były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zaangażowane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wycieki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Użyj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silnych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losowych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haseł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Możesz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wykorzystać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menedżer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haseł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taki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jak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KeePassXC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aby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wygenerować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przechować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nowe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42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28306" lvl="1" indent="-264153" algn="l">
              <a:lnSpc>
                <a:spcPts val="3425"/>
              </a:lnSpc>
              <a:buFont typeface="Arial"/>
              <a:buChar char="•"/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Stwórz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kopie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zapasowe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Wystarczy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skopiowanie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cennych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plików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przenośny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dysk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USB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trzymanie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go w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bezpiecznym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miejscu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28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285B4DBF-70A2-A5DB-09CB-7893C8BBCA5B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283557" y="2103831"/>
            <a:ext cx="15720884" cy="7460559"/>
            <a:chOff x="0" y="0"/>
            <a:chExt cx="4140480" cy="1964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0480" cy="1964921"/>
            </a:xfrm>
            <a:custGeom>
              <a:avLst/>
              <a:gdLst/>
              <a:ahLst/>
              <a:cxnLst/>
              <a:rect l="l" t="t" r="r" b="b"/>
              <a:pathLst>
                <a:path w="4140480" h="1964921">
                  <a:moveTo>
                    <a:pt x="0" y="0"/>
                  </a:moveTo>
                  <a:lnTo>
                    <a:pt x="4140480" y="0"/>
                  </a:lnTo>
                  <a:lnTo>
                    <a:pt x="41404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404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545120" y="822712"/>
            <a:ext cx="6842023" cy="6941699"/>
          </a:xfrm>
          <a:custGeom>
            <a:avLst/>
            <a:gdLst/>
            <a:ahLst/>
            <a:cxnLst/>
            <a:rect l="l" t="t" r="r" b="b"/>
            <a:pathLst>
              <a:path w="6842023" h="6941699">
                <a:moveTo>
                  <a:pt x="0" y="0"/>
                </a:moveTo>
                <a:lnTo>
                  <a:pt x="6842023" y="0"/>
                </a:lnTo>
                <a:lnTo>
                  <a:pt x="6842023" y="6941699"/>
                </a:lnTo>
                <a:lnTo>
                  <a:pt x="0" y="6941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2810731" y="2586094"/>
            <a:ext cx="3035762" cy="2281393"/>
          </a:xfrm>
          <a:custGeom>
            <a:avLst/>
            <a:gdLst/>
            <a:ahLst/>
            <a:cxnLst/>
            <a:rect l="l" t="t" r="r" b="b"/>
            <a:pathLst>
              <a:path w="3035762" h="2281393">
                <a:moveTo>
                  <a:pt x="0" y="0"/>
                </a:moveTo>
                <a:lnTo>
                  <a:pt x="3035761" y="0"/>
                </a:lnTo>
                <a:lnTo>
                  <a:pt x="3035761" y="2281394"/>
                </a:lnTo>
                <a:lnTo>
                  <a:pt x="0" y="228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6367359" y="2586094"/>
            <a:ext cx="3400303" cy="3400303"/>
          </a:xfrm>
          <a:custGeom>
            <a:avLst/>
            <a:gdLst/>
            <a:ahLst/>
            <a:cxnLst/>
            <a:rect l="l" t="t" r="r" b="b"/>
            <a:pathLst>
              <a:path w="3400303" h="3400303">
                <a:moveTo>
                  <a:pt x="0" y="0"/>
                </a:moveTo>
                <a:lnTo>
                  <a:pt x="3400302" y="0"/>
                </a:lnTo>
                <a:lnTo>
                  <a:pt x="3400302" y="3400303"/>
                </a:lnTo>
                <a:lnTo>
                  <a:pt x="0" y="3400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2967752" y="6147276"/>
            <a:ext cx="3119011" cy="3119011"/>
          </a:xfrm>
          <a:custGeom>
            <a:avLst/>
            <a:gdLst/>
            <a:ahLst/>
            <a:cxnLst/>
            <a:rect l="l" t="t" r="r" b="b"/>
            <a:pathLst>
              <a:path w="3119011" h="3119011">
                <a:moveTo>
                  <a:pt x="0" y="0"/>
                </a:moveTo>
                <a:lnTo>
                  <a:pt x="3119011" y="0"/>
                </a:lnTo>
                <a:lnTo>
                  <a:pt x="3119011" y="3119011"/>
                </a:lnTo>
                <a:lnTo>
                  <a:pt x="0" y="311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75605" y="2794759"/>
            <a:ext cx="2997604" cy="2997604"/>
          </a:xfrm>
          <a:custGeom>
            <a:avLst/>
            <a:gdLst/>
            <a:ahLst/>
            <a:cxnLst/>
            <a:rect l="l" t="t" r="r" b="b"/>
            <a:pathLst>
              <a:path w="2997604" h="2997604">
                <a:moveTo>
                  <a:pt x="0" y="0"/>
                </a:moveTo>
                <a:lnTo>
                  <a:pt x="2997604" y="0"/>
                </a:lnTo>
                <a:lnTo>
                  <a:pt x="2997604" y="2997604"/>
                </a:lnTo>
                <a:lnTo>
                  <a:pt x="0" y="299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757856" y="6615963"/>
            <a:ext cx="4975088" cy="2798487"/>
          </a:xfrm>
          <a:custGeom>
            <a:avLst/>
            <a:gdLst/>
            <a:ahLst/>
            <a:cxnLst/>
            <a:rect l="l" t="t" r="r" b="b"/>
            <a:pathLst>
              <a:path w="4975088" h="2798487">
                <a:moveTo>
                  <a:pt x="0" y="0"/>
                </a:moveTo>
                <a:lnTo>
                  <a:pt x="4975088" y="0"/>
                </a:lnTo>
                <a:lnTo>
                  <a:pt x="4975088" y="2798487"/>
                </a:lnTo>
                <a:lnTo>
                  <a:pt x="0" y="279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8223398" y="6134319"/>
            <a:ext cx="3088526" cy="3078433"/>
          </a:xfrm>
          <a:custGeom>
            <a:avLst/>
            <a:gdLst/>
            <a:ahLst/>
            <a:cxnLst/>
            <a:rect l="l" t="t" r="r" b="b"/>
            <a:pathLst>
              <a:path w="3088526" h="3078433">
                <a:moveTo>
                  <a:pt x="0" y="0"/>
                </a:moveTo>
                <a:lnTo>
                  <a:pt x="3088526" y="0"/>
                </a:lnTo>
                <a:lnTo>
                  <a:pt x="3088526" y="3078433"/>
                </a:lnTo>
                <a:lnTo>
                  <a:pt x="0" y="30784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4147711" y="349862"/>
            <a:ext cx="9992577" cy="88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22"/>
              </a:lnSpc>
              <a:spcBef>
                <a:spcPct val="0"/>
              </a:spcBef>
            </a:pPr>
            <a:r>
              <a:rPr lang="en-US" sz="5158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MEDIA SPOŁECZNOŚCIOWE</a:t>
            </a:r>
          </a:p>
        </p:txBody>
      </p:sp>
      <p:sp>
        <p:nvSpPr>
          <p:cNvPr id="15" name="Google Shape;129;p2">
            <a:extLst>
              <a:ext uri="{FF2B5EF4-FFF2-40B4-BE49-F238E27FC236}">
                <a16:creationId xmlns:a16="http://schemas.microsoft.com/office/drawing/2014/main" id="{C2CE15E9-C9F2-2161-96FB-366F0A7AFF39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57729" y="1959518"/>
            <a:ext cx="2652015" cy="3501010"/>
          </a:xfrm>
          <a:custGeom>
            <a:avLst/>
            <a:gdLst/>
            <a:ahLst/>
            <a:cxnLst/>
            <a:rect l="l" t="t" r="r" b="b"/>
            <a:pathLst>
              <a:path w="2652015" h="3501010">
                <a:moveTo>
                  <a:pt x="0" y="0"/>
                </a:moveTo>
                <a:lnTo>
                  <a:pt x="2652015" y="0"/>
                </a:lnTo>
                <a:lnTo>
                  <a:pt x="2652015" y="3501009"/>
                </a:lnTo>
                <a:lnTo>
                  <a:pt x="0" y="3501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40401" y="6470177"/>
            <a:ext cx="2486672" cy="2175248"/>
          </a:xfrm>
          <a:custGeom>
            <a:avLst/>
            <a:gdLst/>
            <a:ahLst/>
            <a:cxnLst/>
            <a:rect l="l" t="t" r="r" b="b"/>
            <a:pathLst>
              <a:path w="2486672" h="2175248">
                <a:moveTo>
                  <a:pt x="0" y="0"/>
                </a:moveTo>
                <a:lnTo>
                  <a:pt x="2486671" y="0"/>
                </a:lnTo>
                <a:lnTo>
                  <a:pt x="2486671" y="2175248"/>
                </a:lnTo>
                <a:lnTo>
                  <a:pt x="0" y="2175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1" b="-13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531638" y="1330278"/>
            <a:ext cx="13089404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Zagrożenia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31638" y="2545285"/>
            <a:ext cx="13727662" cy="645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5"/>
              </a:lnSpc>
            </a:pPr>
            <a:r>
              <a:rPr lang="en-US" sz="2189" b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Ataki socjotechniczne i phishing:</a:t>
            </a:r>
          </a:p>
          <a:p>
            <a:pPr algn="l">
              <a:lnSpc>
                <a:spcPts val="3065"/>
              </a:lnSpc>
            </a:pP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Nie klikaj w podejrzane linki ani załączniki w wiadomościach. Uważaj na osoby, które próbują zdobyć Twoje dane osobowe pod pretekstem pomocy.</a:t>
            </a:r>
          </a:p>
          <a:p>
            <a:pPr algn="l">
              <a:lnSpc>
                <a:spcPts val="3065"/>
              </a:lnSpc>
            </a:pPr>
            <a:endParaRPr lang="en-US" sz="2189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</a:pPr>
            <a:r>
              <a:rPr lang="en-US" sz="2189" b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Nadmierne udostępnianie danych: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Nie udostępniaj prywatnych informacji, takich jak adres zamieszkania, numer telefonu czy dane logowania. Zastanów się, zanim podzielisz się zdjęciami lub lokalizacją.</a:t>
            </a:r>
          </a:p>
          <a:p>
            <a:pPr algn="l">
              <a:lnSpc>
                <a:spcPts val="3065"/>
              </a:lnSpc>
            </a:pPr>
            <a:endParaRPr lang="en-US" sz="2189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</a:pPr>
            <a:r>
              <a:rPr lang="en-US" sz="2189" b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Zbieranie danych: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Aplikacje mogą zbierać Twoje dane osobowe, nawet jeśli się tego nie spodziewasz. Sprawdzaj ustawienia prywatności.</a:t>
            </a:r>
          </a:p>
          <a:p>
            <a:pPr algn="l">
              <a:lnSpc>
                <a:spcPts val="3065"/>
              </a:lnSpc>
            </a:pPr>
            <a:endParaRPr lang="en-US" sz="2189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</a:pPr>
            <a:r>
              <a:rPr lang="en-US" sz="2189" b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Niemonitorowane konta: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Regularnie sprawdzaj i aktualizuj swoje ustawienia prywatności. Zabezpiecz swoje konta silnymi hasłami i włącz autoryzację dwuetapową.</a:t>
            </a:r>
          </a:p>
          <a:p>
            <a:pPr algn="l">
              <a:lnSpc>
                <a:spcPts val="3065"/>
              </a:lnSpc>
            </a:pPr>
            <a:endParaRPr lang="en-US" sz="2189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</a:pPr>
            <a:r>
              <a:rPr lang="en-US" sz="2189" b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Fałszywe strony: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Upewnij się, że odwiedzasz tylko zaufane strony internetowe i aplikacje. Sprawdzaj adres URL przed podaniem jakichkolwiek danych.</a:t>
            </a:r>
          </a:p>
          <a:p>
            <a:pPr algn="l">
              <a:lnSpc>
                <a:spcPts val="3065"/>
              </a:lnSpc>
              <a:spcBef>
                <a:spcPct val="0"/>
              </a:spcBef>
            </a:pPr>
            <a:endParaRPr lang="en-US" sz="2189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29;p2">
            <a:extLst>
              <a:ext uri="{FF2B5EF4-FFF2-40B4-BE49-F238E27FC236}">
                <a16:creationId xmlns:a16="http://schemas.microsoft.com/office/drawing/2014/main" id="{EA6CB185-DBE8-B489-FCD1-401DBA77DEFE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6494" y="9204114"/>
            <a:ext cx="21820987" cy="1082886"/>
            <a:chOff x="0" y="-38100"/>
            <a:chExt cx="6110362" cy="303232"/>
          </a:xfrm>
        </p:grpSpPr>
        <p:sp>
          <p:nvSpPr>
            <p:cNvPr id="3" name="Freeform 3"/>
            <p:cNvSpPr/>
            <p:nvPr/>
          </p:nvSpPr>
          <p:spPr>
            <a:xfrm>
              <a:off x="494658" y="0"/>
              <a:ext cx="5121047" cy="265132"/>
            </a:xfrm>
            <a:custGeom>
              <a:avLst/>
              <a:gdLst/>
              <a:ahLst/>
              <a:cxnLst/>
              <a:rect l="l" t="t" r="r" b="b"/>
              <a:pathLst>
                <a:path w="6110362" h="265132">
                  <a:moveTo>
                    <a:pt x="0" y="0"/>
                  </a:moveTo>
                  <a:lnTo>
                    <a:pt x="6110362" y="0"/>
                  </a:lnTo>
                  <a:lnTo>
                    <a:pt x="6110362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110362" cy="30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59733" y="4322774"/>
            <a:ext cx="2696944" cy="2612664"/>
          </a:xfrm>
          <a:custGeom>
            <a:avLst/>
            <a:gdLst/>
            <a:ahLst/>
            <a:cxnLst/>
            <a:rect l="l" t="t" r="r" b="b"/>
            <a:pathLst>
              <a:path w="2696944" h="2612664">
                <a:moveTo>
                  <a:pt x="0" y="0"/>
                </a:moveTo>
                <a:lnTo>
                  <a:pt x="2696943" y="0"/>
                </a:lnTo>
                <a:lnTo>
                  <a:pt x="2696943" y="2612664"/>
                </a:lnTo>
                <a:lnTo>
                  <a:pt x="0" y="2612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3531638" y="1330278"/>
            <a:ext cx="13177895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Świadome korzystanie, czasem zapominamy…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31638" y="3328946"/>
            <a:ext cx="13727662" cy="531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Przemyślane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udostępnianie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wiadomości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Zanim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wyślesz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wiadomość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zastanów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czy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bezpieczna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czy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zawiera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prywatnych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danych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Unikaj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udostępniania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informacji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być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wykorzystane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oszustw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nękania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</a:pPr>
            <a:endParaRPr lang="en-US" sz="2189" dirty="0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Dbanie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bezpieczeństwo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urządzeń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Zainstaluj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oprogramowanie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antywirusowe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regularnie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je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aktualizuj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Używaj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silnych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unikaj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używania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samych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kontach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Zabezpiecz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urządzenia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hasłem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PIN-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odciskiem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palca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Weryfikowanie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grona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znajomych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Przyjmuj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zaproszenia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znajomych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tylko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od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osób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naprawdę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znasz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Regularnie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przeglądaj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swoją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listę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znajomych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usuwaj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osoby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Ci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znane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</a:pPr>
            <a:endParaRPr lang="en-US" sz="2189" dirty="0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Weryfikacja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ustawień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prywatności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Regularnie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sprawdzaj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aktualizuj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ustawienia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prywatności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swoich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profilach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Ustaw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kto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może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zobaczyć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Twoje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posty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zdjęcia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inne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informacje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Włącz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funkcje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bezpieczeństwa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takie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autoryzacja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dwuetapowa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dodatkowo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chronić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konta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  <a:spcBef>
                <a:spcPct val="0"/>
              </a:spcBef>
            </a:pPr>
            <a:endParaRPr lang="en-US" sz="2189" dirty="0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7332E78B-C7C9-CC69-6422-D1A1D73925B5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72F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23"/>
          <p:cNvGrpSpPr/>
          <p:nvPr/>
        </p:nvGrpSpPr>
        <p:grpSpPr>
          <a:xfrm rot="5400000">
            <a:off x="-275527" y="7126363"/>
            <a:ext cx="2398303" cy="1878652"/>
            <a:chOff x="22782" y="33598"/>
            <a:chExt cx="767236" cy="677602"/>
          </a:xfrm>
        </p:grpSpPr>
        <p:sp>
          <p:nvSpPr>
            <p:cNvPr id="540" name="Google Shape;540;p23"/>
            <p:cNvSpPr/>
            <p:nvPr/>
          </p:nvSpPr>
          <p:spPr>
            <a:xfrm>
              <a:off x="22782" y="33598"/>
              <a:ext cx="767236" cy="677602"/>
            </a:xfrm>
            <a:custGeom>
              <a:avLst/>
              <a:gdLst/>
              <a:ahLst/>
              <a:cxnLst/>
              <a:rect l="l" t="t" r="r" b="b"/>
              <a:pathLst>
                <a:path w="767236" h="677602" extrusionOk="0">
                  <a:moveTo>
                    <a:pt x="412342" y="16669"/>
                  </a:moveTo>
                  <a:lnTo>
                    <a:pt x="761294" y="627335"/>
                  </a:lnTo>
                  <a:cubicBezTo>
                    <a:pt x="767236" y="637733"/>
                    <a:pt x="767193" y="650509"/>
                    <a:pt x="761182" y="660868"/>
                  </a:cubicBezTo>
                  <a:cubicBezTo>
                    <a:pt x="755170" y="671227"/>
                    <a:pt x="744099" y="677602"/>
                    <a:pt x="732123" y="677602"/>
                  </a:cubicBezTo>
                  <a:lnTo>
                    <a:pt x="35113" y="677602"/>
                  </a:lnTo>
                  <a:cubicBezTo>
                    <a:pt x="23137" y="677602"/>
                    <a:pt x="12066" y="671227"/>
                    <a:pt x="6054" y="660868"/>
                  </a:cubicBezTo>
                  <a:cubicBezTo>
                    <a:pt x="43" y="650509"/>
                    <a:pt x="0" y="637733"/>
                    <a:pt x="5942" y="627335"/>
                  </a:cubicBezTo>
                  <a:lnTo>
                    <a:pt x="354894" y="16669"/>
                  </a:lnTo>
                  <a:cubicBezTo>
                    <a:pt x="360784" y="6361"/>
                    <a:pt x="371746" y="0"/>
                    <a:pt x="383618" y="0"/>
                  </a:cubicBezTo>
                  <a:cubicBezTo>
                    <a:pt x="395490" y="0"/>
                    <a:pt x="406452" y="6361"/>
                    <a:pt x="412342" y="16669"/>
                  </a:cubicBezTo>
                  <a:close/>
                </a:path>
              </a:pathLst>
            </a:custGeom>
            <a:solidFill>
              <a:srgbClr val="197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3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875" tIns="48875" rIns="48875" bIns="488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23"/>
          <p:cNvSpPr/>
          <p:nvPr/>
        </p:nvSpPr>
        <p:spPr>
          <a:xfrm>
            <a:off x="1075" y="8715250"/>
            <a:ext cx="18288642" cy="1572580"/>
          </a:xfrm>
          <a:custGeom>
            <a:avLst/>
            <a:gdLst/>
            <a:ahLst/>
            <a:cxnLst/>
            <a:rect l="l" t="t" r="r" b="b"/>
            <a:pathLst>
              <a:path w="11359405" h="833155" extrusionOk="0">
                <a:moveTo>
                  <a:pt x="0" y="0"/>
                </a:moveTo>
                <a:lnTo>
                  <a:pt x="11359405" y="0"/>
                </a:lnTo>
                <a:lnTo>
                  <a:pt x="11359405" y="833155"/>
                </a:lnTo>
                <a:lnTo>
                  <a:pt x="0" y="833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23"/>
          <p:cNvSpPr/>
          <p:nvPr/>
        </p:nvSpPr>
        <p:spPr>
          <a:xfrm>
            <a:off x="12873261" y="9037474"/>
            <a:ext cx="1169464" cy="1076394"/>
          </a:xfrm>
          <a:custGeom>
            <a:avLst/>
            <a:gdLst/>
            <a:ahLst/>
            <a:cxnLst/>
            <a:rect l="l" t="t" r="r" b="b"/>
            <a:pathLst>
              <a:path w="1169464" h="1076394" extrusionOk="0">
                <a:moveTo>
                  <a:pt x="0" y="0"/>
                </a:moveTo>
                <a:lnTo>
                  <a:pt x="1169464" y="0"/>
                </a:lnTo>
                <a:lnTo>
                  <a:pt x="1169464" y="1076395"/>
                </a:lnTo>
                <a:lnTo>
                  <a:pt x="0" y="1076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23"/>
          <p:cNvSpPr/>
          <p:nvPr/>
        </p:nvSpPr>
        <p:spPr>
          <a:xfrm>
            <a:off x="14557174" y="8870396"/>
            <a:ext cx="1787702" cy="1277462"/>
          </a:xfrm>
          <a:custGeom>
            <a:avLst/>
            <a:gdLst/>
            <a:ahLst/>
            <a:cxnLst/>
            <a:rect l="l" t="t" r="r" b="b"/>
            <a:pathLst>
              <a:path w="1787702" h="1277462" extrusionOk="0">
                <a:moveTo>
                  <a:pt x="0" y="0"/>
                </a:moveTo>
                <a:lnTo>
                  <a:pt x="1787701" y="0"/>
                </a:lnTo>
                <a:lnTo>
                  <a:pt x="1787701" y="1277462"/>
                </a:lnTo>
                <a:lnTo>
                  <a:pt x="0" y="1277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" name="Google Shape;545;p23"/>
          <p:cNvSpPr/>
          <p:nvPr/>
        </p:nvSpPr>
        <p:spPr>
          <a:xfrm>
            <a:off x="7232874" y="8870396"/>
            <a:ext cx="4369266" cy="1163199"/>
          </a:xfrm>
          <a:custGeom>
            <a:avLst/>
            <a:gdLst/>
            <a:ahLst/>
            <a:cxnLst/>
            <a:rect l="l" t="t" r="r" b="b"/>
            <a:pathLst>
              <a:path w="4369266" h="1163199" extrusionOk="0">
                <a:moveTo>
                  <a:pt x="0" y="0"/>
                </a:moveTo>
                <a:lnTo>
                  <a:pt x="4369266" y="0"/>
                </a:lnTo>
                <a:lnTo>
                  <a:pt x="4369266" y="1163199"/>
                </a:lnTo>
                <a:lnTo>
                  <a:pt x="0" y="1163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" name="Google Shape;546;p23"/>
          <p:cNvSpPr/>
          <p:nvPr/>
        </p:nvSpPr>
        <p:spPr>
          <a:xfrm>
            <a:off x="10872153" y="1327603"/>
            <a:ext cx="4838786" cy="7631804"/>
          </a:xfrm>
          <a:custGeom>
            <a:avLst/>
            <a:gdLst/>
            <a:ahLst/>
            <a:cxnLst/>
            <a:rect l="l" t="t" r="r" b="b"/>
            <a:pathLst>
              <a:path w="4875351" h="8184240" extrusionOk="0">
                <a:moveTo>
                  <a:pt x="0" y="0"/>
                </a:moveTo>
                <a:lnTo>
                  <a:pt x="4875351" y="0"/>
                </a:lnTo>
                <a:lnTo>
                  <a:pt x="4875351" y="8184240"/>
                </a:lnTo>
                <a:lnTo>
                  <a:pt x="0" y="8184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3929" r="-33929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" name="Google Shape;547;p23"/>
          <p:cNvSpPr/>
          <p:nvPr/>
        </p:nvSpPr>
        <p:spPr>
          <a:xfrm>
            <a:off x="1952275" y="3120818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548;p23"/>
          <p:cNvSpPr/>
          <p:nvPr/>
        </p:nvSpPr>
        <p:spPr>
          <a:xfrm>
            <a:off x="1952275" y="2636055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69"/>
                </a:lnTo>
                <a:lnTo>
                  <a:pt x="0" y="25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549;p23"/>
          <p:cNvSpPr/>
          <p:nvPr/>
        </p:nvSpPr>
        <p:spPr>
          <a:xfrm>
            <a:off x="1559946" y="9103254"/>
            <a:ext cx="4249973" cy="811745"/>
          </a:xfrm>
          <a:custGeom>
            <a:avLst/>
            <a:gdLst/>
            <a:ahLst/>
            <a:cxnLst/>
            <a:rect l="l" t="t" r="r" b="b"/>
            <a:pathLst>
              <a:path w="4249973" h="811745" extrusionOk="0">
                <a:moveTo>
                  <a:pt x="0" y="0"/>
                </a:moveTo>
                <a:lnTo>
                  <a:pt x="4249973" y="0"/>
                </a:lnTo>
                <a:lnTo>
                  <a:pt x="4249973" y="811745"/>
                </a:lnTo>
                <a:lnTo>
                  <a:pt x="0" y="811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23"/>
          <p:cNvSpPr/>
          <p:nvPr/>
        </p:nvSpPr>
        <p:spPr>
          <a:xfrm>
            <a:off x="1952275" y="3605581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" name="Google Shape;551;p23"/>
          <p:cNvSpPr txBox="1"/>
          <p:nvPr/>
        </p:nvSpPr>
        <p:spPr>
          <a:xfrm>
            <a:off x="2293382" y="731271"/>
            <a:ext cx="7613100" cy="1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56" b="1" i="0" u="none" strike="noStrike" kern="0" cap="none" spc="0" normalizeH="0" baseline="0" noProof="0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Dalsze informacje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56" b="1" i="0" u="none" strike="noStrike" kern="0" cap="none" spc="0" normalizeH="0" baseline="0" noProof="0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na temat projektu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23"/>
          <p:cNvSpPr txBox="1"/>
          <p:nvPr/>
        </p:nvSpPr>
        <p:spPr>
          <a:xfrm>
            <a:off x="2293382" y="4492394"/>
            <a:ext cx="8669100" cy="31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Finansowane przez Unię Europejską. Wyrażone poglądy i opinie są jednak poglądami i opiniami wyłącznie autora(-ów) i niekoniecznie odzwierciedlają poglądy Unii Europejskiej lub Europejskiej Agencji Wykonawczej ds. Edukacji i Kultury (EACEA). Ani Unia Europejska, ani EACEA nie mogą być za nie pociągnięte do odpowiedzialności.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1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Wszystkie rezultaty opracowane w ramach niniejszego projektu są dostępne na podstawie otwartych licencji (CC BY-NC 4.0). Mogą być wykorzystywane bezpłatnie i bez ograniczeń. Kopiowanie lub przetwarzanie tych materiałów w całości lub w części bez zgody autora jest zabronione. W przypadku wykorzystania rezultatów konieczne jest podanie źródła finansowania i ich autorów.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" name="Google Shape;553;p23"/>
          <p:cNvSpPr txBox="1"/>
          <p:nvPr/>
        </p:nvSpPr>
        <p:spPr>
          <a:xfrm rot="-5400000">
            <a:off x="11550495" y="9415368"/>
            <a:ext cx="1194300" cy="1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7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PARTNERZY: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Google Shape;554;p23"/>
          <p:cNvSpPr txBox="1"/>
          <p:nvPr/>
        </p:nvSpPr>
        <p:spPr>
          <a:xfrm rot="-5400000">
            <a:off x="6177537" y="9513543"/>
            <a:ext cx="10821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7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LIDER: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23"/>
          <p:cNvSpPr txBox="1"/>
          <p:nvPr/>
        </p:nvSpPr>
        <p:spPr>
          <a:xfrm>
            <a:off x="5746462" y="8257662"/>
            <a:ext cx="5662500" cy="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PROJEKT NR 2023-2-PL01-KA210-VET-000176822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" name="Google Shape;556;p23"/>
          <p:cNvSpPr txBox="1"/>
          <p:nvPr/>
        </p:nvSpPr>
        <p:spPr>
          <a:xfrm>
            <a:off x="2369812" y="2500928"/>
            <a:ext cx="81852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https://www.coventry.ac.uk/wroclaw/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https://kreatywnidlabiznesu.pl/cyber-sec-edu-check/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https://eccedu.net/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7" name="Google Shape;557;p23"/>
          <p:cNvGrpSpPr/>
          <p:nvPr/>
        </p:nvGrpSpPr>
        <p:grpSpPr>
          <a:xfrm rot="5400000">
            <a:off x="15608368" y="1887032"/>
            <a:ext cx="1504526" cy="1337028"/>
            <a:chOff x="36828" y="54313"/>
            <a:chExt cx="739143" cy="656887"/>
          </a:xfrm>
        </p:grpSpPr>
        <p:sp>
          <p:nvSpPr>
            <p:cNvPr id="558" name="Google Shape;558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3"/>
          <p:cNvGrpSpPr/>
          <p:nvPr/>
        </p:nvGrpSpPr>
        <p:grpSpPr>
          <a:xfrm rot="5400000">
            <a:off x="16540492" y="495532"/>
            <a:ext cx="1504526" cy="1337028"/>
            <a:chOff x="36828" y="54313"/>
            <a:chExt cx="739143" cy="656887"/>
          </a:xfrm>
        </p:grpSpPr>
        <p:sp>
          <p:nvSpPr>
            <p:cNvPr id="561" name="Google Shape;561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w="38100" cap="sq" cmpd="sng">
              <a:solidFill>
                <a:srgbClr val="2C53A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23"/>
          <p:cNvGrpSpPr/>
          <p:nvPr/>
        </p:nvGrpSpPr>
        <p:grpSpPr>
          <a:xfrm rot="-5400000">
            <a:off x="15068185" y="463628"/>
            <a:ext cx="1489532" cy="1325974"/>
            <a:chOff x="40511" y="59744"/>
            <a:chExt cx="731777" cy="651456"/>
          </a:xfrm>
        </p:grpSpPr>
        <p:sp>
          <p:nvSpPr>
            <p:cNvPr id="564" name="Google Shape;564;p23"/>
            <p:cNvSpPr/>
            <p:nvPr/>
          </p:nvSpPr>
          <p:spPr>
            <a:xfrm>
              <a:off x="40511" y="59744"/>
              <a:ext cx="731777" cy="651456"/>
            </a:xfrm>
            <a:custGeom>
              <a:avLst/>
              <a:gdLst/>
              <a:ahLst/>
              <a:cxnLst/>
              <a:rect l="l" t="t" r="r" b="b"/>
              <a:pathLst>
                <a:path w="731777" h="651456" extrusionOk="0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6" name="Google Shape;566;p23"/>
          <p:cNvGrpSpPr/>
          <p:nvPr/>
        </p:nvGrpSpPr>
        <p:grpSpPr>
          <a:xfrm rot="5400000">
            <a:off x="16592883" y="3136952"/>
            <a:ext cx="1504526" cy="1337028"/>
            <a:chOff x="36828" y="54313"/>
            <a:chExt cx="739143" cy="656887"/>
          </a:xfrm>
        </p:grpSpPr>
        <p:sp>
          <p:nvSpPr>
            <p:cNvPr id="567" name="Google Shape;567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68384" y="422704"/>
            <a:ext cx="7922504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Incydenty</a:t>
            </a:r>
            <a:r>
              <a:rPr lang="en-US" sz="45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Bezpieczeństwa</a:t>
            </a:r>
            <a:endParaRPr lang="en-US" sz="4500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Cyfrowego</a:t>
            </a:r>
            <a:endParaRPr lang="en-US" sz="4500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966307" y="0"/>
            <a:ext cx="8321693" cy="10286999"/>
            <a:chOff x="0" y="0"/>
            <a:chExt cx="8603361" cy="10286746"/>
          </a:xfrm>
        </p:grpSpPr>
        <p:sp>
          <p:nvSpPr>
            <p:cNvPr id="10" name="Freeform 10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4178" r="-1538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9615" y="5146102"/>
            <a:ext cx="5580535" cy="4413696"/>
          </a:xfrm>
          <a:custGeom>
            <a:avLst/>
            <a:gdLst/>
            <a:ahLst/>
            <a:cxnLst/>
            <a:rect l="l" t="t" r="r" b="b"/>
            <a:pathLst>
              <a:path w="5580535" h="4413696">
                <a:moveTo>
                  <a:pt x="0" y="0"/>
                </a:moveTo>
                <a:lnTo>
                  <a:pt x="5580535" y="0"/>
                </a:lnTo>
                <a:lnTo>
                  <a:pt x="5580535" y="4413696"/>
                </a:lnTo>
                <a:lnTo>
                  <a:pt x="0" y="441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3485765" y="1994327"/>
            <a:ext cx="4970099" cy="3930896"/>
          </a:xfrm>
          <a:custGeom>
            <a:avLst/>
            <a:gdLst/>
            <a:ahLst/>
            <a:cxnLst/>
            <a:rect l="l" t="t" r="r" b="b"/>
            <a:pathLst>
              <a:path w="4970099" h="3930896">
                <a:moveTo>
                  <a:pt x="0" y="0"/>
                </a:moveTo>
                <a:lnTo>
                  <a:pt x="4970099" y="0"/>
                </a:lnTo>
                <a:lnTo>
                  <a:pt x="4970099" y="3930897"/>
                </a:lnTo>
                <a:lnTo>
                  <a:pt x="0" y="3930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570384" y="5143500"/>
            <a:ext cx="5402422" cy="4272825"/>
          </a:xfrm>
          <a:custGeom>
            <a:avLst/>
            <a:gdLst/>
            <a:ahLst/>
            <a:cxnLst/>
            <a:rect l="l" t="t" r="r" b="b"/>
            <a:pathLst>
              <a:path w="5402422" h="4272825">
                <a:moveTo>
                  <a:pt x="0" y="0"/>
                </a:moveTo>
                <a:lnTo>
                  <a:pt x="5402422" y="0"/>
                </a:lnTo>
                <a:lnTo>
                  <a:pt x="5402422" y="4272825"/>
                </a:lnTo>
                <a:lnTo>
                  <a:pt x="0" y="4272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9144000" y="494254"/>
            <a:ext cx="5357735" cy="4237481"/>
          </a:xfrm>
          <a:custGeom>
            <a:avLst/>
            <a:gdLst/>
            <a:ahLst/>
            <a:cxnLst/>
            <a:rect l="l" t="t" r="r" b="b"/>
            <a:pathLst>
              <a:path w="5357735" h="4237481">
                <a:moveTo>
                  <a:pt x="0" y="0"/>
                </a:moveTo>
                <a:lnTo>
                  <a:pt x="5357735" y="0"/>
                </a:lnTo>
                <a:lnTo>
                  <a:pt x="5357735" y="4237481"/>
                </a:lnTo>
                <a:lnTo>
                  <a:pt x="0" y="4237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4257168" y="3157876"/>
            <a:ext cx="3427294" cy="124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</a:pPr>
            <a:r>
              <a:rPr lang="en-US" sz="179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Włamanie do konta: Ktoś zdobył dostęp do twojego konta bez twojej zgody.</a:t>
            </a:r>
          </a:p>
          <a:p>
            <a:pPr algn="ctr">
              <a:lnSpc>
                <a:spcPts val="2508"/>
              </a:lnSpc>
              <a:spcBef>
                <a:spcPct val="0"/>
              </a:spcBef>
            </a:pPr>
            <a:endParaRPr lang="en-US" sz="1791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18286" y="6443637"/>
            <a:ext cx="3906618" cy="131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506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Utrata konta w grze po podzieleniu się hasłem: Ktoś przejął Twoje konto i straciłeś postępy w grze, masz problemy z odzyskaniem konta</a:t>
            </a:r>
          </a:p>
          <a:p>
            <a:pPr algn="ctr">
              <a:lnSpc>
                <a:spcPts val="2109"/>
              </a:lnSpc>
              <a:spcBef>
                <a:spcPct val="0"/>
              </a:spcBef>
            </a:pPr>
            <a:endParaRPr lang="en-US" sz="1506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667260" y="1741692"/>
            <a:ext cx="4311215" cy="169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Włamanie do konta bankowego: Ktoś zdobył dostęp do twojego konta bez twojej zgody i przelał pieniądze.</a:t>
            </a:r>
          </a:p>
          <a:p>
            <a:pPr algn="ctr">
              <a:lnSpc>
                <a:spcPts val="2707"/>
              </a:lnSpc>
              <a:spcBef>
                <a:spcPct val="0"/>
              </a:spcBef>
            </a:pPr>
            <a:endParaRPr lang="en-US" sz="1933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55948" y="6410980"/>
            <a:ext cx="4259191" cy="153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4"/>
              </a:lnSpc>
            </a:pP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Złośliwe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oprogramowanie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Programy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które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szkodzą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twojemu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komputerowi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jak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wirusy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78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czy</a:t>
            </a:r>
            <a:r>
              <a:rPr lang="en-US" sz="178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ransomware.</a:t>
            </a:r>
          </a:p>
          <a:p>
            <a:pPr algn="ctr">
              <a:lnSpc>
                <a:spcPts val="2494"/>
              </a:lnSpc>
              <a:spcBef>
                <a:spcPct val="0"/>
              </a:spcBef>
            </a:pPr>
            <a:endParaRPr lang="en-US" sz="1781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23" name="Google Shape;129;p2">
            <a:extLst>
              <a:ext uri="{FF2B5EF4-FFF2-40B4-BE49-F238E27FC236}">
                <a16:creationId xmlns:a16="http://schemas.microsoft.com/office/drawing/2014/main" id="{C9A40A53-219F-A7C9-5361-BDD803FB9A59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12213997" y="3298645"/>
            <a:ext cx="5841799" cy="5146658"/>
            <a:chOff x="0" y="0"/>
            <a:chExt cx="1554321" cy="13693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4860" y="3298645"/>
            <a:ext cx="5841799" cy="5146658"/>
            <a:chOff x="0" y="0"/>
            <a:chExt cx="1554321" cy="1369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204" y="3298645"/>
            <a:ext cx="5841799" cy="5146658"/>
            <a:chOff x="0" y="0"/>
            <a:chExt cx="1554321" cy="1369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84604" y="3447950"/>
            <a:ext cx="5570690" cy="3133474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358655" y="3447950"/>
            <a:ext cx="5570690" cy="3133474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349552" y="3446286"/>
            <a:ext cx="5570690" cy="3133474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b="-1845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376343" y="1218971"/>
            <a:ext cx="7453950" cy="112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51"/>
              </a:lnSpc>
              <a:spcBef>
                <a:spcPct val="0"/>
              </a:spcBef>
            </a:pPr>
            <a:r>
              <a:rPr lang="en-US" sz="6608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Mini Quiz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17196" y="7166234"/>
            <a:ext cx="4979014" cy="9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Quiz składa się z siedmiu pytań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58655" y="7166234"/>
            <a:ext cx="5841799" cy="9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pl-PL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Wskaż najbardziej pasującą według Ciebie odpowiedź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30293" y="7204993"/>
            <a:ext cx="4609207" cy="48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Zapisz swoje odpowiedzi.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49796" y="2385269"/>
            <a:ext cx="11459517" cy="46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91"/>
              </a:lnSpc>
              <a:spcBef>
                <a:spcPct val="0"/>
              </a:spcBef>
            </a:pPr>
            <a:r>
              <a:rPr lang="en-US" sz="2708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Sprawdź swoją podatność na ataki hackerów</a:t>
            </a:r>
          </a:p>
        </p:txBody>
      </p:sp>
      <p:sp>
        <p:nvSpPr>
          <p:cNvPr id="31" name="Google Shape;129;p2">
            <a:extLst>
              <a:ext uri="{FF2B5EF4-FFF2-40B4-BE49-F238E27FC236}">
                <a16:creationId xmlns:a16="http://schemas.microsoft.com/office/drawing/2014/main" id="{6A8BB89B-9847-1D4D-BA79-41ECA3485D1F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99437"/>
            <a:ext cx="5280510" cy="329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3"/>
              </a:lnSpc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1. Czy ktoś może chcieć Cię zaatakować?</a:t>
            </a:r>
          </a:p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endParaRPr lang="en-US" sz="46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33266"/>
            <a:ext cx="6176209" cy="144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Nie, bo nie mam żadnych ważnych danych, które można sprzedać</a:t>
            </a:r>
          </a:p>
          <a:p>
            <a:pPr algn="l">
              <a:lnSpc>
                <a:spcPts val="349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88346" y="3980469"/>
            <a:ext cx="6299289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Tak, bo ktoś może użyć mojego konta na mediach społecznościowych do oszukiwania innych</a:t>
            </a:r>
          </a:p>
          <a:p>
            <a:pPr algn="l">
              <a:lnSpc>
                <a:spcPts val="391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484414" y="6976399"/>
            <a:ext cx="5768345" cy="154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spc="-5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Tak, bo ktoś może zaszyfrować moje dane i zażądać okupu</a:t>
            </a:r>
          </a:p>
          <a:p>
            <a:pPr algn="l">
              <a:lnSpc>
                <a:spcPts val="4060"/>
              </a:lnSpc>
            </a:pPr>
            <a:endParaRPr lang="en-US" sz="2900" spc="-58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865C5CF6-55BB-15A0-8B94-B319255AC9D8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99437"/>
            <a:ext cx="5280510" cy="412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3"/>
              </a:lnSpc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2. Czy używasz tego samego hasła do kilku różnych kont?</a:t>
            </a:r>
          </a:p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endParaRPr lang="en-US" sz="46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33266"/>
            <a:ext cx="6176209" cy="95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Tak, bo łatwiej je zapamiętać</a:t>
            </a:r>
          </a:p>
          <a:p>
            <a:pPr algn="l">
              <a:lnSpc>
                <a:spcPts val="349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7523" y="4225750"/>
            <a:ext cx="629928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Nie, mam unikalne hasło do każdego konta</a:t>
            </a:r>
          </a:p>
          <a:p>
            <a:pPr algn="l">
              <a:lnSpc>
                <a:spcPts val="391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484414" y="6976399"/>
            <a:ext cx="6552398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spc="-5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Używam jednego głównego hasła, a na innych kontach drobnych modyfikacji</a:t>
            </a:r>
          </a:p>
          <a:p>
            <a:pPr algn="l">
              <a:lnSpc>
                <a:spcPts val="4060"/>
              </a:lnSpc>
            </a:pPr>
            <a:endParaRPr lang="en-US" sz="2900" spc="-58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13236330-BE74-2406-0BD7-C3E19B75C746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99437"/>
            <a:ext cx="6010558" cy="496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3"/>
              </a:lnSpc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3. Czy weryfikujesz źródła linków, które otrzymujesz w e-mailach lub wiadomościach?</a:t>
            </a:r>
          </a:p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endParaRPr lang="en-US" sz="46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1889587"/>
            <a:ext cx="6176209" cy="144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Nie zawsze, zazwyczaj klikam, jeśli nadawca wygląda znajomo</a:t>
            </a:r>
          </a:p>
          <a:p>
            <a:pPr algn="l">
              <a:lnSpc>
                <a:spcPts val="349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7523" y="4225750"/>
            <a:ext cx="629928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Zawsze sprawdzam, czy link jest bezpieczny przed kliknięciem</a:t>
            </a:r>
          </a:p>
          <a:p>
            <a:pPr algn="l">
              <a:lnSpc>
                <a:spcPts val="391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484414" y="6976399"/>
            <a:ext cx="6552398" cy="154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spc="-5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Tylko wtedy, gdy wiadomość wydaje się podejrzana</a:t>
            </a:r>
          </a:p>
          <a:p>
            <a:pPr algn="l">
              <a:lnSpc>
                <a:spcPts val="4060"/>
              </a:lnSpc>
            </a:pPr>
            <a:endParaRPr lang="en-US" sz="2900" spc="-58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37346115-FE97-5C60-7E5B-FC1B42931B7D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89912"/>
            <a:ext cx="6839328" cy="487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3"/>
              </a:lnSpc>
            </a:pPr>
            <a:r>
              <a:rPr lang="en-US" sz="45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4. Co robisz, gdy otrzymasz podejrzany e-mail z prośbą o podanie danych?</a:t>
            </a:r>
          </a:p>
          <a:p>
            <a:pPr algn="l">
              <a:lnSpc>
                <a:spcPts val="6553"/>
              </a:lnSpc>
            </a:pPr>
            <a:endParaRPr lang="en-US" sz="45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endParaRPr lang="en-US" sz="45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31678"/>
            <a:ext cx="6176209" cy="95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Ignoruję go lub usuwam</a:t>
            </a:r>
          </a:p>
          <a:p>
            <a:pPr algn="l">
              <a:lnSpc>
                <a:spcPts val="349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7523" y="4225750"/>
            <a:ext cx="629928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Sprawdzam szczegóły nadawcy i linki, zanim podejmę decyzję</a:t>
            </a:r>
          </a:p>
          <a:p>
            <a:pPr algn="l">
              <a:lnSpc>
                <a:spcPts val="391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425540" y="7035923"/>
            <a:ext cx="6552398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spc="-5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Otwieram, ale nie podaję żadnych danych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D759D866-5D6C-F3C8-CAA2-BC9A9B27F8D5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89912"/>
            <a:ext cx="6839328" cy="404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3"/>
              </a:lnSpc>
            </a:pPr>
            <a:r>
              <a:rPr lang="en-US" sz="45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5. Jakie kroki podejmujesz, aby chronić swoje urządzenia?</a:t>
            </a:r>
          </a:p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endParaRPr lang="en-US" sz="45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1934654"/>
            <a:ext cx="617620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Nie używam żadnych dodatkowych zabezpieczeń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7523" y="4225750"/>
            <a:ext cx="6521777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55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Mam zainstalowany program antywirusowy i regularnie go aktualizuję</a:t>
            </a:r>
          </a:p>
          <a:p>
            <a:pPr algn="l">
              <a:lnSpc>
                <a:spcPts val="3919"/>
              </a:lnSpc>
            </a:pPr>
            <a:endParaRPr lang="en-US" sz="2799" spc="-55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9008" cy="1899008"/>
            </a:xfrm>
            <a:custGeom>
              <a:avLst/>
              <a:gdLst/>
              <a:ahLst/>
              <a:cxnLst/>
              <a:rect l="l" t="t" r="r" b="b"/>
              <a:pathLst>
                <a:path w="1899008" h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>
                  <a:solidFill>
                    <a:srgbClr val="FDFDF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425540" y="7035923"/>
            <a:ext cx="6552398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spc="-5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Korzystam z antywirusa, aktualizuję oprogramowanie i używam menedżera haseł</a:t>
            </a:r>
          </a:p>
          <a:p>
            <a:pPr algn="l">
              <a:lnSpc>
                <a:spcPts val="4060"/>
              </a:lnSpc>
            </a:pPr>
            <a:endParaRPr lang="en-US" sz="2900" spc="-58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D7B9B0FA-B013-581F-4539-0E59C942E6EB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2146</Words>
  <Application>Microsoft Office PowerPoint</Application>
  <PresentationFormat>Niestandardowy</PresentationFormat>
  <Paragraphs>220</Paragraphs>
  <Slides>29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29</vt:i4>
      </vt:variant>
    </vt:vector>
  </HeadingPairs>
  <TitlesOfParts>
    <vt:vector size="39" baseType="lpstr">
      <vt:lpstr>Poppins Bold</vt:lpstr>
      <vt:lpstr>Open Sans Bold</vt:lpstr>
      <vt:lpstr>Arial</vt:lpstr>
      <vt:lpstr>Open Sans Extra Bold</vt:lpstr>
      <vt:lpstr>Poppins</vt:lpstr>
      <vt:lpstr>Calibri</vt:lpstr>
      <vt:lpstr>Open Sans</vt:lpstr>
      <vt:lpstr>Open Sans ExtraBold</vt:lpstr>
      <vt:lpstr>Office Theme</vt:lpstr>
      <vt:lpstr>1_Office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 3 - Incydenty bezpieczeństwa cyfrowego  - prezentacja – kopia</dc:title>
  <cp:lastModifiedBy>Jadwiga Maj</cp:lastModifiedBy>
  <cp:revision>4</cp:revision>
  <dcterms:created xsi:type="dcterms:W3CDTF">2006-08-16T00:00:00Z</dcterms:created>
  <dcterms:modified xsi:type="dcterms:W3CDTF">2025-01-25T19:51:11Z</dcterms:modified>
  <dc:identifier>DAGWefyWSbE</dc:identifier>
</cp:coreProperties>
</file>