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9" r:id="rId3"/>
    <p:sldId id="257" r:id="rId4"/>
    <p:sldId id="270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80" r:id="rId17"/>
  </p:sldIdLst>
  <p:sldSz cx="18288000" cy="10287000"/>
  <p:notesSz cx="6858000" cy="9144000"/>
  <p:embeddedFontLs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Extra Bold" panose="020B0604020202020204" charset="0"/>
      <p:regular r:id="rId23"/>
    </p:embeddedFont>
    <p:embeddedFont>
      <p:font typeface="Open Sans ExtraBold" panose="020B0906030804020204" pitchFamily="34" charset="0"/>
      <p:bold r:id="rId24"/>
      <p:boldItalic r:id="rId25"/>
    </p:embeddedFont>
    <p:embeddedFont>
      <p:font typeface="Poppins" panose="00000500000000000000" pitchFamily="2" charset="-18"/>
      <p:regular r:id="rId26"/>
      <p:bold r:id="rId27"/>
    </p:embeddedFont>
    <p:embeddedFont>
      <p:font typeface="Poppins Bold" panose="00000800000000000000" charset="-18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138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DD65-0A77-4AAD-9E57-56E08403C4DA}" type="datetimeFigureOut">
              <a:rPr lang="pl-PL" smtClean="0"/>
              <a:t>25.01.2025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18189-88F2-4CA7-8D1D-3043D48D36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267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7243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785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148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9333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0786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6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352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18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152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1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9306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391331" y="3298747"/>
            <a:ext cx="9858000" cy="356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6"/>
              </a:lnSpc>
              <a:buClr>
                <a:srgbClr val="000000"/>
              </a:buClr>
            </a:pPr>
            <a:r>
              <a:rPr kumimoji="0" lang="en-US" sz="9156" b="0" i="0" u="none" strike="noStrike" kern="0" cap="none" spc="0" normalizeH="0" baseline="0" noProof="0" dirty="0" err="1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Lekcja</a:t>
            </a:r>
            <a:r>
              <a:rPr kumimoji="0" lang="en-US" sz="9156" b="0" i="0" u="none" strike="noStrike" kern="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r>
              <a:rPr kumimoji="0" lang="pl-PL" sz="9156" b="0" i="0" u="none" strike="noStrike" kern="0" cap="none" spc="0" normalizeH="0" baseline="0" noProof="0" dirty="0">
                <a:ln>
                  <a:noFill/>
                </a:ln>
                <a:solidFill>
                  <a:srgbClr val="051D40"/>
                </a:solidFill>
                <a:effectLst/>
                <a:uLnTx/>
                <a:uFillTx/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lang="en-US" sz="6000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CYBERPRZEMOC</a:t>
            </a:r>
          </a:p>
          <a:p>
            <a:pPr marL="0" marR="0" lvl="0" indent="0" algn="l" defTabSz="914400" rtl="0" eaLnBrk="1" fontAlgn="auto" latinLnBrk="0" hangingPunct="1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8757394" y="7522582"/>
            <a:ext cx="8779632" cy="1733977"/>
          </a:xfrm>
          <a:custGeom>
            <a:avLst/>
            <a:gdLst/>
            <a:ahLst/>
            <a:cxnLst/>
            <a:rect l="l" t="t" r="r" b="b"/>
            <a:pathLst>
              <a:path w="8779632" h="1733977" extrusionOk="0">
                <a:moveTo>
                  <a:pt x="0" y="0"/>
                </a:moveTo>
                <a:lnTo>
                  <a:pt x="8779632" y="0"/>
                </a:lnTo>
                <a:lnTo>
                  <a:pt x="8779632" y="1733977"/>
                </a:lnTo>
                <a:lnTo>
                  <a:pt x="0" y="17339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429681" y="6898423"/>
            <a:ext cx="8087100" cy="50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>
              <a:lnSpc>
                <a:spcPts val="3855"/>
              </a:lnSpc>
              <a:spcBef>
                <a:spcPct val="0"/>
              </a:spcBef>
            </a:pPr>
            <a:r>
              <a:rPr lang="en-US" sz="2753" spc="-55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WIEM CO ROBIĆ</a:t>
            </a:r>
          </a:p>
        </p:txBody>
      </p:sp>
      <p:sp>
        <p:nvSpPr>
          <p:cNvPr id="88" name="Google Shape;88;p1"/>
          <p:cNvSpPr/>
          <p:nvPr/>
        </p:nvSpPr>
        <p:spPr>
          <a:xfrm>
            <a:off x="601458" y="196896"/>
            <a:ext cx="3642074" cy="3642074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259882" y="8981095"/>
            <a:ext cx="7747239" cy="1233491"/>
            <a:chOff x="0" y="0"/>
            <a:chExt cx="2776390" cy="442048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2776390" cy="442048"/>
            </a:xfrm>
            <a:custGeom>
              <a:avLst/>
              <a:gdLst/>
              <a:ahLst/>
              <a:cxnLst/>
              <a:rect l="l" t="t" r="r" b="b"/>
              <a:pathLst>
                <a:path w="2776390" h="442048" extrusionOk="0">
                  <a:moveTo>
                    <a:pt x="0" y="0"/>
                  </a:moveTo>
                  <a:lnTo>
                    <a:pt x="2776390" y="0"/>
                  </a:lnTo>
                  <a:lnTo>
                    <a:pt x="2776390" y="442048"/>
                  </a:lnTo>
                  <a:lnTo>
                    <a:pt x="0" y="4420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0" y="38100"/>
              <a:ext cx="2776390" cy="403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99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WZMACNIACZ: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99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LEWADER: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1"/>
          <p:cNvSpPr/>
          <p:nvPr/>
        </p:nvSpPr>
        <p:spPr>
          <a:xfrm>
            <a:off x="5165365" y="9238564"/>
            <a:ext cx="615739" cy="566736"/>
          </a:xfrm>
          <a:custGeom>
            <a:avLst/>
            <a:gdLst/>
            <a:ahLst/>
            <a:cxnLst/>
            <a:rect l="l" t="t" r="r" b="b"/>
            <a:pathLst>
              <a:path w="615739" h="566736" extrusionOk="0">
                <a:moveTo>
                  <a:pt x="0" y="0"/>
                </a:moveTo>
                <a:lnTo>
                  <a:pt x="615739" y="0"/>
                </a:lnTo>
                <a:lnTo>
                  <a:pt x="615739" y="566736"/>
                </a:lnTo>
                <a:lnTo>
                  <a:pt x="0" y="5667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5899074" y="9085457"/>
            <a:ext cx="1221622" cy="872950"/>
          </a:xfrm>
          <a:custGeom>
            <a:avLst/>
            <a:gdLst/>
            <a:ahLst/>
            <a:cxnLst/>
            <a:rect l="l" t="t" r="r" b="b"/>
            <a:pathLst>
              <a:path w="1221622" h="872950" extrusionOk="0">
                <a:moveTo>
                  <a:pt x="0" y="0"/>
                </a:moveTo>
                <a:lnTo>
                  <a:pt x="1221621" y="0"/>
                </a:lnTo>
                <a:lnTo>
                  <a:pt x="1221621" y="872951"/>
                </a:lnTo>
                <a:lnTo>
                  <a:pt x="0" y="872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718938" y="9261192"/>
            <a:ext cx="1958852" cy="521491"/>
          </a:xfrm>
          <a:custGeom>
            <a:avLst/>
            <a:gdLst/>
            <a:ahLst/>
            <a:cxnLst/>
            <a:rect l="l" t="t" r="r" b="b"/>
            <a:pathLst>
              <a:path w="1958852" h="521491" extrusionOk="0">
                <a:moveTo>
                  <a:pt x="0" y="0"/>
                </a:moveTo>
                <a:lnTo>
                  <a:pt x="1958852" y="0"/>
                </a:lnTo>
                <a:lnTo>
                  <a:pt x="1958852" y="521491"/>
                </a:lnTo>
                <a:lnTo>
                  <a:pt x="0" y="521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 rot="-5400000">
            <a:off x="4519862" y="9530734"/>
            <a:ext cx="829481" cy="13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9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PARTNERZY: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 rot="-5400000">
            <a:off x="2396025" y="9536335"/>
            <a:ext cx="363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9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LIDER: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59870" y="9322827"/>
            <a:ext cx="2084883" cy="398213"/>
          </a:xfrm>
          <a:custGeom>
            <a:avLst/>
            <a:gdLst/>
            <a:ahLst/>
            <a:cxnLst/>
            <a:rect l="l" t="t" r="r" b="b"/>
            <a:pathLst>
              <a:path w="2084883" h="398213" extrusionOk="0">
                <a:moveTo>
                  <a:pt x="0" y="0"/>
                </a:moveTo>
                <a:lnTo>
                  <a:pt x="2084884" y="0"/>
                </a:lnTo>
                <a:lnTo>
                  <a:pt x="2084884" y="398212"/>
                </a:lnTo>
                <a:lnTo>
                  <a:pt x="0" y="398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 rot="5400000">
            <a:off x="15928467" y="1561271"/>
            <a:ext cx="1504489" cy="1337061"/>
            <a:chOff x="36828" y="54313"/>
            <a:chExt cx="739143" cy="656887"/>
          </a:xfrm>
        </p:grpSpPr>
        <p:sp>
          <p:nvSpPr>
            <p:cNvPr id="99" name="Google Shape;99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1C9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"/>
          <p:cNvGrpSpPr/>
          <p:nvPr/>
        </p:nvGrpSpPr>
        <p:grpSpPr>
          <a:xfrm rot="5400000">
            <a:off x="16860591" y="169771"/>
            <a:ext cx="1504489" cy="1337061"/>
            <a:chOff x="36828" y="54313"/>
            <a:chExt cx="739143" cy="656887"/>
          </a:xfrm>
        </p:grpSpPr>
        <p:sp>
          <p:nvSpPr>
            <p:cNvPr id="102" name="Google Shape;102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2C53AB"/>
            </a:solidFill>
            <a:ln w="38100" cap="sq" cmpd="sng">
              <a:solidFill>
                <a:srgbClr val="2C53A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"/>
          <p:cNvGrpSpPr/>
          <p:nvPr/>
        </p:nvGrpSpPr>
        <p:grpSpPr>
          <a:xfrm rot="-5400000">
            <a:off x="15388322" y="137907"/>
            <a:ext cx="1489496" cy="1326006"/>
            <a:chOff x="40511" y="59744"/>
            <a:chExt cx="731777" cy="651456"/>
          </a:xfrm>
        </p:grpSpPr>
        <p:sp>
          <p:nvSpPr>
            <p:cNvPr id="105" name="Google Shape;105;p1"/>
            <p:cNvSpPr/>
            <p:nvPr/>
          </p:nvSpPr>
          <p:spPr>
            <a:xfrm>
              <a:off x="40511" y="59744"/>
              <a:ext cx="731777" cy="651456"/>
            </a:xfrm>
            <a:custGeom>
              <a:avLst/>
              <a:gdLst/>
              <a:ahLst/>
              <a:cxnLst/>
              <a:rect l="l" t="t" r="r" b="b"/>
              <a:pathLst>
                <a:path w="731777" h="651456" extrusionOk="0">
                  <a:moveTo>
                    <a:pt x="416967" y="29642"/>
                  </a:moveTo>
                  <a:lnTo>
                    <a:pt x="721211" y="562070"/>
                  </a:lnTo>
                  <a:cubicBezTo>
                    <a:pt x="731778" y="580561"/>
                    <a:pt x="731702" y="603279"/>
                    <a:pt x="721012" y="621699"/>
                  </a:cubicBezTo>
                  <a:cubicBezTo>
                    <a:pt x="710323" y="640119"/>
                    <a:pt x="690636" y="651456"/>
                    <a:pt x="669339" y="651456"/>
                  </a:cubicBezTo>
                  <a:lnTo>
                    <a:pt x="62439" y="651456"/>
                  </a:lnTo>
                  <a:cubicBezTo>
                    <a:pt x="41142" y="651456"/>
                    <a:pt x="21455" y="640119"/>
                    <a:pt x="10766" y="621699"/>
                  </a:cubicBezTo>
                  <a:cubicBezTo>
                    <a:pt x="76" y="603279"/>
                    <a:pt x="0" y="580561"/>
                    <a:pt x="10567" y="562070"/>
                  </a:cubicBezTo>
                  <a:lnTo>
                    <a:pt x="314811" y="29642"/>
                  </a:lnTo>
                  <a:cubicBezTo>
                    <a:pt x="325285" y="11312"/>
                    <a:pt x="344778" y="0"/>
                    <a:pt x="365889" y="0"/>
                  </a:cubicBezTo>
                  <a:cubicBezTo>
                    <a:pt x="387000" y="0"/>
                    <a:pt x="406493" y="11312"/>
                    <a:pt x="416967" y="29642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"/>
          <p:cNvGrpSpPr/>
          <p:nvPr/>
        </p:nvGrpSpPr>
        <p:grpSpPr>
          <a:xfrm rot="5400000">
            <a:off x="16912982" y="2811191"/>
            <a:ext cx="1504489" cy="1337061"/>
            <a:chOff x="36828" y="54313"/>
            <a:chExt cx="739143" cy="656887"/>
          </a:xfrm>
        </p:grpSpPr>
        <p:sp>
          <p:nvSpPr>
            <p:cNvPr id="108" name="Google Shape;108;p1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568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 txBox="1"/>
            <p:nvPr/>
          </p:nvSpPr>
          <p:spPr>
            <a:xfrm>
              <a:off x="127000" y="358775"/>
              <a:ext cx="558800" cy="301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"/>
          <p:cNvSpPr/>
          <p:nvPr/>
        </p:nvSpPr>
        <p:spPr>
          <a:xfrm>
            <a:off x="8018075" y="5261700"/>
            <a:ext cx="10258200" cy="5025300"/>
          </a:xfrm>
          <a:prstGeom prst="rtTriangle">
            <a:avLst/>
          </a:prstGeom>
          <a:solidFill>
            <a:srgbClr val="051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51D40"/>
              </a:solidFill>
              <a:effectLst/>
              <a:highlight>
                <a:srgbClr val="051D4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0F5FCD-03E3-D56A-FBDA-852C47A84BF8}"/>
              </a:ext>
            </a:extLst>
          </p:cNvPr>
          <p:cNvSpPr txBox="1"/>
          <p:nvPr/>
        </p:nvSpPr>
        <p:spPr>
          <a:xfrm>
            <a:off x="4584247" y="4679369"/>
            <a:ext cx="9168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87EA054-7627-6B1B-10C2-804E7FD24BFE}"/>
              </a:ext>
            </a:extLst>
          </p:cNvPr>
          <p:cNvGrpSpPr>
            <a:grpSpLocks noChangeAspect="1"/>
          </p:cNvGrpSpPr>
          <p:nvPr/>
        </p:nvGrpSpPr>
        <p:grpSpPr>
          <a:xfrm>
            <a:off x="8264566" y="3143200"/>
            <a:ext cx="9146584" cy="5246370"/>
            <a:chOff x="0" y="0"/>
            <a:chExt cx="7981950" cy="457835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B8E0457-FD29-D875-6832-D3B86E35C7C5}"/>
                </a:ext>
              </a:extLst>
            </p:cNvPr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7451D60-68C5-3C37-DF92-E716E0B2A18B}"/>
                </a:ext>
              </a:extLst>
            </p:cNvPr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CEACCDA-2DA9-98F9-4166-7FC9E8934EC9}"/>
                </a:ext>
              </a:extLst>
            </p:cNvPr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FD68F28-5C19-9D40-DCCD-F7E6B7E1E262}"/>
                </a:ext>
              </a:extLst>
            </p:cNvPr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pl-P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102024E7-8375-7691-6704-A14107319B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2600" y="3463375"/>
            <a:ext cx="6884847" cy="43579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0239603" y="1122782"/>
            <a:ext cx="7019697" cy="10556306"/>
            <a:chOff x="0" y="0"/>
            <a:chExt cx="660400" cy="9931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993118"/>
            </a:xfrm>
            <a:custGeom>
              <a:avLst/>
              <a:gdLst/>
              <a:ahLst/>
              <a:cxnLst/>
              <a:rect l="l" t="t" r="r" b="b"/>
              <a:pathLst>
                <a:path w="660400" h="993118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32507"/>
                  </a:cubicBezTo>
                  <a:lnTo>
                    <a:pt x="660400" y="993118"/>
                  </a:lnTo>
                  <a:lnTo>
                    <a:pt x="0" y="993118"/>
                  </a:lnTo>
                  <a:lnTo>
                    <a:pt x="0" y="332998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8900"/>
              <a:ext cx="660400" cy="90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0614313" y="1459818"/>
            <a:ext cx="6270276" cy="6270276"/>
            <a:chOff x="0" y="0"/>
            <a:chExt cx="8916670" cy="8916670"/>
          </a:xfrm>
        </p:grpSpPr>
        <p:sp>
          <p:nvSpPr>
            <p:cNvPr id="9" name="Freeform 9"/>
            <p:cNvSpPr/>
            <p:nvPr/>
          </p:nvSpPr>
          <p:spPr>
            <a:xfrm>
              <a:off x="6350" y="6350"/>
              <a:ext cx="8903970" cy="8903970"/>
            </a:xfrm>
            <a:custGeom>
              <a:avLst/>
              <a:gdLst/>
              <a:ahLst/>
              <a:cxnLst/>
              <a:rect l="l" t="t" r="r" b="b"/>
              <a:pathLst>
                <a:path w="8903970" h="890397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54940" y="154940"/>
              <a:ext cx="8605520" cy="8605520"/>
            </a:xfrm>
            <a:custGeom>
              <a:avLst/>
              <a:gdLst/>
              <a:ahLst/>
              <a:cxnLst/>
              <a:rect l="l" t="t" r="r" b="b"/>
              <a:pathLst>
                <a:path w="8605520" h="860552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18345" y="4509232"/>
            <a:ext cx="8414772" cy="2252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spc="-64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Co zrobić, gdy jesteśmy świadkiem lub ofiarą cyberprzemocy?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 spc="-64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Jakie działania mogą podjąć sprawcy, by naprawić swoje błędy?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8345" y="1940730"/>
            <a:ext cx="8414772" cy="1953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Podsumowanie Kluczowych Zagadnień</a:t>
            </a:r>
          </a:p>
        </p:txBody>
      </p:sp>
      <p:sp>
        <p:nvSpPr>
          <p:cNvPr id="13" name="Google Shape;129;p2">
            <a:extLst>
              <a:ext uri="{FF2B5EF4-FFF2-40B4-BE49-F238E27FC236}">
                <a16:creationId xmlns:a16="http://schemas.microsoft.com/office/drawing/2014/main" id="{3866E50F-D885-546E-CF9F-B828D4E1DDD1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266830" y="0"/>
            <a:ext cx="5021170" cy="10287000"/>
            <a:chOff x="0" y="0"/>
            <a:chExt cx="132244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pl-PL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224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09132" y="1213279"/>
            <a:ext cx="900642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Odpowiedzialność Karna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595820" y="-1782102"/>
            <a:ext cx="3564204" cy="356420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051D40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609132" y="2333323"/>
            <a:ext cx="9006427" cy="249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spc="-55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Po ukończeniu 10. roku życia: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prowadzone jest przeciwko dziecku postępowanie w sprawie o demoralizację na podstawie Ustawy z dnia 9 czerwca 2022 r. o wspieraniu i resocjalizacji nieletnich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966307" y="300249"/>
            <a:ext cx="8027935" cy="9598729"/>
            <a:chOff x="0" y="0"/>
            <a:chExt cx="8603361" cy="10286746"/>
          </a:xfrm>
        </p:grpSpPr>
        <p:sp>
          <p:nvSpPr>
            <p:cNvPr id="11" name="Freeform 11"/>
            <p:cNvSpPr/>
            <p:nvPr/>
          </p:nvSpPr>
          <p:spPr>
            <a:xfrm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2"/>
              <a:stretch>
                <a:fillRect t="-1546" b="-154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700679" y="7074186"/>
            <a:ext cx="5946973" cy="594697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09132" y="5442752"/>
            <a:ext cx="9006427" cy="1995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spc="-55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Po ukończeniu 13. roku życia: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odpowiada się za przestępstwa na podstawie Ustawy z dnia 9 czerwca 2022 r. o wspieraniu i resocjalizacji nieletnich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09132" y="8056880"/>
            <a:ext cx="9006427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spc="-55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Po ukończeniu 17. roku życia:</a:t>
            </a:r>
          </a:p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799" spc="-55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odpowiadacie za przestępstwa na podstawie Kodeksu karnego jako nieletni</a:t>
            </a:r>
          </a:p>
        </p:txBody>
      </p:sp>
      <p:sp>
        <p:nvSpPr>
          <p:cNvPr id="17" name="Google Shape;129;p2">
            <a:extLst>
              <a:ext uri="{FF2B5EF4-FFF2-40B4-BE49-F238E27FC236}">
                <a16:creationId xmlns:a16="http://schemas.microsoft.com/office/drawing/2014/main" id="{B7053251-5B44-9E43-A138-D4F6272165E7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4866164" cy="270933"/>
          </a:xfrm>
          <a:solidFill>
            <a:srgbClr val="00206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4866164" cy="270933"/>
            </a:xfrm>
            <a:custGeom>
              <a:avLst/>
              <a:gdLst/>
              <a:ahLst/>
              <a:cxnLst/>
              <a:rect l="l" t="t" r="r" b="b"/>
              <a:pathLst>
                <a:path w="4866164" h="270933">
                  <a:moveTo>
                    <a:pt x="0" y="0"/>
                  </a:moveTo>
                  <a:lnTo>
                    <a:pt x="4866164" y="0"/>
                  </a:lnTo>
                  <a:lnTo>
                    <a:pt x="4866164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66164" cy="3090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63698" y="716691"/>
            <a:ext cx="11552885" cy="3295239"/>
            <a:chOff x="0" y="0"/>
            <a:chExt cx="3042735" cy="867882"/>
          </a:xfrm>
          <a:solidFill>
            <a:srgbClr val="00206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042735" cy="867882"/>
            </a:xfrm>
            <a:custGeom>
              <a:avLst/>
              <a:gdLst/>
              <a:ahLst/>
              <a:cxnLst/>
              <a:rect l="l" t="t" r="r" b="b"/>
              <a:pathLst>
                <a:path w="3042735" h="867882">
                  <a:moveTo>
                    <a:pt x="0" y="0"/>
                  </a:moveTo>
                  <a:lnTo>
                    <a:pt x="3042735" y="0"/>
                  </a:lnTo>
                  <a:lnTo>
                    <a:pt x="3042735" y="867882"/>
                  </a:lnTo>
                  <a:lnTo>
                    <a:pt x="0" y="867882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42735" cy="90598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011930"/>
            <a:ext cx="18288000" cy="5246370"/>
            <a:chOff x="0" y="0"/>
            <a:chExt cx="283329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33290" cy="812800"/>
            </a:xfrm>
            <a:custGeom>
              <a:avLst/>
              <a:gdLst/>
              <a:ahLst/>
              <a:cxnLst/>
              <a:rect l="l" t="t" r="r" b="b"/>
              <a:pathLst>
                <a:path w="2833290" h="812800">
                  <a:moveTo>
                    <a:pt x="0" y="0"/>
                  </a:moveTo>
                  <a:lnTo>
                    <a:pt x="2833290" y="0"/>
                  </a:lnTo>
                  <a:lnTo>
                    <a:pt x="283329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t="-6427" b="-6427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463698" y="1029627"/>
            <a:ext cx="11552885" cy="992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95"/>
              </a:lnSpc>
              <a:spcBef>
                <a:spcPct val="0"/>
              </a:spcBef>
            </a:pPr>
            <a:r>
              <a:rPr lang="en-US" sz="5854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Gdzie Szukać Wsparcia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992896" y="2314977"/>
            <a:ext cx="10494490" cy="75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spc="-84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116 111, www.116111.pl</a:t>
            </a:r>
          </a:p>
        </p:txBody>
      </p:sp>
      <p:sp>
        <p:nvSpPr>
          <p:cNvPr id="12" name="Google Shape;129;p2">
            <a:extLst>
              <a:ext uri="{FF2B5EF4-FFF2-40B4-BE49-F238E27FC236}">
                <a16:creationId xmlns:a16="http://schemas.microsoft.com/office/drawing/2014/main" id="{9B8C07AD-652B-D957-D999-695A47F863DA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11796730" y="0"/>
            <a:ext cx="6490689" cy="9839754"/>
          </a:xfrm>
          <a:custGeom>
            <a:avLst/>
            <a:gdLst/>
            <a:ahLst/>
            <a:cxnLst/>
            <a:rect l="l" t="t" r="r" b="b"/>
            <a:pathLst>
              <a:path w="5972616" h="9392508">
                <a:moveTo>
                  <a:pt x="0" y="0"/>
                </a:moveTo>
                <a:lnTo>
                  <a:pt x="5972616" y="0"/>
                </a:lnTo>
                <a:lnTo>
                  <a:pt x="5972616" y="9392508"/>
                </a:lnTo>
                <a:lnTo>
                  <a:pt x="0" y="9392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883" r="-3688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066800" y="2012822"/>
            <a:ext cx="9982200" cy="7826932"/>
          </a:xfrm>
          <a:custGeom>
            <a:avLst/>
            <a:gdLst/>
            <a:ahLst/>
            <a:cxnLst/>
            <a:rect l="l" t="t" r="r" b="b"/>
            <a:pathLst>
              <a:path w="9211148" h="7755239">
                <a:moveTo>
                  <a:pt x="0" y="0"/>
                </a:moveTo>
                <a:lnTo>
                  <a:pt x="9211148" y="0"/>
                </a:lnTo>
                <a:lnTo>
                  <a:pt x="9211148" y="7755239"/>
                </a:lnTo>
                <a:lnTo>
                  <a:pt x="0" y="7755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10"/>
          <p:cNvSpPr txBox="1"/>
          <p:nvPr/>
        </p:nvSpPr>
        <p:spPr>
          <a:xfrm>
            <a:off x="-304800" y="767149"/>
            <a:ext cx="14782800" cy="741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Co </a:t>
            </a:r>
            <a:r>
              <a:rPr lang="en-US" sz="43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zrobić</a:t>
            </a:r>
            <a:r>
              <a:rPr lang="en-US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</a:t>
            </a:r>
            <a:r>
              <a:rPr lang="en-US" sz="43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jeśli</a:t>
            </a:r>
            <a:r>
              <a:rPr lang="en-US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3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jestem</a:t>
            </a:r>
            <a:r>
              <a:rPr lang="pl-PL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 „to” </a:t>
            </a:r>
            <a:r>
              <a:rPr lang="en-US" sz="43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uwikłany</a:t>
            </a:r>
            <a:r>
              <a:rPr lang="en-US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11" name="Google Shape;129;p2">
            <a:extLst>
              <a:ext uri="{FF2B5EF4-FFF2-40B4-BE49-F238E27FC236}">
                <a16:creationId xmlns:a16="http://schemas.microsoft.com/office/drawing/2014/main" id="{C124E87E-80B8-FBA6-DD36-FE5BD0F0D421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0" y="2012827"/>
            <a:ext cx="11048820" cy="6788273"/>
          </a:xfrm>
          <a:custGeom>
            <a:avLst/>
            <a:gdLst/>
            <a:ahLst/>
            <a:cxnLst/>
            <a:rect l="l" t="t" r="r" b="b"/>
            <a:pathLst>
              <a:path w="10894242" h="7077035">
                <a:moveTo>
                  <a:pt x="0" y="0"/>
                </a:moveTo>
                <a:lnTo>
                  <a:pt x="10894242" y="0"/>
                </a:lnTo>
                <a:lnTo>
                  <a:pt x="10894242" y="7077035"/>
                </a:lnTo>
                <a:lnTo>
                  <a:pt x="0" y="70770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0946155" y="1122781"/>
            <a:ext cx="7019697" cy="10556306"/>
          </a:xfrm>
          <a:custGeom>
            <a:avLst/>
            <a:gdLst/>
            <a:ahLst/>
            <a:cxnLst/>
            <a:rect l="l" t="t" r="r" b="b"/>
            <a:pathLst>
              <a:path w="660400" h="993118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32507"/>
                </a:cubicBezTo>
                <a:lnTo>
                  <a:pt x="660400" y="993118"/>
                </a:lnTo>
                <a:lnTo>
                  <a:pt x="0" y="993118"/>
                </a:lnTo>
                <a:lnTo>
                  <a:pt x="0" y="332998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320865" y="1464147"/>
            <a:ext cx="6270276" cy="6270276"/>
            <a:chOff x="0" y="0"/>
            <a:chExt cx="8916670" cy="8916670"/>
          </a:xfrm>
        </p:grpSpPr>
        <p:sp>
          <p:nvSpPr>
            <p:cNvPr id="10" name="Freeform 10"/>
            <p:cNvSpPr/>
            <p:nvPr/>
          </p:nvSpPr>
          <p:spPr>
            <a:xfrm>
              <a:off x="6350" y="6350"/>
              <a:ext cx="8903970" cy="8903970"/>
            </a:xfrm>
            <a:custGeom>
              <a:avLst/>
              <a:gdLst/>
              <a:ahLst/>
              <a:cxnLst/>
              <a:rect l="l" t="t" r="r" b="b"/>
              <a:pathLst>
                <a:path w="8903970" h="8903970">
                  <a:moveTo>
                    <a:pt x="4451350" y="8903970"/>
                  </a:moveTo>
                  <a:cubicBezTo>
                    <a:pt x="1997710" y="8903970"/>
                    <a:pt x="0" y="6906260"/>
                    <a:pt x="0" y="4451350"/>
                  </a:cubicBezTo>
                  <a:cubicBezTo>
                    <a:pt x="0" y="1996440"/>
                    <a:pt x="1997710" y="0"/>
                    <a:pt x="4451350" y="0"/>
                  </a:cubicBezTo>
                  <a:cubicBezTo>
                    <a:pt x="6904990" y="0"/>
                    <a:pt x="8903970" y="1997710"/>
                    <a:pt x="8903970" y="4451350"/>
                  </a:cubicBezTo>
                  <a:cubicBezTo>
                    <a:pt x="8903970" y="6904990"/>
                    <a:pt x="6906260" y="8903970"/>
                    <a:pt x="4451350" y="8903970"/>
                  </a:cubicBezTo>
                  <a:close/>
                  <a:moveTo>
                    <a:pt x="4451350" y="19050"/>
                  </a:moveTo>
                  <a:cubicBezTo>
                    <a:pt x="2007870" y="19050"/>
                    <a:pt x="19050" y="2007870"/>
                    <a:pt x="19050" y="4451350"/>
                  </a:cubicBezTo>
                  <a:cubicBezTo>
                    <a:pt x="19050" y="6894830"/>
                    <a:pt x="2007870" y="8883650"/>
                    <a:pt x="4451350" y="8883650"/>
                  </a:cubicBezTo>
                  <a:cubicBezTo>
                    <a:pt x="6894830" y="8883650"/>
                    <a:pt x="8883650" y="6894830"/>
                    <a:pt x="8883650" y="4451350"/>
                  </a:cubicBezTo>
                  <a:cubicBezTo>
                    <a:pt x="8883650" y="2007870"/>
                    <a:pt x="6896100" y="19050"/>
                    <a:pt x="4451350" y="190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54940" y="154940"/>
              <a:ext cx="8605520" cy="8605520"/>
            </a:xfrm>
            <a:custGeom>
              <a:avLst/>
              <a:gdLst/>
              <a:ahLst/>
              <a:cxnLst/>
              <a:rect l="l" t="t" r="r" b="b"/>
              <a:pathLst>
                <a:path w="8605520" h="8605520">
                  <a:moveTo>
                    <a:pt x="8605520" y="4302760"/>
                  </a:moveTo>
                  <a:cubicBezTo>
                    <a:pt x="8605520" y="6678930"/>
                    <a:pt x="6678930" y="8605520"/>
                    <a:pt x="4302760" y="8605520"/>
                  </a:cubicBezTo>
                  <a:cubicBezTo>
                    <a:pt x="1926590" y="8605520"/>
                    <a:pt x="0" y="6680200"/>
                    <a:pt x="0" y="4302760"/>
                  </a:cubicBezTo>
                  <a:cubicBezTo>
                    <a:pt x="0" y="1925320"/>
                    <a:pt x="1926590" y="0"/>
                    <a:pt x="4302760" y="0"/>
                  </a:cubicBezTo>
                  <a:cubicBezTo>
                    <a:pt x="6678930" y="0"/>
                    <a:pt x="8605520" y="1926590"/>
                    <a:pt x="8605520" y="4302760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/>
              </a:stretch>
            </a:blipFill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09600" y="751782"/>
            <a:ext cx="13749452" cy="74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Co </a:t>
            </a:r>
            <a:r>
              <a:rPr lang="en-US" sz="43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zrobić</a:t>
            </a:r>
            <a:r>
              <a:rPr lang="en-US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, </a:t>
            </a:r>
            <a:r>
              <a:rPr lang="en-US" sz="43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jeśli</a:t>
            </a:r>
            <a:r>
              <a:rPr lang="en-US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3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jestem</a:t>
            </a:r>
            <a:r>
              <a:rPr lang="pl-PL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 „to” </a:t>
            </a:r>
            <a:r>
              <a:rPr lang="en-US" sz="4399" dirty="0" err="1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uwikłany</a:t>
            </a:r>
            <a:r>
              <a:rPr lang="en-US" sz="4399" dirty="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13" name="Google Shape;129;p2">
            <a:extLst>
              <a:ext uri="{FF2B5EF4-FFF2-40B4-BE49-F238E27FC236}">
                <a16:creationId xmlns:a16="http://schemas.microsoft.com/office/drawing/2014/main" id="{75E3EB61-F8BD-56F9-800E-FADC39527F4A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72F"/>
        </a:solid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23"/>
          <p:cNvGrpSpPr/>
          <p:nvPr/>
        </p:nvGrpSpPr>
        <p:grpSpPr>
          <a:xfrm rot="5400000">
            <a:off x="-275527" y="7126363"/>
            <a:ext cx="2398303" cy="1878652"/>
            <a:chOff x="22782" y="33598"/>
            <a:chExt cx="767236" cy="677602"/>
          </a:xfrm>
        </p:grpSpPr>
        <p:sp>
          <p:nvSpPr>
            <p:cNvPr id="540" name="Google Shape;540;p23"/>
            <p:cNvSpPr/>
            <p:nvPr/>
          </p:nvSpPr>
          <p:spPr>
            <a:xfrm>
              <a:off x="22782" y="33598"/>
              <a:ext cx="767236" cy="677602"/>
            </a:xfrm>
            <a:custGeom>
              <a:avLst/>
              <a:gdLst/>
              <a:ahLst/>
              <a:cxnLst/>
              <a:rect l="l" t="t" r="r" b="b"/>
              <a:pathLst>
                <a:path w="767236" h="677602" extrusionOk="0">
                  <a:moveTo>
                    <a:pt x="412342" y="16669"/>
                  </a:moveTo>
                  <a:lnTo>
                    <a:pt x="761294" y="627335"/>
                  </a:lnTo>
                  <a:cubicBezTo>
                    <a:pt x="767236" y="637733"/>
                    <a:pt x="767193" y="650509"/>
                    <a:pt x="761182" y="660868"/>
                  </a:cubicBezTo>
                  <a:cubicBezTo>
                    <a:pt x="755170" y="671227"/>
                    <a:pt x="744099" y="677602"/>
                    <a:pt x="732123" y="677602"/>
                  </a:cubicBezTo>
                  <a:lnTo>
                    <a:pt x="35113" y="677602"/>
                  </a:lnTo>
                  <a:cubicBezTo>
                    <a:pt x="23137" y="677602"/>
                    <a:pt x="12066" y="671227"/>
                    <a:pt x="6054" y="660868"/>
                  </a:cubicBezTo>
                  <a:cubicBezTo>
                    <a:pt x="43" y="650509"/>
                    <a:pt x="0" y="637733"/>
                    <a:pt x="5942" y="627335"/>
                  </a:cubicBezTo>
                  <a:lnTo>
                    <a:pt x="354894" y="16669"/>
                  </a:lnTo>
                  <a:cubicBezTo>
                    <a:pt x="360784" y="6361"/>
                    <a:pt x="371746" y="0"/>
                    <a:pt x="383618" y="0"/>
                  </a:cubicBezTo>
                  <a:cubicBezTo>
                    <a:pt x="395490" y="0"/>
                    <a:pt x="406452" y="6361"/>
                    <a:pt x="412342" y="16669"/>
                  </a:cubicBezTo>
                  <a:close/>
                </a:path>
              </a:pathLst>
            </a:custGeom>
            <a:solidFill>
              <a:srgbClr val="197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3"/>
            <p:cNvSpPr txBox="1"/>
            <p:nvPr/>
          </p:nvSpPr>
          <p:spPr>
            <a:xfrm>
              <a:off x="127000" y="349250"/>
              <a:ext cx="558800" cy="311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875" tIns="48875" rIns="48875" bIns="488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5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23"/>
          <p:cNvSpPr/>
          <p:nvPr/>
        </p:nvSpPr>
        <p:spPr>
          <a:xfrm>
            <a:off x="1075" y="8715250"/>
            <a:ext cx="18288642" cy="1572580"/>
          </a:xfrm>
          <a:custGeom>
            <a:avLst/>
            <a:gdLst/>
            <a:ahLst/>
            <a:cxnLst/>
            <a:rect l="l" t="t" r="r" b="b"/>
            <a:pathLst>
              <a:path w="11359405" h="833155" extrusionOk="0">
                <a:moveTo>
                  <a:pt x="0" y="0"/>
                </a:moveTo>
                <a:lnTo>
                  <a:pt x="11359405" y="0"/>
                </a:lnTo>
                <a:lnTo>
                  <a:pt x="11359405" y="833155"/>
                </a:lnTo>
                <a:lnTo>
                  <a:pt x="0" y="833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23"/>
          <p:cNvSpPr/>
          <p:nvPr/>
        </p:nvSpPr>
        <p:spPr>
          <a:xfrm>
            <a:off x="12873261" y="9037474"/>
            <a:ext cx="1169464" cy="1076394"/>
          </a:xfrm>
          <a:custGeom>
            <a:avLst/>
            <a:gdLst/>
            <a:ahLst/>
            <a:cxnLst/>
            <a:rect l="l" t="t" r="r" b="b"/>
            <a:pathLst>
              <a:path w="1169464" h="1076394" extrusionOk="0">
                <a:moveTo>
                  <a:pt x="0" y="0"/>
                </a:moveTo>
                <a:lnTo>
                  <a:pt x="1169464" y="0"/>
                </a:lnTo>
                <a:lnTo>
                  <a:pt x="1169464" y="1076395"/>
                </a:lnTo>
                <a:lnTo>
                  <a:pt x="0" y="10763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23"/>
          <p:cNvSpPr/>
          <p:nvPr/>
        </p:nvSpPr>
        <p:spPr>
          <a:xfrm>
            <a:off x="14557174" y="8870396"/>
            <a:ext cx="1787702" cy="1277462"/>
          </a:xfrm>
          <a:custGeom>
            <a:avLst/>
            <a:gdLst/>
            <a:ahLst/>
            <a:cxnLst/>
            <a:rect l="l" t="t" r="r" b="b"/>
            <a:pathLst>
              <a:path w="1787702" h="1277462" extrusionOk="0">
                <a:moveTo>
                  <a:pt x="0" y="0"/>
                </a:moveTo>
                <a:lnTo>
                  <a:pt x="1787701" y="0"/>
                </a:lnTo>
                <a:lnTo>
                  <a:pt x="1787701" y="1277462"/>
                </a:lnTo>
                <a:lnTo>
                  <a:pt x="0" y="12774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5" name="Google Shape;545;p23"/>
          <p:cNvSpPr/>
          <p:nvPr/>
        </p:nvSpPr>
        <p:spPr>
          <a:xfrm>
            <a:off x="7232874" y="8870396"/>
            <a:ext cx="4369266" cy="1163199"/>
          </a:xfrm>
          <a:custGeom>
            <a:avLst/>
            <a:gdLst/>
            <a:ahLst/>
            <a:cxnLst/>
            <a:rect l="l" t="t" r="r" b="b"/>
            <a:pathLst>
              <a:path w="4369266" h="1163199" extrusionOk="0">
                <a:moveTo>
                  <a:pt x="0" y="0"/>
                </a:moveTo>
                <a:lnTo>
                  <a:pt x="4369266" y="0"/>
                </a:lnTo>
                <a:lnTo>
                  <a:pt x="4369266" y="1163199"/>
                </a:lnTo>
                <a:lnTo>
                  <a:pt x="0" y="1163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6" name="Google Shape;546;p23"/>
          <p:cNvSpPr/>
          <p:nvPr/>
        </p:nvSpPr>
        <p:spPr>
          <a:xfrm>
            <a:off x="10872153" y="1327603"/>
            <a:ext cx="4838786" cy="7631804"/>
          </a:xfrm>
          <a:custGeom>
            <a:avLst/>
            <a:gdLst/>
            <a:ahLst/>
            <a:cxnLst/>
            <a:rect l="l" t="t" r="r" b="b"/>
            <a:pathLst>
              <a:path w="4875351" h="8184240" extrusionOk="0">
                <a:moveTo>
                  <a:pt x="0" y="0"/>
                </a:moveTo>
                <a:lnTo>
                  <a:pt x="4875351" y="0"/>
                </a:lnTo>
                <a:lnTo>
                  <a:pt x="4875351" y="8184240"/>
                </a:lnTo>
                <a:lnTo>
                  <a:pt x="0" y="81842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33929" r="-33929"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7" name="Google Shape;547;p23"/>
          <p:cNvSpPr/>
          <p:nvPr/>
        </p:nvSpPr>
        <p:spPr>
          <a:xfrm>
            <a:off x="1952275" y="3120818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70"/>
                </a:lnTo>
                <a:lnTo>
                  <a:pt x="0" y="258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8" name="Google Shape;548;p23"/>
          <p:cNvSpPr/>
          <p:nvPr/>
        </p:nvSpPr>
        <p:spPr>
          <a:xfrm>
            <a:off x="1952275" y="2636055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69"/>
                </a:lnTo>
                <a:lnTo>
                  <a:pt x="0" y="2581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9" name="Google Shape;549;p23"/>
          <p:cNvSpPr/>
          <p:nvPr/>
        </p:nvSpPr>
        <p:spPr>
          <a:xfrm>
            <a:off x="1559946" y="9103254"/>
            <a:ext cx="4249973" cy="811745"/>
          </a:xfrm>
          <a:custGeom>
            <a:avLst/>
            <a:gdLst/>
            <a:ahLst/>
            <a:cxnLst/>
            <a:rect l="l" t="t" r="r" b="b"/>
            <a:pathLst>
              <a:path w="4249973" h="811745" extrusionOk="0">
                <a:moveTo>
                  <a:pt x="0" y="0"/>
                </a:moveTo>
                <a:lnTo>
                  <a:pt x="4249973" y="0"/>
                </a:lnTo>
                <a:lnTo>
                  <a:pt x="4249973" y="811745"/>
                </a:lnTo>
                <a:lnTo>
                  <a:pt x="0" y="811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1952275" y="3605581"/>
            <a:ext cx="258169" cy="258169"/>
          </a:xfrm>
          <a:custGeom>
            <a:avLst/>
            <a:gdLst/>
            <a:ahLst/>
            <a:cxnLst/>
            <a:rect l="l" t="t" r="r" b="b"/>
            <a:pathLst>
              <a:path w="258169" h="258169" extrusionOk="0">
                <a:moveTo>
                  <a:pt x="0" y="0"/>
                </a:moveTo>
                <a:lnTo>
                  <a:pt x="258170" y="0"/>
                </a:lnTo>
                <a:lnTo>
                  <a:pt x="258170" y="258170"/>
                </a:lnTo>
                <a:lnTo>
                  <a:pt x="0" y="258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l-PL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1" name="Google Shape;551;p23"/>
          <p:cNvSpPr txBox="1"/>
          <p:nvPr/>
        </p:nvSpPr>
        <p:spPr>
          <a:xfrm>
            <a:off x="2293382" y="731271"/>
            <a:ext cx="7613100" cy="15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56" b="1" i="0" u="none" strike="noStrike" kern="0" cap="none" spc="0" normalizeH="0" baseline="0" noProof="0">
                <a:ln>
                  <a:noFill/>
                </a:ln>
                <a:solidFill>
                  <a:srgbClr val="1975B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Dalsze informacje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056" b="1" i="0" u="none" strike="noStrike" kern="0" cap="none" spc="0" normalizeH="0" baseline="0" noProof="0">
                <a:ln>
                  <a:noFill/>
                </a:ln>
                <a:solidFill>
                  <a:srgbClr val="1975B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na temat projektu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2" name="Google Shape;552;p23"/>
          <p:cNvSpPr txBox="1"/>
          <p:nvPr/>
        </p:nvSpPr>
        <p:spPr>
          <a:xfrm>
            <a:off x="2293382" y="4492394"/>
            <a:ext cx="8669100" cy="31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99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Finansowane przez Unię Europejską. Wyrażone poglądy i opinie są jednak poglądami i opiniami wyłącznie autora(-ów) i niekoniecznie odzwierciedlają poglądy Unii Europejskiej lub Europejskiej Agencji Wykonawczej ds. Edukacji i Kultury (EACEA). Ani Unia Europejska, ani EACEA nie mogą być za nie pociągnięte do odpowiedzialności.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199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19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defTabSz="914400" rtl="0" eaLnBrk="1" fontAlgn="auto" latinLnBrk="0" hangingPunct="1">
              <a:lnSpc>
                <a:spcPct val="11995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Wszystkie rezultaty opracowane w ramach niniejszego projektu są dostępne na podstawie otwartych licencji (CC BY-NC 4.0). Mogą być wykorzystywane bezpłatnie i bez ograniczeń. Kopiowanie lub przetwarzanie tych materiałów w całości lub w części bez zgody autora jest zabronione. W przypadku wykorzystania rezultatów konieczne jest podanie źródła finansowania i ich autorów.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3" name="Google Shape;553;p23"/>
          <p:cNvSpPr txBox="1"/>
          <p:nvPr/>
        </p:nvSpPr>
        <p:spPr>
          <a:xfrm rot="-5400000">
            <a:off x="11550495" y="9415368"/>
            <a:ext cx="1194300" cy="1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7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PARTNERZY: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4" name="Google Shape;554;p23"/>
          <p:cNvSpPr txBox="1"/>
          <p:nvPr/>
        </p:nvSpPr>
        <p:spPr>
          <a:xfrm rot="-5400000">
            <a:off x="6177537" y="9513543"/>
            <a:ext cx="1082100" cy="1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7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LIDER: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5" name="Google Shape;555;p23"/>
          <p:cNvSpPr txBox="1"/>
          <p:nvPr/>
        </p:nvSpPr>
        <p:spPr>
          <a:xfrm>
            <a:off x="5746462" y="8257662"/>
            <a:ext cx="5662500" cy="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8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PROJEKT NR 2023-2-PL01-KA210-VET-000176822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6" name="Google Shape;556;p23"/>
          <p:cNvSpPr txBox="1"/>
          <p:nvPr/>
        </p:nvSpPr>
        <p:spPr>
          <a:xfrm>
            <a:off x="2369812" y="2500928"/>
            <a:ext cx="81852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https://www.coventry.ac.uk/wroclaw/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https://kreatywnidlabiznesu.pl/cyber-sec-edu-check/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22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19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https://eccedu.net/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57" name="Google Shape;557;p23"/>
          <p:cNvGrpSpPr/>
          <p:nvPr/>
        </p:nvGrpSpPr>
        <p:grpSpPr>
          <a:xfrm rot="5400000">
            <a:off x="15608368" y="1887032"/>
            <a:ext cx="1504526" cy="1337028"/>
            <a:chOff x="36828" y="54313"/>
            <a:chExt cx="739143" cy="656887"/>
          </a:xfrm>
        </p:grpSpPr>
        <p:sp>
          <p:nvSpPr>
            <p:cNvPr id="558" name="Google Shape;558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1C9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23"/>
          <p:cNvGrpSpPr/>
          <p:nvPr/>
        </p:nvGrpSpPr>
        <p:grpSpPr>
          <a:xfrm rot="5400000">
            <a:off x="16540492" y="495532"/>
            <a:ext cx="1504526" cy="1337028"/>
            <a:chOff x="36828" y="54313"/>
            <a:chExt cx="739143" cy="656887"/>
          </a:xfrm>
        </p:grpSpPr>
        <p:sp>
          <p:nvSpPr>
            <p:cNvPr id="561" name="Google Shape;561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2C53AB"/>
            </a:solidFill>
            <a:ln w="38100" cap="sq" cmpd="sng">
              <a:solidFill>
                <a:srgbClr val="2C53AB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3" name="Google Shape;563;p23"/>
          <p:cNvGrpSpPr/>
          <p:nvPr/>
        </p:nvGrpSpPr>
        <p:grpSpPr>
          <a:xfrm rot="-5400000">
            <a:off x="15068185" y="463628"/>
            <a:ext cx="1489532" cy="1325974"/>
            <a:chOff x="40511" y="59744"/>
            <a:chExt cx="731777" cy="651456"/>
          </a:xfrm>
        </p:grpSpPr>
        <p:sp>
          <p:nvSpPr>
            <p:cNvPr id="564" name="Google Shape;564;p23"/>
            <p:cNvSpPr/>
            <p:nvPr/>
          </p:nvSpPr>
          <p:spPr>
            <a:xfrm>
              <a:off x="40511" y="59744"/>
              <a:ext cx="731777" cy="651456"/>
            </a:xfrm>
            <a:custGeom>
              <a:avLst/>
              <a:gdLst/>
              <a:ahLst/>
              <a:cxnLst/>
              <a:rect l="l" t="t" r="r" b="b"/>
              <a:pathLst>
                <a:path w="731777" h="651456" extrusionOk="0">
                  <a:moveTo>
                    <a:pt x="416967" y="29642"/>
                  </a:moveTo>
                  <a:lnTo>
                    <a:pt x="721211" y="562070"/>
                  </a:lnTo>
                  <a:cubicBezTo>
                    <a:pt x="731778" y="580561"/>
                    <a:pt x="731702" y="603279"/>
                    <a:pt x="721012" y="621699"/>
                  </a:cubicBezTo>
                  <a:cubicBezTo>
                    <a:pt x="710323" y="640119"/>
                    <a:pt x="690636" y="651456"/>
                    <a:pt x="669339" y="651456"/>
                  </a:cubicBezTo>
                  <a:lnTo>
                    <a:pt x="62439" y="651456"/>
                  </a:lnTo>
                  <a:cubicBezTo>
                    <a:pt x="41142" y="651456"/>
                    <a:pt x="21455" y="640119"/>
                    <a:pt x="10766" y="621699"/>
                  </a:cubicBezTo>
                  <a:cubicBezTo>
                    <a:pt x="76" y="603279"/>
                    <a:pt x="0" y="580561"/>
                    <a:pt x="10567" y="562070"/>
                  </a:cubicBezTo>
                  <a:lnTo>
                    <a:pt x="314811" y="29642"/>
                  </a:lnTo>
                  <a:cubicBezTo>
                    <a:pt x="325285" y="11312"/>
                    <a:pt x="344778" y="0"/>
                    <a:pt x="365889" y="0"/>
                  </a:cubicBezTo>
                  <a:cubicBezTo>
                    <a:pt x="387000" y="0"/>
                    <a:pt x="406493" y="11312"/>
                    <a:pt x="416967" y="29642"/>
                  </a:cubicBezTo>
                  <a:close/>
                </a:path>
              </a:pathLst>
            </a:custGeom>
            <a:solidFill>
              <a:srgbClr val="FFFFFF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23"/>
          <p:cNvGrpSpPr/>
          <p:nvPr/>
        </p:nvGrpSpPr>
        <p:grpSpPr>
          <a:xfrm rot="5400000">
            <a:off x="16592883" y="3136952"/>
            <a:ext cx="1504526" cy="1337028"/>
            <a:chOff x="36828" y="54313"/>
            <a:chExt cx="739143" cy="656887"/>
          </a:xfrm>
        </p:grpSpPr>
        <p:sp>
          <p:nvSpPr>
            <p:cNvPr id="567" name="Google Shape;567;p23"/>
            <p:cNvSpPr/>
            <p:nvPr/>
          </p:nvSpPr>
          <p:spPr>
            <a:xfrm>
              <a:off x="36828" y="54313"/>
              <a:ext cx="739143" cy="656887"/>
            </a:xfrm>
            <a:custGeom>
              <a:avLst/>
              <a:gdLst/>
              <a:ahLst/>
              <a:cxnLst/>
              <a:rect l="l" t="t" r="r" b="b"/>
              <a:pathLst>
                <a:path w="739143" h="656887" extrusionOk="0">
                  <a:moveTo>
                    <a:pt x="416006" y="26947"/>
                  </a:moveTo>
                  <a:lnTo>
                    <a:pt x="729538" y="575627"/>
                  </a:lnTo>
                  <a:cubicBezTo>
                    <a:pt x="739144" y="592437"/>
                    <a:pt x="739075" y="613090"/>
                    <a:pt x="729357" y="629835"/>
                  </a:cubicBezTo>
                  <a:cubicBezTo>
                    <a:pt x="719639" y="646581"/>
                    <a:pt x="701742" y="656887"/>
                    <a:pt x="682381" y="656887"/>
                  </a:cubicBezTo>
                  <a:lnTo>
                    <a:pt x="56763" y="656887"/>
                  </a:lnTo>
                  <a:cubicBezTo>
                    <a:pt x="37402" y="656887"/>
                    <a:pt x="19505" y="646581"/>
                    <a:pt x="9787" y="629835"/>
                  </a:cubicBezTo>
                  <a:cubicBezTo>
                    <a:pt x="69" y="613090"/>
                    <a:pt x="0" y="592437"/>
                    <a:pt x="9606" y="575627"/>
                  </a:cubicBezTo>
                  <a:lnTo>
                    <a:pt x="323138" y="26947"/>
                  </a:lnTo>
                  <a:cubicBezTo>
                    <a:pt x="332660" y="10284"/>
                    <a:pt x="350380" y="0"/>
                    <a:pt x="369572" y="0"/>
                  </a:cubicBezTo>
                  <a:cubicBezTo>
                    <a:pt x="388764" y="0"/>
                    <a:pt x="406484" y="10284"/>
                    <a:pt x="416006" y="26947"/>
                  </a:cubicBezTo>
                  <a:close/>
                </a:path>
              </a:pathLst>
            </a:custGeom>
            <a:solidFill>
              <a:srgbClr val="568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3"/>
            <p:cNvSpPr txBox="1"/>
            <p:nvPr/>
          </p:nvSpPr>
          <p:spPr>
            <a:xfrm>
              <a:off x="127000" y="358775"/>
              <a:ext cx="558900" cy="30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88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2"/>
            <a:ext cx="18288000" cy="10287010"/>
            <a:chOff x="0" y="-18644"/>
            <a:chExt cx="3042735" cy="852765"/>
          </a:xfrm>
          <a:solidFill>
            <a:srgbClr val="00206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3042735" cy="834121"/>
            </a:xfrm>
            <a:custGeom>
              <a:avLst/>
              <a:gdLst/>
              <a:ahLst/>
              <a:cxnLst/>
              <a:rect l="l" t="t" r="r" b="b"/>
              <a:pathLst>
                <a:path w="3042735" h="834121">
                  <a:moveTo>
                    <a:pt x="0" y="0"/>
                  </a:moveTo>
                  <a:lnTo>
                    <a:pt x="3042735" y="0"/>
                  </a:lnTo>
                  <a:lnTo>
                    <a:pt x="3042735" y="834121"/>
                  </a:lnTo>
                  <a:lnTo>
                    <a:pt x="0" y="834121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8644"/>
              <a:ext cx="3042735" cy="8527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545896" y="394981"/>
            <a:ext cx="13196207" cy="982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195"/>
              </a:lnSpc>
              <a:spcBef>
                <a:spcPct val="0"/>
              </a:spcBef>
            </a:pPr>
            <a:r>
              <a:rPr lang="en-US" sz="5854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Czym</a:t>
            </a:r>
            <a:r>
              <a:rPr lang="en-US" sz="585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jest </a:t>
            </a:r>
            <a:r>
              <a:rPr lang="en-US" sz="5854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Cyberprzemoc</a:t>
            </a:r>
            <a:r>
              <a:rPr lang="en-US" sz="585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pic>
        <p:nvPicPr>
          <p:cNvPr id="1026" name="Picture 2" descr="Obraz zawierający ubrania, osoba, Ludzka twarz, komputer&#10;&#10;Opis wygenerowany automatycznie">
            <a:extLst>
              <a:ext uri="{FF2B5EF4-FFF2-40B4-BE49-F238E27FC236}">
                <a16:creationId xmlns:a16="http://schemas.microsoft.com/office/drawing/2014/main" id="{873697C9-E355-97DA-0D69-E7A76D145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772473"/>
            <a:ext cx="8039100" cy="80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29;p2">
            <a:extLst>
              <a:ext uri="{FF2B5EF4-FFF2-40B4-BE49-F238E27FC236}">
                <a16:creationId xmlns:a16="http://schemas.microsoft.com/office/drawing/2014/main" id="{D3897F02-679C-4C90-1118-8B4DD8B99435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5D9222-2655-758C-112A-661660B7F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2FD47396-B35B-A9AF-FD78-6221ED0155A8}"/>
              </a:ext>
            </a:extLst>
          </p:cNvPr>
          <p:cNvGrpSpPr/>
          <p:nvPr/>
        </p:nvGrpSpPr>
        <p:grpSpPr>
          <a:xfrm>
            <a:off x="3783850" y="1485900"/>
            <a:ext cx="10515600" cy="7315200"/>
            <a:chOff x="0" y="-18644"/>
            <a:chExt cx="3042735" cy="852765"/>
          </a:xfrm>
          <a:solidFill>
            <a:srgbClr val="002060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62A5AB8-C094-34E7-86E4-36050D4C0547}"/>
                </a:ext>
              </a:extLst>
            </p:cNvPr>
            <p:cNvSpPr/>
            <p:nvPr/>
          </p:nvSpPr>
          <p:spPr>
            <a:xfrm>
              <a:off x="0" y="0"/>
              <a:ext cx="3042735" cy="834121"/>
            </a:xfrm>
            <a:custGeom>
              <a:avLst/>
              <a:gdLst/>
              <a:ahLst/>
              <a:cxnLst/>
              <a:rect l="l" t="t" r="r" b="b"/>
              <a:pathLst>
                <a:path w="3042735" h="834121">
                  <a:moveTo>
                    <a:pt x="0" y="0"/>
                  </a:moveTo>
                  <a:lnTo>
                    <a:pt x="3042735" y="0"/>
                  </a:lnTo>
                  <a:lnTo>
                    <a:pt x="3042735" y="834121"/>
                  </a:lnTo>
                  <a:lnTo>
                    <a:pt x="0" y="834121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944A9DE-804A-2E50-7029-7FB1FEF0CD01}"/>
                </a:ext>
              </a:extLst>
            </p:cNvPr>
            <p:cNvSpPr txBox="1"/>
            <p:nvPr/>
          </p:nvSpPr>
          <p:spPr>
            <a:xfrm>
              <a:off x="0" y="-18644"/>
              <a:ext cx="3042735" cy="8527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E454CA0-C447-3155-C4C8-C57A7D80CE7A}"/>
              </a:ext>
            </a:extLst>
          </p:cNvPr>
          <p:cNvSpPr txBox="1"/>
          <p:nvPr/>
        </p:nvSpPr>
        <p:spPr>
          <a:xfrm>
            <a:off x="4217707" y="1866900"/>
            <a:ext cx="9647885" cy="2034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195"/>
              </a:lnSpc>
              <a:spcBef>
                <a:spcPct val="0"/>
              </a:spcBef>
            </a:pPr>
            <a:r>
              <a:rPr lang="en-US" sz="5854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Czym</a:t>
            </a:r>
            <a:r>
              <a:rPr lang="en-US" sz="585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jest </a:t>
            </a:r>
            <a:r>
              <a:rPr lang="en-US" sz="5854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Cyberprzemoc</a:t>
            </a:r>
            <a:r>
              <a:rPr lang="en-US" sz="585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?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43E014E-AF79-2184-3E54-BB7909BF8BBE}"/>
              </a:ext>
            </a:extLst>
          </p:cNvPr>
          <p:cNvSpPr txBox="1"/>
          <p:nvPr/>
        </p:nvSpPr>
        <p:spPr>
          <a:xfrm>
            <a:off x="4582885" y="4406336"/>
            <a:ext cx="8459213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Cyberprzemoc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(cyberbullying) to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przemoc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użyciem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urządzeń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elektronicznych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, np.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telefonu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lub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spc="-46" dirty="0" err="1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komputera</a:t>
            </a:r>
            <a:r>
              <a:rPr lang="en-US" sz="4400" spc="-46" dirty="0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1" name="Google Shape;129;p2">
            <a:extLst>
              <a:ext uri="{FF2B5EF4-FFF2-40B4-BE49-F238E27FC236}">
                <a16:creationId xmlns:a16="http://schemas.microsoft.com/office/drawing/2014/main" id="{E7E024E8-47B3-9E98-032F-FFB91EC9ACA2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01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ED4948-A19E-B24A-D387-46DE2309C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C5AE594C-BBBC-9D7F-53F6-B024A5BA083D}"/>
              </a:ext>
            </a:extLst>
          </p:cNvPr>
          <p:cNvGrpSpPr/>
          <p:nvPr/>
        </p:nvGrpSpPr>
        <p:grpSpPr>
          <a:xfrm>
            <a:off x="0" y="2"/>
            <a:ext cx="18288000" cy="10287010"/>
            <a:chOff x="0" y="-18644"/>
            <a:chExt cx="3042735" cy="852765"/>
          </a:xfrm>
          <a:solidFill>
            <a:srgbClr val="002060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AAB9CD3-8A96-9ADF-6639-03DECEA23BAB}"/>
                </a:ext>
              </a:extLst>
            </p:cNvPr>
            <p:cNvSpPr/>
            <p:nvPr/>
          </p:nvSpPr>
          <p:spPr>
            <a:xfrm>
              <a:off x="0" y="0"/>
              <a:ext cx="3042735" cy="834121"/>
            </a:xfrm>
            <a:custGeom>
              <a:avLst/>
              <a:gdLst/>
              <a:ahLst/>
              <a:cxnLst/>
              <a:rect l="l" t="t" r="r" b="b"/>
              <a:pathLst>
                <a:path w="3042735" h="834121">
                  <a:moveTo>
                    <a:pt x="0" y="0"/>
                  </a:moveTo>
                  <a:lnTo>
                    <a:pt x="3042735" y="0"/>
                  </a:lnTo>
                  <a:lnTo>
                    <a:pt x="3042735" y="834121"/>
                  </a:lnTo>
                  <a:lnTo>
                    <a:pt x="0" y="834121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7877403-D495-32E5-990F-3D75026C99BA}"/>
                </a:ext>
              </a:extLst>
            </p:cNvPr>
            <p:cNvSpPr txBox="1"/>
            <p:nvPr/>
          </p:nvSpPr>
          <p:spPr>
            <a:xfrm>
              <a:off x="0" y="-18644"/>
              <a:ext cx="3042735" cy="85276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E70C8DA-FE40-1D61-A8C9-22EE0A66C3BA}"/>
              </a:ext>
            </a:extLst>
          </p:cNvPr>
          <p:cNvSpPr txBox="1"/>
          <p:nvPr/>
        </p:nvSpPr>
        <p:spPr>
          <a:xfrm>
            <a:off x="2545896" y="1304669"/>
            <a:ext cx="13196207" cy="982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195"/>
              </a:lnSpc>
              <a:spcBef>
                <a:spcPct val="0"/>
              </a:spcBef>
            </a:pPr>
            <a:r>
              <a:rPr lang="en-US" sz="5854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Czy</a:t>
            </a:r>
            <a:r>
              <a:rPr lang="en-US" sz="585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</a:t>
            </a:r>
            <a:r>
              <a:rPr lang="en-US" sz="5854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Cyberprzemoc</a:t>
            </a:r>
            <a:r>
              <a:rPr lang="en-US" sz="5854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jest…?</a:t>
            </a:r>
          </a:p>
        </p:txBody>
      </p:sp>
      <p:sp>
        <p:nvSpPr>
          <p:cNvPr id="11" name="Google Shape;129;p2">
            <a:extLst>
              <a:ext uri="{FF2B5EF4-FFF2-40B4-BE49-F238E27FC236}">
                <a16:creationId xmlns:a16="http://schemas.microsoft.com/office/drawing/2014/main" id="{C2F28A4B-E86C-A0F0-8896-A342D94461C3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784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56283" y="-2445901"/>
            <a:ext cx="15178802" cy="1517880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6007842" y="-1797460"/>
            <a:ext cx="13881919" cy="1388191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002060"/>
          </a:solidFill>
        </p:spPr>
        <p:txBody>
          <a:bodyPr/>
          <a:lstStyle/>
          <a:p>
            <a:endParaRPr lang="pl-PL"/>
          </a:p>
        </p:txBody>
      </p:sp>
      <p:grpSp>
        <p:nvGrpSpPr>
          <p:cNvPr id="8" name="Group 8"/>
          <p:cNvGrpSpPr/>
          <p:nvPr/>
        </p:nvGrpSpPr>
        <p:grpSpPr>
          <a:xfrm>
            <a:off x="9673220" y="2001848"/>
            <a:ext cx="6365658" cy="5569951"/>
            <a:chOff x="0" y="0"/>
            <a:chExt cx="812800" cy="7112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569E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33118" y="4274502"/>
            <a:ext cx="5312308" cy="1566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879"/>
              </a:lnSpc>
              <a:spcBef>
                <a:spcPct val="0"/>
              </a:spcBef>
            </a:pPr>
            <a:r>
              <a:rPr lang="en-US" sz="9199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Trzy role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97793" y="1087186"/>
            <a:ext cx="2716512" cy="79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53"/>
              </a:lnSpc>
              <a:spcBef>
                <a:spcPct val="0"/>
              </a:spcBef>
            </a:pPr>
            <a:r>
              <a:rPr lang="en-US" sz="4680">
                <a:solidFill>
                  <a:srgbClr val="00569E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Sprawca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27421" y="7584867"/>
            <a:ext cx="2091597" cy="79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53"/>
              </a:lnSpc>
              <a:spcBef>
                <a:spcPct val="0"/>
              </a:spcBef>
            </a:pPr>
            <a:r>
              <a:rPr lang="en-US" sz="4680">
                <a:solidFill>
                  <a:srgbClr val="00569E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Ofiara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672611" y="7584867"/>
            <a:ext cx="2732535" cy="799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53"/>
              </a:lnSpc>
              <a:spcBef>
                <a:spcPct val="0"/>
              </a:spcBef>
            </a:pPr>
            <a:r>
              <a:rPr lang="en-US" sz="4680">
                <a:solidFill>
                  <a:srgbClr val="00569E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Świadek</a:t>
            </a:r>
          </a:p>
        </p:txBody>
      </p:sp>
      <p:sp>
        <p:nvSpPr>
          <p:cNvPr id="15" name="Google Shape;129;p2">
            <a:extLst>
              <a:ext uri="{FF2B5EF4-FFF2-40B4-BE49-F238E27FC236}">
                <a16:creationId xmlns:a16="http://schemas.microsoft.com/office/drawing/2014/main" id="{A328588D-39C5-AADA-AE2F-1DD34BD9D160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02273" y="-8767"/>
            <a:ext cx="4907787" cy="10295767"/>
          </a:xfrm>
          <a:custGeom>
            <a:avLst/>
            <a:gdLst/>
            <a:ahLst/>
            <a:cxnLst/>
            <a:rect l="l" t="t" r="r" b="b"/>
            <a:pathLst>
              <a:path w="4907787" h="10295767">
                <a:moveTo>
                  <a:pt x="0" y="0"/>
                </a:moveTo>
                <a:lnTo>
                  <a:pt x="4907787" y="0"/>
                </a:lnTo>
                <a:lnTo>
                  <a:pt x="4907787" y="10295767"/>
                </a:lnTo>
                <a:lnTo>
                  <a:pt x="0" y="10295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0412" r="-74461"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028700" y="4169393"/>
            <a:ext cx="14586028" cy="5088907"/>
            <a:chOff x="0" y="0"/>
            <a:chExt cx="3841588" cy="13402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41588" cy="1340288"/>
            </a:xfrm>
            <a:custGeom>
              <a:avLst/>
              <a:gdLst/>
              <a:ahLst/>
              <a:cxnLst/>
              <a:rect l="l" t="t" r="r" b="b"/>
              <a:pathLst>
                <a:path w="3841588" h="1340288">
                  <a:moveTo>
                    <a:pt x="9023" y="0"/>
                  </a:moveTo>
                  <a:lnTo>
                    <a:pt x="3832565" y="0"/>
                  </a:lnTo>
                  <a:cubicBezTo>
                    <a:pt x="3837548" y="0"/>
                    <a:pt x="3841588" y="4040"/>
                    <a:pt x="3841588" y="9023"/>
                  </a:cubicBezTo>
                  <a:lnTo>
                    <a:pt x="3841588" y="1331265"/>
                  </a:lnTo>
                  <a:cubicBezTo>
                    <a:pt x="3841588" y="1336248"/>
                    <a:pt x="3837548" y="1340288"/>
                    <a:pt x="3832565" y="1340288"/>
                  </a:cubicBezTo>
                  <a:lnTo>
                    <a:pt x="9023" y="1340288"/>
                  </a:lnTo>
                  <a:cubicBezTo>
                    <a:pt x="4040" y="1340288"/>
                    <a:pt x="0" y="1336248"/>
                    <a:pt x="0" y="1331265"/>
                  </a:cubicBezTo>
                  <a:lnTo>
                    <a:pt x="0" y="9023"/>
                  </a:lnTo>
                  <a:cubicBezTo>
                    <a:pt x="0" y="4040"/>
                    <a:pt x="4040" y="0"/>
                    <a:pt x="9023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841588" cy="13783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70420" y="880333"/>
            <a:ext cx="11191879" cy="1126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47"/>
              </a:lnSpc>
              <a:spcBef>
                <a:spcPct val="0"/>
              </a:spcBef>
            </a:pPr>
            <a:r>
              <a:rPr lang="en-US" sz="6605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Ćwiczenie</a:t>
            </a:r>
            <a:r>
              <a:rPr lang="en-US" sz="6605" dirty="0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 w </a:t>
            </a:r>
            <a:r>
              <a:rPr lang="en-US" sz="6605" dirty="0" err="1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Grupach</a:t>
            </a:r>
            <a:endParaRPr lang="en-US" sz="6605" dirty="0">
              <a:solidFill>
                <a:srgbClr val="FDFDFD"/>
              </a:solidFill>
              <a:latin typeface="Open Sans Extra Bold"/>
              <a:ea typeface="Open Sans Extra Bold"/>
              <a:cs typeface="Open Sans Extra Bold"/>
              <a:sym typeface="Open Sans Extra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420" y="2235524"/>
            <a:ext cx="11745405" cy="168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-47">
                <a:solidFill>
                  <a:srgbClr val="FDFDFD"/>
                </a:solidFill>
                <a:latin typeface="Poppins"/>
                <a:ea typeface="Poppins"/>
                <a:cs typeface="Poppins"/>
                <a:sym typeface="Poppins"/>
              </a:rPr>
              <a:t>Uczniowie dzielą się na trzy grupy każda grupa ma jedno (takie samo) zadanie: powiedzieć wychowawcy, że wie o sytuacji cyberprzemocy względem kolegi/koleżanki z klasy. Cyberprzemoc polega na tworzeniu obraźliwych memów i rozsyłanie ich wraz z plotkami do uczniów innych klas.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62920" y="5598167"/>
            <a:ext cx="4161784" cy="252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-48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1 grupa – ofiary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-48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2 grupa – świadkowie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-48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3 grupa – sprawcy, którzy nie chcą dłużej uczestniczyć w nękaniu kolegi/koleżanki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938890" y="4498062"/>
            <a:ext cx="0" cy="4410340"/>
          </a:xfrm>
          <a:prstGeom prst="line">
            <a:avLst/>
          </a:prstGeom>
          <a:ln w="38100" cap="flat">
            <a:solidFill>
              <a:srgbClr val="145DA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2178240" y="4493743"/>
            <a:ext cx="273114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Podział grup: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36475" y="5598167"/>
            <a:ext cx="8391972" cy="252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-48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zastanówcie się, jak się czujecie przed rozmową z wychowawcą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-48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zapiszcie 3-5 pierwszych zdań, które planujecie powiedzieć wychowawcy</a:t>
            </a: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spc="-48">
                <a:solidFill>
                  <a:srgbClr val="145DA0"/>
                </a:solidFill>
                <a:latin typeface="Poppins"/>
                <a:ea typeface="Poppins"/>
                <a:cs typeface="Poppins"/>
                <a:sym typeface="Poppins"/>
              </a:rPr>
              <a:t>zastanówcie się, co powiecie, gdy wychowawca spyta was: dlaczego zgłaszacie to dopiero teraz?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27853" y="4493743"/>
            <a:ext cx="2609217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145DA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 grupach:</a:t>
            </a:r>
          </a:p>
        </p:txBody>
      </p:sp>
      <p:sp>
        <p:nvSpPr>
          <p:cNvPr id="16" name="Google Shape;129;p2">
            <a:extLst>
              <a:ext uri="{FF2B5EF4-FFF2-40B4-BE49-F238E27FC236}">
                <a16:creationId xmlns:a16="http://schemas.microsoft.com/office/drawing/2014/main" id="{C785AE3B-A25E-98AB-CF65-9B18D6118B43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17814" y="-315404"/>
            <a:ext cx="3964281" cy="10917809"/>
            <a:chOff x="0" y="0"/>
            <a:chExt cx="1044090" cy="2875472"/>
          </a:xfrm>
          <a:solidFill>
            <a:srgbClr val="002060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044090" cy="2875472"/>
            </a:xfrm>
            <a:custGeom>
              <a:avLst/>
              <a:gdLst/>
              <a:ahLst/>
              <a:cxnLst/>
              <a:rect l="l" t="t" r="r" b="b"/>
              <a:pathLst>
                <a:path w="1044090" h="2875472">
                  <a:moveTo>
                    <a:pt x="0" y="0"/>
                  </a:moveTo>
                  <a:lnTo>
                    <a:pt x="1044090" y="0"/>
                  </a:lnTo>
                  <a:lnTo>
                    <a:pt x="1044090" y="2875472"/>
                  </a:lnTo>
                  <a:lnTo>
                    <a:pt x="0" y="2875472"/>
                  </a:lnTo>
                  <a:close/>
                </a:path>
              </a:pathLst>
            </a:custGeom>
            <a:grpFill/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44090" cy="291357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50939" y="339680"/>
            <a:ext cx="6760246" cy="124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48"/>
              </a:lnSpc>
              <a:spcBef>
                <a:spcPct val="0"/>
              </a:spcBef>
            </a:pPr>
            <a:r>
              <a:rPr lang="en-US" sz="7320">
                <a:solidFill>
                  <a:srgbClr val="051D4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Arkusz pracy</a:t>
            </a:r>
          </a:p>
        </p:txBody>
      </p:sp>
      <p:sp>
        <p:nvSpPr>
          <p:cNvPr id="9" name="Freeform 9"/>
          <p:cNvSpPr/>
          <p:nvPr/>
        </p:nvSpPr>
        <p:spPr>
          <a:xfrm>
            <a:off x="11796731" y="447246"/>
            <a:ext cx="5972616" cy="9392508"/>
          </a:xfrm>
          <a:custGeom>
            <a:avLst/>
            <a:gdLst/>
            <a:ahLst/>
            <a:cxnLst/>
            <a:rect l="l" t="t" r="r" b="b"/>
            <a:pathLst>
              <a:path w="5972616" h="9392508">
                <a:moveTo>
                  <a:pt x="0" y="0"/>
                </a:moveTo>
                <a:lnTo>
                  <a:pt x="5972616" y="0"/>
                </a:lnTo>
                <a:lnTo>
                  <a:pt x="5972616" y="9392508"/>
                </a:lnTo>
                <a:lnTo>
                  <a:pt x="0" y="9392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87" r="-238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TextBox 10"/>
          <p:cNvSpPr txBox="1"/>
          <p:nvPr/>
        </p:nvSpPr>
        <p:spPr>
          <a:xfrm>
            <a:off x="1776650" y="2035589"/>
            <a:ext cx="9108824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2853" spc="-57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1.Jak się czujemy przed rozmową z wychowawcą?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13728" y="2592646"/>
            <a:ext cx="8371746" cy="1342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Zastanócie się, jakie emocje towarzyszą Wam przed rozmową z wychowawcą. Opiszcie swoje odczucia (np. niepokój, lęk, poczucie odpowiedzialności, ulga,wstyd).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Nasze odczucia: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76650" y="4062731"/>
            <a:ext cx="9180889" cy="1022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2853" spc="-57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2.3-5 pierwszych zdań, które planujemy powiedzieć wychowawcy?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13728" y="5123723"/>
            <a:ext cx="8371746" cy="2009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Zapiszcie wspólnie pierwsze zdania, które chcecie wypowiedzieć podczas rozmowy z wychowawcą.</a:t>
            </a:r>
          </a:p>
          <a:p>
            <a:pPr algn="l">
              <a:lnSpc>
                <a:spcPts val="2659"/>
              </a:lnSpc>
            </a:pPr>
            <a:r>
              <a:rPr lang="en-US" sz="1899" b="1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Nasze zdania:</a:t>
            </a: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1 )</a:t>
            </a: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2)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3)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67766" y="7142388"/>
            <a:ext cx="9108824" cy="518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2853" spc="-57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3.Jak się czujemy przed rozmową z wychowawcą?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13728" y="7698554"/>
            <a:ext cx="8371746" cy="1009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Zastanócie się,jak odpowiedzieć na pytanie wychowawcy dotyczące opóźnienia w zgłoszeniu sytuacji.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Nasza odpowiedź:</a:t>
            </a:r>
          </a:p>
        </p:txBody>
      </p:sp>
      <p:sp>
        <p:nvSpPr>
          <p:cNvPr id="16" name="Google Shape;129;p2">
            <a:extLst>
              <a:ext uri="{FF2B5EF4-FFF2-40B4-BE49-F238E27FC236}">
                <a16:creationId xmlns:a16="http://schemas.microsoft.com/office/drawing/2014/main" id="{0A91A9A5-36BD-03A4-EF38-FD3CBE0B0148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2204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6224860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2213997" y="7686324"/>
            <a:ext cx="5841799" cy="1153755"/>
          </a:xfrm>
          <a:custGeom>
            <a:avLst/>
            <a:gdLst/>
            <a:ahLst/>
            <a:cxnLst/>
            <a:rect l="l" t="t" r="r" b="b"/>
            <a:pathLst>
              <a:path w="5841799" h="1153755">
                <a:moveTo>
                  <a:pt x="0" y="0"/>
                </a:moveTo>
                <a:lnTo>
                  <a:pt x="5841799" y="0"/>
                </a:lnTo>
                <a:lnTo>
                  <a:pt x="5841799" y="1153755"/>
                </a:lnTo>
                <a:lnTo>
                  <a:pt x="0" y="11537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12213997" y="3298645"/>
            <a:ext cx="5841799" cy="5146658"/>
            <a:chOff x="0" y="0"/>
            <a:chExt cx="1554321" cy="13693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54321" cy="1369365"/>
            </a:xfrm>
            <a:custGeom>
              <a:avLst/>
              <a:gdLst/>
              <a:ahLst/>
              <a:cxnLst/>
              <a:rect l="l" t="t" r="r" b="b"/>
              <a:pathLst>
                <a:path w="1554321" h="1369365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311054"/>
                  </a:lnTo>
                  <a:cubicBezTo>
                    <a:pt x="1554321" y="1326519"/>
                    <a:pt x="1548177" y="1341351"/>
                    <a:pt x="1537241" y="1352286"/>
                  </a:cubicBezTo>
                  <a:cubicBezTo>
                    <a:pt x="1526306" y="1363222"/>
                    <a:pt x="1511474" y="1369365"/>
                    <a:pt x="1496009" y="1369365"/>
                  </a:cubicBezTo>
                  <a:lnTo>
                    <a:pt x="58312" y="1369365"/>
                  </a:lnTo>
                  <a:cubicBezTo>
                    <a:pt x="42846" y="1369365"/>
                    <a:pt x="28015" y="1363222"/>
                    <a:pt x="17079" y="1352286"/>
                  </a:cubicBezTo>
                  <a:cubicBezTo>
                    <a:pt x="6144" y="1341351"/>
                    <a:pt x="0" y="1326519"/>
                    <a:pt x="0" y="1311054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54321" cy="140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224860" y="3298645"/>
            <a:ext cx="5841799" cy="5146658"/>
            <a:chOff x="0" y="0"/>
            <a:chExt cx="1554321" cy="13693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54321" cy="1369365"/>
            </a:xfrm>
            <a:custGeom>
              <a:avLst/>
              <a:gdLst/>
              <a:ahLst/>
              <a:cxnLst/>
              <a:rect l="l" t="t" r="r" b="b"/>
              <a:pathLst>
                <a:path w="1554321" h="1369365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311054"/>
                  </a:lnTo>
                  <a:cubicBezTo>
                    <a:pt x="1554321" y="1326519"/>
                    <a:pt x="1548177" y="1341351"/>
                    <a:pt x="1537241" y="1352286"/>
                  </a:cubicBezTo>
                  <a:cubicBezTo>
                    <a:pt x="1526306" y="1363222"/>
                    <a:pt x="1511474" y="1369365"/>
                    <a:pt x="1496009" y="1369365"/>
                  </a:cubicBezTo>
                  <a:lnTo>
                    <a:pt x="58312" y="1369365"/>
                  </a:lnTo>
                  <a:cubicBezTo>
                    <a:pt x="42846" y="1369365"/>
                    <a:pt x="28015" y="1363222"/>
                    <a:pt x="17079" y="1352286"/>
                  </a:cubicBezTo>
                  <a:cubicBezTo>
                    <a:pt x="6144" y="1341351"/>
                    <a:pt x="0" y="1326519"/>
                    <a:pt x="0" y="1311054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554321" cy="140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2204" y="3298645"/>
            <a:ext cx="5841799" cy="5146658"/>
            <a:chOff x="0" y="0"/>
            <a:chExt cx="1554321" cy="13693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4321" cy="1369365"/>
            </a:xfrm>
            <a:custGeom>
              <a:avLst/>
              <a:gdLst/>
              <a:ahLst/>
              <a:cxnLst/>
              <a:rect l="l" t="t" r="r" b="b"/>
              <a:pathLst>
                <a:path w="1554321" h="1369365">
                  <a:moveTo>
                    <a:pt x="58312" y="0"/>
                  </a:moveTo>
                  <a:lnTo>
                    <a:pt x="1496009" y="0"/>
                  </a:lnTo>
                  <a:cubicBezTo>
                    <a:pt x="1511474" y="0"/>
                    <a:pt x="1526306" y="6144"/>
                    <a:pt x="1537241" y="17079"/>
                  </a:cubicBezTo>
                  <a:cubicBezTo>
                    <a:pt x="1548177" y="28015"/>
                    <a:pt x="1554321" y="42846"/>
                    <a:pt x="1554321" y="58312"/>
                  </a:cubicBezTo>
                  <a:lnTo>
                    <a:pt x="1554321" y="1311054"/>
                  </a:lnTo>
                  <a:cubicBezTo>
                    <a:pt x="1554321" y="1326519"/>
                    <a:pt x="1548177" y="1341351"/>
                    <a:pt x="1537241" y="1352286"/>
                  </a:cubicBezTo>
                  <a:cubicBezTo>
                    <a:pt x="1526306" y="1363222"/>
                    <a:pt x="1511474" y="1369365"/>
                    <a:pt x="1496009" y="1369365"/>
                  </a:cubicBezTo>
                  <a:lnTo>
                    <a:pt x="58312" y="1369365"/>
                  </a:lnTo>
                  <a:cubicBezTo>
                    <a:pt x="42846" y="1369365"/>
                    <a:pt x="28015" y="1363222"/>
                    <a:pt x="17079" y="1352286"/>
                  </a:cubicBezTo>
                  <a:cubicBezTo>
                    <a:pt x="6144" y="1341351"/>
                    <a:pt x="0" y="1326519"/>
                    <a:pt x="0" y="1311054"/>
                  </a:cubicBezTo>
                  <a:lnTo>
                    <a:pt x="0" y="58312"/>
                  </a:lnTo>
                  <a:cubicBezTo>
                    <a:pt x="0" y="42846"/>
                    <a:pt x="6144" y="28015"/>
                    <a:pt x="17079" y="17079"/>
                  </a:cubicBezTo>
                  <a:cubicBezTo>
                    <a:pt x="28015" y="6144"/>
                    <a:pt x="42846" y="0"/>
                    <a:pt x="58312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554321" cy="1407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2123887" y="-2346523"/>
            <a:ext cx="4693046" cy="469304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573718" y="7940477"/>
            <a:ext cx="4693046" cy="469304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685666" y="923925"/>
            <a:ext cx="12916669" cy="87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51"/>
              </a:lnSpc>
              <a:spcBef>
                <a:spcPct val="0"/>
              </a:spcBef>
            </a:pPr>
            <a:r>
              <a:rPr lang="en-US" sz="5108">
                <a:solidFill>
                  <a:srgbClr val="FDFDFD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Dodatkowe pytanie do przemyślenia: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4165" y="3486409"/>
            <a:ext cx="5297877" cy="419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-47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4. Co chcemy osiągnąc poprzez zgłoszenie sytuacji cyberprzemocy? Czego oczekujemy?</a:t>
            </a:r>
          </a:p>
          <a:p>
            <a:pPr algn="l">
              <a:lnSpc>
                <a:spcPts val="3359"/>
              </a:lnSpc>
            </a:pPr>
            <a:r>
              <a:rPr lang="en-US" sz="2399" b="1" spc="-47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Nasza odpowiedź:</a:t>
            </a:r>
          </a:p>
          <a:p>
            <a:pPr algn="l">
              <a:lnSpc>
                <a:spcPts val="3359"/>
              </a:lnSpc>
            </a:pPr>
            <a:endParaRPr lang="en-US" sz="2399" b="1" spc="-47">
              <a:solidFill>
                <a:srgbClr val="051D4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59"/>
              </a:lnSpc>
            </a:pPr>
            <a:r>
              <a:rPr lang="en-US" sz="2399" spc="-47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5. Jakie założenia robimy na temat sytuacji i jakie są fakty? Co jest prawdą, a co może być subiektywne?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399" b="1" spc="-47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Nasza odpowiedź: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96821" y="3486409"/>
            <a:ext cx="5297877" cy="377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6. Za co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jesteśmy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odpowiedzialni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tej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sytuacji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Jakie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mamy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obowiązki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wobec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siebie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innych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algn="l">
              <a:lnSpc>
                <a:spcPts val="3359"/>
              </a:lnSpc>
            </a:pPr>
            <a:r>
              <a:rPr lang="en-US" sz="2399" b="1" spc="-47" dirty="0" err="1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Nasza</a:t>
            </a:r>
            <a:r>
              <a:rPr lang="en-US" sz="2399" b="1" spc="-47" dirty="0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99" b="1" spc="-47" dirty="0" err="1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odpowiedź</a:t>
            </a:r>
            <a:r>
              <a:rPr lang="en-US" sz="2399" b="1" spc="-47" dirty="0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  <a:p>
            <a:pPr algn="l">
              <a:lnSpc>
                <a:spcPts val="3359"/>
              </a:lnSpc>
            </a:pPr>
            <a:endParaRPr lang="en-US" sz="2399" b="1" spc="-47" dirty="0">
              <a:solidFill>
                <a:srgbClr val="051D4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3359"/>
              </a:lnSpc>
            </a:pP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7. Jak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może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się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czuć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inna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osoba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(np.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ofiara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sprawca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świadek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)?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Czego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ona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99" spc="-47" dirty="0" err="1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oczekuje</a:t>
            </a:r>
            <a:r>
              <a:rPr lang="en-US" sz="2399" spc="-47" dirty="0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399" b="1" spc="-47" dirty="0" err="1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Nasza</a:t>
            </a:r>
            <a:r>
              <a:rPr lang="en-US" sz="2399" b="1" spc="-47" dirty="0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99" b="1" spc="-47" dirty="0" err="1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odpowiedź</a:t>
            </a:r>
            <a:r>
              <a:rPr lang="en-US" sz="2399" b="1" spc="-47" dirty="0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485958" y="4534159"/>
            <a:ext cx="5297877" cy="2101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-47">
                <a:solidFill>
                  <a:srgbClr val="051D40"/>
                </a:solidFill>
                <a:latin typeface="Poppins"/>
                <a:ea typeface="Poppins"/>
                <a:cs typeface="Poppins"/>
                <a:sym typeface="Poppins"/>
              </a:rPr>
              <a:t>8. Co możemy wyjaśnić w tej sytuacji? Czego uczmy się na temat siebie, relacji z innymi i rozwiązywania problemów?</a:t>
            </a: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399" b="1" spc="-47">
                <a:solidFill>
                  <a:srgbClr val="051D40"/>
                </a:solidFill>
                <a:latin typeface="Poppins Bold"/>
                <a:ea typeface="Poppins Bold"/>
                <a:cs typeface="Poppins Bold"/>
                <a:sym typeface="Poppins Bold"/>
              </a:rPr>
              <a:t>Nasza odpowiedź:</a:t>
            </a:r>
          </a:p>
        </p:txBody>
      </p:sp>
      <p:sp>
        <p:nvSpPr>
          <p:cNvPr id="24" name="Google Shape;129;p2">
            <a:extLst>
              <a:ext uri="{FF2B5EF4-FFF2-40B4-BE49-F238E27FC236}">
                <a16:creationId xmlns:a16="http://schemas.microsoft.com/office/drawing/2014/main" id="{E7FF726E-1B42-3FAA-1D0E-D9DB091CE0DE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3" name="Freeform 3"/>
          <p:cNvSpPr/>
          <p:nvPr/>
        </p:nvSpPr>
        <p:spPr>
          <a:xfrm rot="5400000">
            <a:off x="8990215" y="810330"/>
            <a:ext cx="8541900" cy="8666340"/>
          </a:xfrm>
          <a:custGeom>
            <a:avLst/>
            <a:gdLst/>
            <a:ahLst/>
            <a:cxnLst/>
            <a:rect l="l" t="t" r="r" b="b"/>
            <a:pathLst>
              <a:path w="8541900" h="8666340">
                <a:moveTo>
                  <a:pt x="0" y="0"/>
                </a:moveTo>
                <a:lnTo>
                  <a:pt x="8541901" y="0"/>
                </a:lnTo>
                <a:lnTo>
                  <a:pt x="8541901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5400000">
            <a:off x="2832861" y="810330"/>
            <a:ext cx="8541900" cy="8666340"/>
          </a:xfrm>
          <a:custGeom>
            <a:avLst/>
            <a:gdLst/>
            <a:ahLst/>
            <a:cxnLst/>
            <a:rect l="l" t="t" r="r" b="b"/>
            <a:pathLst>
              <a:path w="8541900" h="8666340">
                <a:moveTo>
                  <a:pt x="0" y="0"/>
                </a:moveTo>
                <a:lnTo>
                  <a:pt x="8541900" y="0"/>
                </a:lnTo>
                <a:lnTo>
                  <a:pt x="8541900" y="8666340"/>
                </a:lnTo>
                <a:lnTo>
                  <a:pt x="0" y="86663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3061529" y="2360545"/>
            <a:ext cx="12164941" cy="5565910"/>
            <a:chOff x="0" y="0"/>
            <a:chExt cx="3203935" cy="1465919"/>
          </a:xfrm>
          <a:solidFill>
            <a:srgbClr val="00206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203935" cy="1465919"/>
            </a:xfrm>
            <a:custGeom>
              <a:avLst/>
              <a:gdLst/>
              <a:ahLst/>
              <a:cxnLst/>
              <a:rect l="l" t="t" r="r" b="b"/>
              <a:pathLst>
                <a:path w="3203935" h="1465919">
                  <a:moveTo>
                    <a:pt x="0" y="0"/>
                  </a:moveTo>
                  <a:lnTo>
                    <a:pt x="3203935" y="0"/>
                  </a:lnTo>
                  <a:lnTo>
                    <a:pt x="3203935" y="1465919"/>
                  </a:lnTo>
                  <a:lnTo>
                    <a:pt x="0" y="1465919"/>
                  </a:lnTo>
                  <a:close/>
                </a:path>
              </a:pathLst>
            </a:custGeom>
            <a:grpFill/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03935" cy="150401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32775" y="2526983"/>
            <a:ext cx="11622449" cy="5052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39"/>
              </a:lnSpc>
              <a:spcBef>
                <a:spcPct val="0"/>
              </a:spcBef>
            </a:pPr>
            <a:r>
              <a:rPr lang="en-US" sz="9600">
                <a:solidFill>
                  <a:srgbClr val="FFFFFF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OMÓWIENIE WYNIKÓW I DYSKUSJA</a:t>
            </a:r>
          </a:p>
        </p:txBody>
      </p:sp>
      <p:sp>
        <p:nvSpPr>
          <p:cNvPr id="9" name="Google Shape;129;p2">
            <a:extLst>
              <a:ext uri="{FF2B5EF4-FFF2-40B4-BE49-F238E27FC236}">
                <a16:creationId xmlns:a16="http://schemas.microsoft.com/office/drawing/2014/main" id="{04F38EA9-07DD-E0BE-AC45-57F373A4724F}"/>
              </a:ext>
            </a:extLst>
          </p:cNvPr>
          <p:cNvSpPr/>
          <p:nvPr/>
        </p:nvSpPr>
        <p:spPr>
          <a:xfrm>
            <a:off x="16056650" y="0"/>
            <a:ext cx="2230770" cy="2276296"/>
          </a:xfrm>
          <a:custGeom>
            <a:avLst/>
            <a:gdLst/>
            <a:ahLst/>
            <a:cxnLst/>
            <a:rect l="l" t="t" r="r" b="b"/>
            <a:pathLst>
              <a:path w="3642074" h="3642074" extrusionOk="0">
                <a:moveTo>
                  <a:pt x="0" y="0"/>
                </a:moveTo>
                <a:lnTo>
                  <a:pt x="3642074" y="0"/>
                </a:lnTo>
                <a:lnTo>
                  <a:pt x="3642074" y="3642074"/>
                </a:lnTo>
                <a:lnTo>
                  <a:pt x="0" y="3642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666</Words>
  <Application>Microsoft Office PowerPoint</Application>
  <PresentationFormat>Niestandardowy</PresentationFormat>
  <Paragraphs>76</Paragraphs>
  <Slides>15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Poppins</vt:lpstr>
      <vt:lpstr>Open Sans Extra Bold</vt:lpstr>
      <vt:lpstr>Open Sans ExtraBold</vt:lpstr>
      <vt:lpstr>Arial</vt:lpstr>
      <vt:lpstr>Poppins Bold</vt:lpstr>
      <vt:lpstr>Open Sans</vt:lpstr>
      <vt:lpstr>Calibri</vt:lpstr>
      <vt:lpstr>Aptos</vt:lpstr>
      <vt:lpstr>Office Theme</vt:lpstr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4 - CYBERPRZEMOC - prezentacja</dc:title>
  <cp:lastModifiedBy>Jadwiga Maj</cp:lastModifiedBy>
  <cp:revision>3</cp:revision>
  <dcterms:created xsi:type="dcterms:W3CDTF">2006-08-16T00:00:00Z</dcterms:created>
  <dcterms:modified xsi:type="dcterms:W3CDTF">2025-01-25T19:45:54Z</dcterms:modified>
  <dc:identifier>DAGWfD0RRfU</dc:identifier>
</cp:coreProperties>
</file>