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0" r:id="rId17"/>
  </p:sldIdLst>
  <p:sldSz cx="18288000" cy="10287000"/>
  <p:notesSz cx="6858000" cy="9144000"/>
  <p:embeddedFontLst>
    <p:embeddedFont>
      <p:font typeface="Open Sans" panose="020B0606030504020204" pitchFamily="34" charset="0"/>
      <p:regular r:id="rId19"/>
      <p:bold r:id="rId20"/>
    </p:embeddedFont>
    <p:embeddedFont>
      <p:font typeface="Open Sans Bold" panose="020B0806030504020204" charset="0"/>
      <p:regular r:id="rId21"/>
    </p:embeddedFont>
    <p:embeddedFont>
      <p:font typeface="Open Sans Extra Bold" panose="020B0604020202020204" charset="0"/>
      <p:regular r:id="rId22"/>
    </p:embeddedFont>
    <p:embeddedFont>
      <p:font typeface="Open Sans ExtraBold" panose="020B0906030804020204" pitchFamily="34" charset="0"/>
      <p:bold r:id="rId23"/>
      <p:boldItalic r:id="rId24"/>
    </p:embeddedFont>
    <p:embeddedFont>
      <p:font typeface="Open Sans Italics" panose="020B0604020202020204" charset="0"/>
      <p:regular r:id="rId25"/>
    </p:embeddedFont>
    <p:embeddedFont>
      <p:font typeface="Poppins" panose="00000500000000000000" pitchFamily="2" charset="-18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138" y="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Czy te historie są prawdziwe?</a:t>
            </a:r>
          </a:p>
          <a:p>
            <a:r>
              <a:rPr lang="en-US"/>
              <a:t>Nie. Co nie znaczy, że nie mogły się wydarzyć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Czy te historie są prawdziwe?</a:t>
            </a:r>
          </a:p>
          <a:p>
            <a:r>
              <a:rPr lang="en-US"/>
              <a:t>Nie. Co nie znaczy, że nie mogły się wydarzyć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Kliknięcie podejrzanego linku i przejęcie konta: Kliknąłem w link, który wyglądał jak od znajomego, i wpisałem tam swoje dane logowania. Wtedy ktoś przejął moje konto i teraz nie mam dostępu do ważnych rzeczy.</a:t>
            </a:r>
          </a:p>
          <a:p>
            <a:r>
              <a:rPr lang="en-US"/>
              <a:t>Dostęp do konta po zostawieniu otwartego laptopa: Zostawiłam otwarty laptop w szkole, a ktoś wszedł na moje konto społecznościowe i opublikował niemiłe rzeczy, udając mnie. Teraz muszę tłumaczyć się nauczycielom i znajomym, bo wszyscy myślą, że to ja.</a:t>
            </a:r>
          </a:p>
          <a:p>
            <a:r>
              <a:rPr lang="en-US"/>
              <a:t>Kradzież pieniędzy przez słabe hasło: Ustawiłam bardzo proste hasło do mojego konta bankowego i ktoś je złamał, kradnąc wszystkie pieniądze. Teraz muszę walczyć o to, żeby je odzyskać.</a:t>
            </a:r>
          </a:p>
          <a:p>
            <a:r>
              <a:rPr lang="en-US"/>
              <a:t>Utrata konta w grze po podzieleniu się hasłem: Dałem koledze moje hasło do gry, a on zmienił je i zaczął używać mojego konta. Straciłem wszystkie moje osiągnięcia, nad którymi pracowałem przez długi czas.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20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868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895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7118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2977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5134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00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22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2936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87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57441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5.jpeg"/><Relationship Id="rId4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svg"/><Relationship Id="rId9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391331" y="3298747"/>
            <a:ext cx="9858000" cy="3437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6"/>
              </a:lnSpc>
              <a:buClr>
                <a:srgbClr val="000000"/>
              </a:buClr>
            </a:pPr>
            <a:r>
              <a:rPr kumimoji="0" lang="en-US" sz="9156" b="0" i="0" u="none" strike="noStrike" kern="0" cap="none" spc="0" normalizeH="0" baseline="0" noProof="0" dirty="0" err="1">
                <a:ln>
                  <a:noFill/>
                </a:ln>
                <a:solidFill>
                  <a:srgbClr val="051D40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Lekcja</a:t>
            </a:r>
            <a:r>
              <a:rPr kumimoji="0" lang="en-US" sz="9156" b="0" i="0" u="none" strike="noStrike" kern="0" cap="none" spc="0" normalizeH="0" baseline="0" noProof="0" dirty="0">
                <a:ln>
                  <a:noFill/>
                </a:ln>
                <a:solidFill>
                  <a:srgbClr val="051D40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kumimoji="0" lang="pl-PL" sz="9156" b="0" i="0" u="none" strike="noStrike" kern="0" cap="none" spc="0" normalizeH="0" baseline="0" noProof="0" dirty="0">
                <a:ln>
                  <a:noFill/>
                </a:ln>
                <a:solidFill>
                  <a:srgbClr val="051D40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5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lang="en-US" sz="5400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Prawda</a:t>
            </a:r>
            <a:r>
              <a:rPr lang="en-US" sz="540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5400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czy</a:t>
            </a:r>
            <a:r>
              <a:rPr lang="en-US" sz="540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5400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Fałsz</a:t>
            </a:r>
            <a:r>
              <a:rPr lang="en-US" sz="540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8757394" y="7522582"/>
            <a:ext cx="8779632" cy="1733977"/>
          </a:xfrm>
          <a:custGeom>
            <a:avLst/>
            <a:gdLst/>
            <a:ahLst/>
            <a:cxnLst/>
            <a:rect l="l" t="t" r="r" b="b"/>
            <a:pathLst>
              <a:path w="8779632" h="1733977" extrusionOk="0">
                <a:moveTo>
                  <a:pt x="0" y="0"/>
                </a:moveTo>
                <a:lnTo>
                  <a:pt x="8779632" y="0"/>
                </a:lnTo>
                <a:lnTo>
                  <a:pt x="8779632" y="1733977"/>
                </a:lnTo>
                <a:lnTo>
                  <a:pt x="0" y="1733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429681" y="6898423"/>
            <a:ext cx="8087100" cy="1179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lnSpc>
                <a:spcPts val="4619"/>
              </a:lnSpc>
            </a:pPr>
            <a:r>
              <a:rPr lang="en-US" sz="2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ROZPOZNAWANIE DEZINFORMACJI </a:t>
            </a:r>
          </a:p>
          <a:p>
            <a:pPr algn="l">
              <a:lnSpc>
                <a:spcPts val="4619"/>
              </a:lnSpc>
            </a:pPr>
            <a:r>
              <a:rPr lang="en-US" sz="2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CYFROWYM ŚWIECIE</a:t>
            </a:r>
          </a:p>
        </p:txBody>
      </p:sp>
      <p:sp>
        <p:nvSpPr>
          <p:cNvPr id="88" name="Google Shape;88;p1"/>
          <p:cNvSpPr/>
          <p:nvPr/>
        </p:nvSpPr>
        <p:spPr>
          <a:xfrm>
            <a:off x="601458" y="196896"/>
            <a:ext cx="3642074" cy="3642074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9" name="Google Shape;89;p1"/>
          <p:cNvGrpSpPr/>
          <p:nvPr/>
        </p:nvGrpSpPr>
        <p:grpSpPr>
          <a:xfrm>
            <a:off x="259882" y="8981095"/>
            <a:ext cx="7747239" cy="1233491"/>
            <a:chOff x="0" y="0"/>
            <a:chExt cx="2776390" cy="442048"/>
          </a:xfrm>
        </p:grpSpPr>
        <p:sp>
          <p:nvSpPr>
            <p:cNvPr id="90" name="Google Shape;90;p1"/>
            <p:cNvSpPr/>
            <p:nvPr/>
          </p:nvSpPr>
          <p:spPr>
            <a:xfrm>
              <a:off x="0" y="0"/>
              <a:ext cx="2776390" cy="442048"/>
            </a:xfrm>
            <a:custGeom>
              <a:avLst/>
              <a:gdLst/>
              <a:ahLst/>
              <a:cxnLst/>
              <a:rect l="l" t="t" r="r" b="b"/>
              <a:pathLst>
                <a:path w="2776390" h="442048" extrusionOk="0">
                  <a:moveTo>
                    <a:pt x="0" y="0"/>
                  </a:moveTo>
                  <a:lnTo>
                    <a:pt x="2776390" y="0"/>
                  </a:lnTo>
                  <a:lnTo>
                    <a:pt x="2776390" y="442048"/>
                  </a:lnTo>
                  <a:lnTo>
                    <a:pt x="0" y="4420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0" y="38100"/>
              <a:ext cx="2776390" cy="403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599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WZMACNIACZ: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599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LEWADER: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1"/>
          <p:cNvSpPr/>
          <p:nvPr/>
        </p:nvSpPr>
        <p:spPr>
          <a:xfrm>
            <a:off x="5165365" y="9238564"/>
            <a:ext cx="615739" cy="566736"/>
          </a:xfrm>
          <a:custGeom>
            <a:avLst/>
            <a:gdLst/>
            <a:ahLst/>
            <a:cxnLst/>
            <a:rect l="l" t="t" r="r" b="b"/>
            <a:pathLst>
              <a:path w="615739" h="566736" extrusionOk="0">
                <a:moveTo>
                  <a:pt x="0" y="0"/>
                </a:moveTo>
                <a:lnTo>
                  <a:pt x="615739" y="0"/>
                </a:lnTo>
                <a:lnTo>
                  <a:pt x="615739" y="566736"/>
                </a:lnTo>
                <a:lnTo>
                  <a:pt x="0" y="5667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5899074" y="9085457"/>
            <a:ext cx="1221622" cy="872950"/>
          </a:xfrm>
          <a:custGeom>
            <a:avLst/>
            <a:gdLst/>
            <a:ahLst/>
            <a:cxnLst/>
            <a:rect l="l" t="t" r="r" b="b"/>
            <a:pathLst>
              <a:path w="1221622" h="872950" extrusionOk="0">
                <a:moveTo>
                  <a:pt x="0" y="0"/>
                </a:moveTo>
                <a:lnTo>
                  <a:pt x="1221621" y="0"/>
                </a:lnTo>
                <a:lnTo>
                  <a:pt x="1221621" y="872951"/>
                </a:lnTo>
                <a:lnTo>
                  <a:pt x="0" y="872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2718938" y="9261192"/>
            <a:ext cx="1958852" cy="521491"/>
          </a:xfrm>
          <a:custGeom>
            <a:avLst/>
            <a:gdLst/>
            <a:ahLst/>
            <a:cxnLst/>
            <a:rect l="l" t="t" r="r" b="b"/>
            <a:pathLst>
              <a:path w="1958852" h="521491" extrusionOk="0">
                <a:moveTo>
                  <a:pt x="0" y="0"/>
                </a:moveTo>
                <a:lnTo>
                  <a:pt x="1958852" y="0"/>
                </a:lnTo>
                <a:lnTo>
                  <a:pt x="1958852" y="521491"/>
                </a:lnTo>
                <a:lnTo>
                  <a:pt x="0" y="5214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 rot="-5400000">
            <a:off x="4519862" y="9530734"/>
            <a:ext cx="829481" cy="134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9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PARTNERZY: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 rot="-5400000">
            <a:off x="2396025" y="9536335"/>
            <a:ext cx="363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400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9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LIDER: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59870" y="9322827"/>
            <a:ext cx="2084883" cy="398213"/>
          </a:xfrm>
          <a:custGeom>
            <a:avLst/>
            <a:gdLst/>
            <a:ahLst/>
            <a:cxnLst/>
            <a:rect l="l" t="t" r="r" b="b"/>
            <a:pathLst>
              <a:path w="2084883" h="398213" extrusionOk="0">
                <a:moveTo>
                  <a:pt x="0" y="0"/>
                </a:moveTo>
                <a:lnTo>
                  <a:pt x="2084884" y="0"/>
                </a:lnTo>
                <a:lnTo>
                  <a:pt x="2084884" y="398212"/>
                </a:lnTo>
                <a:lnTo>
                  <a:pt x="0" y="3982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8" name="Google Shape;98;p1"/>
          <p:cNvGrpSpPr/>
          <p:nvPr/>
        </p:nvGrpSpPr>
        <p:grpSpPr>
          <a:xfrm rot="5400000">
            <a:off x="15928467" y="1561271"/>
            <a:ext cx="1504489" cy="1337061"/>
            <a:chOff x="36828" y="54313"/>
            <a:chExt cx="739143" cy="656887"/>
          </a:xfrm>
        </p:grpSpPr>
        <p:sp>
          <p:nvSpPr>
            <p:cNvPr id="99" name="Google Shape;99;p1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1C9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"/>
          <p:cNvGrpSpPr/>
          <p:nvPr/>
        </p:nvGrpSpPr>
        <p:grpSpPr>
          <a:xfrm rot="5400000">
            <a:off x="16860591" y="169771"/>
            <a:ext cx="1504489" cy="1337061"/>
            <a:chOff x="36828" y="54313"/>
            <a:chExt cx="739143" cy="656887"/>
          </a:xfrm>
        </p:grpSpPr>
        <p:sp>
          <p:nvSpPr>
            <p:cNvPr id="102" name="Google Shape;102;p1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2C53AB"/>
            </a:solidFill>
            <a:ln w="38100" cap="sq" cmpd="sng">
              <a:solidFill>
                <a:srgbClr val="2C53A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1"/>
          <p:cNvGrpSpPr/>
          <p:nvPr/>
        </p:nvGrpSpPr>
        <p:grpSpPr>
          <a:xfrm rot="-5400000">
            <a:off x="15388322" y="137907"/>
            <a:ext cx="1489496" cy="1326006"/>
            <a:chOff x="40511" y="59744"/>
            <a:chExt cx="731777" cy="651456"/>
          </a:xfrm>
        </p:grpSpPr>
        <p:sp>
          <p:nvSpPr>
            <p:cNvPr id="105" name="Google Shape;105;p1"/>
            <p:cNvSpPr/>
            <p:nvPr/>
          </p:nvSpPr>
          <p:spPr>
            <a:xfrm>
              <a:off x="40511" y="59744"/>
              <a:ext cx="731777" cy="651456"/>
            </a:xfrm>
            <a:custGeom>
              <a:avLst/>
              <a:gdLst/>
              <a:ahLst/>
              <a:cxnLst/>
              <a:rect l="l" t="t" r="r" b="b"/>
              <a:pathLst>
                <a:path w="731777" h="651456" extrusionOk="0">
                  <a:moveTo>
                    <a:pt x="416967" y="29642"/>
                  </a:moveTo>
                  <a:lnTo>
                    <a:pt x="721211" y="562070"/>
                  </a:lnTo>
                  <a:cubicBezTo>
                    <a:pt x="731778" y="580561"/>
                    <a:pt x="731702" y="603279"/>
                    <a:pt x="721012" y="621699"/>
                  </a:cubicBezTo>
                  <a:cubicBezTo>
                    <a:pt x="710323" y="640119"/>
                    <a:pt x="690636" y="651456"/>
                    <a:pt x="669339" y="651456"/>
                  </a:cubicBezTo>
                  <a:lnTo>
                    <a:pt x="62439" y="651456"/>
                  </a:lnTo>
                  <a:cubicBezTo>
                    <a:pt x="41142" y="651456"/>
                    <a:pt x="21455" y="640119"/>
                    <a:pt x="10766" y="621699"/>
                  </a:cubicBezTo>
                  <a:cubicBezTo>
                    <a:pt x="76" y="603279"/>
                    <a:pt x="0" y="580561"/>
                    <a:pt x="10567" y="562070"/>
                  </a:cubicBezTo>
                  <a:lnTo>
                    <a:pt x="314811" y="29642"/>
                  </a:lnTo>
                  <a:cubicBezTo>
                    <a:pt x="325285" y="11312"/>
                    <a:pt x="344778" y="0"/>
                    <a:pt x="365889" y="0"/>
                  </a:cubicBezTo>
                  <a:cubicBezTo>
                    <a:pt x="387000" y="0"/>
                    <a:pt x="406493" y="11312"/>
                    <a:pt x="416967" y="29642"/>
                  </a:cubicBezTo>
                  <a:close/>
                </a:path>
              </a:pathLst>
            </a:custGeom>
            <a:solidFill>
              <a:srgbClr val="FFFFFF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"/>
          <p:cNvGrpSpPr/>
          <p:nvPr/>
        </p:nvGrpSpPr>
        <p:grpSpPr>
          <a:xfrm rot="5400000">
            <a:off x="16912982" y="2811191"/>
            <a:ext cx="1504489" cy="1337061"/>
            <a:chOff x="36828" y="54313"/>
            <a:chExt cx="739143" cy="656887"/>
          </a:xfrm>
        </p:grpSpPr>
        <p:sp>
          <p:nvSpPr>
            <p:cNvPr id="108" name="Google Shape;108;p1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568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1"/>
          <p:cNvSpPr/>
          <p:nvPr/>
        </p:nvSpPr>
        <p:spPr>
          <a:xfrm>
            <a:off x="8018075" y="5261700"/>
            <a:ext cx="10258200" cy="5025300"/>
          </a:xfrm>
          <a:prstGeom prst="rtTriangle">
            <a:avLst/>
          </a:prstGeom>
          <a:solidFill>
            <a:srgbClr val="051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51D40"/>
              </a:solidFill>
              <a:effectLst/>
              <a:highlight>
                <a:srgbClr val="051D4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70F5FCD-03E3-D56A-FBDA-852C47A84BF8}"/>
              </a:ext>
            </a:extLst>
          </p:cNvPr>
          <p:cNvSpPr txBox="1"/>
          <p:nvPr/>
        </p:nvSpPr>
        <p:spPr>
          <a:xfrm>
            <a:off x="4584247" y="4679369"/>
            <a:ext cx="9168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887EA054-7627-6B1B-10C2-804E7FD24BFE}"/>
              </a:ext>
            </a:extLst>
          </p:cNvPr>
          <p:cNvGrpSpPr>
            <a:grpSpLocks noChangeAspect="1"/>
          </p:cNvGrpSpPr>
          <p:nvPr/>
        </p:nvGrpSpPr>
        <p:grpSpPr>
          <a:xfrm>
            <a:off x="8264566" y="3143200"/>
            <a:ext cx="9146584" cy="5246370"/>
            <a:chOff x="0" y="0"/>
            <a:chExt cx="7981950" cy="457835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B8E0457-FD29-D875-6832-D3B86E35C7C5}"/>
                </a:ext>
              </a:extLst>
            </p:cNvPr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7451D60-68C5-3C37-DF92-E716E0B2A18B}"/>
                </a:ext>
              </a:extLst>
            </p:cNvPr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CEACCDA-2DA9-98F9-4166-7FC9E8934EC9}"/>
                </a:ext>
              </a:extLst>
            </p:cNvPr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FD68F28-5C19-9D40-DCCD-F7E6B7E1E262}"/>
                </a:ext>
              </a:extLst>
            </p:cNvPr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id="{CF4EFD54-5DEB-9686-423E-CA42ED78D9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3855" y="3437908"/>
            <a:ext cx="6883592" cy="43281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2204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12213997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" name="Group 4"/>
          <p:cNvGrpSpPr/>
          <p:nvPr/>
        </p:nvGrpSpPr>
        <p:grpSpPr>
          <a:xfrm>
            <a:off x="410739" y="2160702"/>
            <a:ext cx="17509502" cy="7771512"/>
            <a:chOff x="0" y="0"/>
            <a:chExt cx="4658733" cy="20677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58733" cy="2067757"/>
            </a:xfrm>
            <a:custGeom>
              <a:avLst/>
              <a:gdLst/>
              <a:ahLst/>
              <a:cxnLst/>
              <a:rect l="l" t="t" r="r" b="b"/>
              <a:pathLst>
                <a:path w="4658733" h="2067757">
                  <a:moveTo>
                    <a:pt x="19455" y="0"/>
                  </a:moveTo>
                  <a:lnTo>
                    <a:pt x="4639278" y="0"/>
                  </a:lnTo>
                  <a:cubicBezTo>
                    <a:pt x="4650022" y="0"/>
                    <a:pt x="4658733" y="8710"/>
                    <a:pt x="4658733" y="19455"/>
                  </a:cubicBezTo>
                  <a:lnTo>
                    <a:pt x="4658733" y="2048302"/>
                  </a:lnTo>
                  <a:cubicBezTo>
                    <a:pt x="4658733" y="2053462"/>
                    <a:pt x="4656683" y="2058410"/>
                    <a:pt x="4653035" y="2062059"/>
                  </a:cubicBezTo>
                  <a:cubicBezTo>
                    <a:pt x="4649386" y="2065707"/>
                    <a:pt x="4644437" y="2067757"/>
                    <a:pt x="4639278" y="2067757"/>
                  </a:cubicBezTo>
                  <a:lnTo>
                    <a:pt x="19455" y="2067757"/>
                  </a:lnTo>
                  <a:cubicBezTo>
                    <a:pt x="14295" y="2067757"/>
                    <a:pt x="9347" y="2065707"/>
                    <a:pt x="5698" y="2062059"/>
                  </a:cubicBezTo>
                  <a:cubicBezTo>
                    <a:pt x="2050" y="2058410"/>
                    <a:pt x="0" y="2053462"/>
                    <a:pt x="0" y="2048302"/>
                  </a:cubicBezTo>
                  <a:lnTo>
                    <a:pt x="0" y="19455"/>
                  </a:lnTo>
                  <a:cubicBezTo>
                    <a:pt x="0" y="8710"/>
                    <a:pt x="8710" y="0"/>
                    <a:pt x="19455" y="0"/>
                  </a:cubicBezTo>
                  <a:close/>
                </a:path>
              </a:pathLst>
            </a:custGeom>
            <a:solidFill>
              <a:srgbClr val="FDFDFD">
                <a:alpha val="71765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658733" cy="2105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123887" y="-2346523"/>
            <a:ext cx="4693046" cy="469304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291565" y="7263295"/>
            <a:ext cx="2612204" cy="2668919"/>
          </a:xfrm>
          <a:custGeom>
            <a:avLst/>
            <a:gdLst/>
            <a:ahLst/>
            <a:cxnLst/>
            <a:rect l="l" t="t" r="r" b="b"/>
            <a:pathLst>
              <a:path w="2612204" h="2668919">
                <a:moveTo>
                  <a:pt x="0" y="0"/>
                </a:moveTo>
                <a:lnTo>
                  <a:pt x="2612205" y="0"/>
                </a:lnTo>
                <a:lnTo>
                  <a:pt x="2612205" y="2668919"/>
                </a:lnTo>
                <a:lnTo>
                  <a:pt x="0" y="26689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TextBox 14"/>
          <p:cNvSpPr txBox="1"/>
          <p:nvPr/>
        </p:nvSpPr>
        <p:spPr>
          <a:xfrm>
            <a:off x="4590120" y="403011"/>
            <a:ext cx="9107760" cy="1127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251"/>
              </a:lnSpc>
              <a:spcBef>
                <a:spcPct val="0"/>
              </a:spcBef>
            </a:pPr>
            <a:r>
              <a:rPr lang="en-US" sz="6608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GRA INTERPRETACJA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6067" y="2528569"/>
            <a:ext cx="14105498" cy="7929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Zrozumienie, jak niewerbalna komunikacja może wpływać na interpretację informacji oraz jakie są potencjalne konsekwencje błędnej interpretacji.</a:t>
            </a:r>
          </a:p>
          <a:p>
            <a:pPr algn="l">
              <a:lnSpc>
                <a:spcPts val="1399"/>
              </a:lnSpc>
            </a:pPr>
            <a:endParaRPr lang="en-US" sz="2799">
              <a:solidFill>
                <a:srgbClr val="051D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Podział grup:</a:t>
            </a:r>
          </a:p>
          <a:p>
            <a:pPr algn="l">
              <a:lnSpc>
                <a:spcPts val="3919"/>
              </a:lnSpc>
            </a:pPr>
            <a:r>
              <a:rPr lang="en-US" sz="2799" i="1">
                <a:solidFill>
                  <a:srgbClr val="051D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 grupa – uczestnicy</a:t>
            </a:r>
          </a:p>
          <a:p>
            <a:pPr algn="l">
              <a:lnSpc>
                <a:spcPts val="3919"/>
              </a:lnSpc>
            </a:pPr>
            <a:r>
              <a:rPr lang="en-US" sz="2799" i="1">
                <a:solidFill>
                  <a:srgbClr val="051D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2 grupa – obserwatorzy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Uczestnicy będą wykonywać ruchy, a obserwatorzy będą analizować zmiany w interpretacji.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51D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Przebieg ćwiczenia:</a:t>
            </a:r>
          </a:p>
          <a:p>
            <a:pPr algn="l">
              <a:lnSpc>
                <a:spcPts val="1399"/>
              </a:lnSpc>
            </a:pPr>
            <a:endParaRPr lang="en-US" sz="2799">
              <a:solidFill>
                <a:srgbClr val="051D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W grupie uczestników wybierz jedną osobę, która na początku pokaże prosty ruch niewerbalny (np. machanie ręką, skakanie w miejscu, obracanie się wokół siebie).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Uczniowie z tej grupy muszą obserwować ruch i powtórzyć ostatnio widziany ruch, przekazując go kolejno do następnej osoby w linii.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51D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051D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129;p2">
            <a:extLst>
              <a:ext uri="{FF2B5EF4-FFF2-40B4-BE49-F238E27FC236}">
                <a16:creationId xmlns:a16="http://schemas.microsoft.com/office/drawing/2014/main" id="{9DC1C217-CCDF-5F16-7F17-591159E9DEF5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293447" y="3038576"/>
            <a:ext cx="4957918" cy="2659247"/>
          </a:xfrm>
          <a:custGeom>
            <a:avLst/>
            <a:gdLst/>
            <a:ahLst/>
            <a:cxnLst/>
            <a:rect l="l" t="t" r="r" b="b"/>
            <a:pathLst>
              <a:path w="4957918" h="2659247">
                <a:moveTo>
                  <a:pt x="0" y="0"/>
                </a:moveTo>
                <a:lnTo>
                  <a:pt x="4957918" y="0"/>
                </a:lnTo>
                <a:lnTo>
                  <a:pt x="4957918" y="2659247"/>
                </a:lnTo>
                <a:lnTo>
                  <a:pt x="0" y="2659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8205725" y="4705654"/>
            <a:ext cx="4957918" cy="2659247"/>
          </a:xfrm>
          <a:custGeom>
            <a:avLst/>
            <a:gdLst/>
            <a:ahLst/>
            <a:cxnLst/>
            <a:rect l="l" t="t" r="r" b="b"/>
            <a:pathLst>
              <a:path w="4957918" h="2659247">
                <a:moveTo>
                  <a:pt x="0" y="0"/>
                </a:moveTo>
                <a:lnTo>
                  <a:pt x="4957918" y="0"/>
                </a:lnTo>
                <a:lnTo>
                  <a:pt x="4957918" y="2659246"/>
                </a:lnTo>
                <a:lnTo>
                  <a:pt x="0" y="2659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8335677" y="2004260"/>
            <a:ext cx="4957918" cy="2659247"/>
          </a:xfrm>
          <a:custGeom>
            <a:avLst/>
            <a:gdLst/>
            <a:ahLst/>
            <a:cxnLst/>
            <a:rect l="l" t="t" r="r" b="b"/>
            <a:pathLst>
              <a:path w="4957918" h="2659247">
                <a:moveTo>
                  <a:pt x="0" y="0"/>
                </a:moveTo>
                <a:lnTo>
                  <a:pt x="4957917" y="0"/>
                </a:lnTo>
                <a:lnTo>
                  <a:pt x="4957917" y="2659247"/>
                </a:lnTo>
                <a:lnTo>
                  <a:pt x="0" y="2659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8" name="Freeform 8"/>
          <p:cNvSpPr/>
          <p:nvPr/>
        </p:nvSpPr>
        <p:spPr>
          <a:xfrm>
            <a:off x="5759423" y="7407048"/>
            <a:ext cx="4957918" cy="2659247"/>
          </a:xfrm>
          <a:custGeom>
            <a:avLst/>
            <a:gdLst/>
            <a:ahLst/>
            <a:cxnLst/>
            <a:rect l="l" t="t" r="r" b="b"/>
            <a:pathLst>
              <a:path w="4957918" h="2659247">
                <a:moveTo>
                  <a:pt x="0" y="0"/>
                </a:moveTo>
                <a:lnTo>
                  <a:pt x="4957917" y="0"/>
                </a:lnTo>
                <a:lnTo>
                  <a:pt x="4957917" y="2659247"/>
                </a:lnTo>
                <a:lnTo>
                  <a:pt x="0" y="2659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12790362" y="6305946"/>
            <a:ext cx="5340966" cy="2864700"/>
          </a:xfrm>
          <a:custGeom>
            <a:avLst/>
            <a:gdLst/>
            <a:ahLst/>
            <a:cxnLst/>
            <a:rect l="l" t="t" r="r" b="b"/>
            <a:pathLst>
              <a:path w="5340966" h="2864700">
                <a:moveTo>
                  <a:pt x="0" y="0"/>
                </a:moveTo>
                <a:lnTo>
                  <a:pt x="5340967" y="0"/>
                </a:lnTo>
                <a:lnTo>
                  <a:pt x="5340967" y="2864700"/>
                </a:lnTo>
                <a:lnTo>
                  <a:pt x="0" y="2864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652864" y="3008023"/>
            <a:ext cx="6398432" cy="4270954"/>
          </a:xfrm>
          <a:custGeom>
            <a:avLst/>
            <a:gdLst/>
            <a:ahLst/>
            <a:cxnLst/>
            <a:rect l="l" t="t" r="r" b="b"/>
            <a:pathLst>
              <a:path w="6398432" h="4270954">
                <a:moveTo>
                  <a:pt x="0" y="0"/>
                </a:moveTo>
                <a:lnTo>
                  <a:pt x="6398433" y="0"/>
                </a:lnTo>
                <a:lnTo>
                  <a:pt x="6398433" y="4270953"/>
                </a:lnTo>
                <a:lnTo>
                  <a:pt x="0" y="42709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TextBox 11"/>
          <p:cNvSpPr txBox="1"/>
          <p:nvPr/>
        </p:nvSpPr>
        <p:spPr>
          <a:xfrm>
            <a:off x="528004" y="711509"/>
            <a:ext cx="9530395" cy="838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NASZA ODPOWIEDZIALNOŚĆ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764753" y="3490983"/>
            <a:ext cx="4182702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Każdy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z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nas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jest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odpowiedzialny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za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zrozumienie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informacji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,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które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odbieramy</a:t>
            </a:r>
            <a:endParaRPr lang="en-US" sz="2000" dirty="0">
              <a:solidFill>
                <a:srgbClr val="FDFDFD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465629" y="2461451"/>
            <a:ext cx="4698014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Nadawca powinien jasno przekazywać wiadomości, a odbiorca powinien je uważnie analizować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56329" y="5009923"/>
            <a:ext cx="3866119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Czynniki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takie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jak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emocje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,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kontekst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doświadczenie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mogą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wpływać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na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naszą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interpretację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informacji</a:t>
            </a:r>
            <a:endParaRPr lang="en-US" sz="2000" dirty="0">
              <a:solidFill>
                <a:srgbClr val="FDFDFD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264085" y="7764121"/>
            <a:ext cx="4018315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Różnice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w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odpowiedzialności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występują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: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nadawca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musi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być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wiarygodny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, a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odbiorca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musi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krytycznie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oceniać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przekaz</a:t>
            </a:r>
            <a:endParaRPr lang="en-US" sz="2000" dirty="0">
              <a:solidFill>
                <a:srgbClr val="FDFDFD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367317" y="6757429"/>
            <a:ext cx="4412801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Każdy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z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nas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może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przypadkowo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rozpowszechniać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dezinformację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,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gdy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udostępnia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niezweryfikowane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informacje</a:t>
            </a:r>
            <a:endParaRPr lang="en-US" sz="2000" dirty="0">
              <a:solidFill>
                <a:srgbClr val="FDFDFD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7" name="Google Shape;129;p2">
            <a:extLst>
              <a:ext uri="{FF2B5EF4-FFF2-40B4-BE49-F238E27FC236}">
                <a16:creationId xmlns:a16="http://schemas.microsoft.com/office/drawing/2014/main" id="{A6A93866-43E8-DEAB-6392-1B83D356A5DE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2204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12213997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" name="Group 4"/>
          <p:cNvGrpSpPr/>
          <p:nvPr/>
        </p:nvGrpSpPr>
        <p:grpSpPr>
          <a:xfrm>
            <a:off x="410739" y="2691742"/>
            <a:ext cx="17509502" cy="6952193"/>
            <a:chOff x="0" y="0"/>
            <a:chExt cx="4658733" cy="18497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58733" cy="1849762"/>
            </a:xfrm>
            <a:custGeom>
              <a:avLst/>
              <a:gdLst/>
              <a:ahLst/>
              <a:cxnLst/>
              <a:rect l="l" t="t" r="r" b="b"/>
              <a:pathLst>
                <a:path w="4658733" h="1849762">
                  <a:moveTo>
                    <a:pt x="19455" y="0"/>
                  </a:moveTo>
                  <a:lnTo>
                    <a:pt x="4639278" y="0"/>
                  </a:lnTo>
                  <a:cubicBezTo>
                    <a:pt x="4650022" y="0"/>
                    <a:pt x="4658733" y="8710"/>
                    <a:pt x="4658733" y="19455"/>
                  </a:cubicBezTo>
                  <a:lnTo>
                    <a:pt x="4658733" y="1830307"/>
                  </a:lnTo>
                  <a:cubicBezTo>
                    <a:pt x="4658733" y="1841052"/>
                    <a:pt x="4650022" y="1849762"/>
                    <a:pt x="4639278" y="1849762"/>
                  </a:cubicBezTo>
                  <a:lnTo>
                    <a:pt x="19455" y="1849762"/>
                  </a:lnTo>
                  <a:cubicBezTo>
                    <a:pt x="14295" y="1849762"/>
                    <a:pt x="9347" y="1847712"/>
                    <a:pt x="5698" y="1844064"/>
                  </a:cubicBezTo>
                  <a:cubicBezTo>
                    <a:pt x="2050" y="1840415"/>
                    <a:pt x="0" y="1835467"/>
                    <a:pt x="0" y="1830307"/>
                  </a:cubicBezTo>
                  <a:lnTo>
                    <a:pt x="0" y="19455"/>
                  </a:lnTo>
                  <a:cubicBezTo>
                    <a:pt x="0" y="8710"/>
                    <a:pt x="8710" y="0"/>
                    <a:pt x="19455" y="0"/>
                  </a:cubicBezTo>
                  <a:close/>
                </a:path>
              </a:pathLst>
            </a:custGeom>
            <a:solidFill>
              <a:srgbClr val="FDFDFD">
                <a:alpha val="71765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658733" cy="18878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123887" y="-2346523"/>
            <a:ext cx="4693046" cy="469304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751545" y="3712709"/>
            <a:ext cx="9308549" cy="4910260"/>
          </a:xfrm>
          <a:custGeom>
            <a:avLst/>
            <a:gdLst/>
            <a:ahLst/>
            <a:cxnLst/>
            <a:rect l="l" t="t" r="r" b="b"/>
            <a:pathLst>
              <a:path w="9308549" h="4910260">
                <a:moveTo>
                  <a:pt x="0" y="0"/>
                </a:moveTo>
                <a:lnTo>
                  <a:pt x="9308549" y="0"/>
                </a:lnTo>
                <a:lnTo>
                  <a:pt x="9308549" y="4910260"/>
                </a:lnTo>
                <a:lnTo>
                  <a:pt x="0" y="49102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TextBox 14"/>
          <p:cNvSpPr txBox="1"/>
          <p:nvPr/>
        </p:nvSpPr>
        <p:spPr>
          <a:xfrm>
            <a:off x="3153104" y="716465"/>
            <a:ext cx="13116770" cy="1127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251"/>
              </a:lnSpc>
              <a:spcBef>
                <a:spcPct val="0"/>
              </a:spcBef>
            </a:pPr>
            <a:r>
              <a:rPr lang="en-US" sz="6608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POMYŚL ZANIM UDOSTĘPNISZ!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57932" y="4143321"/>
            <a:ext cx="6937921" cy="4119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Dzielmy się tylko wiarygodnymi wiadomościami, aby poprawić jakość informacji w naszym otoczeniu.</a:t>
            </a:r>
          </a:p>
          <a:p>
            <a:pPr algn="l">
              <a:lnSpc>
                <a:spcPts val="3919"/>
              </a:lnSpc>
            </a:pPr>
            <a:endParaRPr lang="en-US" sz="2799" b="1">
              <a:solidFill>
                <a:srgbClr val="051D4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https://youtu.be/pQsoS-1_WEE?si=WIOp6Urwi9Xq5Hu- </a:t>
            </a:r>
          </a:p>
          <a:p>
            <a:pPr algn="l">
              <a:lnSpc>
                <a:spcPts val="1399"/>
              </a:lnSpc>
            </a:pPr>
            <a:endParaRPr lang="en-US" sz="2799">
              <a:solidFill>
                <a:srgbClr val="051D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51D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051D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129;p2">
            <a:extLst>
              <a:ext uri="{FF2B5EF4-FFF2-40B4-BE49-F238E27FC236}">
                <a16:creationId xmlns:a16="http://schemas.microsoft.com/office/drawing/2014/main" id="{69B5C080-E320-DED5-C454-6716E05DCDBC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2204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12213997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" name="Group 4"/>
          <p:cNvGrpSpPr/>
          <p:nvPr/>
        </p:nvGrpSpPr>
        <p:grpSpPr>
          <a:xfrm>
            <a:off x="410739" y="2160702"/>
            <a:ext cx="17509502" cy="7771512"/>
            <a:chOff x="0" y="0"/>
            <a:chExt cx="4658733" cy="20677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58733" cy="2067757"/>
            </a:xfrm>
            <a:custGeom>
              <a:avLst/>
              <a:gdLst/>
              <a:ahLst/>
              <a:cxnLst/>
              <a:rect l="l" t="t" r="r" b="b"/>
              <a:pathLst>
                <a:path w="4658733" h="2067757">
                  <a:moveTo>
                    <a:pt x="19455" y="0"/>
                  </a:moveTo>
                  <a:lnTo>
                    <a:pt x="4639278" y="0"/>
                  </a:lnTo>
                  <a:cubicBezTo>
                    <a:pt x="4650022" y="0"/>
                    <a:pt x="4658733" y="8710"/>
                    <a:pt x="4658733" y="19455"/>
                  </a:cubicBezTo>
                  <a:lnTo>
                    <a:pt x="4658733" y="2048302"/>
                  </a:lnTo>
                  <a:cubicBezTo>
                    <a:pt x="4658733" y="2053462"/>
                    <a:pt x="4656683" y="2058410"/>
                    <a:pt x="4653035" y="2062059"/>
                  </a:cubicBezTo>
                  <a:cubicBezTo>
                    <a:pt x="4649386" y="2065707"/>
                    <a:pt x="4644437" y="2067757"/>
                    <a:pt x="4639278" y="2067757"/>
                  </a:cubicBezTo>
                  <a:lnTo>
                    <a:pt x="19455" y="2067757"/>
                  </a:lnTo>
                  <a:cubicBezTo>
                    <a:pt x="14295" y="2067757"/>
                    <a:pt x="9347" y="2065707"/>
                    <a:pt x="5698" y="2062059"/>
                  </a:cubicBezTo>
                  <a:cubicBezTo>
                    <a:pt x="2050" y="2058410"/>
                    <a:pt x="0" y="2053462"/>
                    <a:pt x="0" y="2048302"/>
                  </a:cubicBezTo>
                  <a:lnTo>
                    <a:pt x="0" y="19455"/>
                  </a:lnTo>
                  <a:cubicBezTo>
                    <a:pt x="0" y="8710"/>
                    <a:pt x="8710" y="0"/>
                    <a:pt x="19455" y="0"/>
                  </a:cubicBezTo>
                  <a:close/>
                </a:path>
              </a:pathLst>
            </a:custGeom>
            <a:solidFill>
              <a:srgbClr val="FDFDFD">
                <a:alpha val="71765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658733" cy="2105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123887" y="-2346523"/>
            <a:ext cx="4693046" cy="469304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86067" y="2528569"/>
            <a:ext cx="14105498" cy="678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Dezinformacja</a:t>
            </a:r>
            <a:r>
              <a:rPr lang="en-US" sz="2799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to celowe rozpowszechnianie fałszywych informacji, które mogą wpłynąć na nasze myślenie i decyzje.</a:t>
            </a:r>
          </a:p>
          <a:p>
            <a:pPr algn="l">
              <a:lnSpc>
                <a:spcPts val="1399"/>
              </a:lnSpc>
            </a:pPr>
            <a:endParaRPr lang="en-US" sz="2799">
              <a:solidFill>
                <a:srgbClr val="051D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Silne emocje</a:t>
            </a:r>
            <a:r>
              <a:rPr lang="en-US" sz="2799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mogą zwiększać wiarę w fałszywe informacje i sprawiać, że łatwiej je rozpowszechniamy.</a:t>
            </a:r>
          </a:p>
          <a:p>
            <a:pPr algn="l">
              <a:lnSpc>
                <a:spcPts val="1399"/>
              </a:lnSpc>
            </a:pPr>
            <a:endParaRPr lang="en-US" sz="2799">
              <a:solidFill>
                <a:srgbClr val="051D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Krytyczne myślenie</a:t>
            </a:r>
            <a:r>
              <a:rPr lang="en-US" sz="2799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jest kluczowe w rozpoznawaniu dezinformacji i oddzielaniu faktów od opinii.</a:t>
            </a:r>
          </a:p>
          <a:p>
            <a:pPr algn="l">
              <a:lnSpc>
                <a:spcPts val="1399"/>
              </a:lnSpc>
            </a:pPr>
            <a:endParaRPr lang="en-US" sz="2799">
              <a:solidFill>
                <a:srgbClr val="051D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Wiarygodność źródeł to podstawa</a:t>
            </a:r>
            <a:r>
              <a:rPr lang="en-US" sz="2799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– zawsze warto sprawdzić, kto jest autorem informacji i czy jest ekspertem w danej dziedzinie.</a:t>
            </a:r>
          </a:p>
          <a:p>
            <a:pPr algn="l">
              <a:lnSpc>
                <a:spcPts val="1399"/>
              </a:lnSpc>
            </a:pPr>
            <a:endParaRPr lang="en-US" sz="2799">
              <a:solidFill>
                <a:srgbClr val="051D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Tłumaczenie wiadomości i ich przekazywanie</a:t>
            </a:r>
            <a:r>
              <a:rPr lang="en-US" sz="2799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dalej może zmienić ich sens – warto zastanowić się nad pierwotnym znaczeniem tekstu.</a:t>
            </a:r>
          </a:p>
          <a:p>
            <a:pPr algn="l">
              <a:lnSpc>
                <a:spcPts val="1399"/>
              </a:lnSpc>
            </a:pPr>
            <a:endParaRPr lang="en-US" sz="2799">
              <a:solidFill>
                <a:srgbClr val="051D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Świadome udostępnianie informacji</a:t>
            </a:r>
            <a:r>
              <a:rPr lang="en-US" sz="2799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– zanim coś podzielisz się w sieci, upewnij się, że informacja jest prawdziwa.</a:t>
            </a:r>
          </a:p>
        </p:txBody>
      </p:sp>
      <p:sp>
        <p:nvSpPr>
          <p:cNvPr id="14" name="Freeform 14"/>
          <p:cNvSpPr/>
          <p:nvPr/>
        </p:nvSpPr>
        <p:spPr>
          <a:xfrm>
            <a:off x="15573718" y="7940477"/>
            <a:ext cx="2215667" cy="1811308"/>
          </a:xfrm>
          <a:custGeom>
            <a:avLst/>
            <a:gdLst/>
            <a:ahLst/>
            <a:cxnLst/>
            <a:rect l="l" t="t" r="r" b="b"/>
            <a:pathLst>
              <a:path w="2215667" h="1811308">
                <a:moveTo>
                  <a:pt x="0" y="0"/>
                </a:moveTo>
                <a:lnTo>
                  <a:pt x="2215667" y="0"/>
                </a:lnTo>
                <a:lnTo>
                  <a:pt x="2215667" y="1811308"/>
                </a:lnTo>
                <a:lnTo>
                  <a:pt x="0" y="18113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TextBox 15"/>
          <p:cNvSpPr txBox="1"/>
          <p:nvPr/>
        </p:nvSpPr>
        <p:spPr>
          <a:xfrm>
            <a:off x="3284018" y="281451"/>
            <a:ext cx="12007547" cy="165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4799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Podsumowanie</a:t>
            </a:r>
            <a:r>
              <a:rPr lang="en-US" sz="4799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799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Kluczowych</a:t>
            </a:r>
            <a:r>
              <a:rPr lang="en-US" sz="4799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799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Zagadnień</a:t>
            </a:r>
            <a:endParaRPr lang="en-US" sz="4799" dirty="0">
              <a:solidFill>
                <a:srgbClr val="FDFDFD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6" name="Google Shape;129;p2">
            <a:extLst>
              <a:ext uri="{FF2B5EF4-FFF2-40B4-BE49-F238E27FC236}">
                <a16:creationId xmlns:a16="http://schemas.microsoft.com/office/drawing/2014/main" id="{F4A72D6C-A4BD-7B71-6649-69BECC30891C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2204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12213997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" name="Group 4"/>
          <p:cNvGrpSpPr/>
          <p:nvPr/>
        </p:nvGrpSpPr>
        <p:grpSpPr>
          <a:xfrm>
            <a:off x="1562510" y="1986089"/>
            <a:ext cx="15162979" cy="7771512"/>
            <a:chOff x="0" y="0"/>
            <a:chExt cx="4034396" cy="20677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34396" cy="2067757"/>
            </a:xfrm>
            <a:custGeom>
              <a:avLst/>
              <a:gdLst/>
              <a:ahLst/>
              <a:cxnLst/>
              <a:rect l="l" t="t" r="r" b="b"/>
              <a:pathLst>
                <a:path w="4034396" h="2067757">
                  <a:moveTo>
                    <a:pt x="22466" y="0"/>
                  </a:moveTo>
                  <a:lnTo>
                    <a:pt x="4011930" y="0"/>
                  </a:lnTo>
                  <a:cubicBezTo>
                    <a:pt x="4017889" y="0"/>
                    <a:pt x="4023603" y="2367"/>
                    <a:pt x="4027816" y="6580"/>
                  </a:cubicBezTo>
                  <a:cubicBezTo>
                    <a:pt x="4032029" y="10793"/>
                    <a:pt x="4034396" y="16507"/>
                    <a:pt x="4034396" y="22466"/>
                  </a:cubicBezTo>
                  <a:lnTo>
                    <a:pt x="4034396" y="2045291"/>
                  </a:lnTo>
                  <a:cubicBezTo>
                    <a:pt x="4034396" y="2051250"/>
                    <a:pt x="4032029" y="2056964"/>
                    <a:pt x="4027816" y="2061177"/>
                  </a:cubicBezTo>
                  <a:cubicBezTo>
                    <a:pt x="4023603" y="2065390"/>
                    <a:pt x="4017889" y="2067757"/>
                    <a:pt x="4011930" y="2067757"/>
                  </a:cubicBezTo>
                  <a:lnTo>
                    <a:pt x="22466" y="2067757"/>
                  </a:lnTo>
                  <a:cubicBezTo>
                    <a:pt x="16507" y="2067757"/>
                    <a:pt x="10793" y="2065390"/>
                    <a:pt x="6580" y="2061177"/>
                  </a:cubicBezTo>
                  <a:cubicBezTo>
                    <a:pt x="2367" y="2056964"/>
                    <a:pt x="0" y="2051250"/>
                    <a:pt x="0" y="2045291"/>
                  </a:cubicBezTo>
                  <a:lnTo>
                    <a:pt x="0" y="22466"/>
                  </a:lnTo>
                  <a:cubicBezTo>
                    <a:pt x="0" y="16507"/>
                    <a:pt x="2367" y="10793"/>
                    <a:pt x="6580" y="6580"/>
                  </a:cubicBezTo>
                  <a:cubicBezTo>
                    <a:pt x="10793" y="2367"/>
                    <a:pt x="16507" y="0"/>
                    <a:pt x="22466" y="0"/>
                  </a:cubicBezTo>
                  <a:close/>
                </a:path>
              </a:pathLst>
            </a:custGeom>
            <a:solidFill>
              <a:srgbClr val="FDFDFD">
                <a:alpha val="71765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034396" cy="2105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123887" y="-2346523"/>
            <a:ext cx="4693046" cy="469304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159528" y="2373287"/>
            <a:ext cx="13968945" cy="677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Krok 1: A – Aware (</a:t>
            </a:r>
            <a:r>
              <a:rPr lang="en-US" sz="2399" b="1" dirty="0" err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Świadomość</a:t>
            </a:r>
            <a:r>
              <a:rPr lang="en-US" sz="2399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</a:t>
            </a:r>
          </a:p>
          <a:p>
            <a:pPr algn="l">
              <a:lnSpc>
                <a:spcPts val="1399"/>
              </a:lnSpc>
            </a:pPr>
            <a:endParaRPr lang="en-US" sz="2399" b="1" dirty="0">
              <a:solidFill>
                <a:srgbClr val="051D4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359"/>
              </a:lnSpc>
            </a:pP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Zatrzymaj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się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zwróć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uwagę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to, co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właśnie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przeczytałeś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lub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usłyszałeś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Czy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czujesz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silne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emocje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takie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jak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złość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strach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lub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ekscytacja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?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Czy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ta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informacja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wydaje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się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podejrzana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algn="l">
              <a:lnSpc>
                <a:spcPts val="1399"/>
              </a:lnSpc>
            </a:pPr>
            <a:endParaRPr lang="en-US" sz="2399" dirty="0">
              <a:solidFill>
                <a:srgbClr val="051D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Krok 2: B – Breathe (</a:t>
            </a:r>
            <a:r>
              <a:rPr lang="en-US" sz="2399" b="1" dirty="0" err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Oddychaj</a:t>
            </a:r>
            <a:r>
              <a:rPr lang="en-US" sz="2399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</a:t>
            </a:r>
          </a:p>
          <a:p>
            <a:pPr algn="l">
              <a:lnSpc>
                <a:spcPts val="3359"/>
              </a:lnSpc>
            </a:pP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Zrób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głęboki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oddech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. To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pozwoli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Ci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się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uspokoić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zyskać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chwilę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, by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nie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reagować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natychmiastowo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Pamiętaj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że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pierwsza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reakcja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informację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może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być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emocjonalna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l">
              <a:lnSpc>
                <a:spcPts val="1399"/>
              </a:lnSpc>
            </a:pPr>
            <a:endParaRPr lang="en-US" sz="2399" dirty="0">
              <a:solidFill>
                <a:srgbClr val="051D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Krok 3: C – Curious (</a:t>
            </a:r>
            <a:r>
              <a:rPr lang="en-US" sz="2399" b="1" dirty="0" err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Zaciekawienie</a:t>
            </a:r>
            <a:r>
              <a:rPr lang="en-US" sz="2399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</a:t>
            </a:r>
          </a:p>
          <a:p>
            <a:pPr algn="l">
              <a:lnSpc>
                <a:spcPts val="3359"/>
              </a:lnSpc>
            </a:pP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Bądź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ciekawy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, ale w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pozytywny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sposób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Zadaj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sobie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pytania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Skąd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pochodzi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ta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informacja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?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Czy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źródło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jest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wiarygodne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?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Czy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inni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też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to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potwierdzają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?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Może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to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być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czas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, by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przeprowadzić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krótkie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badanie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lub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zweryfikować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dane</a:t>
            </a:r>
            <a:r>
              <a:rPr lang="en-US" sz="23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l">
              <a:lnSpc>
                <a:spcPts val="1399"/>
              </a:lnSpc>
            </a:pPr>
            <a:endParaRPr lang="en-US" sz="2399" dirty="0">
              <a:solidFill>
                <a:srgbClr val="051D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Krok 4: D – Decide (</a:t>
            </a:r>
            <a:r>
              <a:rPr lang="en-US" sz="2400" b="1" dirty="0" err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Decyzja</a:t>
            </a:r>
            <a:r>
              <a:rPr lang="en-US" sz="2400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</a:t>
            </a:r>
          </a:p>
          <a:p>
            <a:pPr algn="l">
              <a:lnSpc>
                <a:spcPts val="1399"/>
              </a:lnSpc>
            </a:pPr>
            <a:endParaRPr lang="en-US" sz="2400" b="1" dirty="0">
              <a:solidFill>
                <a:srgbClr val="051D4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Po </a:t>
            </a:r>
            <a:r>
              <a:rPr lang="en-US" sz="2400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zbadaniu</a:t>
            </a:r>
            <a:r>
              <a:rPr lang="en-US" sz="2400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informacji</a:t>
            </a:r>
            <a:r>
              <a:rPr lang="en-US" sz="2400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zdecyduj</a:t>
            </a:r>
            <a:r>
              <a:rPr lang="en-US" sz="2400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, co </a:t>
            </a:r>
            <a:r>
              <a:rPr lang="en-US" sz="2400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zrobić</a:t>
            </a:r>
            <a:r>
              <a:rPr lang="en-US" sz="2400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400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Czy</a:t>
            </a:r>
            <a:r>
              <a:rPr lang="en-US" sz="2400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powinieneś</a:t>
            </a:r>
            <a:r>
              <a:rPr lang="en-US" sz="2400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uwierzyć</a:t>
            </a:r>
            <a:r>
              <a:rPr lang="en-US" sz="2400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400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podzielić</a:t>
            </a:r>
            <a:r>
              <a:rPr lang="en-US" sz="2400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się</a:t>
            </a:r>
            <a:r>
              <a:rPr lang="en-US" sz="2400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tą</a:t>
            </a:r>
            <a:r>
              <a:rPr lang="en-US" sz="2400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informacją</a:t>
            </a:r>
            <a:r>
              <a:rPr lang="en-US" sz="2400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? A </a:t>
            </a:r>
            <a:r>
              <a:rPr lang="en-US" sz="2400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może</a:t>
            </a:r>
            <a:r>
              <a:rPr lang="en-US" sz="2400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lepiej</a:t>
            </a:r>
            <a:r>
              <a:rPr lang="en-US" sz="2400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ją</a:t>
            </a:r>
            <a:r>
              <a:rPr lang="en-US" sz="2400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zignorować</a:t>
            </a:r>
            <a:r>
              <a:rPr lang="en-US" sz="2400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? </a:t>
            </a:r>
            <a:r>
              <a:rPr lang="en-US" sz="2400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Wybierz</a:t>
            </a:r>
            <a:r>
              <a:rPr lang="en-US" sz="2400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świadomą</a:t>
            </a:r>
            <a:r>
              <a:rPr lang="en-US" sz="2400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odpowiedź</a:t>
            </a:r>
            <a:r>
              <a:rPr lang="en-US" sz="2400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zamiast</a:t>
            </a:r>
            <a:r>
              <a:rPr lang="en-US" sz="2400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reakcji</a:t>
            </a:r>
            <a:r>
              <a:rPr lang="en-US" sz="2400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400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emocje</a:t>
            </a:r>
            <a:r>
              <a:rPr lang="en-US" sz="2400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l">
              <a:lnSpc>
                <a:spcPts val="3919"/>
              </a:lnSpc>
            </a:pPr>
            <a:endParaRPr lang="en-US" sz="2400" dirty="0">
              <a:solidFill>
                <a:srgbClr val="051D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127349" y="453707"/>
            <a:ext cx="12007547" cy="1035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39"/>
              </a:lnSpc>
              <a:spcBef>
                <a:spcPct val="0"/>
              </a:spcBef>
            </a:pPr>
            <a:r>
              <a:rPr lang="en-US" sz="6099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Metoda</a:t>
            </a:r>
            <a:r>
              <a:rPr lang="en-US" sz="6099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ABCD </a:t>
            </a:r>
          </a:p>
        </p:txBody>
      </p:sp>
      <p:sp>
        <p:nvSpPr>
          <p:cNvPr id="15" name="Google Shape;129;p2">
            <a:extLst>
              <a:ext uri="{FF2B5EF4-FFF2-40B4-BE49-F238E27FC236}">
                <a16:creationId xmlns:a16="http://schemas.microsoft.com/office/drawing/2014/main" id="{2BDE0DE3-21C3-DEF7-C792-55E3C5299ED2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72F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23"/>
          <p:cNvGrpSpPr/>
          <p:nvPr/>
        </p:nvGrpSpPr>
        <p:grpSpPr>
          <a:xfrm rot="5400000">
            <a:off x="-275527" y="7126363"/>
            <a:ext cx="2398303" cy="1878652"/>
            <a:chOff x="22782" y="33598"/>
            <a:chExt cx="767236" cy="677602"/>
          </a:xfrm>
        </p:grpSpPr>
        <p:sp>
          <p:nvSpPr>
            <p:cNvPr id="540" name="Google Shape;540;p23"/>
            <p:cNvSpPr/>
            <p:nvPr/>
          </p:nvSpPr>
          <p:spPr>
            <a:xfrm>
              <a:off x="22782" y="33598"/>
              <a:ext cx="767236" cy="677602"/>
            </a:xfrm>
            <a:custGeom>
              <a:avLst/>
              <a:gdLst/>
              <a:ahLst/>
              <a:cxnLst/>
              <a:rect l="l" t="t" r="r" b="b"/>
              <a:pathLst>
                <a:path w="767236" h="677602" extrusionOk="0">
                  <a:moveTo>
                    <a:pt x="412342" y="16669"/>
                  </a:moveTo>
                  <a:lnTo>
                    <a:pt x="761294" y="627335"/>
                  </a:lnTo>
                  <a:cubicBezTo>
                    <a:pt x="767236" y="637733"/>
                    <a:pt x="767193" y="650509"/>
                    <a:pt x="761182" y="660868"/>
                  </a:cubicBezTo>
                  <a:cubicBezTo>
                    <a:pt x="755170" y="671227"/>
                    <a:pt x="744099" y="677602"/>
                    <a:pt x="732123" y="677602"/>
                  </a:cubicBezTo>
                  <a:lnTo>
                    <a:pt x="35113" y="677602"/>
                  </a:lnTo>
                  <a:cubicBezTo>
                    <a:pt x="23137" y="677602"/>
                    <a:pt x="12066" y="671227"/>
                    <a:pt x="6054" y="660868"/>
                  </a:cubicBezTo>
                  <a:cubicBezTo>
                    <a:pt x="43" y="650509"/>
                    <a:pt x="0" y="637733"/>
                    <a:pt x="5942" y="627335"/>
                  </a:cubicBezTo>
                  <a:lnTo>
                    <a:pt x="354894" y="16669"/>
                  </a:lnTo>
                  <a:cubicBezTo>
                    <a:pt x="360784" y="6361"/>
                    <a:pt x="371746" y="0"/>
                    <a:pt x="383618" y="0"/>
                  </a:cubicBezTo>
                  <a:cubicBezTo>
                    <a:pt x="395490" y="0"/>
                    <a:pt x="406452" y="6361"/>
                    <a:pt x="412342" y="16669"/>
                  </a:cubicBezTo>
                  <a:close/>
                </a:path>
              </a:pathLst>
            </a:custGeom>
            <a:solidFill>
              <a:srgbClr val="197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3"/>
            <p:cNvSpPr txBox="1"/>
            <p:nvPr/>
          </p:nvSpPr>
          <p:spPr>
            <a:xfrm>
              <a:off x="127000" y="349250"/>
              <a:ext cx="558800" cy="311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875" tIns="48875" rIns="48875" bIns="488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2" name="Google Shape;542;p23"/>
          <p:cNvSpPr/>
          <p:nvPr/>
        </p:nvSpPr>
        <p:spPr>
          <a:xfrm>
            <a:off x="1075" y="8715250"/>
            <a:ext cx="18288642" cy="1572580"/>
          </a:xfrm>
          <a:custGeom>
            <a:avLst/>
            <a:gdLst/>
            <a:ahLst/>
            <a:cxnLst/>
            <a:rect l="l" t="t" r="r" b="b"/>
            <a:pathLst>
              <a:path w="11359405" h="833155" extrusionOk="0">
                <a:moveTo>
                  <a:pt x="0" y="0"/>
                </a:moveTo>
                <a:lnTo>
                  <a:pt x="11359405" y="0"/>
                </a:lnTo>
                <a:lnTo>
                  <a:pt x="11359405" y="833155"/>
                </a:lnTo>
                <a:lnTo>
                  <a:pt x="0" y="833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23"/>
          <p:cNvSpPr/>
          <p:nvPr/>
        </p:nvSpPr>
        <p:spPr>
          <a:xfrm>
            <a:off x="12873261" y="9037474"/>
            <a:ext cx="1169464" cy="1076394"/>
          </a:xfrm>
          <a:custGeom>
            <a:avLst/>
            <a:gdLst/>
            <a:ahLst/>
            <a:cxnLst/>
            <a:rect l="l" t="t" r="r" b="b"/>
            <a:pathLst>
              <a:path w="1169464" h="1076394" extrusionOk="0">
                <a:moveTo>
                  <a:pt x="0" y="0"/>
                </a:moveTo>
                <a:lnTo>
                  <a:pt x="1169464" y="0"/>
                </a:lnTo>
                <a:lnTo>
                  <a:pt x="1169464" y="1076395"/>
                </a:lnTo>
                <a:lnTo>
                  <a:pt x="0" y="1076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23"/>
          <p:cNvSpPr/>
          <p:nvPr/>
        </p:nvSpPr>
        <p:spPr>
          <a:xfrm>
            <a:off x="14557174" y="8870396"/>
            <a:ext cx="1787702" cy="1277462"/>
          </a:xfrm>
          <a:custGeom>
            <a:avLst/>
            <a:gdLst/>
            <a:ahLst/>
            <a:cxnLst/>
            <a:rect l="l" t="t" r="r" b="b"/>
            <a:pathLst>
              <a:path w="1787702" h="1277462" extrusionOk="0">
                <a:moveTo>
                  <a:pt x="0" y="0"/>
                </a:moveTo>
                <a:lnTo>
                  <a:pt x="1787701" y="0"/>
                </a:lnTo>
                <a:lnTo>
                  <a:pt x="1787701" y="1277462"/>
                </a:lnTo>
                <a:lnTo>
                  <a:pt x="0" y="12774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5" name="Google Shape;545;p23"/>
          <p:cNvSpPr/>
          <p:nvPr/>
        </p:nvSpPr>
        <p:spPr>
          <a:xfrm>
            <a:off x="7232874" y="8870396"/>
            <a:ext cx="4369266" cy="1163199"/>
          </a:xfrm>
          <a:custGeom>
            <a:avLst/>
            <a:gdLst/>
            <a:ahLst/>
            <a:cxnLst/>
            <a:rect l="l" t="t" r="r" b="b"/>
            <a:pathLst>
              <a:path w="4369266" h="1163199" extrusionOk="0">
                <a:moveTo>
                  <a:pt x="0" y="0"/>
                </a:moveTo>
                <a:lnTo>
                  <a:pt x="4369266" y="0"/>
                </a:lnTo>
                <a:lnTo>
                  <a:pt x="4369266" y="1163199"/>
                </a:lnTo>
                <a:lnTo>
                  <a:pt x="0" y="1163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6" name="Google Shape;546;p23"/>
          <p:cNvSpPr/>
          <p:nvPr/>
        </p:nvSpPr>
        <p:spPr>
          <a:xfrm>
            <a:off x="10872153" y="1327603"/>
            <a:ext cx="4838786" cy="7631804"/>
          </a:xfrm>
          <a:custGeom>
            <a:avLst/>
            <a:gdLst/>
            <a:ahLst/>
            <a:cxnLst/>
            <a:rect l="l" t="t" r="r" b="b"/>
            <a:pathLst>
              <a:path w="4875351" h="8184240" extrusionOk="0">
                <a:moveTo>
                  <a:pt x="0" y="0"/>
                </a:moveTo>
                <a:lnTo>
                  <a:pt x="4875351" y="0"/>
                </a:lnTo>
                <a:lnTo>
                  <a:pt x="4875351" y="8184240"/>
                </a:lnTo>
                <a:lnTo>
                  <a:pt x="0" y="81842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33929" r="-33929"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7" name="Google Shape;547;p23"/>
          <p:cNvSpPr/>
          <p:nvPr/>
        </p:nvSpPr>
        <p:spPr>
          <a:xfrm>
            <a:off x="1952275" y="3120818"/>
            <a:ext cx="258169" cy="258169"/>
          </a:xfrm>
          <a:custGeom>
            <a:avLst/>
            <a:gdLst/>
            <a:ahLst/>
            <a:cxnLst/>
            <a:rect l="l" t="t" r="r" b="b"/>
            <a:pathLst>
              <a:path w="258169" h="258169" extrusionOk="0">
                <a:moveTo>
                  <a:pt x="0" y="0"/>
                </a:moveTo>
                <a:lnTo>
                  <a:pt x="258170" y="0"/>
                </a:lnTo>
                <a:lnTo>
                  <a:pt x="258170" y="258170"/>
                </a:lnTo>
                <a:lnTo>
                  <a:pt x="0" y="258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8" name="Google Shape;548;p23"/>
          <p:cNvSpPr/>
          <p:nvPr/>
        </p:nvSpPr>
        <p:spPr>
          <a:xfrm>
            <a:off x="1952275" y="2636055"/>
            <a:ext cx="258169" cy="258169"/>
          </a:xfrm>
          <a:custGeom>
            <a:avLst/>
            <a:gdLst/>
            <a:ahLst/>
            <a:cxnLst/>
            <a:rect l="l" t="t" r="r" b="b"/>
            <a:pathLst>
              <a:path w="258169" h="258169" extrusionOk="0">
                <a:moveTo>
                  <a:pt x="0" y="0"/>
                </a:moveTo>
                <a:lnTo>
                  <a:pt x="258170" y="0"/>
                </a:lnTo>
                <a:lnTo>
                  <a:pt x="258170" y="258169"/>
                </a:lnTo>
                <a:lnTo>
                  <a:pt x="0" y="2581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9" name="Google Shape;549;p23"/>
          <p:cNvSpPr/>
          <p:nvPr/>
        </p:nvSpPr>
        <p:spPr>
          <a:xfrm>
            <a:off x="1559946" y="9103254"/>
            <a:ext cx="4249973" cy="811745"/>
          </a:xfrm>
          <a:custGeom>
            <a:avLst/>
            <a:gdLst/>
            <a:ahLst/>
            <a:cxnLst/>
            <a:rect l="l" t="t" r="r" b="b"/>
            <a:pathLst>
              <a:path w="4249973" h="811745" extrusionOk="0">
                <a:moveTo>
                  <a:pt x="0" y="0"/>
                </a:moveTo>
                <a:lnTo>
                  <a:pt x="4249973" y="0"/>
                </a:lnTo>
                <a:lnTo>
                  <a:pt x="4249973" y="811745"/>
                </a:lnTo>
                <a:lnTo>
                  <a:pt x="0" y="811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0" name="Google Shape;550;p23"/>
          <p:cNvSpPr/>
          <p:nvPr/>
        </p:nvSpPr>
        <p:spPr>
          <a:xfrm>
            <a:off x="1952275" y="3605581"/>
            <a:ext cx="258169" cy="258169"/>
          </a:xfrm>
          <a:custGeom>
            <a:avLst/>
            <a:gdLst/>
            <a:ahLst/>
            <a:cxnLst/>
            <a:rect l="l" t="t" r="r" b="b"/>
            <a:pathLst>
              <a:path w="258169" h="258169" extrusionOk="0">
                <a:moveTo>
                  <a:pt x="0" y="0"/>
                </a:moveTo>
                <a:lnTo>
                  <a:pt x="258170" y="0"/>
                </a:lnTo>
                <a:lnTo>
                  <a:pt x="258170" y="258170"/>
                </a:lnTo>
                <a:lnTo>
                  <a:pt x="0" y="258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1" name="Google Shape;551;p23"/>
          <p:cNvSpPr txBox="1"/>
          <p:nvPr/>
        </p:nvSpPr>
        <p:spPr>
          <a:xfrm>
            <a:off x="2293382" y="731271"/>
            <a:ext cx="7613100" cy="15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56" b="1" i="0" u="none" strike="noStrike" kern="0" cap="none" spc="0" normalizeH="0" baseline="0" noProof="0">
                <a:ln>
                  <a:noFill/>
                </a:ln>
                <a:solidFill>
                  <a:srgbClr val="1975B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Dalsze informacje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56" b="1" i="0" u="none" strike="noStrike" kern="0" cap="none" spc="0" normalizeH="0" baseline="0" noProof="0">
                <a:ln>
                  <a:noFill/>
                </a:ln>
                <a:solidFill>
                  <a:srgbClr val="1975B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na temat projektu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2" name="Google Shape;552;p23"/>
          <p:cNvSpPr txBox="1"/>
          <p:nvPr/>
        </p:nvSpPr>
        <p:spPr>
          <a:xfrm>
            <a:off x="2293382" y="4492394"/>
            <a:ext cx="8669100" cy="31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99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19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Finansowane przez Unię Europejską. Wyrażone poglądy i opinie są jednak poglądami i opiniami wyłącznie autora(-ów) i niekoniecznie odzwierciedlają poglądy Unii Europejskiej lub Europejskiej Agencji Wykonawczej ds. Edukacji i Kultury (EACEA). Ani Unia Europejska, ani EACEA nie mogą być za nie pociągnięte do odpowiedzialności.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199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1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defTabSz="914400" rtl="0" eaLnBrk="1" fontAlgn="auto" latinLnBrk="0" hangingPunct="1">
              <a:lnSpc>
                <a:spcPct val="1199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19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Wszystkie rezultaty opracowane w ramach niniejszego projektu są dostępne na podstawie otwartych licencji (CC BY-NC 4.0). Mogą być wykorzystywane bezpłatnie i bez ograniczeń. Kopiowanie lub przetwarzanie tych materiałów w całości lub w części bez zgody autora jest zabronione. W przypadku wykorzystania rezultatów konieczne jest podanie źródła finansowania i ich autorów.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3" name="Google Shape;553;p23"/>
          <p:cNvSpPr txBox="1"/>
          <p:nvPr/>
        </p:nvSpPr>
        <p:spPr>
          <a:xfrm rot="-5400000">
            <a:off x="11550495" y="9415368"/>
            <a:ext cx="11943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7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PARTNERZY: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4" name="Google Shape;554;p23"/>
          <p:cNvSpPr txBox="1"/>
          <p:nvPr/>
        </p:nvSpPr>
        <p:spPr>
          <a:xfrm rot="-5400000">
            <a:off x="6177537" y="9513543"/>
            <a:ext cx="1082100" cy="1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7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LIDER: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5" name="Google Shape;555;p23"/>
          <p:cNvSpPr txBox="1"/>
          <p:nvPr/>
        </p:nvSpPr>
        <p:spPr>
          <a:xfrm>
            <a:off x="5746462" y="8257662"/>
            <a:ext cx="56625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8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PROJEKT NR 2023-2-PL01-KA210-VET-000176822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6" name="Google Shape;556;p23"/>
          <p:cNvSpPr txBox="1"/>
          <p:nvPr/>
        </p:nvSpPr>
        <p:spPr>
          <a:xfrm>
            <a:off x="2369812" y="2500928"/>
            <a:ext cx="81852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2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19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https://www.coventry.ac.uk/wroclaw/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22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19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https://kreatywnidlabiznesu.pl/cyber-sec-edu-check/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22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19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https://eccedu.net/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57" name="Google Shape;557;p23"/>
          <p:cNvGrpSpPr/>
          <p:nvPr/>
        </p:nvGrpSpPr>
        <p:grpSpPr>
          <a:xfrm rot="5400000">
            <a:off x="15608368" y="1887032"/>
            <a:ext cx="1504526" cy="1337028"/>
            <a:chOff x="36828" y="54313"/>
            <a:chExt cx="739143" cy="656887"/>
          </a:xfrm>
        </p:grpSpPr>
        <p:sp>
          <p:nvSpPr>
            <p:cNvPr id="558" name="Google Shape;558;p23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1C9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3"/>
            <p:cNvSpPr txBox="1"/>
            <p:nvPr/>
          </p:nvSpPr>
          <p:spPr>
            <a:xfrm>
              <a:off x="127000" y="358775"/>
              <a:ext cx="558900" cy="30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0" name="Google Shape;560;p23"/>
          <p:cNvGrpSpPr/>
          <p:nvPr/>
        </p:nvGrpSpPr>
        <p:grpSpPr>
          <a:xfrm rot="5400000">
            <a:off x="16540492" y="495532"/>
            <a:ext cx="1504526" cy="1337028"/>
            <a:chOff x="36828" y="54313"/>
            <a:chExt cx="739143" cy="656887"/>
          </a:xfrm>
        </p:grpSpPr>
        <p:sp>
          <p:nvSpPr>
            <p:cNvPr id="561" name="Google Shape;561;p23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2C53AB"/>
            </a:solidFill>
            <a:ln w="38100" cap="sq" cmpd="sng">
              <a:solidFill>
                <a:srgbClr val="2C53A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3"/>
            <p:cNvSpPr txBox="1"/>
            <p:nvPr/>
          </p:nvSpPr>
          <p:spPr>
            <a:xfrm>
              <a:off x="127000" y="358775"/>
              <a:ext cx="558900" cy="30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3" name="Google Shape;563;p23"/>
          <p:cNvGrpSpPr/>
          <p:nvPr/>
        </p:nvGrpSpPr>
        <p:grpSpPr>
          <a:xfrm rot="-5400000">
            <a:off x="15068185" y="463628"/>
            <a:ext cx="1489532" cy="1325974"/>
            <a:chOff x="40511" y="59744"/>
            <a:chExt cx="731777" cy="651456"/>
          </a:xfrm>
        </p:grpSpPr>
        <p:sp>
          <p:nvSpPr>
            <p:cNvPr id="564" name="Google Shape;564;p23"/>
            <p:cNvSpPr/>
            <p:nvPr/>
          </p:nvSpPr>
          <p:spPr>
            <a:xfrm>
              <a:off x="40511" y="59744"/>
              <a:ext cx="731777" cy="651456"/>
            </a:xfrm>
            <a:custGeom>
              <a:avLst/>
              <a:gdLst/>
              <a:ahLst/>
              <a:cxnLst/>
              <a:rect l="l" t="t" r="r" b="b"/>
              <a:pathLst>
                <a:path w="731777" h="651456" extrusionOk="0">
                  <a:moveTo>
                    <a:pt x="416967" y="29642"/>
                  </a:moveTo>
                  <a:lnTo>
                    <a:pt x="721211" y="562070"/>
                  </a:lnTo>
                  <a:cubicBezTo>
                    <a:pt x="731778" y="580561"/>
                    <a:pt x="731702" y="603279"/>
                    <a:pt x="721012" y="621699"/>
                  </a:cubicBezTo>
                  <a:cubicBezTo>
                    <a:pt x="710323" y="640119"/>
                    <a:pt x="690636" y="651456"/>
                    <a:pt x="669339" y="651456"/>
                  </a:cubicBezTo>
                  <a:lnTo>
                    <a:pt x="62439" y="651456"/>
                  </a:lnTo>
                  <a:cubicBezTo>
                    <a:pt x="41142" y="651456"/>
                    <a:pt x="21455" y="640119"/>
                    <a:pt x="10766" y="621699"/>
                  </a:cubicBezTo>
                  <a:cubicBezTo>
                    <a:pt x="76" y="603279"/>
                    <a:pt x="0" y="580561"/>
                    <a:pt x="10567" y="562070"/>
                  </a:cubicBezTo>
                  <a:lnTo>
                    <a:pt x="314811" y="29642"/>
                  </a:lnTo>
                  <a:cubicBezTo>
                    <a:pt x="325285" y="11312"/>
                    <a:pt x="344778" y="0"/>
                    <a:pt x="365889" y="0"/>
                  </a:cubicBezTo>
                  <a:cubicBezTo>
                    <a:pt x="387000" y="0"/>
                    <a:pt x="406493" y="11312"/>
                    <a:pt x="416967" y="29642"/>
                  </a:cubicBezTo>
                  <a:close/>
                </a:path>
              </a:pathLst>
            </a:custGeom>
            <a:solidFill>
              <a:srgbClr val="FFFFFF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3"/>
            <p:cNvSpPr txBox="1"/>
            <p:nvPr/>
          </p:nvSpPr>
          <p:spPr>
            <a:xfrm>
              <a:off x="127000" y="358775"/>
              <a:ext cx="558900" cy="30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6" name="Google Shape;566;p23"/>
          <p:cNvGrpSpPr/>
          <p:nvPr/>
        </p:nvGrpSpPr>
        <p:grpSpPr>
          <a:xfrm rot="5400000">
            <a:off x="16592883" y="3136952"/>
            <a:ext cx="1504526" cy="1337028"/>
            <a:chOff x="36828" y="54313"/>
            <a:chExt cx="739143" cy="656887"/>
          </a:xfrm>
        </p:grpSpPr>
        <p:sp>
          <p:nvSpPr>
            <p:cNvPr id="567" name="Google Shape;567;p23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568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3"/>
            <p:cNvSpPr txBox="1"/>
            <p:nvPr/>
          </p:nvSpPr>
          <p:spPr>
            <a:xfrm>
              <a:off x="127000" y="358775"/>
              <a:ext cx="558900" cy="30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ezki na mapie">
            <a:extLst>
              <a:ext uri="{FF2B5EF4-FFF2-40B4-BE49-F238E27FC236}">
                <a16:creationId xmlns:a16="http://schemas.microsoft.com/office/drawing/2014/main" id="{4772C30F-DDF0-C289-5CDB-5AD9E6044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7999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"/>
          <p:cNvGrpSpPr/>
          <p:nvPr/>
        </p:nvGrpSpPr>
        <p:grpSpPr>
          <a:xfrm>
            <a:off x="14700679" y="7074186"/>
            <a:ext cx="5946973" cy="594697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782977" y="600076"/>
            <a:ext cx="3856256" cy="77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r>
              <a:rPr lang="en-US" sz="4500" b="1" dirty="0">
                <a:solidFill>
                  <a:srgbClr val="00206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STEREOTYPY</a:t>
            </a:r>
          </a:p>
        </p:txBody>
      </p:sp>
      <p:sp>
        <p:nvSpPr>
          <p:cNvPr id="8" name="Google Shape;129;p2">
            <a:extLst>
              <a:ext uri="{FF2B5EF4-FFF2-40B4-BE49-F238E27FC236}">
                <a16:creationId xmlns:a16="http://schemas.microsoft.com/office/drawing/2014/main" id="{11CE745C-834B-E563-7A39-36BA5137F356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0239603" y="1122782"/>
            <a:ext cx="7019697" cy="10556306"/>
          </a:xfrm>
          <a:custGeom>
            <a:avLst/>
            <a:gdLst/>
            <a:ahLst/>
            <a:cxnLst/>
            <a:rect l="l" t="t" r="r" b="b"/>
            <a:pathLst>
              <a:path w="660400" h="993118">
                <a:moveTo>
                  <a:pt x="220252" y="19070"/>
                </a:moveTo>
                <a:cubicBezTo>
                  <a:pt x="254000" y="7556"/>
                  <a:pt x="292600" y="0"/>
                  <a:pt x="330378" y="0"/>
                </a:cubicBezTo>
                <a:cubicBezTo>
                  <a:pt x="368157" y="0"/>
                  <a:pt x="404509" y="6476"/>
                  <a:pt x="438009" y="17990"/>
                </a:cubicBezTo>
                <a:cubicBezTo>
                  <a:pt x="438723" y="18350"/>
                  <a:pt x="439435" y="18350"/>
                  <a:pt x="440148" y="18710"/>
                </a:cubicBezTo>
                <a:cubicBezTo>
                  <a:pt x="565955" y="64765"/>
                  <a:pt x="658618" y="186379"/>
                  <a:pt x="660400" y="332507"/>
                </a:cubicBezTo>
                <a:lnTo>
                  <a:pt x="660400" y="993118"/>
                </a:lnTo>
                <a:lnTo>
                  <a:pt x="0" y="993118"/>
                </a:lnTo>
                <a:lnTo>
                  <a:pt x="0" y="332998"/>
                </a:lnTo>
                <a:cubicBezTo>
                  <a:pt x="1782" y="185660"/>
                  <a:pt x="93019" y="64045"/>
                  <a:pt x="220252" y="19070"/>
                </a:cubicBez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614313" y="1429473"/>
            <a:ext cx="6270276" cy="6270276"/>
            <a:chOff x="0" y="0"/>
            <a:chExt cx="8916670" cy="8916670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8903970" cy="8903970"/>
            </a:xfrm>
            <a:custGeom>
              <a:avLst/>
              <a:gdLst/>
              <a:ahLst/>
              <a:cxnLst/>
              <a:rect l="l" t="t" r="r" b="b"/>
              <a:pathLst>
                <a:path w="8903970" h="8903970">
                  <a:moveTo>
                    <a:pt x="4451350" y="8903970"/>
                  </a:moveTo>
                  <a:cubicBezTo>
                    <a:pt x="1997710" y="8903970"/>
                    <a:pt x="0" y="6906260"/>
                    <a:pt x="0" y="4451350"/>
                  </a:cubicBezTo>
                  <a:cubicBezTo>
                    <a:pt x="0" y="1996440"/>
                    <a:pt x="1997710" y="0"/>
                    <a:pt x="4451350" y="0"/>
                  </a:cubicBezTo>
                  <a:cubicBezTo>
                    <a:pt x="6904990" y="0"/>
                    <a:pt x="8903970" y="1997710"/>
                    <a:pt x="8903970" y="4451350"/>
                  </a:cubicBezTo>
                  <a:cubicBezTo>
                    <a:pt x="8903970" y="6904990"/>
                    <a:pt x="6906260" y="8903970"/>
                    <a:pt x="4451350" y="8903970"/>
                  </a:cubicBezTo>
                  <a:close/>
                  <a:moveTo>
                    <a:pt x="4451350" y="19050"/>
                  </a:moveTo>
                  <a:cubicBezTo>
                    <a:pt x="2007870" y="19050"/>
                    <a:pt x="19050" y="2007870"/>
                    <a:pt x="19050" y="4451350"/>
                  </a:cubicBezTo>
                  <a:cubicBezTo>
                    <a:pt x="19050" y="6894830"/>
                    <a:pt x="2007870" y="8883650"/>
                    <a:pt x="4451350" y="8883650"/>
                  </a:cubicBezTo>
                  <a:cubicBezTo>
                    <a:pt x="6894830" y="8883650"/>
                    <a:pt x="8883650" y="6894830"/>
                    <a:pt x="8883650" y="4451350"/>
                  </a:cubicBezTo>
                  <a:cubicBezTo>
                    <a:pt x="8883650" y="2007870"/>
                    <a:pt x="6896100" y="19050"/>
                    <a:pt x="4451350" y="1905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4940" y="154940"/>
              <a:ext cx="8605520" cy="8605520"/>
            </a:xfrm>
            <a:custGeom>
              <a:avLst/>
              <a:gdLst/>
              <a:ahLst/>
              <a:cxnLst/>
              <a:rect l="l" t="t" r="r" b="b"/>
              <a:pathLst>
                <a:path w="8605520" h="8605520">
                  <a:moveTo>
                    <a:pt x="8605520" y="4302760"/>
                  </a:moveTo>
                  <a:cubicBezTo>
                    <a:pt x="8605520" y="6678930"/>
                    <a:pt x="6678930" y="8605520"/>
                    <a:pt x="4302760" y="8605520"/>
                  </a:cubicBezTo>
                  <a:cubicBezTo>
                    <a:pt x="1926590" y="8605520"/>
                    <a:pt x="0" y="6680200"/>
                    <a:pt x="0" y="4302760"/>
                  </a:cubicBezTo>
                  <a:cubicBezTo>
                    <a:pt x="0" y="1925320"/>
                    <a:pt x="1926590" y="0"/>
                    <a:pt x="4302760" y="0"/>
                  </a:cubicBezTo>
                  <a:cubicBezTo>
                    <a:pt x="6678930" y="0"/>
                    <a:pt x="8605520" y="1926590"/>
                    <a:pt x="8605520" y="4302760"/>
                  </a:cubicBezTo>
                  <a:close/>
                </a:path>
              </a:pathLst>
            </a:custGeom>
            <a:blipFill>
              <a:blip r:embed="rId2"/>
              <a:stretch>
                <a:fillRect l="-1933" r="-4806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34619" y="4235991"/>
            <a:ext cx="8022280" cy="907509"/>
            <a:chOff x="0" y="0"/>
            <a:chExt cx="10696374" cy="1210012"/>
          </a:xfrm>
        </p:grpSpPr>
        <p:sp>
          <p:nvSpPr>
            <p:cNvPr id="12" name="Freeform 12"/>
            <p:cNvSpPr/>
            <p:nvPr/>
          </p:nvSpPr>
          <p:spPr>
            <a:xfrm>
              <a:off x="0" y="45489"/>
              <a:ext cx="1258944" cy="1164524"/>
            </a:xfrm>
            <a:custGeom>
              <a:avLst/>
              <a:gdLst/>
              <a:ahLst/>
              <a:cxnLst/>
              <a:rect l="l" t="t" r="r" b="b"/>
              <a:pathLst>
                <a:path w="1258944" h="1164524">
                  <a:moveTo>
                    <a:pt x="0" y="0"/>
                  </a:moveTo>
                  <a:lnTo>
                    <a:pt x="1258944" y="0"/>
                  </a:lnTo>
                  <a:lnTo>
                    <a:pt x="1258944" y="1164523"/>
                  </a:lnTo>
                  <a:lnTo>
                    <a:pt x="0" y="1164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92835" y="-9525"/>
              <a:ext cx="9003539" cy="1027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"/>
                </a:lnSpc>
              </a:pPr>
              <a:endParaRPr/>
            </a:p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To sposób przekazywania informacji, który ma na celu przekonanie ludzi do jakiejś idei lub poglądu.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34619" y="5732834"/>
            <a:ext cx="8022280" cy="907509"/>
            <a:chOff x="0" y="0"/>
            <a:chExt cx="10696374" cy="1210012"/>
          </a:xfrm>
        </p:grpSpPr>
        <p:sp>
          <p:nvSpPr>
            <p:cNvPr id="15" name="Freeform 15"/>
            <p:cNvSpPr/>
            <p:nvPr/>
          </p:nvSpPr>
          <p:spPr>
            <a:xfrm>
              <a:off x="0" y="45489"/>
              <a:ext cx="1258944" cy="1164524"/>
            </a:xfrm>
            <a:custGeom>
              <a:avLst/>
              <a:gdLst/>
              <a:ahLst/>
              <a:cxnLst/>
              <a:rect l="l" t="t" r="r" b="b"/>
              <a:pathLst>
                <a:path w="1258944" h="1164524">
                  <a:moveTo>
                    <a:pt x="0" y="0"/>
                  </a:moveTo>
                  <a:lnTo>
                    <a:pt x="1258944" y="0"/>
                  </a:lnTo>
                  <a:lnTo>
                    <a:pt x="1258944" y="1164523"/>
                  </a:lnTo>
                  <a:lnTo>
                    <a:pt x="0" y="1164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692835" y="-9525"/>
              <a:ext cx="9003539" cy="11254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9"/>
                </a:lnSpc>
              </a:pPr>
              <a:endParaRPr/>
            </a:p>
            <a:p>
              <a:pPr algn="just">
                <a:lnSpc>
                  <a:spcPts val="2939"/>
                </a:lnSpc>
              </a:pPr>
              <a:r>
                <a:rPr lang="en-US" sz="2099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Propaganda często wykorzystuje emocje, aby wpłynąć na to, co myślimy i czujemy.</a:t>
              </a:r>
            </a:p>
            <a:p>
              <a:pPr marL="0" lvl="0" indent="0" algn="l">
                <a:lnSpc>
                  <a:spcPts val="419"/>
                </a:lnSpc>
                <a:spcBef>
                  <a:spcPct val="0"/>
                </a:spcBef>
              </a:pPr>
              <a:endParaRPr lang="en-US" sz="20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834619" y="7076100"/>
            <a:ext cx="944208" cy="873393"/>
          </a:xfrm>
          <a:custGeom>
            <a:avLst/>
            <a:gdLst/>
            <a:ahLst/>
            <a:cxnLst/>
            <a:rect l="l" t="t" r="r" b="b"/>
            <a:pathLst>
              <a:path w="944208" h="873393">
                <a:moveTo>
                  <a:pt x="0" y="0"/>
                </a:moveTo>
                <a:lnTo>
                  <a:pt x="944208" y="0"/>
                </a:lnTo>
                <a:lnTo>
                  <a:pt x="944208" y="873393"/>
                </a:lnTo>
                <a:lnTo>
                  <a:pt x="0" y="8733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TextBox 18"/>
          <p:cNvSpPr txBox="1"/>
          <p:nvPr/>
        </p:nvSpPr>
        <p:spPr>
          <a:xfrm>
            <a:off x="1518345" y="2410303"/>
            <a:ext cx="8414772" cy="77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  <a:spcBef>
                <a:spcPct val="0"/>
              </a:spcBef>
            </a:pPr>
            <a:r>
              <a:rPr lang="en-US" sz="4500" b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Propaganda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04245" y="7038000"/>
            <a:ext cx="7039755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Może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być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używana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w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polityce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mediach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lub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reklamie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aby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nakłaniać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ludzi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do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określonego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działania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lub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zmiany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zdania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20" name="Google Shape;129;p2">
            <a:extLst>
              <a:ext uri="{FF2B5EF4-FFF2-40B4-BE49-F238E27FC236}">
                <a16:creationId xmlns:a16="http://schemas.microsoft.com/office/drawing/2014/main" id="{273C54F9-8CF0-369C-B47F-891F388A8B75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0239603" y="1122782"/>
            <a:ext cx="7019697" cy="10556306"/>
          </a:xfrm>
          <a:custGeom>
            <a:avLst/>
            <a:gdLst/>
            <a:ahLst/>
            <a:cxnLst/>
            <a:rect l="l" t="t" r="r" b="b"/>
            <a:pathLst>
              <a:path w="660400" h="993118">
                <a:moveTo>
                  <a:pt x="220252" y="19070"/>
                </a:moveTo>
                <a:cubicBezTo>
                  <a:pt x="254000" y="7556"/>
                  <a:pt x="292600" y="0"/>
                  <a:pt x="330378" y="0"/>
                </a:cubicBezTo>
                <a:cubicBezTo>
                  <a:pt x="368157" y="0"/>
                  <a:pt x="404509" y="6476"/>
                  <a:pt x="438009" y="17990"/>
                </a:cubicBezTo>
                <a:cubicBezTo>
                  <a:pt x="438723" y="18350"/>
                  <a:pt x="439435" y="18350"/>
                  <a:pt x="440148" y="18710"/>
                </a:cubicBezTo>
                <a:cubicBezTo>
                  <a:pt x="565955" y="64765"/>
                  <a:pt x="658618" y="186379"/>
                  <a:pt x="660400" y="332507"/>
                </a:cubicBezTo>
                <a:lnTo>
                  <a:pt x="660400" y="993118"/>
                </a:lnTo>
                <a:lnTo>
                  <a:pt x="0" y="993118"/>
                </a:lnTo>
                <a:lnTo>
                  <a:pt x="0" y="332998"/>
                </a:lnTo>
                <a:cubicBezTo>
                  <a:pt x="1782" y="185660"/>
                  <a:pt x="93019" y="64045"/>
                  <a:pt x="220252" y="19070"/>
                </a:cubicBez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614313" y="1429473"/>
            <a:ext cx="6270276" cy="6270276"/>
            <a:chOff x="0" y="0"/>
            <a:chExt cx="8916670" cy="8916670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8903970" cy="8903970"/>
            </a:xfrm>
            <a:custGeom>
              <a:avLst/>
              <a:gdLst/>
              <a:ahLst/>
              <a:cxnLst/>
              <a:rect l="l" t="t" r="r" b="b"/>
              <a:pathLst>
                <a:path w="8903970" h="8903970">
                  <a:moveTo>
                    <a:pt x="4451350" y="8903970"/>
                  </a:moveTo>
                  <a:cubicBezTo>
                    <a:pt x="1997710" y="8903970"/>
                    <a:pt x="0" y="6906260"/>
                    <a:pt x="0" y="4451350"/>
                  </a:cubicBezTo>
                  <a:cubicBezTo>
                    <a:pt x="0" y="1996440"/>
                    <a:pt x="1997710" y="0"/>
                    <a:pt x="4451350" y="0"/>
                  </a:cubicBezTo>
                  <a:cubicBezTo>
                    <a:pt x="6904990" y="0"/>
                    <a:pt x="8903970" y="1997710"/>
                    <a:pt x="8903970" y="4451350"/>
                  </a:cubicBezTo>
                  <a:cubicBezTo>
                    <a:pt x="8903970" y="6904990"/>
                    <a:pt x="6906260" y="8903970"/>
                    <a:pt x="4451350" y="8903970"/>
                  </a:cubicBezTo>
                  <a:close/>
                  <a:moveTo>
                    <a:pt x="4451350" y="19050"/>
                  </a:moveTo>
                  <a:cubicBezTo>
                    <a:pt x="2007870" y="19050"/>
                    <a:pt x="19050" y="2007870"/>
                    <a:pt x="19050" y="4451350"/>
                  </a:cubicBezTo>
                  <a:cubicBezTo>
                    <a:pt x="19050" y="6894830"/>
                    <a:pt x="2007870" y="8883650"/>
                    <a:pt x="4451350" y="8883650"/>
                  </a:cubicBezTo>
                  <a:cubicBezTo>
                    <a:pt x="6894830" y="8883650"/>
                    <a:pt x="8883650" y="6894830"/>
                    <a:pt x="8883650" y="4451350"/>
                  </a:cubicBezTo>
                  <a:cubicBezTo>
                    <a:pt x="8883650" y="2007870"/>
                    <a:pt x="6896100" y="19050"/>
                    <a:pt x="4451350" y="1905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4940" y="154940"/>
              <a:ext cx="8605520" cy="8605520"/>
            </a:xfrm>
            <a:custGeom>
              <a:avLst/>
              <a:gdLst/>
              <a:ahLst/>
              <a:cxnLst/>
              <a:rect l="l" t="t" r="r" b="b"/>
              <a:pathLst>
                <a:path w="8605520" h="8605520">
                  <a:moveTo>
                    <a:pt x="8605520" y="4302760"/>
                  </a:moveTo>
                  <a:cubicBezTo>
                    <a:pt x="8605520" y="6678930"/>
                    <a:pt x="6678930" y="8605520"/>
                    <a:pt x="4302760" y="8605520"/>
                  </a:cubicBezTo>
                  <a:cubicBezTo>
                    <a:pt x="1926590" y="8605520"/>
                    <a:pt x="0" y="6680200"/>
                    <a:pt x="0" y="4302760"/>
                  </a:cubicBezTo>
                  <a:cubicBezTo>
                    <a:pt x="0" y="1925320"/>
                    <a:pt x="1926590" y="0"/>
                    <a:pt x="4302760" y="0"/>
                  </a:cubicBezTo>
                  <a:cubicBezTo>
                    <a:pt x="6678930" y="0"/>
                    <a:pt x="8605520" y="1926590"/>
                    <a:pt x="8605520" y="4302760"/>
                  </a:cubicBezTo>
                  <a:close/>
                </a:path>
              </a:pathLst>
            </a:custGeom>
            <a:blipFill>
              <a:blip r:embed="rId2"/>
              <a:stretch>
                <a:fillRect l="-24953" r="-24953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34619" y="4235991"/>
            <a:ext cx="8022280" cy="907509"/>
            <a:chOff x="0" y="0"/>
            <a:chExt cx="10696374" cy="1210012"/>
          </a:xfrm>
        </p:grpSpPr>
        <p:sp>
          <p:nvSpPr>
            <p:cNvPr id="12" name="Freeform 12"/>
            <p:cNvSpPr/>
            <p:nvPr/>
          </p:nvSpPr>
          <p:spPr>
            <a:xfrm>
              <a:off x="0" y="45489"/>
              <a:ext cx="1258944" cy="1164524"/>
            </a:xfrm>
            <a:custGeom>
              <a:avLst/>
              <a:gdLst/>
              <a:ahLst/>
              <a:cxnLst/>
              <a:rect l="l" t="t" r="r" b="b"/>
              <a:pathLst>
                <a:path w="1258944" h="1164524">
                  <a:moveTo>
                    <a:pt x="0" y="0"/>
                  </a:moveTo>
                  <a:lnTo>
                    <a:pt x="1258944" y="0"/>
                  </a:lnTo>
                  <a:lnTo>
                    <a:pt x="1258944" y="1164523"/>
                  </a:lnTo>
                  <a:lnTo>
                    <a:pt x="0" y="1164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92835" y="-9525"/>
              <a:ext cx="9003539" cy="1027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"/>
                </a:lnSpc>
              </a:pPr>
              <a:endParaRPr/>
            </a:p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To celowe podawanie fałszywych informacji, aby zmylić lub oszukać innych.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34619" y="5732834"/>
            <a:ext cx="8022280" cy="907509"/>
            <a:chOff x="0" y="0"/>
            <a:chExt cx="10696374" cy="1210012"/>
          </a:xfrm>
        </p:grpSpPr>
        <p:sp>
          <p:nvSpPr>
            <p:cNvPr id="15" name="Freeform 15"/>
            <p:cNvSpPr/>
            <p:nvPr/>
          </p:nvSpPr>
          <p:spPr>
            <a:xfrm>
              <a:off x="0" y="45489"/>
              <a:ext cx="1258944" cy="1164524"/>
            </a:xfrm>
            <a:custGeom>
              <a:avLst/>
              <a:gdLst/>
              <a:ahLst/>
              <a:cxnLst/>
              <a:rect l="l" t="t" r="r" b="b"/>
              <a:pathLst>
                <a:path w="1258944" h="1164524">
                  <a:moveTo>
                    <a:pt x="0" y="0"/>
                  </a:moveTo>
                  <a:lnTo>
                    <a:pt x="1258944" y="0"/>
                  </a:lnTo>
                  <a:lnTo>
                    <a:pt x="1258944" y="1164523"/>
                  </a:lnTo>
                  <a:lnTo>
                    <a:pt x="0" y="1164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692835" y="-9525"/>
              <a:ext cx="9003539" cy="11254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9"/>
                </a:lnSpc>
              </a:pPr>
              <a:endParaRPr/>
            </a:p>
            <a:p>
              <a:pPr algn="just">
                <a:lnSpc>
                  <a:spcPts val="2939"/>
                </a:lnSpc>
              </a:pPr>
              <a:r>
                <a:rPr lang="en-US" sz="2099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Dezinformacja wygląda jak prawdziwe wiadomości, ale ma wprowadzać ludzi w błąd.</a:t>
              </a:r>
            </a:p>
            <a:p>
              <a:pPr marL="0" lvl="0" indent="0" algn="l">
                <a:lnSpc>
                  <a:spcPts val="419"/>
                </a:lnSpc>
                <a:spcBef>
                  <a:spcPct val="0"/>
                </a:spcBef>
              </a:pPr>
              <a:endParaRPr lang="en-US" sz="20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834619" y="7076100"/>
            <a:ext cx="944208" cy="873393"/>
          </a:xfrm>
          <a:custGeom>
            <a:avLst/>
            <a:gdLst/>
            <a:ahLst/>
            <a:cxnLst/>
            <a:rect l="l" t="t" r="r" b="b"/>
            <a:pathLst>
              <a:path w="944208" h="873393">
                <a:moveTo>
                  <a:pt x="0" y="0"/>
                </a:moveTo>
                <a:lnTo>
                  <a:pt x="944208" y="0"/>
                </a:lnTo>
                <a:lnTo>
                  <a:pt x="944208" y="873393"/>
                </a:lnTo>
                <a:lnTo>
                  <a:pt x="0" y="8733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TextBox 18"/>
          <p:cNvSpPr txBox="1"/>
          <p:nvPr/>
        </p:nvSpPr>
        <p:spPr>
          <a:xfrm>
            <a:off x="1518345" y="2410303"/>
            <a:ext cx="8414772" cy="77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  <a:spcBef>
                <a:spcPct val="0"/>
              </a:spcBef>
            </a:pPr>
            <a:r>
              <a:rPr lang="en-US" sz="4500" b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Dezinformacja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04245" y="7038000"/>
            <a:ext cx="7039755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Jest używana, żeby zaszkodzić komuś lub zdobyć korzyści, na przykład w polityce albo internecie.</a:t>
            </a:r>
          </a:p>
        </p:txBody>
      </p:sp>
      <p:sp>
        <p:nvSpPr>
          <p:cNvPr id="20" name="Google Shape;129;p2">
            <a:extLst>
              <a:ext uri="{FF2B5EF4-FFF2-40B4-BE49-F238E27FC236}">
                <a16:creationId xmlns:a16="http://schemas.microsoft.com/office/drawing/2014/main" id="{1A4A68FF-F581-6145-8689-D5BD28476872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656283" y="-2445901"/>
            <a:ext cx="15178802" cy="1517880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45DA0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6007842" y="-1797460"/>
            <a:ext cx="13881919" cy="1388191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8" name="Group 8"/>
          <p:cNvGrpSpPr/>
          <p:nvPr/>
        </p:nvGrpSpPr>
        <p:grpSpPr>
          <a:xfrm>
            <a:off x="7905455" y="2656032"/>
            <a:ext cx="373607" cy="37360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315313" y="4180490"/>
            <a:ext cx="373607" cy="37360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944228" y="7402839"/>
            <a:ext cx="373607" cy="37360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309460" y="5760481"/>
            <a:ext cx="373607" cy="37360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8784542" y="374994"/>
            <a:ext cx="4337393" cy="2891595"/>
          </a:xfrm>
          <a:custGeom>
            <a:avLst/>
            <a:gdLst/>
            <a:ahLst/>
            <a:cxnLst/>
            <a:rect l="l" t="t" r="r" b="b"/>
            <a:pathLst>
              <a:path w="4337393" h="2891595">
                <a:moveTo>
                  <a:pt x="0" y="0"/>
                </a:moveTo>
                <a:lnTo>
                  <a:pt x="4337393" y="0"/>
                </a:lnTo>
                <a:lnTo>
                  <a:pt x="4337393" y="2891595"/>
                </a:lnTo>
                <a:lnTo>
                  <a:pt x="0" y="2891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1" name="Freeform 21"/>
          <p:cNvSpPr/>
          <p:nvPr/>
        </p:nvSpPr>
        <p:spPr>
          <a:xfrm>
            <a:off x="12896619" y="2139876"/>
            <a:ext cx="4223355" cy="2521137"/>
          </a:xfrm>
          <a:custGeom>
            <a:avLst/>
            <a:gdLst/>
            <a:ahLst/>
            <a:cxnLst/>
            <a:rect l="l" t="t" r="r" b="b"/>
            <a:pathLst>
              <a:path w="4469840" h="2979893">
                <a:moveTo>
                  <a:pt x="0" y="0"/>
                </a:moveTo>
                <a:lnTo>
                  <a:pt x="4469840" y="0"/>
                </a:lnTo>
                <a:lnTo>
                  <a:pt x="4469840" y="2979894"/>
                </a:lnTo>
                <a:lnTo>
                  <a:pt x="0" y="2979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2" name="Freeform 22"/>
          <p:cNvSpPr/>
          <p:nvPr/>
        </p:nvSpPr>
        <p:spPr>
          <a:xfrm>
            <a:off x="8784542" y="4315698"/>
            <a:ext cx="4428830" cy="2952553"/>
          </a:xfrm>
          <a:custGeom>
            <a:avLst/>
            <a:gdLst/>
            <a:ahLst/>
            <a:cxnLst/>
            <a:rect l="l" t="t" r="r" b="b"/>
            <a:pathLst>
              <a:path w="4428830" h="2952553">
                <a:moveTo>
                  <a:pt x="0" y="0"/>
                </a:moveTo>
                <a:lnTo>
                  <a:pt x="4428830" y="0"/>
                </a:lnTo>
                <a:lnTo>
                  <a:pt x="4428830" y="2952554"/>
                </a:lnTo>
                <a:lnTo>
                  <a:pt x="0" y="29525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3" name="Freeform 23"/>
          <p:cNvSpPr/>
          <p:nvPr/>
        </p:nvSpPr>
        <p:spPr>
          <a:xfrm>
            <a:off x="12651585" y="6465147"/>
            <a:ext cx="4468389" cy="2978926"/>
          </a:xfrm>
          <a:custGeom>
            <a:avLst/>
            <a:gdLst/>
            <a:ahLst/>
            <a:cxnLst/>
            <a:rect l="l" t="t" r="r" b="b"/>
            <a:pathLst>
              <a:path w="4468389" h="2978926">
                <a:moveTo>
                  <a:pt x="0" y="0"/>
                </a:moveTo>
                <a:lnTo>
                  <a:pt x="4468389" y="0"/>
                </a:lnTo>
                <a:lnTo>
                  <a:pt x="4468389" y="2978926"/>
                </a:lnTo>
                <a:lnTo>
                  <a:pt x="0" y="29789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4" name="TextBox 24"/>
          <p:cNvSpPr txBox="1"/>
          <p:nvPr/>
        </p:nvSpPr>
        <p:spPr>
          <a:xfrm>
            <a:off x="933118" y="4167794"/>
            <a:ext cx="5280510" cy="1624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53"/>
              </a:lnSpc>
              <a:spcBef>
                <a:spcPct val="0"/>
              </a:spcBef>
            </a:pPr>
            <a:r>
              <a:rPr lang="en-US" sz="468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RÓŻNE GRUPY DOCELOWE</a:t>
            </a:r>
          </a:p>
        </p:txBody>
      </p:sp>
      <p:sp>
        <p:nvSpPr>
          <p:cNvPr id="25" name="Google Shape;129;p2">
            <a:extLst>
              <a:ext uri="{FF2B5EF4-FFF2-40B4-BE49-F238E27FC236}">
                <a16:creationId xmlns:a16="http://schemas.microsoft.com/office/drawing/2014/main" id="{64C0C7E6-ED11-624D-FDEC-1BCDF3922843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krąg dłoni trzymający smartfony">
            <a:extLst>
              <a:ext uri="{FF2B5EF4-FFF2-40B4-BE49-F238E27FC236}">
                <a16:creationId xmlns:a16="http://schemas.microsoft.com/office/drawing/2014/main" id="{7450AC28-E6F1-D2D5-D0A4-8C0C271EF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7999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"/>
          <p:cNvGrpSpPr/>
          <p:nvPr/>
        </p:nvGrpSpPr>
        <p:grpSpPr>
          <a:xfrm>
            <a:off x="14700679" y="7074186"/>
            <a:ext cx="5946973" cy="594697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289216" y="-114300"/>
            <a:ext cx="9709566" cy="4405715"/>
          </a:xfrm>
          <a:custGeom>
            <a:avLst/>
            <a:gdLst/>
            <a:ahLst/>
            <a:cxnLst/>
            <a:rect l="l" t="t" r="r" b="b"/>
            <a:pathLst>
              <a:path w="9709566" h="4405715">
                <a:moveTo>
                  <a:pt x="0" y="0"/>
                </a:moveTo>
                <a:lnTo>
                  <a:pt x="9709566" y="0"/>
                </a:lnTo>
                <a:lnTo>
                  <a:pt x="9709566" y="4405716"/>
                </a:lnTo>
                <a:lnTo>
                  <a:pt x="0" y="4405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0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TextBox 7"/>
          <p:cNvSpPr txBox="1"/>
          <p:nvPr/>
        </p:nvSpPr>
        <p:spPr>
          <a:xfrm>
            <a:off x="6019800" y="266700"/>
            <a:ext cx="7374484" cy="77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r>
              <a:rPr lang="en-US" sz="4500" b="1" dirty="0"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CZYM JEST PREWENCJA?</a:t>
            </a:r>
          </a:p>
        </p:txBody>
      </p:sp>
      <p:sp>
        <p:nvSpPr>
          <p:cNvPr id="8" name="Google Shape;129;p2">
            <a:extLst>
              <a:ext uri="{FF2B5EF4-FFF2-40B4-BE49-F238E27FC236}">
                <a16:creationId xmlns:a16="http://schemas.microsoft.com/office/drawing/2014/main" id="{B0366640-FFB1-ABFF-7A5D-379FB8AD4189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0239603" y="1122782"/>
            <a:ext cx="7019697" cy="10556306"/>
          </a:xfrm>
          <a:custGeom>
            <a:avLst/>
            <a:gdLst/>
            <a:ahLst/>
            <a:cxnLst/>
            <a:rect l="l" t="t" r="r" b="b"/>
            <a:pathLst>
              <a:path w="660400" h="993118">
                <a:moveTo>
                  <a:pt x="220252" y="19070"/>
                </a:moveTo>
                <a:cubicBezTo>
                  <a:pt x="254000" y="7556"/>
                  <a:pt x="292600" y="0"/>
                  <a:pt x="330378" y="0"/>
                </a:cubicBezTo>
                <a:cubicBezTo>
                  <a:pt x="368157" y="0"/>
                  <a:pt x="404509" y="6476"/>
                  <a:pt x="438009" y="17990"/>
                </a:cubicBezTo>
                <a:cubicBezTo>
                  <a:pt x="438723" y="18350"/>
                  <a:pt x="439435" y="18350"/>
                  <a:pt x="440148" y="18710"/>
                </a:cubicBezTo>
                <a:cubicBezTo>
                  <a:pt x="565955" y="64765"/>
                  <a:pt x="658618" y="186379"/>
                  <a:pt x="660400" y="332507"/>
                </a:cubicBezTo>
                <a:lnTo>
                  <a:pt x="660400" y="993118"/>
                </a:lnTo>
                <a:lnTo>
                  <a:pt x="0" y="993118"/>
                </a:lnTo>
                <a:lnTo>
                  <a:pt x="0" y="332998"/>
                </a:lnTo>
                <a:cubicBezTo>
                  <a:pt x="1782" y="185660"/>
                  <a:pt x="93019" y="64045"/>
                  <a:pt x="220252" y="19070"/>
                </a:cubicBez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614313" y="1429473"/>
            <a:ext cx="6270276" cy="6270276"/>
            <a:chOff x="0" y="0"/>
            <a:chExt cx="8916670" cy="8916670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8903970" cy="8903970"/>
            </a:xfrm>
            <a:custGeom>
              <a:avLst/>
              <a:gdLst/>
              <a:ahLst/>
              <a:cxnLst/>
              <a:rect l="l" t="t" r="r" b="b"/>
              <a:pathLst>
                <a:path w="8903970" h="8903970">
                  <a:moveTo>
                    <a:pt x="4451350" y="8903970"/>
                  </a:moveTo>
                  <a:cubicBezTo>
                    <a:pt x="1997710" y="8903970"/>
                    <a:pt x="0" y="6906260"/>
                    <a:pt x="0" y="4451350"/>
                  </a:cubicBezTo>
                  <a:cubicBezTo>
                    <a:pt x="0" y="1996440"/>
                    <a:pt x="1997710" y="0"/>
                    <a:pt x="4451350" y="0"/>
                  </a:cubicBezTo>
                  <a:cubicBezTo>
                    <a:pt x="6904990" y="0"/>
                    <a:pt x="8903970" y="1997710"/>
                    <a:pt x="8903970" y="4451350"/>
                  </a:cubicBezTo>
                  <a:cubicBezTo>
                    <a:pt x="8903970" y="6904990"/>
                    <a:pt x="6906260" y="8903970"/>
                    <a:pt x="4451350" y="8903970"/>
                  </a:cubicBezTo>
                  <a:close/>
                  <a:moveTo>
                    <a:pt x="4451350" y="19050"/>
                  </a:moveTo>
                  <a:cubicBezTo>
                    <a:pt x="2007870" y="19050"/>
                    <a:pt x="19050" y="2007870"/>
                    <a:pt x="19050" y="4451350"/>
                  </a:cubicBezTo>
                  <a:cubicBezTo>
                    <a:pt x="19050" y="6894830"/>
                    <a:pt x="2007870" y="8883650"/>
                    <a:pt x="4451350" y="8883650"/>
                  </a:cubicBezTo>
                  <a:cubicBezTo>
                    <a:pt x="6894830" y="8883650"/>
                    <a:pt x="8883650" y="6894830"/>
                    <a:pt x="8883650" y="4451350"/>
                  </a:cubicBezTo>
                  <a:cubicBezTo>
                    <a:pt x="8883650" y="2007870"/>
                    <a:pt x="6896100" y="19050"/>
                    <a:pt x="4451350" y="1905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4940" y="154940"/>
              <a:ext cx="8605520" cy="8605520"/>
            </a:xfrm>
            <a:custGeom>
              <a:avLst/>
              <a:gdLst/>
              <a:ahLst/>
              <a:cxnLst/>
              <a:rect l="l" t="t" r="r" b="b"/>
              <a:pathLst>
                <a:path w="8605520" h="8605520">
                  <a:moveTo>
                    <a:pt x="8605520" y="4302760"/>
                  </a:moveTo>
                  <a:cubicBezTo>
                    <a:pt x="8605520" y="6678930"/>
                    <a:pt x="6678930" y="8605520"/>
                    <a:pt x="4302760" y="8605520"/>
                  </a:cubicBezTo>
                  <a:cubicBezTo>
                    <a:pt x="1926590" y="8605520"/>
                    <a:pt x="0" y="6680200"/>
                    <a:pt x="0" y="4302760"/>
                  </a:cubicBezTo>
                  <a:cubicBezTo>
                    <a:pt x="0" y="1925320"/>
                    <a:pt x="1926590" y="0"/>
                    <a:pt x="4302760" y="0"/>
                  </a:cubicBezTo>
                  <a:cubicBezTo>
                    <a:pt x="6678930" y="0"/>
                    <a:pt x="8605520" y="1926590"/>
                    <a:pt x="8605520" y="4302760"/>
                  </a:cubicBez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34619" y="4235991"/>
            <a:ext cx="8022280" cy="1506220"/>
            <a:chOff x="0" y="0"/>
            <a:chExt cx="10696374" cy="2008293"/>
          </a:xfrm>
        </p:grpSpPr>
        <p:sp>
          <p:nvSpPr>
            <p:cNvPr id="12" name="Freeform 12"/>
            <p:cNvSpPr/>
            <p:nvPr/>
          </p:nvSpPr>
          <p:spPr>
            <a:xfrm>
              <a:off x="0" y="45489"/>
              <a:ext cx="1258944" cy="1164524"/>
            </a:xfrm>
            <a:custGeom>
              <a:avLst/>
              <a:gdLst/>
              <a:ahLst/>
              <a:cxnLst/>
              <a:rect l="l" t="t" r="r" b="b"/>
              <a:pathLst>
                <a:path w="1258944" h="1164524">
                  <a:moveTo>
                    <a:pt x="0" y="0"/>
                  </a:moveTo>
                  <a:lnTo>
                    <a:pt x="1258944" y="0"/>
                  </a:lnTo>
                  <a:lnTo>
                    <a:pt x="1258944" y="1164523"/>
                  </a:lnTo>
                  <a:lnTo>
                    <a:pt x="0" y="1164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92835" y="-9525"/>
              <a:ext cx="9003539" cy="2017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"/>
                </a:lnSpc>
              </a:pPr>
              <a:endParaRPr/>
            </a:p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Prewencja to działania mające na celu </a:t>
              </a:r>
              <a:r>
                <a:rPr lang="en-US" sz="2100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ochronę przed fałszywymi lub zmanipulowanymi informacjami</a:t>
              </a:r>
              <a:r>
                <a:rPr lang="en-US" sz="21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 które próbują wpływać na nasze myślenie i zachowanie.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34619" y="5947180"/>
            <a:ext cx="8022280" cy="1579880"/>
            <a:chOff x="0" y="0"/>
            <a:chExt cx="10696374" cy="2106507"/>
          </a:xfrm>
        </p:grpSpPr>
        <p:sp>
          <p:nvSpPr>
            <p:cNvPr id="15" name="Freeform 15"/>
            <p:cNvSpPr/>
            <p:nvPr/>
          </p:nvSpPr>
          <p:spPr>
            <a:xfrm>
              <a:off x="0" y="45489"/>
              <a:ext cx="1258944" cy="1164524"/>
            </a:xfrm>
            <a:custGeom>
              <a:avLst/>
              <a:gdLst/>
              <a:ahLst/>
              <a:cxnLst/>
              <a:rect l="l" t="t" r="r" b="b"/>
              <a:pathLst>
                <a:path w="1258944" h="1164524">
                  <a:moveTo>
                    <a:pt x="0" y="0"/>
                  </a:moveTo>
                  <a:lnTo>
                    <a:pt x="1258944" y="0"/>
                  </a:lnTo>
                  <a:lnTo>
                    <a:pt x="1258944" y="1164523"/>
                  </a:lnTo>
                  <a:lnTo>
                    <a:pt x="0" y="1164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692835" y="-9525"/>
              <a:ext cx="9003539" cy="2116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9"/>
                </a:lnSpc>
              </a:pPr>
              <a:endParaRPr/>
            </a:p>
            <a:p>
              <a:pPr algn="just">
                <a:lnSpc>
                  <a:spcPts val="2939"/>
                </a:lnSpc>
              </a:pPr>
              <a:r>
                <a:rPr lang="en-US" sz="20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Uczymy się </a:t>
              </a:r>
              <a:r>
                <a:rPr lang="en-US" sz="2099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rozpoznawać nieprawdziwe informacje</a:t>
              </a:r>
              <a:r>
                <a:rPr lang="en-US" sz="20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i nie ulegać emocjom lub przekonaniom, które są celowo zniekształcone.</a:t>
              </a:r>
            </a:p>
            <a:p>
              <a:pPr algn="just">
                <a:lnSpc>
                  <a:spcPts val="2939"/>
                </a:lnSpc>
              </a:pPr>
              <a:endParaRPr lang="en-US" sz="2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>
                <a:lnSpc>
                  <a:spcPts val="419"/>
                </a:lnSpc>
                <a:spcBef>
                  <a:spcPct val="0"/>
                </a:spcBef>
              </a:pPr>
              <a:endParaRPr lang="en-US" sz="2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834619" y="7263053"/>
            <a:ext cx="944208" cy="873393"/>
          </a:xfrm>
          <a:custGeom>
            <a:avLst/>
            <a:gdLst/>
            <a:ahLst/>
            <a:cxnLst/>
            <a:rect l="l" t="t" r="r" b="b"/>
            <a:pathLst>
              <a:path w="944208" h="873393">
                <a:moveTo>
                  <a:pt x="0" y="0"/>
                </a:moveTo>
                <a:lnTo>
                  <a:pt x="944208" y="0"/>
                </a:lnTo>
                <a:lnTo>
                  <a:pt x="944208" y="873393"/>
                </a:lnTo>
                <a:lnTo>
                  <a:pt x="0" y="8733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TextBox 18"/>
          <p:cNvSpPr txBox="1"/>
          <p:nvPr/>
        </p:nvSpPr>
        <p:spPr>
          <a:xfrm>
            <a:off x="834619" y="2698582"/>
            <a:ext cx="9095968" cy="77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  <a:spcBef>
                <a:spcPct val="0"/>
              </a:spcBef>
            </a:pPr>
            <a:r>
              <a:rPr lang="en-US" sz="4500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PRZECIWDZIAŁANIE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89073" y="7224953"/>
            <a:ext cx="6918374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Chroni nas przed manipulacją, abyśmy mogli podejmować </a:t>
            </a:r>
            <a:r>
              <a:rPr lang="en-US" sz="21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samodzielne i świadome decyzje, bazując na faktach</a:t>
            </a:r>
            <a:r>
              <a:rPr lang="en-US" sz="2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20" name="Google Shape;129;p2">
            <a:extLst>
              <a:ext uri="{FF2B5EF4-FFF2-40B4-BE49-F238E27FC236}">
                <a16:creationId xmlns:a16="http://schemas.microsoft.com/office/drawing/2014/main" id="{8029CF42-4A9E-6D75-8A61-48F4DFF18D3C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2204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12213997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" name="Group 4"/>
          <p:cNvGrpSpPr/>
          <p:nvPr/>
        </p:nvGrpSpPr>
        <p:grpSpPr>
          <a:xfrm>
            <a:off x="389249" y="2691742"/>
            <a:ext cx="17509502" cy="6952193"/>
            <a:chOff x="0" y="0"/>
            <a:chExt cx="4658733" cy="18497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58733" cy="1849762"/>
            </a:xfrm>
            <a:custGeom>
              <a:avLst/>
              <a:gdLst/>
              <a:ahLst/>
              <a:cxnLst/>
              <a:rect l="l" t="t" r="r" b="b"/>
              <a:pathLst>
                <a:path w="4658733" h="1849762">
                  <a:moveTo>
                    <a:pt x="19455" y="0"/>
                  </a:moveTo>
                  <a:lnTo>
                    <a:pt x="4639278" y="0"/>
                  </a:lnTo>
                  <a:cubicBezTo>
                    <a:pt x="4650022" y="0"/>
                    <a:pt x="4658733" y="8710"/>
                    <a:pt x="4658733" y="19455"/>
                  </a:cubicBezTo>
                  <a:lnTo>
                    <a:pt x="4658733" y="1830307"/>
                  </a:lnTo>
                  <a:cubicBezTo>
                    <a:pt x="4658733" y="1841052"/>
                    <a:pt x="4650022" y="1849762"/>
                    <a:pt x="4639278" y="1849762"/>
                  </a:cubicBezTo>
                  <a:lnTo>
                    <a:pt x="19455" y="1849762"/>
                  </a:lnTo>
                  <a:cubicBezTo>
                    <a:pt x="14295" y="1849762"/>
                    <a:pt x="9347" y="1847712"/>
                    <a:pt x="5698" y="1844064"/>
                  </a:cubicBezTo>
                  <a:cubicBezTo>
                    <a:pt x="2050" y="1840415"/>
                    <a:pt x="0" y="1835467"/>
                    <a:pt x="0" y="1830307"/>
                  </a:cubicBezTo>
                  <a:lnTo>
                    <a:pt x="0" y="19455"/>
                  </a:lnTo>
                  <a:cubicBezTo>
                    <a:pt x="0" y="8710"/>
                    <a:pt x="8710" y="0"/>
                    <a:pt x="19455" y="0"/>
                  </a:cubicBezTo>
                  <a:close/>
                </a:path>
              </a:pathLst>
            </a:custGeom>
            <a:solidFill>
              <a:srgbClr val="FDFDFD">
                <a:alpha val="71765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658733" cy="18878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123887" y="-2346523"/>
            <a:ext cx="4693046" cy="469304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4316276" y="3472182"/>
            <a:ext cx="2201498" cy="2057400"/>
          </a:xfrm>
          <a:custGeom>
            <a:avLst/>
            <a:gdLst/>
            <a:ahLst/>
            <a:cxnLst/>
            <a:rect l="l" t="t" r="r" b="b"/>
            <a:pathLst>
              <a:path w="2201498" h="2057400">
                <a:moveTo>
                  <a:pt x="0" y="0"/>
                </a:moveTo>
                <a:lnTo>
                  <a:pt x="2201498" y="0"/>
                </a:lnTo>
                <a:lnTo>
                  <a:pt x="220149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4532780" y="6376331"/>
            <a:ext cx="1768490" cy="2619985"/>
          </a:xfrm>
          <a:custGeom>
            <a:avLst/>
            <a:gdLst/>
            <a:ahLst/>
            <a:cxnLst/>
            <a:rect l="l" t="t" r="r" b="b"/>
            <a:pathLst>
              <a:path w="1768490" h="2619985">
                <a:moveTo>
                  <a:pt x="0" y="0"/>
                </a:moveTo>
                <a:lnTo>
                  <a:pt x="1768490" y="0"/>
                </a:lnTo>
                <a:lnTo>
                  <a:pt x="1768490" y="2619985"/>
                </a:lnTo>
                <a:lnTo>
                  <a:pt x="0" y="26199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/>
          <p:cNvSpPr/>
          <p:nvPr/>
        </p:nvSpPr>
        <p:spPr>
          <a:xfrm rot="5400000">
            <a:off x="8421343" y="6331256"/>
            <a:ext cx="2236305" cy="2326456"/>
          </a:xfrm>
          <a:custGeom>
            <a:avLst/>
            <a:gdLst/>
            <a:ahLst/>
            <a:cxnLst/>
            <a:rect l="l" t="t" r="r" b="b"/>
            <a:pathLst>
              <a:path w="2236305" h="2326456">
                <a:moveTo>
                  <a:pt x="0" y="0"/>
                </a:moveTo>
                <a:lnTo>
                  <a:pt x="2236306" y="0"/>
                </a:lnTo>
                <a:lnTo>
                  <a:pt x="2236306" y="2326456"/>
                </a:lnTo>
                <a:lnTo>
                  <a:pt x="0" y="23264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/>
          <p:cNvSpPr/>
          <p:nvPr/>
        </p:nvSpPr>
        <p:spPr>
          <a:xfrm>
            <a:off x="12112347" y="4272339"/>
            <a:ext cx="1295852" cy="1742322"/>
          </a:xfrm>
          <a:custGeom>
            <a:avLst/>
            <a:gdLst/>
            <a:ahLst/>
            <a:cxnLst/>
            <a:rect l="l" t="t" r="r" b="b"/>
            <a:pathLst>
              <a:path w="1295852" h="1742322">
                <a:moveTo>
                  <a:pt x="0" y="0"/>
                </a:moveTo>
                <a:lnTo>
                  <a:pt x="1295852" y="0"/>
                </a:lnTo>
                <a:lnTo>
                  <a:pt x="1295852" y="1742322"/>
                </a:lnTo>
                <a:lnTo>
                  <a:pt x="0" y="17423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Freeform 17"/>
          <p:cNvSpPr/>
          <p:nvPr/>
        </p:nvSpPr>
        <p:spPr>
          <a:xfrm>
            <a:off x="14193338" y="3305284"/>
            <a:ext cx="2348558" cy="2940940"/>
          </a:xfrm>
          <a:custGeom>
            <a:avLst/>
            <a:gdLst/>
            <a:ahLst/>
            <a:cxnLst/>
            <a:rect l="l" t="t" r="r" b="b"/>
            <a:pathLst>
              <a:path w="2348558" h="2940940">
                <a:moveTo>
                  <a:pt x="0" y="0"/>
                </a:moveTo>
                <a:lnTo>
                  <a:pt x="2348558" y="0"/>
                </a:lnTo>
                <a:lnTo>
                  <a:pt x="2348558" y="2940939"/>
                </a:lnTo>
                <a:lnTo>
                  <a:pt x="0" y="29409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TextBox 18"/>
          <p:cNvSpPr txBox="1"/>
          <p:nvPr/>
        </p:nvSpPr>
        <p:spPr>
          <a:xfrm>
            <a:off x="5417025" y="717107"/>
            <a:ext cx="7453950" cy="1127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251"/>
              </a:lnSpc>
              <a:spcBef>
                <a:spcPct val="0"/>
              </a:spcBef>
            </a:pPr>
            <a:r>
              <a:rPr lang="en-US" sz="6608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INTERPRETACJA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25523" y="7204993"/>
            <a:ext cx="1487273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EMOCJE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5435" y="4231642"/>
            <a:ext cx="2507450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WYDARZENIE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793723" y="6729944"/>
            <a:ext cx="3884538" cy="1471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REAKCJA EMOCJONALNA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 BEHAWIORALNA</a:t>
            </a:r>
          </a:p>
        </p:txBody>
      </p:sp>
      <p:sp>
        <p:nvSpPr>
          <p:cNvPr id="22" name="Google Shape;129;p2">
            <a:extLst>
              <a:ext uri="{FF2B5EF4-FFF2-40B4-BE49-F238E27FC236}">
                <a16:creationId xmlns:a16="http://schemas.microsoft.com/office/drawing/2014/main" id="{BEF00AED-FF4B-56A4-62E3-1A85CC7CC207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834619" y="4235991"/>
            <a:ext cx="8022280" cy="1506220"/>
            <a:chOff x="0" y="0"/>
            <a:chExt cx="10696374" cy="2008293"/>
          </a:xfrm>
        </p:grpSpPr>
        <p:sp>
          <p:nvSpPr>
            <p:cNvPr id="12" name="Freeform 12"/>
            <p:cNvSpPr/>
            <p:nvPr/>
          </p:nvSpPr>
          <p:spPr>
            <a:xfrm>
              <a:off x="0" y="45489"/>
              <a:ext cx="1258944" cy="1164524"/>
            </a:xfrm>
            <a:custGeom>
              <a:avLst/>
              <a:gdLst/>
              <a:ahLst/>
              <a:cxnLst/>
              <a:rect l="l" t="t" r="r" b="b"/>
              <a:pathLst>
                <a:path w="1258944" h="1164524">
                  <a:moveTo>
                    <a:pt x="0" y="0"/>
                  </a:moveTo>
                  <a:lnTo>
                    <a:pt x="1258944" y="0"/>
                  </a:lnTo>
                  <a:lnTo>
                    <a:pt x="1258944" y="1164523"/>
                  </a:lnTo>
                  <a:lnTo>
                    <a:pt x="0" y="1164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92835" y="-9525"/>
              <a:ext cx="9003539" cy="2017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"/>
                </a:lnSpc>
              </a:pPr>
              <a:endParaRPr/>
            </a:p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Informacje, które wywołują silne emocje (jak gniew lub strach), są lepiej zapamiętywane i chętniej udostępniane.</a:t>
              </a:r>
            </a:p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endParaRPr lang="en-US" sz="2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834619" y="6504211"/>
            <a:ext cx="944208" cy="873393"/>
          </a:xfrm>
          <a:custGeom>
            <a:avLst/>
            <a:gdLst/>
            <a:ahLst/>
            <a:cxnLst/>
            <a:rect l="l" t="t" r="r" b="b"/>
            <a:pathLst>
              <a:path w="944208" h="873393">
                <a:moveTo>
                  <a:pt x="0" y="0"/>
                </a:moveTo>
                <a:lnTo>
                  <a:pt x="944208" y="0"/>
                </a:lnTo>
                <a:lnTo>
                  <a:pt x="944208" y="873392"/>
                </a:lnTo>
                <a:lnTo>
                  <a:pt x="0" y="873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TextBox 15"/>
          <p:cNvSpPr txBox="1"/>
          <p:nvPr/>
        </p:nvSpPr>
        <p:spPr>
          <a:xfrm>
            <a:off x="834619" y="2698582"/>
            <a:ext cx="9095968" cy="77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  <a:spcBef>
                <a:spcPct val="0"/>
              </a:spcBef>
            </a:pPr>
            <a:r>
              <a:rPr lang="en-US" sz="4500" b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SILNE EMOCJE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25626" y="6558002"/>
            <a:ext cx="691837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Wpływ emocji na odbieranie informacji (osoba zestresowana a zrelaksowana).</a:t>
            </a:r>
          </a:p>
        </p:txBody>
      </p:sp>
      <p:sp>
        <p:nvSpPr>
          <p:cNvPr id="17" name="Google Shape;129;p2">
            <a:extLst>
              <a:ext uri="{FF2B5EF4-FFF2-40B4-BE49-F238E27FC236}">
                <a16:creationId xmlns:a16="http://schemas.microsoft.com/office/drawing/2014/main" id="{C3F3FD6B-ADEC-5625-3508-E111100FDBE1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pic>
        <p:nvPicPr>
          <p:cNvPr id="6146" name="Picture 2" descr="Ścieżka przez zamglony las w mglisty zimowy dzień">
            <a:extLst>
              <a:ext uri="{FF2B5EF4-FFF2-40B4-BE49-F238E27FC236}">
                <a16:creationId xmlns:a16="http://schemas.microsoft.com/office/drawing/2014/main" id="{90EF612E-FE47-7156-76F2-6B9A1662D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799" y="3084343"/>
            <a:ext cx="8197912" cy="45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1037</Words>
  <Application>Microsoft Office PowerPoint</Application>
  <PresentationFormat>Niestandardowy</PresentationFormat>
  <Paragraphs>114</Paragraphs>
  <Slides>15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25" baseType="lpstr">
      <vt:lpstr>Open Sans Extra Bold</vt:lpstr>
      <vt:lpstr>Open Sans Italics</vt:lpstr>
      <vt:lpstr>Open Sans ExtraBold</vt:lpstr>
      <vt:lpstr>Arial</vt:lpstr>
      <vt:lpstr>Open Sans Bold</vt:lpstr>
      <vt:lpstr>Calibri</vt:lpstr>
      <vt:lpstr>Poppins</vt:lpstr>
      <vt:lpstr>Open Sans</vt:lpstr>
      <vt:lpstr>Office Theme</vt:lpstr>
      <vt:lpstr>1_Office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Lekcja 5 - Prawda czy Fałsz?  Rozpoznawanie Dezinformacji w Cyfrowym Świecie_prezentacja</dc:title>
  <cp:lastModifiedBy>Jadwiga Maj</cp:lastModifiedBy>
  <cp:revision>4</cp:revision>
  <dcterms:created xsi:type="dcterms:W3CDTF">2006-08-16T00:00:00Z</dcterms:created>
  <dcterms:modified xsi:type="dcterms:W3CDTF">2025-01-25T19:46:13Z</dcterms:modified>
  <dc:identifier>DAGWeSkGPnM</dc:identifier>
</cp:coreProperties>
</file>