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10287000" cx="18288000"/>
  <p:notesSz cx="6858000" cy="9144000"/>
  <p:embeddedFontLst>
    <p:embeddedFont>
      <p:font typeface="Poppins"/>
      <p:regular r:id="rId28"/>
      <p:bold r:id="rId29"/>
      <p:italic r:id="rId30"/>
      <p:boldItalic r:id="rId31"/>
    </p:embeddedFont>
    <p:embeddedFont>
      <p:font typeface="Open Sans ExtraBold"/>
      <p:bold r:id="rId32"/>
      <p:boldItalic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8" roundtripDataSignature="AMtx7mhdT0cLeMZpR2HrYR8g7oARQG4H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oppins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italic.fntdata"/><Relationship Id="rId11" Type="http://schemas.openxmlformats.org/officeDocument/2006/relationships/slide" Target="slides/slide5.xml"/><Relationship Id="rId33" Type="http://schemas.openxmlformats.org/officeDocument/2006/relationships/font" Target="fonts/OpenSansExtraBold-boldItalic.fntdata"/><Relationship Id="rId10" Type="http://schemas.openxmlformats.org/officeDocument/2006/relationships/slide" Target="slides/slide4.xml"/><Relationship Id="rId32" Type="http://schemas.openxmlformats.org/officeDocument/2006/relationships/font" Target="fonts/OpenSansExtraBold-bold.fntdata"/><Relationship Id="rId13" Type="http://schemas.openxmlformats.org/officeDocument/2006/relationships/slide" Target="slides/slide7.xml"/><Relationship Id="rId35" Type="http://schemas.openxmlformats.org/officeDocument/2006/relationships/font" Target="fonts/OpenSans-bold.fntdata"/><Relationship Id="rId12" Type="http://schemas.openxmlformats.org/officeDocument/2006/relationships/slide" Target="slides/slide6.xml"/><Relationship Id="rId34" Type="http://schemas.openxmlformats.org/officeDocument/2006/relationships/font" Target="fonts/OpenSans-regular.fntdata"/><Relationship Id="rId15" Type="http://schemas.openxmlformats.org/officeDocument/2006/relationships/slide" Target="slides/slide9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8.xml"/><Relationship Id="rId36" Type="http://schemas.openxmlformats.org/officeDocument/2006/relationships/font" Target="fonts/OpenSans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9" name="Google Shape;31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5" name="Google Shape;33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1" name="Google Shape;35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5" name="Google Shape;36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2" name="Google Shape;38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4" name="Google Shape;42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7" name="Google Shape;49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0" name="Google Shape;51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2" name="Google Shape;52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25083a05d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g325083a05d5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25083a05d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g325083a05d5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25083a05d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g325083a05d5_0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9" name="Google Shape;26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6" name="Google Shape;28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3" name="Google Shape;93;p4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4" name="Google Shape;94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0" name="Google Shape;100;p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1" name="Google Shape;101;p4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4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4" name="Google Shape;114;p4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4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" name="Google Shape;18;p2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9" name="Google Shape;19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" name="Google Shape;25;p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6" name="Google Shape;26;p3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3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9" name="Google Shape;39;p3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0" name="Google Shape;40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3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7" name="Google Shape;47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hyperlink" Target="https://www.wizer-training.com/blog/email-phishing-template-july-2024" TargetMode="External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hyperlink" Target="https://www.wizer-training.com/blog/email-phishing-template-july-2024" TargetMode="External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hyperlink" Target="https://www.wizer-training.com/blog/email-phishing-template-june-2024" TargetMode="External"/><Relationship Id="rId5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hyperlink" Target="https://www.wizer-training.com/blog/email-phishing-template-june-2024" TargetMode="External"/><Relationship Id="rId5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hyperlink" Target="https://www.wizer-training.com/blog/email-phishing-template-june-2024" TargetMode="External"/><Relationship Id="rId5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hyperlink" Target="https://www.wizer-training.com/blog/email-phishing-template-june-2024" TargetMode="External"/><Relationship Id="rId5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hyperlink" Target="https://www.wizer-training.com/blog/email-phishing-template-june-2024" TargetMode="External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/>
        </p:nvSpPr>
        <p:spPr>
          <a:xfrm>
            <a:off x="1391331" y="3298747"/>
            <a:ext cx="9858000" cy="3945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56"/>
              <a:buFont typeface="Arial"/>
              <a:buNone/>
            </a:pPr>
            <a:r>
              <a:rPr b="0" i="0" lang="en-US" sz="9156" u="none" cap="none" strike="noStrik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Lekce 1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156" u="none" cap="none" strike="noStrik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Phishing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8757394" y="7522582"/>
            <a:ext cx="8779632" cy="1733977"/>
          </a:xfrm>
          <a:custGeom>
            <a:rect b="b" l="l" r="r" t="t"/>
            <a:pathLst>
              <a:path extrusionOk="0" h="1733977" w="8779632">
                <a:moveTo>
                  <a:pt x="0" y="0"/>
                </a:moveTo>
                <a:lnTo>
                  <a:pt x="8779632" y="0"/>
                </a:lnTo>
                <a:lnTo>
                  <a:pt x="8779632" y="1733977"/>
                </a:lnTo>
                <a:lnTo>
                  <a:pt x="0" y="173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"/>
          <p:cNvSpPr txBox="1"/>
          <p:nvPr/>
        </p:nvSpPr>
        <p:spPr>
          <a:xfrm>
            <a:off x="1390369" y="7061176"/>
            <a:ext cx="6324816" cy="1186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3"/>
              <a:buFont typeface="Arial"/>
              <a:buNone/>
            </a:pPr>
            <a:r>
              <a:rPr b="0" i="0" lang="en-US" sz="2753" u="none" cap="none" strike="noStrike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Porozumění taktikám kyberzločinců a jak zůstat v bezpečí</a:t>
            </a:r>
            <a:endParaRPr b="0" i="0" sz="2753" u="none" cap="none" strike="noStrike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601458" y="196896"/>
            <a:ext cx="3642074" cy="3642074"/>
          </a:xfrm>
          <a:custGeom>
            <a:rect b="b" l="l" r="r" t="t"/>
            <a:pathLst>
              <a:path extrusionOk="0" h="3642074" w="3642074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1"/>
          <p:cNvGrpSpPr/>
          <p:nvPr/>
        </p:nvGrpSpPr>
        <p:grpSpPr>
          <a:xfrm rot="5400000">
            <a:off x="15928467" y="1561271"/>
            <a:ext cx="1504489" cy="1337061"/>
            <a:chOff x="36828" y="54313"/>
            <a:chExt cx="739143" cy="656887"/>
          </a:xfrm>
        </p:grpSpPr>
        <p:sp>
          <p:nvSpPr>
            <p:cNvPr id="146" name="Google Shape;146;p1"/>
            <p:cNvSpPr/>
            <p:nvPr/>
          </p:nvSpPr>
          <p:spPr>
            <a:xfrm>
              <a:off x="36828" y="54313"/>
              <a:ext cx="739143" cy="656887"/>
            </a:xfrm>
            <a:custGeom>
              <a:rect b="b" l="l" r="r" t="t"/>
              <a:pathLst>
                <a:path extrusionOk="0" h="656887" w="739143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1C9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"/>
          <p:cNvGrpSpPr/>
          <p:nvPr/>
        </p:nvGrpSpPr>
        <p:grpSpPr>
          <a:xfrm rot="5400000">
            <a:off x="16860591" y="169771"/>
            <a:ext cx="1504489" cy="1337061"/>
            <a:chOff x="36828" y="54313"/>
            <a:chExt cx="739143" cy="656887"/>
          </a:xfrm>
        </p:grpSpPr>
        <p:sp>
          <p:nvSpPr>
            <p:cNvPr id="149" name="Google Shape;149;p1"/>
            <p:cNvSpPr/>
            <p:nvPr/>
          </p:nvSpPr>
          <p:spPr>
            <a:xfrm>
              <a:off x="36828" y="54313"/>
              <a:ext cx="739143" cy="656887"/>
            </a:xfrm>
            <a:custGeom>
              <a:rect b="b" l="l" r="r" t="t"/>
              <a:pathLst>
                <a:path extrusionOk="0" h="656887" w="739143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2C53AB"/>
            </a:solidFill>
            <a:ln cap="sq" cmpd="sng" w="38100">
              <a:solidFill>
                <a:srgbClr val="2C53A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"/>
          <p:cNvGrpSpPr/>
          <p:nvPr/>
        </p:nvGrpSpPr>
        <p:grpSpPr>
          <a:xfrm rot="-5400000">
            <a:off x="15388322" y="137907"/>
            <a:ext cx="1489496" cy="1326006"/>
            <a:chOff x="40511" y="59744"/>
            <a:chExt cx="731777" cy="651456"/>
          </a:xfrm>
        </p:grpSpPr>
        <p:sp>
          <p:nvSpPr>
            <p:cNvPr id="152" name="Google Shape;152;p1"/>
            <p:cNvSpPr/>
            <p:nvPr/>
          </p:nvSpPr>
          <p:spPr>
            <a:xfrm>
              <a:off x="40511" y="59744"/>
              <a:ext cx="731777" cy="651456"/>
            </a:xfrm>
            <a:custGeom>
              <a:rect b="b" l="l" r="r" t="t"/>
              <a:pathLst>
                <a:path extrusionOk="0" h="651456" w="731777">
                  <a:moveTo>
                    <a:pt x="416967" y="29642"/>
                  </a:moveTo>
                  <a:lnTo>
                    <a:pt x="721211" y="562070"/>
                  </a:lnTo>
                  <a:cubicBezTo>
                    <a:pt x="731778" y="580561"/>
                    <a:pt x="731702" y="603279"/>
                    <a:pt x="721012" y="621699"/>
                  </a:cubicBezTo>
                  <a:cubicBezTo>
                    <a:pt x="710323" y="640119"/>
                    <a:pt x="690636" y="651456"/>
                    <a:pt x="669339" y="651456"/>
                  </a:cubicBezTo>
                  <a:lnTo>
                    <a:pt x="62439" y="651456"/>
                  </a:lnTo>
                  <a:cubicBezTo>
                    <a:pt x="41142" y="651456"/>
                    <a:pt x="21455" y="640119"/>
                    <a:pt x="10766" y="621699"/>
                  </a:cubicBezTo>
                  <a:cubicBezTo>
                    <a:pt x="76" y="603279"/>
                    <a:pt x="0" y="580561"/>
                    <a:pt x="10567" y="562070"/>
                  </a:cubicBezTo>
                  <a:lnTo>
                    <a:pt x="314811" y="29642"/>
                  </a:lnTo>
                  <a:cubicBezTo>
                    <a:pt x="325285" y="11312"/>
                    <a:pt x="344778" y="0"/>
                    <a:pt x="365889" y="0"/>
                  </a:cubicBezTo>
                  <a:cubicBezTo>
                    <a:pt x="387000" y="0"/>
                    <a:pt x="406493" y="11312"/>
                    <a:pt x="416967" y="29642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"/>
          <p:cNvGrpSpPr/>
          <p:nvPr/>
        </p:nvGrpSpPr>
        <p:grpSpPr>
          <a:xfrm rot="5400000">
            <a:off x="16912982" y="2811191"/>
            <a:ext cx="1504489" cy="1337061"/>
            <a:chOff x="36828" y="54313"/>
            <a:chExt cx="739143" cy="656887"/>
          </a:xfrm>
        </p:grpSpPr>
        <p:sp>
          <p:nvSpPr>
            <p:cNvPr id="155" name="Google Shape;155;p1"/>
            <p:cNvSpPr/>
            <p:nvPr/>
          </p:nvSpPr>
          <p:spPr>
            <a:xfrm>
              <a:off x="36828" y="54313"/>
              <a:ext cx="739143" cy="656887"/>
            </a:xfrm>
            <a:custGeom>
              <a:rect b="b" l="l" r="r" t="t"/>
              <a:pathLst>
                <a:path extrusionOk="0" h="656887" w="739143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5682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1"/>
          <p:cNvSpPr/>
          <p:nvPr/>
        </p:nvSpPr>
        <p:spPr>
          <a:xfrm>
            <a:off x="8018075" y="5261700"/>
            <a:ext cx="10258200" cy="5025300"/>
          </a:xfrm>
          <a:prstGeom prst="rtTriangle">
            <a:avLst/>
          </a:prstGeom>
          <a:solidFill>
            <a:srgbClr val="051D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51D40"/>
              </a:solidFill>
              <a:highlight>
                <a:srgbClr val="051D4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"/>
          <p:cNvSpPr txBox="1"/>
          <p:nvPr/>
        </p:nvSpPr>
        <p:spPr>
          <a:xfrm>
            <a:off x="4584247" y="4679369"/>
            <a:ext cx="91684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" name="Google Shape;159;p1"/>
          <p:cNvGrpSpPr/>
          <p:nvPr/>
        </p:nvGrpSpPr>
        <p:grpSpPr>
          <a:xfrm>
            <a:off x="8264566" y="3143200"/>
            <a:ext cx="9146584" cy="5246370"/>
            <a:chOff x="0" y="0"/>
            <a:chExt cx="7981950" cy="4578350"/>
          </a:xfrm>
        </p:grpSpPr>
        <p:sp>
          <p:nvSpPr>
            <p:cNvPr id="160" name="Google Shape;160;p1"/>
            <p:cNvSpPr/>
            <p:nvPr/>
          </p:nvSpPr>
          <p:spPr>
            <a:xfrm>
              <a:off x="765810" y="21590"/>
              <a:ext cx="6451600" cy="4326890"/>
            </a:xfrm>
            <a:custGeom>
              <a:rect b="b" l="l" r="r" t="t"/>
              <a:pathLst>
                <a:path extrusionOk="0"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0" y="0"/>
              <a:ext cx="7981950" cy="4542790"/>
            </a:xfrm>
            <a:custGeom>
              <a:rect b="b" l="l" r="r" t="t"/>
              <a:pathLst>
                <a:path extrusionOk="0"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3460750" y="4349750"/>
              <a:ext cx="1059180" cy="96520"/>
            </a:xfrm>
            <a:custGeom>
              <a:rect b="b" l="l" r="r" t="t"/>
              <a:pathLst>
                <a:path extrusionOk="0"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163830" y="4542790"/>
              <a:ext cx="7654290" cy="35560"/>
            </a:xfrm>
            <a:custGeom>
              <a:rect b="b" l="l" r="r" t="t"/>
              <a:pathLst>
                <a:path extrusionOk="0"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962660" y="276860"/>
              <a:ext cx="6055360" cy="3789680"/>
            </a:xfrm>
            <a:custGeom>
              <a:rect b="b" l="l" r="r" t="t"/>
              <a:pathLst>
                <a:path extrusionOk="0"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26965" l="0" r="0" t="-26965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5" name="Google Shape;16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8832" y="8984585"/>
            <a:ext cx="662940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0"/>
          <p:cNvGrpSpPr/>
          <p:nvPr/>
        </p:nvGrpSpPr>
        <p:grpSpPr>
          <a:xfrm>
            <a:off x="1270420" y="3228749"/>
            <a:ext cx="14586028" cy="6811721"/>
            <a:chOff x="0" y="-38100"/>
            <a:chExt cx="3841588" cy="1378388"/>
          </a:xfrm>
        </p:grpSpPr>
        <p:sp>
          <p:nvSpPr>
            <p:cNvPr id="305" name="Google Shape;305;p10"/>
            <p:cNvSpPr/>
            <p:nvPr/>
          </p:nvSpPr>
          <p:spPr>
            <a:xfrm>
              <a:off x="0" y="0"/>
              <a:ext cx="3841588" cy="1340288"/>
            </a:xfrm>
            <a:custGeom>
              <a:rect b="b" l="l" r="r" t="t"/>
              <a:pathLst>
                <a:path extrusionOk="0" h="1340288" w="3841588">
                  <a:moveTo>
                    <a:pt x="9023" y="0"/>
                  </a:moveTo>
                  <a:lnTo>
                    <a:pt x="3832565" y="0"/>
                  </a:lnTo>
                  <a:cubicBezTo>
                    <a:pt x="3837548" y="0"/>
                    <a:pt x="3841588" y="4040"/>
                    <a:pt x="3841588" y="9023"/>
                  </a:cubicBezTo>
                  <a:lnTo>
                    <a:pt x="3841588" y="1331265"/>
                  </a:lnTo>
                  <a:cubicBezTo>
                    <a:pt x="3841588" y="1336248"/>
                    <a:pt x="3837548" y="1340288"/>
                    <a:pt x="3832565" y="1340288"/>
                  </a:cubicBezTo>
                  <a:lnTo>
                    <a:pt x="9023" y="1340288"/>
                  </a:lnTo>
                  <a:cubicBezTo>
                    <a:pt x="4040" y="1340288"/>
                    <a:pt x="0" y="1336248"/>
                    <a:pt x="0" y="1331265"/>
                  </a:cubicBezTo>
                  <a:lnTo>
                    <a:pt x="0" y="9023"/>
                  </a:lnTo>
                  <a:cubicBezTo>
                    <a:pt x="0" y="4040"/>
                    <a:pt x="4040" y="0"/>
                    <a:pt x="902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0"/>
            <p:cNvSpPr txBox="1"/>
            <p:nvPr/>
          </p:nvSpPr>
          <p:spPr>
            <a:xfrm>
              <a:off x="0" y="-38100"/>
              <a:ext cx="3841588" cy="1378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10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308" name="Google Shape;308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FFFF">
                  <a:alpha val="14901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0" name="Google Shape;310;p10"/>
          <p:cNvCxnSpPr/>
          <p:nvPr/>
        </p:nvCxnSpPr>
        <p:spPr>
          <a:xfrm>
            <a:off x="10706179" y="4181637"/>
            <a:ext cx="0" cy="4410340"/>
          </a:xfrm>
          <a:prstGeom prst="straightConnector1">
            <a:avLst/>
          </a:prstGeom>
          <a:noFill/>
          <a:ln cap="flat" cmpd="sng" w="38100">
            <a:solidFill>
              <a:srgbClr val="145DA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1" name="Google Shape;311;p10"/>
          <p:cNvSpPr txBox="1"/>
          <p:nvPr/>
        </p:nvSpPr>
        <p:spPr>
          <a:xfrm>
            <a:off x="1270420" y="904875"/>
            <a:ext cx="16514700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Buďte ostražití – Na co si dát pozor</a:t>
            </a:r>
            <a:endParaRPr b="0" i="0" sz="6000" u="none" cap="none" strike="noStrike">
              <a:solidFill>
                <a:srgbClr val="FDFDF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12" name="Google Shape;312;p10"/>
          <p:cNvSpPr txBox="1"/>
          <p:nvPr/>
        </p:nvSpPr>
        <p:spPr>
          <a:xfrm>
            <a:off x="1270420" y="2302199"/>
            <a:ext cx="14303298" cy="6892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rPr b="1" i="0" lang="en-US" sz="3199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Pokusy vynutit rychlou akci ("musíte to udělat hned!")</a:t>
            </a:r>
            <a:endParaRPr/>
          </a:p>
        </p:txBody>
      </p:sp>
      <p:sp>
        <p:nvSpPr>
          <p:cNvPr id="313" name="Google Shape;313;p10"/>
          <p:cNvSpPr txBox="1"/>
          <p:nvPr/>
        </p:nvSpPr>
        <p:spPr>
          <a:xfrm>
            <a:off x="1761434" y="3627228"/>
            <a:ext cx="8848605" cy="6203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rPr b="0" i="0" lang="en-US" sz="3199" u="none" cap="none" strike="noStrike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Spěcháte na dokončení projektu a používáte cloudové nástroje. Najednou obdržíte naléhavý e-mail od vašeho IT oddělení: „Musíte ihned aktualizovat rozšíření prohlížeče!“ Zpráva vás varuje, že ztratíte přístup k důležitým platformám, pokud tak neučiníte. V panice kliknete na odkaz k instalaci aktualizace, protože se bojíte, že vaše práce bude přerušena.</a:t>
            </a:r>
            <a:endParaRPr/>
          </a:p>
        </p:txBody>
      </p:sp>
      <p:sp>
        <p:nvSpPr>
          <p:cNvPr id="314" name="Google Shape;314;p10"/>
          <p:cNvSpPr/>
          <p:nvPr/>
        </p:nvSpPr>
        <p:spPr>
          <a:xfrm>
            <a:off x="10610039" y="3503847"/>
            <a:ext cx="6953550" cy="5787148"/>
          </a:xfrm>
          <a:custGeom>
            <a:rect b="b" l="l" r="r" t="t"/>
            <a:pathLst>
              <a:path extrusionOk="0" h="5787148" w="6953550">
                <a:moveTo>
                  <a:pt x="0" y="0"/>
                </a:moveTo>
                <a:lnTo>
                  <a:pt x="6953550" y="0"/>
                </a:lnTo>
                <a:lnTo>
                  <a:pt x="6953550" y="5787149"/>
                </a:lnTo>
                <a:lnTo>
                  <a:pt x="0" y="5787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0"/>
          <p:cNvSpPr txBox="1"/>
          <p:nvPr/>
        </p:nvSpPr>
        <p:spPr>
          <a:xfrm>
            <a:off x="10610050" y="8829300"/>
            <a:ext cx="679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rgbClr val="145DA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https://www.wizer-training.com/blog/email-phishing-template-july-2024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0"/>
          <p:cNvSpPr/>
          <p:nvPr/>
        </p:nvSpPr>
        <p:spPr>
          <a:xfrm>
            <a:off x="16056650" y="0"/>
            <a:ext cx="2230770" cy="2276296"/>
          </a:xfrm>
          <a:custGeom>
            <a:rect b="b" l="l" r="r" t="t"/>
            <a:pathLst>
              <a:path extrusionOk="0" h="3642074" w="3642074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11"/>
          <p:cNvGrpSpPr/>
          <p:nvPr/>
        </p:nvGrpSpPr>
        <p:grpSpPr>
          <a:xfrm>
            <a:off x="125" y="9113652"/>
            <a:ext cx="18288018" cy="1173336"/>
            <a:chOff x="0" y="-38100"/>
            <a:chExt cx="4866164" cy="309033"/>
          </a:xfrm>
        </p:grpSpPr>
        <p:sp>
          <p:nvSpPr>
            <p:cNvPr id="322" name="Google Shape;322;p11"/>
            <p:cNvSpPr/>
            <p:nvPr/>
          </p:nvSpPr>
          <p:spPr>
            <a:xfrm>
              <a:off x="0" y="0"/>
              <a:ext cx="4866164" cy="270933"/>
            </a:xfrm>
            <a:custGeom>
              <a:rect b="b" l="l" r="r" t="t"/>
              <a:pathLst>
                <a:path extrusionOk="0" h="270933" w="4866164">
                  <a:moveTo>
                    <a:pt x="0" y="0"/>
                  </a:moveTo>
                  <a:lnTo>
                    <a:pt x="4866164" y="0"/>
                  </a:lnTo>
                  <a:lnTo>
                    <a:pt x="4866164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1"/>
            <p:cNvSpPr txBox="1"/>
            <p:nvPr/>
          </p:nvSpPr>
          <p:spPr>
            <a:xfrm>
              <a:off x="0" y="-38100"/>
              <a:ext cx="4866164" cy="309033"/>
            </a:xfrm>
            <a:prstGeom prst="rect">
              <a:avLst/>
            </a:prstGeom>
            <a:solidFill>
              <a:srgbClr val="051D4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11"/>
          <p:cNvGrpSpPr/>
          <p:nvPr/>
        </p:nvGrpSpPr>
        <p:grpSpPr>
          <a:xfrm>
            <a:off x="1028699" y="884039"/>
            <a:ext cx="12812807" cy="7308518"/>
            <a:chOff x="0" y="-38100"/>
            <a:chExt cx="2991094" cy="1924877"/>
          </a:xfrm>
        </p:grpSpPr>
        <p:sp>
          <p:nvSpPr>
            <p:cNvPr id="325" name="Google Shape;325;p11"/>
            <p:cNvSpPr/>
            <p:nvPr/>
          </p:nvSpPr>
          <p:spPr>
            <a:xfrm>
              <a:off x="0" y="0"/>
              <a:ext cx="2847783" cy="1886777"/>
            </a:xfrm>
            <a:custGeom>
              <a:rect b="b" l="l" r="r" t="t"/>
              <a:pathLst>
                <a:path extrusionOk="0" h="1886777" w="2847783">
                  <a:moveTo>
                    <a:pt x="0" y="0"/>
                  </a:moveTo>
                  <a:lnTo>
                    <a:pt x="2847783" y="0"/>
                  </a:lnTo>
                  <a:lnTo>
                    <a:pt x="2847783" y="1886777"/>
                  </a:lnTo>
                  <a:lnTo>
                    <a:pt x="0" y="1886777"/>
                  </a:lnTo>
                  <a:close/>
                </a:path>
              </a:pathLst>
            </a:custGeom>
            <a:solidFill>
              <a:srgbClr val="145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1"/>
            <p:cNvSpPr txBox="1"/>
            <p:nvPr/>
          </p:nvSpPr>
          <p:spPr>
            <a:xfrm>
              <a:off x="0" y="-38100"/>
              <a:ext cx="2991094" cy="1924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7" name="Google Shape;327;p11"/>
          <p:cNvSpPr/>
          <p:nvPr/>
        </p:nvSpPr>
        <p:spPr>
          <a:xfrm>
            <a:off x="11334450" y="3471152"/>
            <a:ext cx="6953550" cy="5787148"/>
          </a:xfrm>
          <a:custGeom>
            <a:rect b="b" l="l" r="r" t="t"/>
            <a:pathLst>
              <a:path extrusionOk="0" h="5787148" w="6953550">
                <a:moveTo>
                  <a:pt x="0" y="0"/>
                </a:moveTo>
                <a:lnTo>
                  <a:pt x="6953550" y="0"/>
                </a:lnTo>
                <a:lnTo>
                  <a:pt x="6953550" y="5787148"/>
                </a:lnTo>
                <a:lnTo>
                  <a:pt x="0" y="5787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 txBox="1"/>
          <p:nvPr/>
        </p:nvSpPr>
        <p:spPr>
          <a:xfrm>
            <a:off x="1557896" y="1322581"/>
            <a:ext cx="11476785" cy="103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Buďte ostražití – Na co si dát pozor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 txBox="1"/>
          <p:nvPr/>
        </p:nvSpPr>
        <p:spPr>
          <a:xfrm>
            <a:off x="1557914" y="4315105"/>
            <a:ext cx="9332100" cy="3035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0" lang="en-US" sz="2348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Otevřete svou e-mailovou schránku a vidíte zprávu od Shopify s předmětem „Účtenka za váš poslední nákup.“ Začínáte si dělat starosti – koupili jste něco? Možná jste zapomněli na staré předplatné? Prohlížíte si e-mail a vidíte tlačítko „Zrušit objednávku“. Uklidníte se s myšlenkou, že můžete zastavit platbu. Bez přemýšlení kliknete...</a:t>
            </a:r>
            <a:endParaRPr/>
          </a:p>
        </p:txBody>
      </p:sp>
      <p:sp>
        <p:nvSpPr>
          <p:cNvPr id="330" name="Google Shape;330;p11"/>
          <p:cNvSpPr txBox="1"/>
          <p:nvPr/>
        </p:nvSpPr>
        <p:spPr>
          <a:xfrm>
            <a:off x="1557896" y="2728482"/>
            <a:ext cx="9332118" cy="1378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Podivné nebo neznámé situace, strach z poplatků</a:t>
            </a:r>
            <a:endParaRPr b="1" i="0" sz="3200" u="none" cap="none" strike="noStrike">
              <a:solidFill>
                <a:srgbClr val="FDFDF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11"/>
          <p:cNvSpPr txBox="1"/>
          <p:nvPr/>
        </p:nvSpPr>
        <p:spPr>
          <a:xfrm>
            <a:off x="11334525" y="8827200"/>
            <a:ext cx="695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sng" cap="none" strike="noStrike">
                <a:solidFill>
                  <a:srgbClr val="145DA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https://www.wizer-training.com/blog/email-phishing-template-july-2024</a:t>
            </a:r>
            <a:r>
              <a:rPr b="0" i="1" lang="en-US" sz="1600" u="none" cap="none" strike="noStrike">
                <a:solidFill>
                  <a:srgbClr val="145D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1" sz="1200" u="none" cap="none" strike="noStrike">
              <a:solidFill>
                <a:srgbClr val="145D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6056650" y="0"/>
            <a:ext cx="2230770" cy="2276296"/>
          </a:xfrm>
          <a:custGeom>
            <a:rect b="b" l="l" r="r" t="t"/>
            <a:pathLst>
              <a:path extrusionOk="0" h="3642074" w="3642074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12"/>
          <p:cNvGrpSpPr/>
          <p:nvPr/>
        </p:nvGrpSpPr>
        <p:grpSpPr>
          <a:xfrm>
            <a:off x="125" y="9113652"/>
            <a:ext cx="18288018" cy="1173336"/>
            <a:chOff x="0" y="-38100"/>
            <a:chExt cx="4866164" cy="309033"/>
          </a:xfrm>
        </p:grpSpPr>
        <p:sp>
          <p:nvSpPr>
            <p:cNvPr id="338" name="Google Shape;338;p12"/>
            <p:cNvSpPr/>
            <p:nvPr/>
          </p:nvSpPr>
          <p:spPr>
            <a:xfrm>
              <a:off x="0" y="0"/>
              <a:ext cx="4866164" cy="270933"/>
            </a:xfrm>
            <a:custGeom>
              <a:rect b="b" l="l" r="r" t="t"/>
              <a:pathLst>
                <a:path extrusionOk="0" h="270933" w="4866164">
                  <a:moveTo>
                    <a:pt x="0" y="0"/>
                  </a:moveTo>
                  <a:lnTo>
                    <a:pt x="4866164" y="0"/>
                  </a:lnTo>
                  <a:lnTo>
                    <a:pt x="4866164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2"/>
            <p:cNvSpPr txBox="1"/>
            <p:nvPr/>
          </p:nvSpPr>
          <p:spPr>
            <a:xfrm>
              <a:off x="0" y="-38100"/>
              <a:ext cx="4866164" cy="309033"/>
            </a:xfrm>
            <a:prstGeom prst="rect">
              <a:avLst/>
            </a:prstGeom>
            <a:solidFill>
              <a:srgbClr val="051D4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12"/>
          <p:cNvGrpSpPr/>
          <p:nvPr/>
        </p:nvGrpSpPr>
        <p:grpSpPr>
          <a:xfrm>
            <a:off x="1028699" y="884039"/>
            <a:ext cx="12292853" cy="7308518"/>
            <a:chOff x="0" y="-38100"/>
            <a:chExt cx="2847783" cy="1924877"/>
          </a:xfrm>
        </p:grpSpPr>
        <p:sp>
          <p:nvSpPr>
            <p:cNvPr id="341" name="Google Shape;341;p12"/>
            <p:cNvSpPr/>
            <p:nvPr/>
          </p:nvSpPr>
          <p:spPr>
            <a:xfrm>
              <a:off x="0" y="0"/>
              <a:ext cx="2847783" cy="1886777"/>
            </a:xfrm>
            <a:custGeom>
              <a:rect b="b" l="l" r="r" t="t"/>
              <a:pathLst>
                <a:path extrusionOk="0" h="1886777" w="2847783">
                  <a:moveTo>
                    <a:pt x="0" y="0"/>
                  </a:moveTo>
                  <a:lnTo>
                    <a:pt x="2847783" y="0"/>
                  </a:lnTo>
                  <a:lnTo>
                    <a:pt x="2847783" y="1886777"/>
                  </a:lnTo>
                  <a:lnTo>
                    <a:pt x="0" y="1886777"/>
                  </a:lnTo>
                  <a:close/>
                </a:path>
              </a:pathLst>
            </a:custGeom>
            <a:solidFill>
              <a:srgbClr val="145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2"/>
            <p:cNvSpPr txBox="1"/>
            <p:nvPr/>
          </p:nvSpPr>
          <p:spPr>
            <a:xfrm>
              <a:off x="0" y="-38100"/>
              <a:ext cx="2847783" cy="1924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12"/>
          <p:cNvSpPr/>
          <p:nvPr/>
        </p:nvSpPr>
        <p:spPr>
          <a:xfrm>
            <a:off x="11334450" y="3471152"/>
            <a:ext cx="6953550" cy="5787148"/>
          </a:xfrm>
          <a:custGeom>
            <a:rect b="b" l="l" r="r" t="t"/>
            <a:pathLst>
              <a:path extrusionOk="0" h="5787148" w="6953550">
                <a:moveTo>
                  <a:pt x="0" y="0"/>
                </a:moveTo>
                <a:lnTo>
                  <a:pt x="6953550" y="0"/>
                </a:lnTo>
                <a:lnTo>
                  <a:pt x="6953550" y="5787148"/>
                </a:lnTo>
                <a:lnTo>
                  <a:pt x="0" y="5787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2"/>
          <p:cNvSpPr txBox="1"/>
          <p:nvPr/>
        </p:nvSpPr>
        <p:spPr>
          <a:xfrm>
            <a:off x="1557896" y="1322581"/>
            <a:ext cx="11620221" cy="1034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Buďte ostražití – Na co si dát pozor</a:t>
            </a:r>
            <a:endParaRPr b="0" i="0" sz="4800" u="none" cap="none" strike="noStrike">
              <a:solidFill>
                <a:srgbClr val="FDFDF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45" name="Google Shape;345;p12"/>
          <p:cNvSpPr txBox="1"/>
          <p:nvPr/>
        </p:nvSpPr>
        <p:spPr>
          <a:xfrm>
            <a:off x="1557914" y="3835507"/>
            <a:ext cx="9332100" cy="2529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0" lang="en-US" sz="2348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Dostanete e-mail od kolegy s dotazem: „Nemohu otevřít dokument, který jste vytvořil/a, udělte mi přístupová práva.“</a:t>
            </a:r>
            <a:endParaRPr/>
          </a:p>
          <a:p>
            <a:pPr indent="0" lvl="0" marL="0" marR="0" rtl="0" algn="just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0" lang="en-US" sz="2348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Vypadá to nevinně, takže kliknete na odkaz, abyste pomohli. Ale najednou vás něco znepokojí – tento e-mail nemusí být legitimní.</a:t>
            </a:r>
            <a:endParaRPr/>
          </a:p>
        </p:txBody>
      </p:sp>
      <p:sp>
        <p:nvSpPr>
          <p:cNvPr id="346" name="Google Shape;346;p12"/>
          <p:cNvSpPr txBox="1"/>
          <p:nvPr/>
        </p:nvSpPr>
        <p:spPr>
          <a:xfrm>
            <a:off x="1557896" y="2700219"/>
            <a:ext cx="9332118" cy="6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Neobvyklé jméno odesílatele, které nesedí...</a:t>
            </a:r>
            <a:endParaRPr/>
          </a:p>
        </p:txBody>
      </p:sp>
      <p:sp>
        <p:nvSpPr>
          <p:cNvPr id="347" name="Google Shape;347;p12"/>
          <p:cNvSpPr txBox="1"/>
          <p:nvPr/>
        </p:nvSpPr>
        <p:spPr>
          <a:xfrm>
            <a:off x="11334450" y="8827200"/>
            <a:ext cx="6738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sng" cap="none" strike="noStrike">
                <a:solidFill>
                  <a:srgbClr val="145DA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https://www.wizer-training.com/blog/email-phishing-template-june-2024</a:t>
            </a:r>
            <a:r>
              <a:rPr b="0" i="1" lang="en-US" sz="1600" u="none" cap="none" strike="noStrike">
                <a:solidFill>
                  <a:srgbClr val="145D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1" sz="1600" u="none" cap="none" strike="noStrike">
              <a:solidFill>
                <a:srgbClr val="145D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2"/>
          <p:cNvSpPr/>
          <p:nvPr/>
        </p:nvSpPr>
        <p:spPr>
          <a:xfrm>
            <a:off x="16056650" y="0"/>
            <a:ext cx="2230770" cy="2276296"/>
          </a:xfrm>
          <a:custGeom>
            <a:rect b="b" l="l" r="r" t="t"/>
            <a:pathLst>
              <a:path extrusionOk="0" h="3642074" w="3642074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3"/>
          <p:cNvGrpSpPr/>
          <p:nvPr/>
        </p:nvGrpSpPr>
        <p:grpSpPr>
          <a:xfrm>
            <a:off x="-2123887" y="-2346523"/>
            <a:ext cx="4693046" cy="4693046"/>
            <a:chOff x="0" y="0"/>
            <a:chExt cx="812800" cy="812800"/>
          </a:xfrm>
        </p:grpSpPr>
        <p:sp>
          <p:nvSpPr>
            <p:cNvPr id="354" name="Google Shape;354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FFFF">
                  <a:alpha val="14901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13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357" name="Google Shape;357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FFFF">
                  <a:alpha val="14901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13"/>
          <p:cNvSpPr txBox="1"/>
          <p:nvPr/>
        </p:nvSpPr>
        <p:spPr>
          <a:xfrm>
            <a:off x="3016061" y="923925"/>
            <a:ext cx="12255878" cy="1100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8"/>
              <a:buFont typeface="Arial"/>
              <a:buNone/>
            </a:pPr>
            <a:r>
              <a:rPr b="0" i="0" lang="en-US" sz="5108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Buďte ostražití – Na co si dát pozor</a:t>
            </a:r>
            <a:endParaRPr b="0" i="0" sz="5108" u="none" cap="none" strike="noStrike">
              <a:solidFill>
                <a:srgbClr val="FDFDF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60" name="Google Shape;360;p13"/>
          <p:cNvSpPr txBox="1"/>
          <p:nvPr/>
        </p:nvSpPr>
        <p:spPr>
          <a:xfrm>
            <a:off x="5634793" y="8405519"/>
            <a:ext cx="63921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Zdroj: https://www.idnes.cz/praha/zpravy/litacka-mhd-praha-cena-jizdne-rok-facebook-odkaz-podvod.A240123_153015_praha-zpravy_vich</a:t>
            </a:r>
            <a:endParaRPr b="0" i="1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3"/>
          <p:cNvSpPr/>
          <p:nvPr/>
        </p:nvSpPr>
        <p:spPr>
          <a:xfrm>
            <a:off x="16056650" y="0"/>
            <a:ext cx="2230770" cy="2276296"/>
          </a:xfrm>
          <a:custGeom>
            <a:rect b="b" l="l" r="r" t="t"/>
            <a:pathLst>
              <a:path extrusionOk="0" h="3642074" w="3642074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5886" y="2130439"/>
            <a:ext cx="6384732" cy="60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14"/>
          <p:cNvGrpSpPr/>
          <p:nvPr/>
        </p:nvGrpSpPr>
        <p:grpSpPr>
          <a:xfrm>
            <a:off x="1028700" y="3708307"/>
            <a:ext cx="14586028" cy="5233568"/>
            <a:chOff x="0" y="-38100"/>
            <a:chExt cx="3841588" cy="1378388"/>
          </a:xfrm>
        </p:grpSpPr>
        <p:sp>
          <p:nvSpPr>
            <p:cNvPr id="368" name="Google Shape;368;p14"/>
            <p:cNvSpPr/>
            <p:nvPr/>
          </p:nvSpPr>
          <p:spPr>
            <a:xfrm>
              <a:off x="0" y="0"/>
              <a:ext cx="3841588" cy="1340288"/>
            </a:xfrm>
            <a:custGeom>
              <a:rect b="b" l="l" r="r" t="t"/>
              <a:pathLst>
                <a:path extrusionOk="0" h="1340288" w="3841588">
                  <a:moveTo>
                    <a:pt x="9023" y="0"/>
                  </a:moveTo>
                  <a:lnTo>
                    <a:pt x="3832565" y="0"/>
                  </a:lnTo>
                  <a:cubicBezTo>
                    <a:pt x="3837548" y="0"/>
                    <a:pt x="3841588" y="4040"/>
                    <a:pt x="3841588" y="9023"/>
                  </a:cubicBezTo>
                  <a:lnTo>
                    <a:pt x="3841588" y="1331265"/>
                  </a:lnTo>
                  <a:cubicBezTo>
                    <a:pt x="3841588" y="1336248"/>
                    <a:pt x="3837548" y="1340288"/>
                    <a:pt x="3832565" y="1340288"/>
                  </a:cubicBezTo>
                  <a:lnTo>
                    <a:pt x="9023" y="1340288"/>
                  </a:lnTo>
                  <a:cubicBezTo>
                    <a:pt x="4040" y="1340288"/>
                    <a:pt x="0" y="1336248"/>
                    <a:pt x="0" y="1331265"/>
                  </a:cubicBezTo>
                  <a:lnTo>
                    <a:pt x="0" y="9023"/>
                  </a:lnTo>
                  <a:cubicBezTo>
                    <a:pt x="0" y="4040"/>
                    <a:pt x="4040" y="0"/>
                    <a:pt x="902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4"/>
            <p:cNvSpPr txBox="1"/>
            <p:nvPr/>
          </p:nvSpPr>
          <p:spPr>
            <a:xfrm>
              <a:off x="0" y="-38100"/>
              <a:ext cx="3841588" cy="1378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14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371" name="Google Shape;37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FFFF">
                  <a:alpha val="14901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73" name="Google Shape;373;p14"/>
          <p:cNvCxnSpPr/>
          <p:nvPr/>
        </p:nvCxnSpPr>
        <p:spPr>
          <a:xfrm>
            <a:off x="10706179" y="4181637"/>
            <a:ext cx="0" cy="4410340"/>
          </a:xfrm>
          <a:prstGeom prst="straightConnector1">
            <a:avLst/>
          </a:prstGeom>
          <a:noFill/>
          <a:ln cap="flat" cmpd="sng" w="38100">
            <a:solidFill>
              <a:srgbClr val="145DA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4" name="Google Shape;374;p14"/>
          <p:cNvSpPr/>
          <p:nvPr/>
        </p:nvSpPr>
        <p:spPr>
          <a:xfrm>
            <a:off x="10530514" y="3599122"/>
            <a:ext cx="6728786" cy="5596600"/>
          </a:xfrm>
          <a:custGeom>
            <a:rect b="b" l="l" r="r" t="t"/>
            <a:pathLst>
              <a:path extrusionOk="0" h="5596600" w="6728786">
                <a:moveTo>
                  <a:pt x="0" y="0"/>
                </a:moveTo>
                <a:lnTo>
                  <a:pt x="6728786" y="0"/>
                </a:lnTo>
                <a:lnTo>
                  <a:pt x="6728786" y="5596600"/>
                </a:lnTo>
                <a:lnTo>
                  <a:pt x="0" y="5596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4"/>
          <p:cNvSpPr txBox="1"/>
          <p:nvPr/>
        </p:nvSpPr>
        <p:spPr>
          <a:xfrm>
            <a:off x="1270420" y="904875"/>
            <a:ext cx="16514700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Buďte ostražití – Na co si dát pozor</a:t>
            </a:r>
            <a:endParaRPr b="0" i="0" sz="6000" u="none" cap="none" strike="noStrike">
              <a:solidFill>
                <a:srgbClr val="FDFDF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76" name="Google Shape;376;p14"/>
          <p:cNvSpPr txBox="1"/>
          <p:nvPr/>
        </p:nvSpPr>
        <p:spPr>
          <a:xfrm>
            <a:off x="1270420" y="2302199"/>
            <a:ext cx="12068148" cy="6892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rPr b="1" i="0" lang="en-US" sz="3199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Přílohy v nestandardních formátech (např. .exe, .zip)</a:t>
            </a:r>
            <a:endParaRPr b="1" i="0" sz="3199" u="none" cap="none" strike="noStrike">
              <a:solidFill>
                <a:srgbClr val="FDFDF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7" name="Google Shape;377;p14"/>
          <p:cNvSpPr txBox="1"/>
          <p:nvPr/>
        </p:nvSpPr>
        <p:spPr>
          <a:xfrm>
            <a:off x="1499884" y="4581962"/>
            <a:ext cx="8731874" cy="36194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Dnes máte výuku na dálku. Připravujete si oběd a vidíte, že jste obdrželi zprávu na MS Teams: „Byla vám zanechána naléhavá hlasová zpráva (31 sekund).“ Srdce vám začne rychleji bít. Naléhavé? Možná je to učitel nebo ředitel? Strach roste.</a:t>
            </a:r>
            <a:endParaRPr/>
          </a:p>
          <a:p>
            <a:pPr indent="0" lvl="0" marL="0" marR="0" rtl="0" algn="just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Chystáte se otevřít přílohu, ale najednou vás napadne: „Počkejte, používáme vůbec hlasové zprávy v Teams?“</a:t>
            </a:r>
            <a:endParaRPr/>
          </a:p>
        </p:txBody>
      </p:sp>
      <p:sp>
        <p:nvSpPr>
          <p:cNvPr id="378" name="Google Shape;378;p14"/>
          <p:cNvSpPr txBox="1"/>
          <p:nvPr/>
        </p:nvSpPr>
        <p:spPr>
          <a:xfrm>
            <a:off x="10530525" y="8806050"/>
            <a:ext cx="672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sng" cap="none" strike="noStrike">
                <a:solidFill>
                  <a:srgbClr val="145DA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https://www.wizer-training.com/blog/email-phishing-template-june-2024</a:t>
            </a:r>
            <a:r>
              <a:rPr b="0" i="1" lang="en-US" sz="1600" u="none" cap="none" strike="noStrike">
                <a:solidFill>
                  <a:srgbClr val="145D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4"/>
          <p:cNvSpPr/>
          <p:nvPr/>
        </p:nvSpPr>
        <p:spPr>
          <a:xfrm>
            <a:off x="16056650" y="0"/>
            <a:ext cx="2230770" cy="2276296"/>
          </a:xfrm>
          <a:custGeom>
            <a:rect b="b" l="l" r="r" t="t"/>
            <a:pathLst>
              <a:path extrusionOk="0" h="3642074" w="3642074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15"/>
          <p:cNvGrpSpPr/>
          <p:nvPr/>
        </p:nvGrpSpPr>
        <p:grpSpPr>
          <a:xfrm>
            <a:off x="-300" y="9330201"/>
            <a:ext cx="18287702" cy="956788"/>
            <a:chOff x="0" y="-38100"/>
            <a:chExt cx="6110362" cy="303232"/>
          </a:xfrm>
        </p:grpSpPr>
        <p:sp>
          <p:nvSpPr>
            <p:cNvPr id="385" name="Google Shape;385;p15"/>
            <p:cNvSpPr/>
            <p:nvPr/>
          </p:nvSpPr>
          <p:spPr>
            <a:xfrm>
              <a:off x="0" y="0"/>
              <a:ext cx="6110362" cy="265132"/>
            </a:xfrm>
            <a:custGeom>
              <a:rect b="b" l="l" r="r" t="t"/>
              <a:pathLst>
                <a:path extrusionOk="0" h="265132" w="6110362">
                  <a:moveTo>
                    <a:pt x="0" y="0"/>
                  </a:moveTo>
                  <a:lnTo>
                    <a:pt x="6110362" y="0"/>
                  </a:lnTo>
                  <a:lnTo>
                    <a:pt x="6110362" y="265132"/>
                  </a:lnTo>
                  <a:lnTo>
                    <a:pt x="0" y="265132"/>
                  </a:ln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5"/>
            <p:cNvSpPr txBox="1"/>
            <p:nvPr/>
          </p:nvSpPr>
          <p:spPr>
            <a:xfrm>
              <a:off x="0" y="-38100"/>
              <a:ext cx="6110362" cy="303232"/>
            </a:xfrm>
            <a:prstGeom prst="rect">
              <a:avLst/>
            </a:prstGeom>
            <a:solidFill>
              <a:srgbClr val="051D4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p15"/>
          <p:cNvSpPr txBox="1"/>
          <p:nvPr/>
        </p:nvSpPr>
        <p:spPr>
          <a:xfrm>
            <a:off x="3657971" y="600140"/>
            <a:ext cx="10971160" cy="1421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SMS phishing (Smishing)</a:t>
            </a:r>
            <a:endParaRPr/>
          </a:p>
        </p:txBody>
      </p:sp>
      <p:sp>
        <p:nvSpPr>
          <p:cNvPr id="388" name="Google Shape;388;p15"/>
          <p:cNvSpPr txBox="1"/>
          <p:nvPr/>
        </p:nvSpPr>
        <p:spPr>
          <a:xfrm>
            <a:off x="2138516" y="7139768"/>
            <a:ext cx="15832979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sng" cap="none" strike="noStrike">
                <a:solidFill>
                  <a:srgbClr val="145DA0"/>
                </a:solidFill>
                <a:latin typeface="Arial"/>
                <a:ea typeface="Arial"/>
                <a:cs typeface="Arial"/>
                <a:sym typeface="Arial"/>
              </a:rPr>
              <a:t>Zdroj: https://bezpecnejsi.ostrava.cz/situace/internet/phishing-utoky-pres-zpravy/</a:t>
            </a:r>
            <a:endParaRPr b="0" i="1" sz="1600" u="none" cap="none" strike="noStrike">
              <a:solidFill>
                <a:srgbClr val="145D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5"/>
          <p:cNvSpPr/>
          <p:nvPr/>
        </p:nvSpPr>
        <p:spPr>
          <a:xfrm>
            <a:off x="16056650" y="0"/>
            <a:ext cx="2230770" cy="2276296"/>
          </a:xfrm>
          <a:custGeom>
            <a:rect b="b" l="l" r="r" t="t"/>
            <a:pathLst>
              <a:path extrusionOk="0" h="3642074" w="3642074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79970" y="2396513"/>
            <a:ext cx="14527161" cy="4681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"/>
          <p:cNvSpPr/>
          <p:nvPr/>
        </p:nvSpPr>
        <p:spPr>
          <a:xfrm>
            <a:off x="-6007842" y="-1797460"/>
            <a:ext cx="13881919" cy="13881919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"/>
          <p:cNvSpPr txBox="1"/>
          <p:nvPr/>
        </p:nvSpPr>
        <p:spPr>
          <a:xfrm>
            <a:off x="1028699" y="3399437"/>
            <a:ext cx="5543947" cy="2464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4680"/>
              <a:buFont typeface="Arial"/>
              <a:buNone/>
            </a:pPr>
            <a:r>
              <a:rPr b="0" i="0" lang="en-US" sz="4680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Jak se bránit proti sociálnímu inženýrství?</a:t>
            </a:r>
            <a:endParaRPr/>
          </a:p>
        </p:txBody>
      </p:sp>
      <p:sp>
        <p:nvSpPr>
          <p:cNvPr id="397" name="Google Shape;397;p3"/>
          <p:cNvSpPr/>
          <p:nvPr/>
        </p:nvSpPr>
        <p:spPr>
          <a:xfrm>
            <a:off x="8618101" y="1767991"/>
            <a:ext cx="1424256" cy="1424256"/>
          </a:xfrm>
          <a:custGeom>
            <a:rect b="b" l="l" r="r" t="t"/>
            <a:pathLst>
              <a:path extrusionOk="0" h="1424256" w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"/>
          <p:cNvSpPr txBox="1"/>
          <p:nvPr/>
        </p:nvSpPr>
        <p:spPr>
          <a:xfrm>
            <a:off x="10280481" y="2052316"/>
            <a:ext cx="5768345" cy="875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45DA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Nedůvěřujte informacím, které nemůžete ověřit</a:t>
            </a:r>
            <a:endParaRPr b="0" i="0" sz="2499" u="none" cap="none" strike="noStrike">
              <a:solidFill>
                <a:srgbClr val="145DA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9" name="Google Shape;399;p3"/>
          <p:cNvSpPr txBox="1"/>
          <p:nvPr/>
        </p:nvSpPr>
        <p:spPr>
          <a:xfrm>
            <a:off x="8763159" y="2041203"/>
            <a:ext cx="1134140" cy="801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4784"/>
              <a:buFont typeface="Arial"/>
              <a:buNone/>
            </a:pPr>
            <a:r>
              <a:rPr b="0" i="0" lang="en-US" sz="4784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1.</a:t>
            </a:r>
            <a:endParaRPr b="0" i="0" sz="4784" u="none" cap="none" strike="noStrike">
              <a:solidFill>
                <a:srgbClr val="FDFDF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00" name="Google Shape;400;p3"/>
          <p:cNvSpPr/>
          <p:nvPr/>
        </p:nvSpPr>
        <p:spPr>
          <a:xfrm>
            <a:off x="9144000" y="3541391"/>
            <a:ext cx="1424256" cy="1424256"/>
          </a:xfrm>
          <a:custGeom>
            <a:rect b="b" l="l" r="r" t="t"/>
            <a:pathLst>
              <a:path extrusionOk="0" h="1424256" w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"/>
          <p:cNvSpPr txBox="1"/>
          <p:nvPr/>
        </p:nvSpPr>
        <p:spPr>
          <a:xfrm>
            <a:off x="10688346" y="3999519"/>
            <a:ext cx="5768345" cy="875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45DA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Neklikejte na odkazy z podezřelých zpráv</a:t>
            </a:r>
            <a:endParaRPr b="0" i="0" sz="2499" u="none" cap="none" strike="noStrike">
              <a:solidFill>
                <a:srgbClr val="145DA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" name="Google Shape;402;p3"/>
          <p:cNvSpPr txBox="1"/>
          <p:nvPr/>
        </p:nvSpPr>
        <p:spPr>
          <a:xfrm>
            <a:off x="9289058" y="3814603"/>
            <a:ext cx="1134140" cy="801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4784"/>
              <a:buFont typeface="Arial"/>
              <a:buNone/>
            </a:pPr>
            <a:r>
              <a:rPr b="0" i="0" lang="en-US" sz="4784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2.</a:t>
            </a:r>
            <a:endParaRPr b="0" i="0" sz="4784" u="none" cap="none" strike="noStrike">
              <a:solidFill>
                <a:srgbClr val="FDFDF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03" name="Google Shape;403;p3"/>
          <p:cNvSpPr/>
          <p:nvPr/>
        </p:nvSpPr>
        <p:spPr>
          <a:xfrm>
            <a:off x="9144000" y="5318072"/>
            <a:ext cx="1424256" cy="1424256"/>
          </a:xfrm>
          <a:custGeom>
            <a:rect b="b" l="l" r="r" t="t"/>
            <a:pathLst>
              <a:path extrusionOk="0" h="1424256" w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"/>
          <p:cNvSpPr txBox="1"/>
          <p:nvPr/>
        </p:nvSpPr>
        <p:spPr>
          <a:xfrm>
            <a:off x="10817587" y="5776200"/>
            <a:ext cx="5768345" cy="875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45DA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Nesdílejte své hesla ani bankovní údaje</a:t>
            </a:r>
            <a:endParaRPr b="0" i="0" sz="2499" u="none" cap="none" strike="noStrike">
              <a:solidFill>
                <a:srgbClr val="145DA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5" name="Google Shape;405;p3"/>
          <p:cNvSpPr txBox="1"/>
          <p:nvPr/>
        </p:nvSpPr>
        <p:spPr>
          <a:xfrm>
            <a:off x="9289058" y="5591284"/>
            <a:ext cx="1134140" cy="801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4784"/>
              <a:buFont typeface="Arial"/>
              <a:buNone/>
            </a:pPr>
            <a:r>
              <a:rPr b="0" i="0" lang="en-US" sz="4784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3.</a:t>
            </a:r>
            <a:endParaRPr b="0" i="0" sz="4784" u="none" cap="none" strike="noStrike">
              <a:solidFill>
                <a:srgbClr val="FDFDF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06" name="Google Shape;406;p3"/>
          <p:cNvSpPr/>
          <p:nvPr/>
        </p:nvSpPr>
        <p:spPr>
          <a:xfrm>
            <a:off x="8618101" y="7094753"/>
            <a:ext cx="1424256" cy="1424256"/>
          </a:xfrm>
          <a:custGeom>
            <a:rect b="b" l="l" r="r" t="t"/>
            <a:pathLst>
              <a:path extrusionOk="0" h="1424256" w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"/>
          <p:cNvSpPr txBox="1"/>
          <p:nvPr/>
        </p:nvSpPr>
        <p:spPr>
          <a:xfrm>
            <a:off x="10280481" y="7552881"/>
            <a:ext cx="5768345" cy="1324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45DA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Nejednejte pod vlivem emocí – zhluboka se nadechněte/zavřete na chvíli oči, dvakrát si to rozmyslete</a:t>
            </a:r>
            <a:endParaRPr b="0" i="0" sz="2499" u="none" cap="none" strike="noStrike">
              <a:solidFill>
                <a:srgbClr val="145DA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8" name="Google Shape;408;p3"/>
          <p:cNvSpPr txBox="1"/>
          <p:nvPr/>
        </p:nvSpPr>
        <p:spPr>
          <a:xfrm>
            <a:off x="8763159" y="7367965"/>
            <a:ext cx="1134140" cy="801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4784"/>
              <a:buFont typeface="Arial"/>
              <a:buNone/>
            </a:pPr>
            <a:r>
              <a:rPr b="0" i="0" lang="en-US" sz="4784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4.</a:t>
            </a:r>
            <a:endParaRPr b="0" i="0" sz="4784" u="none" cap="none" strike="noStrike">
              <a:solidFill>
                <a:srgbClr val="FDFDF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pSp>
        <p:nvGrpSpPr>
          <p:cNvPr id="409" name="Google Shape;409;p3"/>
          <p:cNvGrpSpPr/>
          <p:nvPr/>
        </p:nvGrpSpPr>
        <p:grpSpPr>
          <a:xfrm>
            <a:off x="7905455" y="2656032"/>
            <a:ext cx="373607" cy="373607"/>
            <a:chOff x="0" y="0"/>
            <a:chExt cx="812800" cy="812800"/>
          </a:xfrm>
        </p:grpSpPr>
        <p:sp>
          <p:nvSpPr>
            <p:cNvPr id="410" name="Google Shape;410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cap="sq" cmpd="sng" w="38100">
              <a:solidFill>
                <a:srgbClr val="00569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2022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3"/>
          <p:cNvGrpSpPr/>
          <p:nvPr/>
        </p:nvGrpSpPr>
        <p:grpSpPr>
          <a:xfrm>
            <a:off x="8315313" y="4180490"/>
            <a:ext cx="373607" cy="373607"/>
            <a:chOff x="0" y="0"/>
            <a:chExt cx="812800" cy="812800"/>
          </a:xfrm>
        </p:grpSpPr>
        <p:sp>
          <p:nvSpPr>
            <p:cNvPr id="413" name="Google Shape;413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cap="sq" cmpd="sng" w="38100">
              <a:solidFill>
                <a:srgbClr val="00569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2022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" name="Google Shape;415;p3"/>
          <p:cNvGrpSpPr/>
          <p:nvPr/>
        </p:nvGrpSpPr>
        <p:grpSpPr>
          <a:xfrm>
            <a:off x="7944228" y="7402839"/>
            <a:ext cx="373607" cy="373607"/>
            <a:chOff x="0" y="0"/>
            <a:chExt cx="812800" cy="812800"/>
          </a:xfrm>
        </p:grpSpPr>
        <p:sp>
          <p:nvSpPr>
            <p:cNvPr id="416" name="Google Shape;416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cap="sq" cmpd="sng" w="38100">
              <a:solidFill>
                <a:srgbClr val="00569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2022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8" name="Google Shape;418;p3"/>
          <p:cNvGrpSpPr/>
          <p:nvPr/>
        </p:nvGrpSpPr>
        <p:grpSpPr>
          <a:xfrm>
            <a:off x="8309460" y="5760481"/>
            <a:ext cx="373607" cy="373607"/>
            <a:chOff x="0" y="0"/>
            <a:chExt cx="812800" cy="812800"/>
          </a:xfrm>
        </p:grpSpPr>
        <p:sp>
          <p:nvSpPr>
            <p:cNvPr id="419" name="Google Shape;419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cap="sq" cmpd="sng" w="38100">
              <a:solidFill>
                <a:srgbClr val="00569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2022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1" name="Google Shape;421;p3"/>
          <p:cNvSpPr/>
          <p:nvPr/>
        </p:nvSpPr>
        <p:spPr>
          <a:xfrm>
            <a:off x="16056650" y="0"/>
            <a:ext cx="2230770" cy="2276296"/>
          </a:xfrm>
          <a:custGeom>
            <a:rect b="b" l="l" r="r" t="t"/>
            <a:pathLst>
              <a:path extrusionOk="0" h="3642074" w="3642074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7"/>
          <p:cNvSpPr/>
          <p:nvPr/>
        </p:nvSpPr>
        <p:spPr>
          <a:xfrm>
            <a:off x="1467885" y="8222803"/>
            <a:ext cx="11402164" cy="711357"/>
          </a:xfrm>
          <a:custGeom>
            <a:rect b="b" l="l" r="r" t="t"/>
            <a:pathLst>
              <a:path extrusionOk="0" h="711357" w="11402164">
                <a:moveTo>
                  <a:pt x="0" y="0"/>
                </a:moveTo>
                <a:lnTo>
                  <a:pt x="11402164" y="0"/>
                </a:lnTo>
                <a:lnTo>
                  <a:pt x="11402164" y="711358"/>
                </a:lnTo>
                <a:lnTo>
                  <a:pt x="0" y="711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2165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7" name="Google Shape;427;p17"/>
          <p:cNvGrpSpPr/>
          <p:nvPr/>
        </p:nvGrpSpPr>
        <p:grpSpPr>
          <a:xfrm>
            <a:off x="13266830" y="-144662"/>
            <a:ext cx="5021203" cy="10431728"/>
            <a:chOff x="0" y="-38100"/>
            <a:chExt cx="1322448" cy="2747433"/>
          </a:xfrm>
        </p:grpSpPr>
        <p:sp>
          <p:nvSpPr>
            <p:cNvPr id="428" name="Google Shape;428;p17"/>
            <p:cNvSpPr/>
            <p:nvPr/>
          </p:nvSpPr>
          <p:spPr>
            <a:xfrm>
              <a:off x="0" y="0"/>
              <a:ext cx="1322448" cy="2709333"/>
            </a:xfrm>
            <a:custGeom>
              <a:rect b="b" l="l" r="r" t="t"/>
              <a:pathLst>
                <a:path extrusionOk="0" h="2709333" w="1322448">
                  <a:moveTo>
                    <a:pt x="0" y="0"/>
                  </a:moveTo>
                  <a:lnTo>
                    <a:pt x="1322448" y="0"/>
                  </a:lnTo>
                  <a:lnTo>
                    <a:pt x="1322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7"/>
            <p:cNvSpPr txBox="1"/>
            <p:nvPr/>
          </p:nvSpPr>
          <p:spPr>
            <a:xfrm>
              <a:off x="0" y="-38100"/>
              <a:ext cx="13224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17"/>
          <p:cNvGrpSpPr/>
          <p:nvPr/>
        </p:nvGrpSpPr>
        <p:grpSpPr>
          <a:xfrm>
            <a:off x="-50" y="1539127"/>
            <a:ext cx="18288122" cy="8747820"/>
            <a:chOff x="0" y="-38100"/>
            <a:chExt cx="4816593" cy="785890"/>
          </a:xfrm>
        </p:grpSpPr>
        <p:sp>
          <p:nvSpPr>
            <p:cNvPr id="431" name="Google Shape;431;p17"/>
            <p:cNvSpPr/>
            <p:nvPr/>
          </p:nvSpPr>
          <p:spPr>
            <a:xfrm>
              <a:off x="0" y="0"/>
              <a:ext cx="4816592" cy="747790"/>
            </a:xfrm>
            <a:custGeom>
              <a:rect b="b" l="l" r="r" t="t"/>
              <a:pathLst>
                <a:path extrusionOk="0" h="747790" w="4816592">
                  <a:moveTo>
                    <a:pt x="5927" y="0"/>
                  </a:moveTo>
                  <a:lnTo>
                    <a:pt x="4810666" y="0"/>
                  </a:lnTo>
                  <a:cubicBezTo>
                    <a:pt x="4812238" y="0"/>
                    <a:pt x="4813745" y="624"/>
                    <a:pt x="4814856" y="1736"/>
                  </a:cubicBezTo>
                  <a:cubicBezTo>
                    <a:pt x="4815968" y="2847"/>
                    <a:pt x="4816592" y="4355"/>
                    <a:pt x="4816592" y="5927"/>
                  </a:cubicBezTo>
                  <a:lnTo>
                    <a:pt x="4816592" y="741864"/>
                  </a:lnTo>
                  <a:cubicBezTo>
                    <a:pt x="4816592" y="745137"/>
                    <a:pt x="4813939" y="747790"/>
                    <a:pt x="4810666" y="747790"/>
                  </a:cubicBezTo>
                  <a:lnTo>
                    <a:pt x="5927" y="747790"/>
                  </a:lnTo>
                  <a:cubicBezTo>
                    <a:pt x="2653" y="747790"/>
                    <a:pt x="0" y="745137"/>
                    <a:pt x="0" y="741864"/>
                  </a:cubicBezTo>
                  <a:lnTo>
                    <a:pt x="0" y="5927"/>
                  </a:lnTo>
                  <a:cubicBezTo>
                    <a:pt x="0" y="2653"/>
                    <a:pt x="2653" y="0"/>
                    <a:pt x="5927" y="0"/>
                  </a:cubicBezTo>
                  <a:close/>
                </a:path>
              </a:pathLst>
            </a:custGeom>
            <a:solidFill>
              <a:srgbClr val="0056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7"/>
            <p:cNvSpPr txBox="1"/>
            <p:nvPr/>
          </p:nvSpPr>
          <p:spPr>
            <a:xfrm>
              <a:off x="0" y="-38100"/>
              <a:ext cx="4816593" cy="7858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3" name="Google Shape;433;p17"/>
          <p:cNvGrpSpPr/>
          <p:nvPr/>
        </p:nvGrpSpPr>
        <p:grpSpPr>
          <a:xfrm>
            <a:off x="180686" y="1929966"/>
            <a:ext cx="2772162" cy="867960"/>
            <a:chOff x="0" y="-66675"/>
            <a:chExt cx="1013291" cy="317260"/>
          </a:xfrm>
        </p:grpSpPr>
        <p:sp>
          <p:nvSpPr>
            <p:cNvPr id="434" name="Google Shape;434;p17"/>
            <p:cNvSpPr/>
            <p:nvPr/>
          </p:nvSpPr>
          <p:spPr>
            <a:xfrm>
              <a:off x="0" y="0"/>
              <a:ext cx="1013291" cy="250585"/>
            </a:xfrm>
            <a:custGeom>
              <a:rect b="b" l="l" r="r" t="t"/>
              <a:pathLst>
                <a:path extrusionOk="0" h="250585" w="1013291">
                  <a:moveTo>
                    <a:pt x="125293" y="0"/>
                  </a:moveTo>
                  <a:lnTo>
                    <a:pt x="887999" y="0"/>
                  </a:lnTo>
                  <a:cubicBezTo>
                    <a:pt x="921228" y="0"/>
                    <a:pt x="953097" y="13200"/>
                    <a:pt x="976594" y="36697"/>
                  </a:cubicBezTo>
                  <a:cubicBezTo>
                    <a:pt x="1000091" y="60194"/>
                    <a:pt x="1013291" y="92063"/>
                    <a:pt x="1013291" y="125293"/>
                  </a:cubicBezTo>
                  <a:lnTo>
                    <a:pt x="1013291" y="125293"/>
                  </a:lnTo>
                  <a:cubicBezTo>
                    <a:pt x="1013291" y="158522"/>
                    <a:pt x="1000091" y="190391"/>
                    <a:pt x="976594" y="213888"/>
                  </a:cubicBezTo>
                  <a:cubicBezTo>
                    <a:pt x="953097" y="237385"/>
                    <a:pt x="921228" y="250585"/>
                    <a:pt x="887999" y="250585"/>
                  </a:cubicBezTo>
                  <a:lnTo>
                    <a:pt x="125293" y="250585"/>
                  </a:lnTo>
                  <a:cubicBezTo>
                    <a:pt x="92063" y="250585"/>
                    <a:pt x="60194" y="237385"/>
                    <a:pt x="36697" y="213888"/>
                  </a:cubicBezTo>
                  <a:cubicBezTo>
                    <a:pt x="13200" y="190391"/>
                    <a:pt x="0" y="158522"/>
                    <a:pt x="0" y="125293"/>
                  </a:cubicBezTo>
                  <a:lnTo>
                    <a:pt x="0" y="125293"/>
                  </a:lnTo>
                  <a:cubicBezTo>
                    <a:pt x="0" y="92063"/>
                    <a:pt x="13200" y="60194"/>
                    <a:pt x="36697" y="36697"/>
                  </a:cubicBezTo>
                  <a:cubicBezTo>
                    <a:pt x="60194" y="13200"/>
                    <a:pt x="92063" y="0"/>
                    <a:pt x="125293" y="0"/>
                  </a:cubicBezTo>
                  <a:close/>
                </a:path>
              </a:pathLst>
            </a:custGeom>
            <a:gradFill>
              <a:gsLst>
                <a:gs pos="0">
                  <a:srgbClr val="00569E"/>
                </a:gs>
                <a:gs pos="100000">
                  <a:srgbClr val="014074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7"/>
            <p:cNvSpPr txBox="1"/>
            <p:nvPr/>
          </p:nvSpPr>
          <p:spPr>
            <a:xfrm>
              <a:off x="0" y="-66675"/>
              <a:ext cx="1013291" cy="31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6"/>
                <a:buFont typeface="Arial"/>
                <a:buNone/>
              </a:pPr>
              <a:r>
                <a:rPr b="1" i="0" lang="en-US" sz="2486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7"/>
          <p:cNvGrpSpPr/>
          <p:nvPr/>
        </p:nvGrpSpPr>
        <p:grpSpPr>
          <a:xfrm>
            <a:off x="180700" y="3157916"/>
            <a:ext cx="2772162" cy="867960"/>
            <a:chOff x="0" y="-66675"/>
            <a:chExt cx="1013291" cy="317260"/>
          </a:xfrm>
        </p:grpSpPr>
        <p:sp>
          <p:nvSpPr>
            <p:cNvPr id="437" name="Google Shape;437;p17"/>
            <p:cNvSpPr/>
            <p:nvPr/>
          </p:nvSpPr>
          <p:spPr>
            <a:xfrm>
              <a:off x="0" y="0"/>
              <a:ext cx="1013291" cy="250585"/>
            </a:xfrm>
            <a:custGeom>
              <a:rect b="b" l="l" r="r" t="t"/>
              <a:pathLst>
                <a:path extrusionOk="0" h="250585" w="1013291">
                  <a:moveTo>
                    <a:pt x="125293" y="0"/>
                  </a:moveTo>
                  <a:lnTo>
                    <a:pt x="887999" y="0"/>
                  </a:lnTo>
                  <a:cubicBezTo>
                    <a:pt x="921228" y="0"/>
                    <a:pt x="953097" y="13200"/>
                    <a:pt x="976594" y="36697"/>
                  </a:cubicBezTo>
                  <a:cubicBezTo>
                    <a:pt x="1000091" y="60194"/>
                    <a:pt x="1013291" y="92063"/>
                    <a:pt x="1013291" y="125293"/>
                  </a:cubicBezTo>
                  <a:lnTo>
                    <a:pt x="1013291" y="125293"/>
                  </a:lnTo>
                  <a:cubicBezTo>
                    <a:pt x="1013291" y="158522"/>
                    <a:pt x="1000091" y="190391"/>
                    <a:pt x="976594" y="213888"/>
                  </a:cubicBezTo>
                  <a:cubicBezTo>
                    <a:pt x="953097" y="237385"/>
                    <a:pt x="921228" y="250585"/>
                    <a:pt x="887999" y="250585"/>
                  </a:cubicBezTo>
                  <a:lnTo>
                    <a:pt x="125293" y="250585"/>
                  </a:lnTo>
                  <a:cubicBezTo>
                    <a:pt x="92063" y="250585"/>
                    <a:pt x="60194" y="237385"/>
                    <a:pt x="36697" y="213888"/>
                  </a:cubicBezTo>
                  <a:cubicBezTo>
                    <a:pt x="13200" y="190391"/>
                    <a:pt x="0" y="158522"/>
                    <a:pt x="0" y="125293"/>
                  </a:cubicBezTo>
                  <a:lnTo>
                    <a:pt x="0" y="125293"/>
                  </a:lnTo>
                  <a:cubicBezTo>
                    <a:pt x="0" y="92063"/>
                    <a:pt x="13200" y="60194"/>
                    <a:pt x="36697" y="36697"/>
                  </a:cubicBezTo>
                  <a:cubicBezTo>
                    <a:pt x="60194" y="13200"/>
                    <a:pt x="92063" y="0"/>
                    <a:pt x="125293" y="0"/>
                  </a:cubicBezTo>
                  <a:close/>
                </a:path>
              </a:pathLst>
            </a:custGeom>
            <a:gradFill>
              <a:gsLst>
                <a:gs pos="0">
                  <a:srgbClr val="00569E"/>
                </a:gs>
                <a:gs pos="100000">
                  <a:srgbClr val="014074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7"/>
            <p:cNvSpPr txBox="1"/>
            <p:nvPr/>
          </p:nvSpPr>
          <p:spPr>
            <a:xfrm>
              <a:off x="0" y="-66675"/>
              <a:ext cx="1013291" cy="31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6"/>
                <a:buFont typeface="Arial"/>
                <a:buNone/>
              </a:pPr>
              <a:r>
                <a:rPr b="1" i="0" lang="en-US" sz="2486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7"/>
          <p:cNvGrpSpPr/>
          <p:nvPr/>
        </p:nvGrpSpPr>
        <p:grpSpPr>
          <a:xfrm>
            <a:off x="231699" y="4370703"/>
            <a:ext cx="2670152" cy="868343"/>
            <a:chOff x="0" y="-66675"/>
            <a:chExt cx="976004" cy="317400"/>
          </a:xfrm>
        </p:grpSpPr>
        <p:sp>
          <p:nvSpPr>
            <p:cNvPr id="440" name="Google Shape;440;p17"/>
            <p:cNvSpPr/>
            <p:nvPr/>
          </p:nvSpPr>
          <p:spPr>
            <a:xfrm>
              <a:off x="0" y="0"/>
              <a:ext cx="976004" cy="250585"/>
            </a:xfrm>
            <a:custGeom>
              <a:rect b="b" l="l" r="r" t="t"/>
              <a:pathLst>
                <a:path extrusionOk="0" h="250585" w="976004">
                  <a:moveTo>
                    <a:pt x="125293" y="0"/>
                  </a:moveTo>
                  <a:lnTo>
                    <a:pt x="850712" y="0"/>
                  </a:lnTo>
                  <a:cubicBezTo>
                    <a:pt x="883941" y="0"/>
                    <a:pt x="915810" y="13200"/>
                    <a:pt x="939307" y="36697"/>
                  </a:cubicBezTo>
                  <a:cubicBezTo>
                    <a:pt x="962804" y="60194"/>
                    <a:pt x="976004" y="92063"/>
                    <a:pt x="976004" y="125293"/>
                  </a:cubicBezTo>
                  <a:lnTo>
                    <a:pt x="976004" y="125293"/>
                  </a:lnTo>
                  <a:cubicBezTo>
                    <a:pt x="976004" y="158522"/>
                    <a:pt x="962804" y="190391"/>
                    <a:pt x="939307" y="213888"/>
                  </a:cubicBezTo>
                  <a:cubicBezTo>
                    <a:pt x="915810" y="237385"/>
                    <a:pt x="883941" y="250585"/>
                    <a:pt x="850712" y="250585"/>
                  </a:cubicBezTo>
                  <a:lnTo>
                    <a:pt x="125293" y="250585"/>
                  </a:lnTo>
                  <a:cubicBezTo>
                    <a:pt x="92063" y="250585"/>
                    <a:pt x="60194" y="237385"/>
                    <a:pt x="36697" y="213888"/>
                  </a:cubicBezTo>
                  <a:cubicBezTo>
                    <a:pt x="13200" y="190391"/>
                    <a:pt x="0" y="158522"/>
                    <a:pt x="0" y="125293"/>
                  </a:cubicBezTo>
                  <a:lnTo>
                    <a:pt x="0" y="125293"/>
                  </a:lnTo>
                  <a:cubicBezTo>
                    <a:pt x="0" y="92063"/>
                    <a:pt x="13200" y="60194"/>
                    <a:pt x="36697" y="36697"/>
                  </a:cubicBezTo>
                  <a:cubicBezTo>
                    <a:pt x="60194" y="13200"/>
                    <a:pt x="92063" y="0"/>
                    <a:pt x="125293" y="0"/>
                  </a:cubicBezTo>
                  <a:close/>
                </a:path>
              </a:pathLst>
            </a:custGeom>
            <a:gradFill>
              <a:gsLst>
                <a:gs pos="0">
                  <a:srgbClr val="00569E"/>
                </a:gs>
                <a:gs pos="100000">
                  <a:srgbClr val="014074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7"/>
            <p:cNvSpPr txBox="1"/>
            <p:nvPr/>
          </p:nvSpPr>
          <p:spPr>
            <a:xfrm>
              <a:off x="0" y="-66675"/>
              <a:ext cx="9759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6"/>
                <a:buFont typeface="Arial"/>
                <a:buNone/>
              </a:pPr>
              <a:r>
                <a:rPr b="1" i="0" lang="en-US" sz="2486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7"/>
          <p:cNvGrpSpPr/>
          <p:nvPr/>
        </p:nvGrpSpPr>
        <p:grpSpPr>
          <a:xfrm>
            <a:off x="231694" y="5612053"/>
            <a:ext cx="2670152" cy="867960"/>
            <a:chOff x="0" y="-66675"/>
            <a:chExt cx="976004" cy="317260"/>
          </a:xfrm>
        </p:grpSpPr>
        <p:sp>
          <p:nvSpPr>
            <p:cNvPr id="443" name="Google Shape;443;p17"/>
            <p:cNvSpPr/>
            <p:nvPr/>
          </p:nvSpPr>
          <p:spPr>
            <a:xfrm>
              <a:off x="0" y="0"/>
              <a:ext cx="976004" cy="250585"/>
            </a:xfrm>
            <a:custGeom>
              <a:rect b="b" l="l" r="r" t="t"/>
              <a:pathLst>
                <a:path extrusionOk="0" h="250585" w="976004">
                  <a:moveTo>
                    <a:pt x="125293" y="0"/>
                  </a:moveTo>
                  <a:lnTo>
                    <a:pt x="850712" y="0"/>
                  </a:lnTo>
                  <a:cubicBezTo>
                    <a:pt x="883941" y="0"/>
                    <a:pt x="915810" y="13200"/>
                    <a:pt x="939307" y="36697"/>
                  </a:cubicBezTo>
                  <a:cubicBezTo>
                    <a:pt x="962804" y="60194"/>
                    <a:pt x="976004" y="92063"/>
                    <a:pt x="976004" y="125293"/>
                  </a:cubicBezTo>
                  <a:lnTo>
                    <a:pt x="976004" y="125293"/>
                  </a:lnTo>
                  <a:cubicBezTo>
                    <a:pt x="976004" y="158522"/>
                    <a:pt x="962804" y="190391"/>
                    <a:pt x="939307" y="213888"/>
                  </a:cubicBezTo>
                  <a:cubicBezTo>
                    <a:pt x="915810" y="237385"/>
                    <a:pt x="883941" y="250585"/>
                    <a:pt x="850712" y="250585"/>
                  </a:cubicBezTo>
                  <a:lnTo>
                    <a:pt x="125293" y="250585"/>
                  </a:lnTo>
                  <a:cubicBezTo>
                    <a:pt x="92063" y="250585"/>
                    <a:pt x="60194" y="237385"/>
                    <a:pt x="36697" y="213888"/>
                  </a:cubicBezTo>
                  <a:cubicBezTo>
                    <a:pt x="13200" y="190391"/>
                    <a:pt x="0" y="158522"/>
                    <a:pt x="0" y="125293"/>
                  </a:cubicBezTo>
                  <a:lnTo>
                    <a:pt x="0" y="125293"/>
                  </a:lnTo>
                  <a:cubicBezTo>
                    <a:pt x="0" y="92063"/>
                    <a:pt x="13200" y="60194"/>
                    <a:pt x="36697" y="36697"/>
                  </a:cubicBezTo>
                  <a:cubicBezTo>
                    <a:pt x="60194" y="13200"/>
                    <a:pt x="92063" y="0"/>
                    <a:pt x="125293" y="0"/>
                  </a:cubicBezTo>
                  <a:close/>
                </a:path>
              </a:pathLst>
            </a:custGeom>
            <a:gradFill>
              <a:gsLst>
                <a:gs pos="0">
                  <a:srgbClr val="00569E"/>
                </a:gs>
                <a:gs pos="100000">
                  <a:srgbClr val="014074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7"/>
            <p:cNvSpPr txBox="1"/>
            <p:nvPr/>
          </p:nvSpPr>
          <p:spPr>
            <a:xfrm>
              <a:off x="0" y="-66675"/>
              <a:ext cx="976004" cy="31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6"/>
                <a:buFont typeface="Arial"/>
                <a:buNone/>
              </a:pPr>
              <a:r>
                <a:rPr b="1" i="0" lang="en-US" sz="2486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17"/>
          <p:cNvSpPr txBox="1"/>
          <p:nvPr/>
        </p:nvSpPr>
        <p:spPr>
          <a:xfrm>
            <a:off x="3611592" y="2179300"/>
            <a:ext cx="9655200" cy="603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Neklikejte na odkazy v nevyžádaných zprávách</a:t>
            </a:r>
            <a:endParaRPr b="1" i="0" sz="2800" u="none" cap="none" strike="noStrike">
              <a:solidFill>
                <a:srgbClr val="FDFDF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6" name="Google Shape;446;p17"/>
          <p:cNvSpPr txBox="1"/>
          <p:nvPr/>
        </p:nvSpPr>
        <p:spPr>
          <a:xfrm>
            <a:off x="3611600" y="3357225"/>
            <a:ext cx="12445050" cy="603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Buďte opatrní u příloh ve zprávách – mohou být nebezpečné</a:t>
            </a:r>
            <a:endParaRPr b="1" i="0" sz="2800" u="none" cap="none" strike="noStrike">
              <a:solidFill>
                <a:srgbClr val="FDFDF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7" name="Google Shape;447;p17"/>
          <p:cNvSpPr txBox="1"/>
          <p:nvPr/>
        </p:nvSpPr>
        <p:spPr>
          <a:xfrm>
            <a:off x="3611599" y="4620225"/>
            <a:ext cx="12031171" cy="603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Nikdy nesdílejte citlivé údaje, jako jsou hesla nebo čísla karet</a:t>
            </a:r>
            <a:endParaRPr b="1" i="0" sz="2800" u="none" cap="none" strike="noStrike">
              <a:solidFill>
                <a:srgbClr val="FDFDF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8" name="Google Shape;448;p17"/>
          <p:cNvSpPr txBox="1"/>
          <p:nvPr/>
        </p:nvSpPr>
        <p:spPr>
          <a:xfrm>
            <a:off x="431949" y="529651"/>
            <a:ext cx="12445049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Jak se bránit proti phishingu?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7"/>
          <p:cNvSpPr txBox="1"/>
          <p:nvPr/>
        </p:nvSpPr>
        <p:spPr>
          <a:xfrm>
            <a:off x="3611608" y="5861388"/>
            <a:ext cx="12154417" cy="1206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Vždy zkontrolujte adresy URL webových stránek, které navštěvujete</a:t>
            </a:r>
            <a:endParaRPr b="1" i="0" sz="2800" u="none" cap="none" strike="noStrike">
              <a:solidFill>
                <a:srgbClr val="FDFDF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50" name="Google Shape;450;p17"/>
          <p:cNvGrpSpPr/>
          <p:nvPr/>
        </p:nvGrpSpPr>
        <p:grpSpPr>
          <a:xfrm>
            <a:off x="231686" y="6853016"/>
            <a:ext cx="2670152" cy="867960"/>
            <a:chOff x="0" y="-66675"/>
            <a:chExt cx="976004" cy="317260"/>
          </a:xfrm>
        </p:grpSpPr>
        <p:sp>
          <p:nvSpPr>
            <p:cNvPr id="451" name="Google Shape;451;p17"/>
            <p:cNvSpPr/>
            <p:nvPr/>
          </p:nvSpPr>
          <p:spPr>
            <a:xfrm>
              <a:off x="0" y="0"/>
              <a:ext cx="976004" cy="250585"/>
            </a:xfrm>
            <a:custGeom>
              <a:rect b="b" l="l" r="r" t="t"/>
              <a:pathLst>
                <a:path extrusionOk="0" h="250585" w="976004">
                  <a:moveTo>
                    <a:pt x="125293" y="0"/>
                  </a:moveTo>
                  <a:lnTo>
                    <a:pt x="850712" y="0"/>
                  </a:lnTo>
                  <a:cubicBezTo>
                    <a:pt x="883941" y="0"/>
                    <a:pt x="915810" y="13200"/>
                    <a:pt x="939307" y="36697"/>
                  </a:cubicBezTo>
                  <a:cubicBezTo>
                    <a:pt x="962804" y="60194"/>
                    <a:pt x="976004" y="92063"/>
                    <a:pt x="976004" y="125293"/>
                  </a:cubicBezTo>
                  <a:lnTo>
                    <a:pt x="976004" y="125293"/>
                  </a:lnTo>
                  <a:cubicBezTo>
                    <a:pt x="976004" y="158522"/>
                    <a:pt x="962804" y="190391"/>
                    <a:pt x="939307" y="213888"/>
                  </a:cubicBezTo>
                  <a:cubicBezTo>
                    <a:pt x="915810" y="237385"/>
                    <a:pt x="883941" y="250585"/>
                    <a:pt x="850712" y="250585"/>
                  </a:cubicBezTo>
                  <a:lnTo>
                    <a:pt x="125293" y="250585"/>
                  </a:lnTo>
                  <a:cubicBezTo>
                    <a:pt x="92063" y="250585"/>
                    <a:pt x="60194" y="237385"/>
                    <a:pt x="36697" y="213888"/>
                  </a:cubicBezTo>
                  <a:cubicBezTo>
                    <a:pt x="13200" y="190391"/>
                    <a:pt x="0" y="158522"/>
                    <a:pt x="0" y="125293"/>
                  </a:cubicBezTo>
                  <a:lnTo>
                    <a:pt x="0" y="125293"/>
                  </a:lnTo>
                  <a:cubicBezTo>
                    <a:pt x="0" y="92063"/>
                    <a:pt x="13200" y="60194"/>
                    <a:pt x="36697" y="36697"/>
                  </a:cubicBezTo>
                  <a:cubicBezTo>
                    <a:pt x="60194" y="13200"/>
                    <a:pt x="92063" y="0"/>
                    <a:pt x="125293" y="0"/>
                  </a:cubicBezTo>
                  <a:close/>
                </a:path>
              </a:pathLst>
            </a:custGeom>
            <a:gradFill>
              <a:gsLst>
                <a:gs pos="0">
                  <a:srgbClr val="00569E"/>
                </a:gs>
                <a:gs pos="100000">
                  <a:srgbClr val="014074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7"/>
            <p:cNvSpPr txBox="1"/>
            <p:nvPr/>
          </p:nvSpPr>
          <p:spPr>
            <a:xfrm>
              <a:off x="0" y="-66675"/>
              <a:ext cx="976004" cy="31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6"/>
                <a:buFont typeface="Arial"/>
                <a:buNone/>
              </a:pPr>
              <a:r>
                <a:rPr b="1" i="0" lang="en-US" sz="2486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3" name="Google Shape;453;p17"/>
          <p:cNvSpPr txBox="1"/>
          <p:nvPr/>
        </p:nvSpPr>
        <p:spPr>
          <a:xfrm>
            <a:off x="3611606" y="7165400"/>
            <a:ext cx="11244196" cy="603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Pravidelně aktualizujte svůj prohlížeč, aby zůstal bezpečný</a:t>
            </a:r>
            <a:endParaRPr b="1" i="0" sz="2800" u="none" cap="none" strike="noStrike">
              <a:solidFill>
                <a:srgbClr val="FDFDF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54" name="Google Shape;454;p17"/>
          <p:cNvGrpSpPr/>
          <p:nvPr/>
        </p:nvGrpSpPr>
        <p:grpSpPr>
          <a:xfrm>
            <a:off x="16506751" y="7442148"/>
            <a:ext cx="4224284" cy="4477390"/>
            <a:chOff x="0" y="0"/>
            <a:chExt cx="812800" cy="812800"/>
          </a:xfrm>
        </p:grpSpPr>
        <p:sp>
          <p:nvSpPr>
            <p:cNvPr id="455" name="Google Shape;455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FFFF">
                  <a:alpha val="14901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7"/>
          <p:cNvSpPr/>
          <p:nvPr/>
        </p:nvSpPr>
        <p:spPr>
          <a:xfrm>
            <a:off x="16056650" y="0"/>
            <a:ext cx="2230770" cy="2276296"/>
          </a:xfrm>
          <a:custGeom>
            <a:rect b="b" l="l" r="r" t="t"/>
            <a:pathLst>
              <a:path extrusionOk="0" h="3642074" w="3642074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6"/>
          <p:cNvSpPr/>
          <p:nvPr/>
        </p:nvSpPr>
        <p:spPr>
          <a:xfrm>
            <a:off x="-7066492" y="-1797460"/>
            <a:ext cx="13882624" cy="13882624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6"/>
          <p:cNvSpPr txBox="1"/>
          <p:nvPr/>
        </p:nvSpPr>
        <p:spPr>
          <a:xfrm>
            <a:off x="1028699" y="3399437"/>
            <a:ext cx="5543947" cy="1634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4680"/>
              <a:buFont typeface="Arial"/>
              <a:buNone/>
            </a:pPr>
            <a:r>
              <a:rPr b="1" i="0" lang="en-US" sz="4680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Jak zastavit phishingové e-maily</a:t>
            </a:r>
            <a:endParaRPr b="1" i="0" sz="4680" u="none" cap="none" strike="noStrike">
              <a:solidFill>
                <a:srgbClr val="FDFDF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64" name="Google Shape;464;p36"/>
          <p:cNvSpPr/>
          <p:nvPr/>
        </p:nvSpPr>
        <p:spPr>
          <a:xfrm>
            <a:off x="8586720" y="445374"/>
            <a:ext cx="1424256" cy="1424256"/>
          </a:xfrm>
          <a:custGeom>
            <a:rect b="b" l="l" r="r" t="t"/>
            <a:pathLst>
              <a:path extrusionOk="0" h="1424256" w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6"/>
          <p:cNvSpPr txBox="1"/>
          <p:nvPr/>
        </p:nvSpPr>
        <p:spPr>
          <a:xfrm>
            <a:off x="10249100" y="729699"/>
            <a:ext cx="69789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45DA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Většina online služeb má bezpečnostní </a:t>
            </a:r>
            <a:br>
              <a:rPr b="0" i="0" lang="en-US" sz="2499" u="none" cap="none" strike="noStrike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2499" u="none" cap="none" strike="noStrike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(a phishingové vyšetřovací) týmy</a:t>
            </a:r>
            <a:endParaRPr b="0" i="0" sz="2499" u="none" cap="none" strike="noStrike">
              <a:solidFill>
                <a:srgbClr val="145DA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6" name="Google Shape;466;p36"/>
          <p:cNvSpPr txBox="1"/>
          <p:nvPr/>
        </p:nvSpPr>
        <p:spPr>
          <a:xfrm>
            <a:off x="8731778" y="718587"/>
            <a:ext cx="11340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4784"/>
              <a:buFont typeface="Arial"/>
              <a:buNone/>
            </a:pPr>
            <a:r>
              <a:rPr b="0" i="0" lang="en-US" sz="4784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1.</a:t>
            </a:r>
            <a:endParaRPr b="0" i="0" sz="4784" u="none" cap="none" strike="noStrike">
              <a:solidFill>
                <a:srgbClr val="FDFDF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67" name="Google Shape;467;p36"/>
          <p:cNvSpPr/>
          <p:nvPr/>
        </p:nvSpPr>
        <p:spPr>
          <a:xfrm>
            <a:off x="9112619" y="2218774"/>
            <a:ext cx="1424256" cy="1424256"/>
          </a:xfrm>
          <a:custGeom>
            <a:rect b="b" l="l" r="r" t="t"/>
            <a:pathLst>
              <a:path extrusionOk="0" h="1424256" w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6"/>
          <p:cNvSpPr txBox="1"/>
          <p:nvPr/>
        </p:nvSpPr>
        <p:spPr>
          <a:xfrm>
            <a:off x="10656965" y="2676903"/>
            <a:ext cx="57684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45DA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Pokud obdržíte podezřelý e-mail, nahlaste ho jako phishing</a:t>
            </a:r>
            <a:endParaRPr/>
          </a:p>
        </p:txBody>
      </p:sp>
      <p:sp>
        <p:nvSpPr>
          <p:cNvPr id="469" name="Google Shape;469;p36"/>
          <p:cNvSpPr txBox="1"/>
          <p:nvPr/>
        </p:nvSpPr>
        <p:spPr>
          <a:xfrm>
            <a:off x="9257677" y="2491987"/>
            <a:ext cx="11340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4784"/>
              <a:buFont typeface="Arial"/>
              <a:buNone/>
            </a:pPr>
            <a:r>
              <a:rPr b="0" i="0" lang="en-US" sz="4784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2.</a:t>
            </a:r>
            <a:endParaRPr b="0" i="0" sz="4784" u="none" cap="none" strike="noStrike">
              <a:solidFill>
                <a:srgbClr val="FDFDF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70" name="Google Shape;470;p36"/>
          <p:cNvSpPr/>
          <p:nvPr/>
        </p:nvSpPr>
        <p:spPr>
          <a:xfrm>
            <a:off x="9112619" y="3995456"/>
            <a:ext cx="1424256" cy="1424256"/>
          </a:xfrm>
          <a:custGeom>
            <a:rect b="b" l="l" r="r" t="t"/>
            <a:pathLst>
              <a:path extrusionOk="0" h="1424256" w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36"/>
          <p:cNvSpPr txBox="1"/>
          <p:nvPr/>
        </p:nvSpPr>
        <p:spPr>
          <a:xfrm>
            <a:off x="10786206" y="4453584"/>
            <a:ext cx="57684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45DA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Vyhledejte název společnosti a přidejte slovo „phishing“ (např. „Report Steam Phishing“)</a:t>
            </a:r>
            <a:endParaRPr/>
          </a:p>
        </p:txBody>
      </p:sp>
      <p:sp>
        <p:nvSpPr>
          <p:cNvPr id="472" name="Google Shape;472;p36"/>
          <p:cNvSpPr txBox="1"/>
          <p:nvPr/>
        </p:nvSpPr>
        <p:spPr>
          <a:xfrm>
            <a:off x="9257677" y="4268668"/>
            <a:ext cx="11340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4784"/>
              <a:buFont typeface="Arial"/>
              <a:buNone/>
            </a:pPr>
            <a:r>
              <a:rPr b="0" i="0" lang="en-US" sz="4784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3.</a:t>
            </a:r>
            <a:endParaRPr b="0" i="0" sz="4784" u="none" cap="none" strike="noStrike">
              <a:solidFill>
                <a:srgbClr val="FDFDF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73" name="Google Shape;473;p36"/>
          <p:cNvSpPr/>
          <p:nvPr/>
        </p:nvSpPr>
        <p:spPr>
          <a:xfrm>
            <a:off x="8586720" y="5772136"/>
            <a:ext cx="1424256" cy="1424256"/>
          </a:xfrm>
          <a:custGeom>
            <a:rect b="b" l="l" r="r" t="t"/>
            <a:pathLst>
              <a:path extrusionOk="0" h="1424256" w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6"/>
          <p:cNvSpPr txBox="1"/>
          <p:nvPr/>
        </p:nvSpPr>
        <p:spPr>
          <a:xfrm>
            <a:off x="10249100" y="6230264"/>
            <a:ext cx="72237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45DA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Najdete pokyny, kam takový e-mail poslat, aby pomohl společnosti zastavit hackery</a:t>
            </a:r>
            <a:endParaRPr/>
          </a:p>
        </p:txBody>
      </p:sp>
      <p:sp>
        <p:nvSpPr>
          <p:cNvPr id="475" name="Google Shape;475;p36"/>
          <p:cNvSpPr txBox="1"/>
          <p:nvPr/>
        </p:nvSpPr>
        <p:spPr>
          <a:xfrm>
            <a:off x="8731778" y="6045349"/>
            <a:ext cx="11340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4784"/>
              <a:buFont typeface="Arial"/>
              <a:buNone/>
            </a:pPr>
            <a:r>
              <a:rPr b="0" i="0" lang="en-US" sz="4784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4.</a:t>
            </a:r>
            <a:endParaRPr b="0" i="0" sz="4784" u="none" cap="none" strike="noStrike">
              <a:solidFill>
                <a:srgbClr val="FDFDF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pSp>
        <p:nvGrpSpPr>
          <p:cNvPr id="476" name="Google Shape;476;p36"/>
          <p:cNvGrpSpPr/>
          <p:nvPr/>
        </p:nvGrpSpPr>
        <p:grpSpPr>
          <a:xfrm>
            <a:off x="7874074" y="1333416"/>
            <a:ext cx="373644" cy="373644"/>
            <a:chOff x="0" y="0"/>
            <a:chExt cx="812800" cy="812800"/>
          </a:xfrm>
        </p:grpSpPr>
        <p:sp>
          <p:nvSpPr>
            <p:cNvPr id="477" name="Google Shape;477;p3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cap="sq" cmpd="sng" w="38100">
              <a:solidFill>
                <a:srgbClr val="00569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2022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" name="Google Shape;479;p36"/>
          <p:cNvGrpSpPr/>
          <p:nvPr/>
        </p:nvGrpSpPr>
        <p:grpSpPr>
          <a:xfrm>
            <a:off x="8283932" y="2857874"/>
            <a:ext cx="373644" cy="373644"/>
            <a:chOff x="0" y="0"/>
            <a:chExt cx="812800" cy="812800"/>
          </a:xfrm>
        </p:grpSpPr>
        <p:sp>
          <p:nvSpPr>
            <p:cNvPr id="480" name="Google Shape;480;p3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cap="sq" cmpd="sng" w="38100">
              <a:solidFill>
                <a:srgbClr val="00569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2022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2" name="Google Shape;482;p36"/>
          <p:cNvGrpSpPr/>
          <p:nvPr/>
        </p:nvGrpSpPr>
        <p:grpSpPr>
          <a:xfrm>
            <a:off x="7912847" y="6080223"/>
            <a:ext cx="373644" cy="373644"/>
            <a:chOff x="0" y="0"/>
            <a:chExt cx="812800" cy="812800"/>
          </a:xfrm>
        </p:grpSpPr>
        <p:sp>
          <p:nvSpPr>
            <p:cNvPr id="483" name="Google Shape;483;p3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cap="sq" cmpd="sng" w="38100">
              <a:solidFill>
                <a:srgbClr val="00569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2022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5" name="Google Shape;485;p36"/>
          <p:cNvGrpSpPr/>
          <p:nvPr/>
        </p:nvGrpSpPr>
        <p:grpSpPr>
          <a:xfrm>
            <a:off x="8278079" y="4437865"/>
            <a:ext cx="373644" cy="373644"/>
            <a:chOff x="0" y="0"/>
            <a:chExt cx="812800" cy="812800"/>
          </a:xfrm>
        </p:grpSpPr>
        <p:sp>
          <p:nvSpPr>
            <p:cNvPr id="486" name="Google Shape;486;p3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cap="sq" cmpd="sng" w="38100">
              <a:solidFill>
                <a:srgbClr val="00569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2022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36"/>
          <p:cNvSpPr/>
          <p:nvPr/>
        </p:nvSpPr>
        <p:spPr>
          <a:xfrm>
            <a:off x="16151500" y="215688"/>
            <a:ext cx="2230770" cy="2276296"/>
          </a:xfrm>
          <a:custGeom>
            <a:rect b="b" l="l" r="r" t="t"/>
            <a:pathLst>
              <a:path extrusionOk="0" h="3642074" w="3642074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6"/>
          <p:cNvSpPr txBox="1"/>
          <p:nvPr/>
        </p:nvSpPr>
        <p:spPr>
          <a:xfrm>
            <a:off x="9865918" y="7545537"/>
            <a:ext cx="7223700" cy="20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45DA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Pokud si všimnete podezřelé adresy webové stránky, nahlaste ji na Google Safe Browsing https://safebrowsing.google.com/safebrowsing/report_phish/?hl=en</a:t>
            </a:r>
            <a:endParaRPr b="0" i="0" sz="1600" u="none" cap="none" strike="noStrike">
              <a:solidFill>
                <a:srgbClr val="145DA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90" name="Google Shape;490;p36"/>
          <p:cNvGrpSpPr/>
          <p:nvPr/>
        </p:nvGrpSpPr>
        <p:grpSpPr>
          <a:xfrm>
            <a:off x="7500435" y="7882940"/>
            <a:ext cx="373644" cy="373644"/>
            <a:chOff x="0" y="0"/>
            <a:chExt cx="812800" cy="812800"/>
          </a:xfrm>
        </p:grpSpPr>
        <p:sp>
          <p:nvSpPr>
            <p:cNvPr id="491" name="Google Shape;491;p3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cap="sq" cmpd="sng" w="38100">
              <a:solidFill>
                <a:srgbClr val="00569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2022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3" name="Google Shape;493;p36"/>
          <p:cNvSpPr/>
          <p:nvPr/>
        </p:nvSpPr>
        <p:spPr>
          <a:xfrm>
            <a:off x="7991937" y="7685439"/>
            <a:ext cx="1424256" cy="1424256"/>
          </a:xfrm>
          <a:custGeom>
            <a:rect b="b" l="l" r="r" t="t"/>
            <a:pathLst>
              <a:path extrusionOk="0" h="1424256" w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6"/>
          <p:cNvSpPr txBox="1"/>
          <p:nvPr/>
        </p:nvSpPr>
        <p:spPr>
          <a:xfrm>
            <a:off x="8156012" y="7882959"/>
            <a:ext cx="11340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4784"/>
              <a:buFont typeface="Arial"/>
              <a:buNone/>
            </a:pPr>
            <a:r>
              <a:rPr b="0" i="0" lang="en-US" sz="4784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5</a:t>
            </a:r>
            <a:r>
              <a:rPr b="0" i="0" lang="en-US" sz="4784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.</a:t>
            </a:r>
            <a:endParaRPr b="0" i="0" sz="4784" u="none" cap="none" strike="noStrike">
              <a:solidFill>
                <a:srgbClr val="FDFDF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21"/>
          <p:cNvGrpSpPr/>
          <p:nvPr/>
        </p:nvGrpSpPr>
        <p:grpSpPr>
          <a:xfrm>
            <a:off x="10239600" y="1122776"/>
            <a:ext cx="7019722" cy="9164195"/>
            <a:chOff x="0" y="0"/>
            <a:chExt cx="660400" cy="993118"/>
          </a:xfrm>
        </p:grpSpPr>
        <p:sp>
          <p:nvSpPr>
            <p:cNvPr id="500" name="Google Shape;500;p21"/>
            <p:cNvSpPr/>
            <p:nvPr/>
          </p:nvSpPr>
          <p:spPr>
            <a:xfrm>
              <a:off x="0" y="0"/>
              <a:ext cx="660400" cy="993118"/>
            </a:xfrm>
            <a:custGeom>
              <a:rect b="b" l="l" r="r" t="t"/>
              <a:pathLst>
                <a:path extrusionOk="0" h="993118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507"/>
                  </a:cubicBezTo>
                  <a:lnTo>
                    <a:pt x="660400" y="993118"/>
                  </a:lnTo>
                  <a:lnTo>
                    <a:pt x="0" y="993118"/>
                  </a:lnTo>
                  <a:lnTo>
                    <a:pt x="0" y="33299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145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1"/>
            <p:cNvSpPr txBox="1"/>
            <p:nvPr/>
          </p:nvSpPr>
          <p:spPr>
            <a:xfrm>
              <a:off x="0" y="88900"/>
              <a:ext cx="660400" cy="904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" name="Google Shape;502;p21"/>
          <p:cNvGrpSpPr/>
          <p:nvPr/>
        </p:nvGrpSpPr>
        <p:grpSpPr>
          <a:xfrm>
            <a:off x="10618778" y="1464283"/>
            <a:ext cx="6261345" cy="6261345"/>
            <a:chOff x="6350" y="6350"/>
            <a:chExt cx="8903970" cy="8903970"/>
          </a:xfrm>
        </p:grpSpPr>
        <p:sp>
          <p:nvSpPr>
            <p:cNvPr id="503" name="Google Shape;503;p21"/>
            <p:cNvSpPr/>
            <p:nvPr/>
          </p:nvSpPr>
          <p:spPr>
            <a:xfrm>
              <a:off x="6350" y="6350"/>
              <a:ext cx="8903970" cy="8903970"/>
            </a:xfrm>
            <a:custGeom>
              <a:rect b="b" l="l" r="r" t="t"/>
              <a:pathLst>
                <a:path extrusionOk="0" h="8903970" w="8903970">
                  <a:moveTo>
                    <a:pt x="4451350" y="8903970"/>
                  </a:moveTo>
                  <a:cubicBezTo>
                    <a:pt x="1997710" y="8903970"/>
                    <a:pt x="0" y="6906260"/>
                    <a:pt x="0" y="4451350"/>
                  </a:cubicBezTo>
                  <a:cubicBezTo>
                    <a:pt x="0" y="1996440"/>
                    <a:pt x="1997710" y="0"/>
                    <a:pt x="4451350" y="0"/>
                  </a:cubicBezTo>
                  <a:cubicBezTo>
                    <a:pt x="6904990" y="0"/>
                    <a:pt x="8903970" y="1997710"/>
                    <a:pt x="8903970" y="4451350"/>
                  </a:cubicBezTo>
                  <a:cubicBezTo>
                    <a:pt x="8903970" y="6904990"/>
                    <a:pt x="6906260" y="8903970"/>
                    <a:pt x="4451350" y="8903970"/>
                  </a:cubicBezTo>
                  <a:close/>
                  <a:moveTo>
                    <a:pt x="4451350" y="19050"/>
                  </a:moveTo>
                  <a:cubicBezTo>
                    <a:pt x="2007870" y="19050"/>
                    <a:pt x="19050" y="2007870"/>
                    <a:pt x="19050" y="4451350"/>
                  </a:cubicBezTo>
                  <a:cubicBezTo>
                    <a:pt x="19050" y="6894830"/>
                    <a:pt x="2007870" y="8883650"/>
                    <a:pt x="4451350" y="8883650"/>
                  </a:cubicBezTo>
                  <a:cubicBezTo>
                    <a:pt x="6894830" y="8883650"/>
                    <a:pt x="8883650" y="6894830"/>
                    <a:pt x="8883650" y="4451350"/>
                  </a:cubicBezTo>
                  <a:cubicBezTo>
                    <a:pt x="8883650" y="2007870"/>
                    <a:pt x="6896100" y="19050"/>
                    <a:pt x="445135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154940" y="154940"/>
              <a:ext cx="8605520" cy="8605520"/>
            </a:xfrm>
            <a:custGeom>
              <a:rect b="b" l="l" r="r" t="t"/>
              <a:pathLst>
                <a:path extrusionOk="0" h="8605520" w="8605520">
                  <a:moveTo>
                    <a:pt x="8605520" y="4302760"/>
                  </a:moveTo>
                  <a:cubicBezTo>
                    <a:pt x="8605520" y="6678930"/>
                    <a:pt x="6678930" y="8605520"/>
                    <a:pt x="4302760" y="8605520"/>
                  </a:cubicBezTo>
                  <a:cubicBezTo>
                    <a:pt x="1926590" y="8605520"/>
                    <a:pt x="0" y="6680200"/>
                    <a:pt x="0" y="4302760"/>
                  </a:cubicBezTo>
                  <a:cubicBezTo>
                    <a:pt x="0" y="1925320"/>
                    <a:pt x="1926590" y="0"/>
                    <a:pt x="4302760" y="0"/>
                  </a:cubicBezTo>
                  <a:cubicBezTo>
                    <a:pt x="6678930" y="0"/>
                    <a:pt x="8605520" y="1926590"/>
                    <a:pt x="8605520" y="430276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25043" r="-25041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5" name="Google Shape;505;p21"/>
          <p:cNvSpPr txBox="1"/>
          <p:nvPr/>
        </p:nvSpPr>
        <p:spPr>
          <a:xfrm>
            <a:off x="1518345" y="3430905"/>
            <a:ext cx="7834145" cy="46535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just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Oprávnění vs. sledování: Aplikace často žádají o přístup k vašim údajům, ale buďte opatrní, co s nimi sdílíte – mohou sledovat vaši aktivitu</a:t>
            </a:r>
            <a:endParaRPr b="0" i="0" sz="2400" u="none" cap="none" strike="noStrike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59079" lvl="1" marL="518160" marR="0" rtl="0" algn="just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Bezpečnost a dobré praktiky: Vždy udržujte svůj software aktuální, používejte zámek obrazovky a neinstalujte podezřelé aplikace</a:t>
            </a:r>
            <a:endParaRPr b="0" i="0" sz="2400" u="none" cap="none" strike="noStrike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59079" lvl="1" marL="518160" marR="0" rtl="0" algn="just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Bezpečnost dětí a teenagerů: Neklikejte na podezřelé odkazy, nesdílejte své údaje s cizími lidmi, ani ve hrách</a:t>
            </a:r>
            <a:endParaRPr b="0" i="0" sz="2400" u="none" cap="none" strike="noStrike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6" name="Google Shape;506;p21"/>
          <p:cNvSpPr txBox="1"/>
          <p:nvPr/>
        </p:nvSpPr>
        <p:spPr>
          <a:xfrm>
            <a:off x="1518345" y="2273750"/>
            <a:ext cx="8342056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Telefon je také počítač</a:t>
            </a:r>
            <a:endParaRPr b="0" i="0" sz="4500" u="none" cap="none" strike="noStrike">
              <a:solidFill>
                <a:srgbClr val="051D4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07" name="Google Shape;507;p21"/>
          <p:cNvSpPr/>
          <p:nvPr/>
        </p:nvSpPr>
        <p:spPr>
          <a:xfrm>
            <a:off x="16056650" y="0"/>
            <a:ext cx="2230770" cy="2276296"/>
          </a:xfrm>
          <a:custGeom>
            <a:rect b="b" l="l" r="r" t="t"/>
            <a:pathLst>
              <a:path extrusionOk="0" h="3642074" w="3642074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/>
          <p:nvPr/>
        </p:nvSpPr>
        <p:spPr>
          <a:xfrm>
            <a:off x="600" y="0"/>
            <a:ext cx="18286837" cy="10287414"/>
          </a:xfrm>
          <a:custGeom>
            <a:rect b="b" l="l" r="r" t="t"/>
            <a:pathLst>
              <a:path extrusionOk="0" h="1344760" w="3042735">
                <a:moveTo>
                  <a:pt x="0" y="0"/>
                </a:moveTo>
                <a:lnTo>
                  <a:pt x="3042735" y="0"/>
                </a:lnTo>
                <a:lnTo>
                  <a:pt x="3042735" y="1344760"/>
                </a:lnTo>
                <a:lnTo>
                  <a:pt x="0" y="1344760"/>
                </a:lnTo>
                <a:close/>
              </a:path>
            </a:pathLst>
          </a:custGeom>
          <a:solidFill>
            <a:srgbClr val="051D4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5620939" y="484868"/>
            <a:ext cx="7046100" cy="1261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54"/>
              <a:buFont typeface="Arial"/>
              <a:buNone/>
            </a:pPr>
            <a:r>
              <a:rPr b="0" i="0" lang="en-US" sz="5854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Typy hrozeb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3896755" y="1818205"/>
            <a:ext cx="10494600" cy="807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1" i="0" lang="en-US" sz="2348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Phishing - </a:t>
            </a:r>
            <a:r>
              <a:rPr b="0" i="0" lang="en-US" sz="2348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Podvodné phishingové pokusy kyberzločinců</a:t>
            </a:r>
            <a:endParaRPr b="0" i="0" sz="2348" u="none" cap="none" strike="noStrike">
              <a:solidFill>
                <a:srgbClr val="FDFDF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ężczyzna wędkujący w jeziorze" id="173" name="Google Shape;17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9938" y="3594975"/>
            <a:ext cx="9328123" cy="6220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2"/>
          <p:cNvGrpSpPr/>
          <p:nvPr/>
        </p:nvGrpSpPr>
        <p:grpSpPr>
          <a:xfrm>
            <a:off x="-2826521" y="7277561"/>
            <a:ext cx="5946932" cy="5946932"/>
            <a:chOff x="0" y="0"/>
            <a:chExt cx="812800" cy="812800"/>
          </a:xfrm>
        </p:grpSpPr>
        <p:sp>
          <p:nvSpPr>
            <p:cNvPr id="175" name="Google Shape;175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FFFF">
                  <a:alpha val="14901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2"/>
          <p:cNvSpPr/>
          <p:nvPr/>
        </p:nvSpPr>
        <p:spPr>
          <a:xfrm>
            <a:off x="16056650" y="0"/>
            <a:ext cx="2230770" cy="2276296"/>
          </a:xfrm>
          <a:custGeom>
            <a:rect b="b" l="l" r="r" t="t"/>
            <a:pathLst>
              <a:path extrusionOk="0" h="3642074" w="3642074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051D4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3" name="Google Shape;513;p22"/>
          <p:cNvGrpSpPr/>
          <p:nvPr/>
        </p:nvGrpSpPr>
        <p:grpSpPr>
          <a:xfrm>
            <a:off x="3061529" y="1510852"/>
            <a:ext cx="12165268" cy="7747954"/>
            <a:chOff x="0" y="-38100"/>
            <a:chExt cx="3204000" cy="2040600"/>
          </a:xfrm>
        </p:grpSpPr>
        <p:sp>
          <p:nvSpPr>
            <p:cNvPr id="514" name="Google Shape;514;p22"/>
            <p:cNvSpPr/>
            <p:nvPr/>
          </p:nvSpPr>
          <p:spPr>
            <a:xfrm>
              <a:off x="0" y="0"/>
              <a:ext cx="3203935" cy="2002380"/>
            </a:xfrm>
            <a:custGeom>
              <a:rect b="b" l="l" r="r" t="t"/>
              <a:pathLst>
                <a:path extrusionOk="0" h="2002380" w="3203935">
                  <a:moveTo>
                    <a:pt x="0" y="0"/>
                  </a:moveTo>
                  <a:lnTo>
                    <a:pt x="3203935" y="0"/>
                  </a:lnTo>
                  <a:lnTo>
                    <a:pt x="3203935" y="2002380"/>
                  </a:lnTo>
                  <a:lnTo>
                    <a:pt x="0" y="2002380"/>
                  </a:lnTo>
                  <a:close/>
                </a:path>
              </a:pathLst>
            </a:custGeom>
            <a:solidFill>
              <a:srgbClr val="145DA0"/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2"/>
            <p:cNvSpPr txBox="1"/>
            <p:nvPr/>
          </p:nvSpPr>
          <p:spPr>
            <a:xfrm>
              <a:off x="0" y="-38100"/>
              <a:ext cx="3204000" cy="20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3332775" y="2399467"/>
            <a:ext cx="11622375" cy="4564940"/>
            <a:chOff x="0" y="-257175"/>
            <a:chExt cx="15496500" cy="6086587"/>
          </a:xfrm>
        </p:grpSpPr>
        <p:sp>
          <p:nvSpPr>
            <p:cNvPr id="517" name="Google Shape;517;p22"/>
            <p:cNvSpPr txBox="1"/>
            <p:nvPr/>
          </p:nvSpPr>
          <p:spPr>
            <a:xfrm>
              <a:off x="0" y="-257175"/>
              <a:ext cx="15496500" cy="26017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57"/>
                <a:buFont typeface="Arial"/>
                <a:buNone/>
              </a:pPr>
              <a:r>
                <a:rPr b="0" i="0" lang="en-US" sz="9057" u="none" cap="none" strike="noStrike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Domácí úkol</a:t>
              </a:r>
              <a:endParaRPr b="0" i="0" sz="9057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sp>
          <p:nvSpPr>
            <p:cNvPr id="518" name="Google Shape;518;p22"/>
            <p:cNvSpPr txBox="1"/>
            <p:nvPr/>
          </p:nvSpPr>
          <p:spPr>
            <a:xfrm>
              <a:off x="0" y="2037605"/>
              <a:ext cx="15496500" cy="37918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Zkontrolujte, jaká oprávnění mají vaše aplikace, a zamyslete se, zda je skutečně všechny potřebujete.</a:t>
              </a:r>
              <a:endParaRPr/>
            </a:p>
          </p:txBody>
        </p:sp>
      </p:grpSp>
      <p:sp>
        <p:nvSpPr>
          <p:cNvPr id="519" name="Google Shape;519;p22"/>
          <p:cNvSpPr/>
          <p:nvPr/>
        </p:nvSpPr>
        <p:spPr>
          <a:xfrm>
            <a:off x="16056650" y="0"/>
            <a:ext cx="2230770" cy="2276296"/>
          </a:xfrm>
          <a:custGeom>
            <a:rect b="b" l="l" r="r" t="t"/>
            <a:pathLst>
              <a:path extrusionOk="0" h="3642074" w="3642074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272F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23"/>
          <p:cNvGrpSpPr/>
          <p:nvPr/>
        </p:nvGrpSpPr>
        <p:grpSpPr>
          <a:xfrm rot="5400000">
            <a:off x="-275527" y="7126363"/>
            <a:ext cx="2398303" cy="1878652"/>
            <a:chOff x="22782" y="33598"/>
            <a:chExt cx="767236" cy="677602"/>
          </a:xfrm>
        </p:grpSpPr>
        <p:sp>
          <p:nvSpPr>
            <p:cNvPr id="525" name="Google Shape;525;p23"/>
            <p:cNvSpPr/>
            <p:nvPr/>
          </p:nvSpPr>
          <p:spPr>
            <a:xfrm>
              <a:off x="22782" y="33598"/>
              <a:ext cx="767236" cy="677602"/>
            </a:xfrm>
            <a:custGeom>
              <a:rect b="b" l="l" r="r" t="t"/>
              <a:pathLst>
                <a:path extrusionOk="0" h="677602" w="767236">
                  <a:moveTo>
                    <a:pt x="412342" y="16669"/>
                  </a:moveTo>
                  <a:lnTo>
                    <a:pt x="761294" y="627335"/>
                  </a:lnTo>
                  <a:cubicBezTo>
                    <a:pt x="767236" y="637733"/>
                    <a:pt x="767193" y="650509"/>
                    <a:pt x="761182" y="660868"/>
                  </a:cubicBezTo>
                  <a:cubicBezTo>
                    <a:pt x="755170" y="671227"/>
                    <a:pt x="744099" y="677602"/>
                    <a:pt x="732123" y="677602"/>
                  </a:cubicBezTo>
                  <a:lnTo>
                    <a:pt x="35113" y="677602"/>
                  </a:lnTo>
                  <a:cubicBezTo>
                    <a:pt x="23137" y="677602"/>
                    <a:pt x="12066" y="671227"/>
                    <a:pt x="6054" y="660868"/>
                  </a:cubicBezTo>
                  <a:cubicBezTo>
                    <a:pt x="43" y="650509"/>
                    <a:pt x="0" y="637733"/>
                    <a:pt x="5942" y="627335"/>
                  </a:cubicBezTo>
                  <a:lnTo>
                    <a:pt x="354894" y="16669"/>
                  </a:lnTo>
                  <a:cubicBezTo>
                    <a:pt x="360784" y="6361"/>
                    <a:pt x="371746" y="0"/>
                    <a:pt x="383618" y="0"/>
                  </a:cubicBezTo>
                  <a:cubicBezTo>
                    <a:pt x="395490" y="0"/>
                    <a:pt x="406452" y="6361"/>
                    <a:pt x="412342" y="16669"/>
                  </a:cubicBezTo>
                  <a:close/>
                </a:path>
              </a:pathLst>
            </a:custGeom>
            <a:solidFill>
              <a:srgbClr val="1975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3"/>
            <p:cNvSpPr txBox="1"/>
            <p:nvPr/>
          </p:nvSpPr>
          <p:spPr>
            <a:xfrm>
              <a:off x="127000" y="349250"/>
              <a:ext cx="558800" cy="311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85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7" name="Google Shape;527;p23"/>
          <p:cNvSpPr/>
          <p:nvPr/>
        </p:nvSpPr>
        <p:spPr>
          <a:xfrm>
            <a:off x="1075" y="8715250"/>
            <a:ext cx="18288642" cy="1572580"/>
          </a:xfrm>
          <a:custGeom>
            <a:rect b="b" l="l" r="r" t="t"/>
            <a:pathLst>
              <a:path extrusionOk="0" h="833155" w="11359405">
                <a:moveTo>
                  <a:pt x="0" y="0"/>
                </a:moveTo>
                <a:lnTo>
                  <a:pt x="11359405" y="0"/>
                </a:lnTo>
                <a:lnTo>
                  <a:pt x="11359405" y="833155"/>
                </a:lnTo>
                <a:lnTo>
                  <a:pt x="0" y="833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23"/>
          <p:cNvSpPr/>
          <p:nvPr/>
        </p:nvSpPr>
        <p:spPr>
          <a:xfrm>
            <a:off x="10872153" y="1327603"/>
            <a:ext cx="4838786" cy="7631804"/>
          </a:xfrm>
          <a:custGeom>
            <a:rect b="b" l="l" r="r" t="t"/>
            <a:pathLst>
              <a:path extrusionOk="0" h="8184240" w="4875351">
                <a:moveTo>
                  <a:pt x="0" y="0"/>
                </a:moveTo>
                <a:lnTo>
                  <a:pt x="4875351" y="0"/>
                </a:lnTo>
                <a:lnTo>
                  <a:pt x="4875351" y="8184240"/>
                </a:lnTo>
                <a:lnTo>
                  <a:pt x="0" y="81842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3926" r="-3392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3"/>
          <p:cNvSpPr/>
          <p:nvPr/>
        </p:nvSpPr>
        <p:spPr>
          <a:xfrm>
            <a:off x="1952275" y="3120818"/>
            <a:ext cx="258169" cy="258169"/>
          </a:xfrm>
          <a:custGeom>
            <a:rect b="b" l="l" r="r" t="t"/>
            <a:pathLst>
              <a:path extrusionOk="0" h="258169" w="258169">
                <a:moveTo>
                  <a:pt x="0" y="0"/>
                </a:moveTo>
                <a:lnTo>
                  <a:pt x="258170" y="0"/>
                </a:lnTo>
                <a:lnTo>
                  <a:pt x="258170" y="258170"/>
                </a:lnTo>
                <a:lnTo>
                  <a:pt x="0" y="258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3"/>
          <p:cNvSpPr/>
          <p:nvPr/>
        </p:nvSpPr>
        <p:spPr>
          <a:xfrm>
            <a:off x="1952275" y="2636055"/>
            <a:ext cx="258169" cy="258169"/>
          </a:xfrm>
          <a:custGeom>
            <a:rect b="b" l="l" r="r" t="t"/>
            <a:pathLst>
              <a:path extrusionOk="0" h="258169" w="258169">
                <a:moveTo>
                  <a:pt x="0" y="0"/>
                </a:moveTo>
                <a:lnTo>
                  <a:pt x="258170" y="0"/>
                </a:lnTo>
                <a:lnTo>
                  <a:pt x="258170" y="258169"/>
                </a:lnTo>
                <a:lnTo>
                  <a:pt x="0" y="258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3"/>
          <p:cNvSpPr/>
          <p:nvPr/>
        </p:nvSpPr>
        <p:spPr>
          <a:xfrm>
            <a:off x="1952275" y="3605581"/>
            <a:ext cx="258169" cy="258169"/>
          </a:xfrm>
          <a:custGeom>
            <a:rect b="b" l="l" r="r" t="t"/>
            <a:pathLst>
              <a:path extrusionOk="0" h="258169" w="258169">
                <a:moveTo>
                  <a:pt x="0" y="0"/>
                </a:moveTo>
                <a:lnTo>
                  <a:pt x="258170" y="0"/>
                </a:lnTo>
                <a:lnTo>
                  <a:pt x="258170" y="258170"/>
                </a:lnTo>
                <a:lnTo>
                  <a:pt x="0" y="258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3"/>
          <p:cNvSpPr txBox="1"/>
          <p:nvPr/>
        </p:nvSpPr>
        <p:spPr>
          <a:xfrm>
            <a:off x="2293382" y="731271"/>
            <a:ext cx="76131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56"/>
              <a:buFont typeface="Arial"/>
              <a:buNone/>
            </a:pPr>
            <a:r>
              <a:rPr b="1" i="0" lang="en-US" sz="5056" u="none" cap="none" strike="noStrike">
                <a:solidFill>
                  <a:srgbClr val="1975B9"/>
                </a:solidFill>
                <a:latin typeface="Open Sans"/>
                <a:ea typeface="Open Sans"/>
                <a:cs typeface="Open Sans"/>
                <a:sym typeface="Open Sans"/>
              </a:rPr>
              <a:t>Další informace o projektu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3"/>
          <p:cNvSpPr txBox="1"/>
          <p:nvPr/>
        </p:nvSpPr>
        <p:spPr>
          <a:xfrm>
            <a:off x="2293382" y="4492394"/>
            <a:ext cx="8669100" cy="2539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9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9"/>
              <a:buFont typeface="Arial"/>
              <a:buNone/>
            </a:pPr>
            <a:r>
              <a:rPr b="0" i="0" lang="en-US" sz="171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Financováno Evropskou unií. Nicméně názory a stanoviska vyjádřená v tomto projektu jsou pouze názory autora(ů) a nemusí nutně odrážet názory Evropské unie nebo Výkonné agentury pro vzdělávání a kulturu (EACEA). Evropská unie ani EACEA nemohou nést odpovědnost za tyto názory.</a:t>
            </a:r>
            <a:endParaRPr/>
          </a:p>
          <a:p>
            <a:pPr indent="0" lvl="0" marL="0" marR="0" rtl="0" algn="just">
              <a:lnSpc>
                <a:spcPct val="1199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9"/>
              <a:buFont typeface="Arial"/>
              <a:buNone/>
            </a:pPr>
            <a:r>
              <a:rPr b="0" i="0" lang="en-US" sz="171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Všechny výsledky vyvinuté v rámci tohoto projektu jsou dostupné pod otevřenými licencemi (CC BY-NC 4.0). Mohou být používány zdarma a bez omezení. Kopírování nebo zpracování těchto materiálů v celku nebo zčásti bez souhlasu autora je zakázáno. Při použití výsledků je nutné uvést zdroj financování a autory.</a:t>
            </a:r>
            <a:endParaRPr/>
          </a:p>
        </p:txBody>
      </p:sp>
      <p:sp>
        <p:nvSpPr>
          <p:cNvPr id="534" name="Google Shape;534;p23"/>
          <p:cNvSpPr txBox="1"/>
          <p:nvPr/>
        </p:nvSpPr>
        <p:spPr>
          <a:xfrm>
            <a:off x="5746462" y="8257662"/>
            <a:ext cx="56625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"/>
              <a:buFont typeface="Arial"/>
              <a:buNone/>
            </a:pPr>
            <a:r>
              <a:rPr b="0" i="0" lang="en-US" sz="138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PROJEKT NR 2023-2-PL01-KA210-VET-000176822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23"/>
          <p:cNvSpPr txBox="1"/>
          <p:nvPr/>
        </p:nvSpPr>
        <p:spPr>
          <a:xfrm>
            <a:off x="2369812" y="2500928"/>
            <a:ext cx="81852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2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9"/>
              <a:buFont typeface="Arial"/>
              <a:buNone/>
            </a:pPr>
            <a:r>
              <a:rPr b="1" i="0" lang="en-US" sz="171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https://www.coventry.ac.uk/wroclaw/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2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9"/>
              <a:buFont typeface="Arial"/>
              <a:buNone/>
            </a:pPr>
            <a:r>
              <a:rPr b="1" i="0" lang="en-US" sz="171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https://kreatywnidlabiznesu.pl/cyber-sec-edu-check/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2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9"/>
              <a:buFont typeface="Arial"/>
              <a:buNone/>
            </a:pPr>
            <a:r>
              <a:rPr b="1" i="0" lang="en-US" sz="171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https://eccedu.net/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6" name="Google Shape;536;p23"/>
          <p:cNvGrpSpPr/>
          <p:nvPr/>
        </p:nvGrpSpPr>
        <p:grpSpPr>
          <a:xfrm rot="5400000">
            <a:off x="15608368" y="1887032"/>
            <a:ext cx="1504526" cy="1337028"/>
            <a:chOff x="36828" y="54313"/>
            <a:chExt cx="739143" cy="656887"/>
          </a:xfrm>
        </p:grpSpPr>
        <p:sp>
          <p:nvSpPr>
            <p:cNvPr id="537" name="Google Shape;537;p23"/>
            <p:cNvSpPr/>
            <p:nvPr/>
          </p:nvSpPr>
          <p:spPr>
            <a:xfrm>
              <a:off x="36828" y="54313"/>
              <a:ext cx="739143" cy="656887"/>
            </a:xfrm>
            <a:custGeom>
              <a:rect b="b" l="l" r="r" t="t"/>
              <a:pathLst>
                <a:path extrusionOk="0" h="656887" w="739143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1C9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9" name="Google Shape;539;p23"/>
          <p:cNvGrpSpPr/>
          <p:nvPr/>
        </p:nvGrpSpPr>
        <p:grpSpPr>
          <a:xfrm rot="5400000">
            <a:off x="16540492" y="495532"/>
            <a:ext cx="1504526" cy="1337028"/>
            <a:chOff x="36828" y="54313"/>
            <a:chExt cx="739143" cy="656887"/>
          </a:xfrm>
        </p:grpSpPr>
        <p:sp>
          <p:nvSpPr>
            <p:cNvPr id="540" name="Google Shape;540;p23"/>
            <p:cNvSpPr/>
            <p:nvPr/>
          </p:nvSpPr>
          <p:spPr>
            <a:xfrm>
              <a:off x="36828" y="54313"/>
              <a:ext cx="739143" cy="656887"/>
            </a:xfrm>
            <a:custGeom>
              <a:rect b="b" l="l" r="r" t="t"/>
              <a:pathLst>
                <a:path extrusionOk="0" h="656887" w="739143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2C53AB"/>
            </a:solidFill>
            <a:ln cap="sq" cmpd="sng" w="38100">
              <a:solidFill>
                <a:srgbClr val="2C53A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2" name="Google Shape;542;p23"/>
          <p:cNvGrpSpPr/>
          <p:nvPr/>
        </p:nvGrpSpPr>
        <p:grpSpPr>
          <a:xfrm rot="-5400000">
            <a:off x="15068185" y="463628"/>
            <a:ext cx="1489532" cy="1325974"/>
            <a:chOff x="40511" y="59744"/>
            <a:chExt cx="731777" cy="651456"/>
          </a:xfrm>
        </p:grpSpPr>
        <p:sp>
          <p:nvSpPr>
            <p:cNvPr id="543" name="Google Shape;543;p23"/>
            <p:cNvSpPr/>
            <p:nvPr/>
          </p:nvSpPr>
          <p:spPr>
            <a:xfrm>
              <a:off x="40511" y="59744"/>
              <a:ext cx="731777" cy="651456"/>
            </a:xfrm>
            <a:custGeom>
              <a:rect b="b" l="l" r="r" t="t"/>
              <a:pathLst>
                <a:path extrusionOk="0" h="651456" w="731777">
                  <a:moveTo>
                    <a:pt x="416967" y="29642"/>
                  </a:moveTo>
                  <a:lnTo>
                    <a:pt x="721211" y="562070"/>
                  </a:lnTo>
                  <a:cubicBezTo>
                    <a:pt x="731778" y="580561"/>
                    <a:pt x="731702" y="603279"/>
                    <a:pt x="721012" y="621699"/>
                  </a:cubicBezTo>
                  <a:cubicBezTo>
                    <a:pt x="710323" y="640119"/>
                    <a:pt x="690636" y="651456"/>
                    <a:pt x="669339" y="651456"/>
                  </a:cubicBezTo>
                  <a:lnTo>
                    <a:pt x="62439" y="651456"/>
                  </a:lnTo>
                  <a:cubicBezTo>
                    <a:pt x="41142" y="651456"/>
                    <a:pt x="21455" y="640119"/>
                    <a:pt x="10766" y="621699"/>
                  </a:cubicBezTo>
                  <a:cubicBezTo>
                    <a:pt x="76" y="603279"/>
                    <a:pt x="0" y="580561"/>
                    <a:pt x="10567" y="562070"/>
                  </a:cubicBezTo>
                  <a:lnTo>
                    <a:pt x="314811" y="29642"/>
                  </a:lnTo>
                  <a:cubicBezTo>
                    <a:pt x="325285" y="11312"/>
                    <a:pt x="344778" y="0"/>
                    <a:pt x="365889" y="0"/>
                  </a:cubicBezTo>
                  <a:cubicBezTo>
                    <a:pt x="387000" y="0"/>
                    <a:pt x="406493" y="11312"/>
                    <a:pt x="416967" y="29642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5" name="Google Shape;545;p23"/>
          <p:cNvGrpSpPr/>
          <p:nvPr/>
        </p:nvGrpSpPr>
        <p:grpSpPr>
          <a:xfrm rot="5400000">
            <a:off x="16592883" y="3136952"/>
            <a:ext cx="1504526" cy="1337028"/>
            <a:chOff x="36828" y="54313"/>
            <a:chExt cx="739143" cy="656887"/>
          </a:xfrm>
        </p:grpSpPr>
        <p:sp>
          <p:nvSpPr>
            <p:cNvPr id="546" name="Google Shape;546;p23"/>
            <p:cNvSpPr/>
            <p:nvPr/>
          </p:nvSpPr>
          <p:spPr>
            <a:xfrm>
              <a:off x="36828" y="54313"/>
              <a:ext cx="739143" cy="656887"/>
            </a:xfrm>
            <a:custGeom>
              <a:rect b="b" l="l" r="r" t="t"/>
              <a:pathLst>
                <a:path extrusionOk="0" h="656887" w="739143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5682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48" name="Google Shape;54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80092" y="8824352"/>
            <a:ext cx="12386151" cy="1360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25083a05d5_0_18"/>
          <p:cNvSpPr/>
          <p:nvPr/>
        </p:nvSpPr>
        <p:spPr>
          <a:xfrm>
            <a:off x="588" y="-213"/>
            <a:ext cx="18286837" cy="10287414"/>
          </a:xfrm>
          <a:custGeom>
            <a:rect b="b" l="l" r="r" t="t"/>
            <a:pathLst>
              <a:path extrusionOk="0" h="1344760" w="3042735">
                <a:moveTo>
                  <a:pt x="0" y="0"/>
                </a:moveTo>
                <a:lnTo>
                  <a:pt x="3042735" y="0"/>
                </a:lnTo>
                <a:lnTo>
                  <a:pt x="3042735" y="1344760"/>
                </a:lnTo>
                <a:lnTo>
                  <a:pt x="0" y="1344760"/>
                </a:lnTo>
                <a:close/>
              </a:path>
            </a:pathLst>
          </a:custGeom>
          <a:solidFill>
            <a:srgbClr val="051D4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25083a05d5_0_18"/>
          <p:cNvSpPr txBox="1"/>
          <p:nvPr/>
        </p:nvSpPr>
        <p:spPr>
          <a:xfrm>
            <a:off x="5620952" y="477968"/>
            <a:ext cx="7046100" cy="1261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54"/>
              <a:buFont typeface="Arial"/>
              <a:buNone/>
            </a:pPr>
            <a:r>
              <a:rPr b="0" i="0" lang="en-US" sz="5854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Typy hrozeb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325083a05d5_0_18"/>
          <p:cNvSpPr txBox="1"/>
          <p:nvPr/>
        </p:nvSpPr>
        <p:spPr>
          <a:xfrm>
            <a:off x="1883077" y="2611050"/>
            <a:ext cx="6158100" cy="3283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48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Sociální inženýrství</a:t>
            </a:r>
            <a:br>
              <a:rPr b="1" i="0" lang="en-US" sz="3048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3048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manipulace</a:t>
            </a:r>
            <a:endParaRPr b="0" i="0" sz="3048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48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vyvolávání strachu</a:t>
            </a:r>
            <a:endParaRPr b="0" i="0" sz="3048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48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potřeba rychlé akce</a:t>
            </a:r>
            <a:endParaRPr b="0" i="0" sz="3048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48" u="none" cap="none" strike="noStrike">
              <a:solidFill>
                <a:srgbClr val="FDFDF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Osoby ze smokami" id="185" name="Google Shape;185;g325083a05d5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7300" y="2611051"/>
            <a:ext cx="9540122" cy="6293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g325083a05d5_0_18"/>
          <p:cNvGrpSpPr/>
          <p:nvPr/>
        </p:nvGrpSpPr>
        <p:grpSpPr>
          <a:xfrm>
            <a:off x="-2826521" y="7277561"/>
            <a:ext cx="5946932" cy="5946932"/>
            <a:chOff x="0" y="0"/>
            <a:chExt cx="812800" cy="812800"/>
          </a:xfrm>
        </p:grpSpPr>
        <p:sp>
          <p:nvSpPr>
            <p:cNvPr id="187" name="Google Shape;187;g325083a05d5_0_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FFFF">
                  <a:alpha val="14901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325083a05d5_0_1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g325083a05d5_0_18"/>
          <p:cNvSpPr/>
          <p:nvPr/>
        </p:nvSpPr>
        <p:spPr>
          <a:xfrm>
            <a:off x="16056650" y="0"/>
            <a:ext cx="2230770" cy="2276296"/>
          </a:xfrm>
          <a:custGeom>
            <a:rect b="b" l="l" r="r" t="t"/>
            <a:pathLst>
              <a:path extrusionOk="0" h="3642074" w="3642074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4"/>
          <p:cNvGrpSpPr/>
          <p:nvPr/>
        </p:nvGrpSpPr>
        <p:grpSpPr>
          <a:xfrm>
            <a:off x="13266825" y="75"/>
            <a:ext cx="5021004" cy="10286939"/>
            <a:chOff x="0" y="-38100"/>
            <a:chExt cx="1446600" cy="2747433"/>
          </a:xfrm>
        </p:grpSpPr>
        <p:sp>
          <p:nvSpPr>
            <p:cNvPr id="195" name="Google Shape;195;p4"/>
            <p:cNvSpPr/>
            <p:nvPr/>
          </p:nvSpPr>
          <p:spPr>
            <a:xfrm>
              <a:off x="0" y="0"/>
              <a:ext cx="1322448" cy="2709333"/>
            </a:xfrm>
            <a:custGeom>
              <a:rect b="b" l="l" r="r" t="t"/>
              <a:pathLst>
                <a:path extrusionOk="0" h="2709333" w="1322448">
                  <a:moveTo>
                    <a:pt x="0" y="0"/>
                  </a:moveTo>
                  <a:lnTo>
                    <a:pt x="1322448" y="0"/>
                  </a:lnTo>
                  <a:lnTo>
                    <a:pt x="1322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"/>
            <p:cNvSpPr txBox="1"/>
            <p:nvPr/>
          </p:nvSpPr>
          <p:spPr>
            <a:xfrm>
              <a:off x="0" y="-38100"/>
              <a:ext cx="1446600" cy="2747400"/>
            </a:xfrm>
            <a:prstGeom prst="rect">
              <a:avLst/>
            </a:prstGeom>
            <a:solidFill>
              <a:srgbClr val="051D4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4"/>
          <p:cNvSpPr txBox="1"/>
          <p:nvPr/>
        </p:nvSpPr>
        <p:spPr>
          <a:xfrm>
            <a:off x="1594175" y="3066125"/>
            <a:ext cx="10278000" cy="3877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Rozdělení třídy do 3-4 skupin. Každá skupina obdrží sadu e-mailů (reálných i falešných) a stránek/kampaní.</a:t>
            </a:r>
            <a:endParaRPr b="0" i="0" sz="2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Úkol pro skupiny: Posoudit, které zprávy mohou být phishingové pokusy.</a:t>
            </a:r>
            <a:endParaRPr b="0" i="0" sz="2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Čas na analýzu: 5 minut</a:t>
            </a:r>
            <a:endParaRPr b="0" i="0" sz="2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Prezentace výsledků: Každá skupina prezentuje své závěry (2 minuty na skupinu).</a:t>
            </a:r>
            <a:endParaRPr/>
          </a:p>
        </p:txBody>
      </p:sp>
      <p:grpSp>
        <p:nvGrpSpPr>
          <p:cNvPr id="198" name="Google Shape;198;p4"/>
          <p:cNvGrpSpPr/>
          <p:nvPr/>
        </p:nvGrpSpPr>
        <p:grpSpPr>
          <a:xfrm>
            <a:off x="15077604" y="6853511"/>
            <a:ext cx="5946932" cy="5946932"/>
            <a:chOff x="0" y="0"/>
            <a:chExt cx="812800" cy="812800"/>
          </a:xfrm>
        </p:grpSpPr>
        <p:sp>
          <p:nvSpPr>
            <p:cNvPr id="199" name="Google Shape;199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FFFF">
                  <a:alpha val="14901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4"/>
          <p:cNvSpPr/>
          <p:nvPr/>
        </p:nvSpPr>
        <p:spPr>
          <a:xfrm>
            <a:off x="1594175" y="7954665"/>
            <a:ext cx="11402164" cy="711357"/>
          </a:xfrm>
          <a:custGeom>
            <a:rect b="b" l="l" r="r" t="t"/>
            <a:pathLst>
              <a:path extrusionOk="0" h="711357" w="11402164">
                <a:moveTo>
                  <a:pt x="0" y="0"/>
                </a:moveTo>
                <a:lnTo>
                  <a:pt x="11402164" y="0"/>
                </a:lnTo>
                <a:lnTo>
                  <a:pt x="11402164" y="711358"/>
                </a:lnTo>
                <a:lnTo>
                  <a:pt x="0" y="711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2165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1594175" y="1813014"/>
            <a:ext cx="10277949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Rozpoznání phishingu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"/>
          <p:cNvSpPr/>
          <p:nvPr/>
        </p:nvSpPr>
        <p:spPr>
          <a:xfrm>
            <a:off x="16056650" y="0"/>
            <a:ext cx="2230770" cy="2276296"/>
          </a:xfrm>
          <a:custGeom>
            <a:rect b="b" l="l" r="r" t="t"/>
            <a:pathLst>
              <a:path extrusionOk="0" h="3642074" w="3642074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g325083a05d5_0_26"/>
          <p:cNvGrpSpPr/>
          <p:nvPr/>
        </p:nvGrpSpPr>
        <p:grpSpPr>
          <a:xfrm>
            <a:off x="13266830" y="-144662"/>
            <a:ext cx="5021203" cy="10431728"/>
            <a:chOff x="0" y="-38100"/>
            <a:chExt cx="1322448" cy="2747433"/>
          </a:xfrm>
        </p:grpSpPr>
        <p:sp>
          <p:nvSpPr>
            <p:cNvPr id="209" name="Google Shape;209;g325083a05d5_0_26"/>
            <p:cNvSpPr/>
            <p:nvPr/>
          </p:nvSpPr>
          <p:spPr>
            <a:xfrm>
              <a:off x="0" y="0"/>
              <a:ext cx="1322448" cy="2709333"/>
            </a:xfrm>
            <a:custGeom>
              <a:rect b="b" l="l" r="r" t="t"/>
              <a:pathLst>
                <a:path extrusionOk="0" h="2709333" w="1322448">
                  <a:moveTo>
                    <a:pt x="0" y="0"/>
                  </a:moveTo>
                  <a:lnTo>
                    <a:pt x="1322448" y="0"/>
                  </a:lnTo>
                  <a:lnTo>
                    <a:pt x="1322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325083a05d5_0_26"/>
            <p:cNvSpPr txBox="1"/>
            <p:nvPr/>
          </p:nvSpPr>
          <p:spPr>
            <a:xfrm>
              <a:off x="0" y="-38100"/>
              <a:ext cx="13224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g325083a05d5_0_26"/>
          <p:cNvSpPr txBox="1"/>
          <p:nvPr/>
        </p:nvSpPr>
        <p:spPr>
          <a:xfrm>
            <a:off x="1594175" y="3066126"/>
            <a:ext cx="9006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" name="Google Shape;212;g325083a05d5_0_26"/>
          <p:cNvGrpSpPr/>
          <p:nvPr/>
        </p:nvGrpSpPr>
        <p:grpSpPr>
          <a:xfrm>
            <a:off x="15077604" y="6853511"/>
            <a:ext cx="5946932" cy="5946932"/>
            <a:chOff x="0" y="0"/>
            <a:chExt cx="812800" cy="812800"/>
          </a:xfrm>
        </p:grpSpPr>
        <p:sp>
          <p:nvSpPr>
            <p:cNvPr id="213" name="Google Shape;213;g325083a05d5_0_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FFFF">
                  <a:alpha val="14901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g325083a05d5_0_2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g325083a05d5_0_26"/>
          <p:cNvSpPr/>
          <p:nvPr/>
        </p:nvSpPr>
        <p:spPr>
          <a:xfrm>
            <a:off x="1594175" y="7954665"/>
            <a:ext cx="11402164" cy="711357"/>
          </a:xfrm>
          <a:custGeom>
            <a:rect b="b" l="l" r="r" t="t"/>
            <a:pathLst>
              <a:path extrusionOk="0" h="711357" w="11402164">
                <a:moveTo>
                  <a:pt x="0" y="0"/>
                </a:moveTo>
                <a:lnTo>
                  <a:pt x="11402164" y="0"/>
                </a:lnTo>
                <a:lnTo>
                  <a:pt x="11402164" y="711358"/>
                </a:lnTo>
                <a:lnTo>
                  <a:pt x="0" y="711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2165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325083a05d5_0_26"/>
          <p:cNvSpPr txBox="1"/>
          <p:nvPr/>
        </p:nvSpPr>
        <p:spPr>
          <a:xfrm>
            <a:off x="1594175" y="1813014"/>
            <a:ext cx="10278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List 1</a:t>
            </a:r>
            <a:endParaRPr b="0" i="0" sz="150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17" name="Google Shape;217;g325083a05d5_0_26"/>
          <p:cNvSpPr/>
          <p:nvPr/>
        </p:nvSpPr>
        <p:spPr>
          <a:xfrm>
            <a:off x="16056650" y="0"/>
            <a:ext cx="2230770" cy="2276296"/>
          </a:xfrm>
          <a:custGeom>
            <a:rect b="b" l="l" r="r" t="t"/>
            <a:pathLst>
              <a:path extrusionOk="0" h="3642074" w="3642074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g325083a05d5_0_57"/>
          <p:cNvGrpSpPr/>
          <p:nvPr/>
        </p:nvGrpSpPr>
        <p:grpSpPr>
          <a:xfrm>
            <a:off x="13266830" y="-144662"/>
            <a:ext cx="5021203" cy="10431728"/>
            <a:chOff x="0" y="-38100"/>
            <a:chExt cx="1322448" cy="2747433"/>
          </a:xfrm>
        </p:grpSpPr>
        <p:sp>
          <p:nvSpPr>
            <p:cNvPr id="223" name="Google Shape;223;g325083a05d5_0_57"/>
            <p:cNvSpPr/>
            <p:nvPr/>
          </p:nvSpPr>
          <p:spPr>
            <a:xfrm>
              <a:off x="0" y="0"/>
              <a:ext cx="1322448" cy="2709333"/>
            </a:xfrm>
            <a:custGeom>
              <a:rect b="b" l="l" r="r" t="t"/>
              <a:pathLst>
                <a:path extrusionOk="0" h="2709333" w="1322448">
                  <a:moveTo>
                    <a:pt x="0" y="0"/>
                  </a:moveTo>
                  <a:lnTo>
                    <a:pt x="1322448" y="0"/>
                  </a:lnTo>
                  <a:lnTo>
                    <a:pt x="1322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325083a05d5_0_57"/>
            <p:cNvSpPr txBox="1"/>
            <p:nvPr/>
          </p:nvSpPr>
          <p:spPr>
            <a:xfrm>
              <a:off x="0" y="-38100"/>
              <a:ext cx="13224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g325083a05d5_0_57"/>
          <p:cNvSpPr txBox="1"/>
          <p:nvPr/>
        </p:nvSpPr>
        <p:spPr>
          <a:xfrm>
            <a:off x="1594175" y="1261973"/>
            <a:ext cx="9006300" cy="1551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Úkol pro skupiny: </a:t>
            </a:r>
            <a:endParaRPr b="0" i="0" sz="2400" u="none" cap="none" strike="noStrike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Přehodnoťte zprávy, které mohou být pokusy o phishing, na základě následujících kritérií:</a:t>
            </a:r>
            <a:endParaRPr/>
          </a:p>
        </p:txBody>
      </p:sp>
      <p:grpSp>
        <p:nvGrpSpPr>
          <p:cNvPr id="226" name="Google Shape;226;g325083a05d5_0_57"/>
          <p:cNvGrpSpPr/>
          <p:nvPr/>
        </p:nvGrpSpPr>
        <p:grpSpPr>
          <a:xfrm>
            <a:off x="15077604" y="6853511"/>
            <a:ext cx="5946932" cy="5946932"/>
            <a:chOff x="0" y="0"/>
            <a:chExt cx="812800" cy="812800"/>
          </a:xfrm>
        </p:grpSpPr>
        <p:sp>
          <p:nvSpPr>
            <p:cNvPr id="227" name="Google Shape;227;g325083a05d5_0_5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FFFF">
                  <a:alpha val="14901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g325083a05d5_0_5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g325083a05d5_0_57"/>
          <p:cNvSpPr/>
          <p:nvPr/>
        </p:nvSpPr>
        <p:spPr>
          <a:xfrm>
            <a:off x="1594175" y="7954665"/>
            <a:ext cx="11402164" cy="711357"/>
          </a:xfrm>
          <a:custGeom>
            <a:rect b="b" l="l" r="r" t="t"/>
            <a:pathLst>
              <a:path extrusionOk="0" h="711357" w="11402164">
                <a:moveTo>
                  <a:pt x="0" y="0"/>
                </a:moveTo>
                <a:lnTo>
                  <a:pt x="11402164" y="0"/>
                </a:lnTo>
                <a:lnTo>
                  <a:pt x="11402164" y="711358"/>
                </a:lnTo>
                <a:lnTo>
                  <a:pt x="0" y="711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2165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g325083a05d5_0_57"/>
          <p:cNvGrpSpPr/>
          <p:nvPr/>
        </p:nvGrpSpPr>
        <p:grpSpPr>
          <a:xfrm>
            <a:off x="1594175" y="2665374"/>
            <a:ext cx="14688573" cy="6506524"/>
            <a:chOff x="0" y="-38100"/>
            <a:chExt cx="3868570" cy="715270"/>
          </a:xfrm>
        </p:grpSpPr>
        <p:sp>
          <p:nvSpPr>
            <p:cNvPr id="231" name="Google Shape;231;g325083a05d5_0_57"/>
            <p:cNvSpPr/>
            <p:nvPr/>
          </p:nvSpPr>
          <p:spPr>
            <a:xfrm>
              <a:off x="0" y="0"/>
              <a:ext cx="3868570" cy="677170"/>
            </a:xfrm>
            <a:custGeom>
              <a:rect b="b" l="l" r="r" t="t"/>
              <a:pathLst>
                <a:path extrusionOk="0" h="677170" w="3868570">
                  <a:moveTo>
                    <a:pt x="7379" y="0"/>
                  </a:moveTo>
                  <a:lnTo>
                    <a:pt x="3861191" y="0"/>
                  </a:lnTo>
                  <a:cubicBezTo>
                    <a:pt x="3865266" y="0"/>
                    <a:pt x="3868570" y="3304"/>
                    <a:pt x="3868570" y="7379"/>
                  </a:cubicBezTo>
                  <a:lnTo>
                    <a:pt x="3868570" y="669791"/>
                  </a:lnTo>
                  <a:cubicBezTo>
                    <a:pt x="3868570" y="673866"/>
                    <a:pt x="3865266" y="677170"/>
                    <a:pt x="3861191" y="677170"/>
                  </a:cubicBezTo>
                  <a:lnTo>
                    <a:pt x="7379" y="677170"/>
                  </a:lnTo>
                  <a:cubicBezTo>
                    <a:pt x="3304" y="677170"/>
                    <a:pt x="0" y="673866"/>
                    <a:pt x="0" y="669791"/>
                  </a:cubicBezTo>
                  <a:lnTo>
                    <a:pt x="0" y="7379"/>
                  </a:lnTo>
                  <a:cubicBezTo>
                    <a:pt x="0" y="3304"/>
                    <a:pt x="3304" y="0"/>
                    <a:pt x="7379" y="0"/>
                  </a:cubicBezTo>
                  <a:close/>
                </a:path>
              </a:pathLst>
            </a:custGeom>
            <a:solidFill>
              <a:srgbClr val="0056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325083a05d5_0_57"/>
            <p:cNvSpPr txBox="1"/>
            <p:nvPr/>
          </p:nvSpPr>
          <p:spPr>
            <a:xfrm>
              <a:off x="0" y="-38100"/>
              <a:ext cx="3868500" cy="7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g325083a05d5_0_57"/>
          <p:cNvGrpSpPr/>
          <p:nvPr/>
        </p:nvGrpSpPr>
        <p:grpSpPr>
          <a:xfrm>
            <a:off x="2005252" y="7518981"/>
            <a:ext cx="2670152" cy="868343"/>
            <a:chOff x="0" y="-66675"/>
            <a:chExt cx="976004" cy="317400"/>
          </a:xfrm>
        </p:grpSpPr>
        <p:sp>
          <p:nvSpPr>
            <p:cNvPr id="234" name="Google Shape;234;g325083a05d5_0_57"/>
            <p:cNvSpPr/>
            <p:nvPr/>
          </p:nvSpPr>
          <p:spPr>
            <a:xfrm>
              <a:off x="0" y="0"/>
              <a:ext cx="976004" cy="250585"/>
            </a:xfrm>
            <a:custGeom>
              <a:rect b="b" l="l" r="r" t="t"/>
              <a:pathLst>
                <a:path extrusionOk="0" h="250585" w="976004">
                  <a:moveTo>
                    <a:pt x="125293" y="0"/>
                  </a:moveTo>
                  <a:lnTo>
                    <a:pt x="850712" y="0"/>
                  </a:lnTo>
                  <a:cubicBezTo>
                    <a:pt x="883941" y="0"/>
                    <a:pt x="915810" y="13200"/>
                    <a:pt x="939307" y="36697"/>
                  </a:cubicBezTo>
                  <a:cubicBezTo>
                    <a:pt x="962804" y="60194"/>
                    <a:pt x="976004" y="92063"/>
                    <a:pt x="976004" y="125293"/>
                  </a:cubicBezTo>
                  <a:lnTo>
                    <a:pt x="976004" y="125293"/>
                  </a:lnTo>
                  <a:cubicBezTo>
                    <a:pt x="976004" y="158522"/>
                    <a:pt x="962804" y="190391"/>
                    <a:pt x="939307" y="213888"/>
                  </a:cubicBezTo>
                  <a:cubicBezTo>
                    <a:pt x="915810" y="237385"/>
                    <a:pt x="883941" y="250585"/>
                    <a:pt x="850712" y="250585"/>
                  </a:cubicBezTo>
                  <a:lnTo>
                    <a:pt x="125293" y="250585"/>
                  </a:lnTo>
                  <a:cubicBezTo>
                    <a:pt x="92063" y="250585"/>
                    <a:pt x="60194" y="237385"/>
                    <a:pt x="36697" y="213888"/>
                  </a:cubicBezTo>
                  <a:cubicBezTo>
                    <a:pt x="13200" y="190391"/>
                    <a:pt x="0" y="158522"/>
                    <a:pt x="0" y="125293"/>
                  </a:cubicBezTo>
                  <a:lnTo>
                    <a:pt x="0" y="125293"/>
                  </a:lnTo>
                  <a:cubicBezTo>
                    <a:pt x="0" y="92063"/>
                    <a:pt x="13200" y="60194"/>
                    <a:pt x="36697" y="36697"/>
                  </a:cubicBezTo>
                  <a:cubicBezTo>
                    <a:pt x="60194" y="13200"/>
                    <a:pt x="92063" y="0"/>
                    <a:pt x="125293" y="0"/>
                  </a:cubicBezTo>
                  <a:close/>
                </a:path>
              </a:pathLst>
            </a:custGeom>
            <a:gradFill>
              <a:gsLst>
                <a:gs pos="0">
                  <a:srgbClr val="00569E"/>
                </a:gs>
                <a:gs pos="100000">
                  <a:srgbClr val="014074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325083a05d5_0_57"/>
            <p:cNvSpPr txBox="1"/>
            <p:nvPr/>
          </p:nvSpPr>
          <p:spPr>
            <a:xfrm>
              <a:off x="0" y="-66675"/>
              <a:ext cx="9759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6"/>
                <a:buFont typeface="Arial"/>
                <a:buNone/>
              </a:pPr>
              <a:r>
                <a:rPr b="1" i="0" lang="en-US" sz="2486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Kritéria 04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g325083a05d5_0_57"/>
          <p:cNvSpPr txBox="1"/>
          <p:nvPr/>
        </p:nvSpPr>
        <p:spPr>
          <a:xfrm>
            <a:off x="5238376" y="3449610"/>
            <a:ext cx="7399903" cy="603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Shoda e-mailové adresy odesílatele.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325083a05d5_0_57"/>
          <p:cNvSpPr txBox="1"/>
          <p:nvPr/>
        </p:nvSpPr>
        <p:spPr>
          <a:xfrm>
            <a:off x="5202408" y="4841879"/>
            <a:ext cx="9954154" cy="603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Jazyková správnost a použití zdvořilostních forem.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325083a05d5_0_57"/>
          <p:cNvSpPr txBox="1"/>
          <p:nvPr/>
        </p:nvSpPr>
        <p:spPr>
          <a:xfrm>
            <a:off x="5202408" y="6184061"/>
            <a:ext cx="10274659" cy="603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Posouzení, zda je student přirozeným příjemcem zprávy.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325083a05d5_0_57"/>
          <p:cNvSpPr txBox="1"/>
          <p:nvPr/>
        </p:nvSpPr>
        <p:spPr>
          <a:xfrm>
            <a:off x="1594175" y="202529"/>
            <a:ext cx="10278000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Kritéria pro rozpoznání phishingu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325083a05d5_0_57"/>
          <p:cNvSpPr txBox="1"/>
          <p:nvPr/>
        </p:nvSpPr>
        <p:spPr>
          <a:xfrm>
            <a:off x="5123450" y="7603173"/>
            <a:ext cx="10970454" cy="1206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Zda zpráva vybízí k: otevření odkazu, přílohy, poskytnutí důvěrných informací.</a:t>
            </a:r>
            <a:endParaRPr/>
          </a:p>
        </p:txBody>
      </p:sp>
      <p:grpSp>
        <p:nvGrpSpPr>
          <p:cNvPr id="241" name="Google Shape;241;g325083a05d5_0_57"/>
          <p:cNvGrpSpPr/>
          <p:nvPr/>
        </p:nvGrpSpPr>
        <p:grpSpPr>
          <a:xfrm>
            <a:off x="2055965" y="6021928"/>
            <a:ext cx="2670152" cy="868343"/>
            <a:chOff x="0" y="-66675"/>
            <a:chExt cx="976004" cy="317400"/>
          </a:xfrm>
        </p:grpSpPr>
        <p:sp>
          <p:nvSpPr>
            <p:cNvPr id="242" name="Google Shape;242;g325083a05d5_0_57"/>
            <p:cNvSpPr/>
            <p:nvPr/>
          </p:nvSpPr>
          <p:spPr>
            <a:xfrm>
              <a:off x="0" y="0"/>
              <a:ext cx="976004" cy="250585"/>
            </a:xfrm>
            <a:custGeom>
              <a:rect b="b" l="l" r="r" t="t"/>
              <a:pathLst>
                <a:path extrusionOk="0" h="250585" w="976004">
                  <a:moveTo>
                    <a:pt x="125293" y="0"/>
                  </a:moveTo>
                  <a:lnTo>
                    <a:pt x="850712" y="0"/>
                  </a:lnTo>
                  <a:cubicBezTo>
                    <a:pt x="883941" y="0"/>
                    <a:pt x="915810" y="13200"/>
                    <a:pt x="939307" y="36697"/>
                  </a:cubicBezTo>
                  <a:cubicBezTo>
                    <a:pt x="962804" y="60194"/>
                    <a:pt x="976004" y="92063"/>
                    <a:pt x="976004" y="125293"/>
                  </a:cubicBezTo>
                  <a:lnTo>
                    <a:pt x="976004" y="125293"/>
                  </a:lnTo>
                  <a:cubicBezTo>
                    <a:pt x="976004" y="158522"/>
                    <a:pt x="962804" y="190391"/>
                    <a:pt x="939307" y="213888"/>
                  </a:cubicBezTo>
                  <a:cubicBezTo>
                    <a:pt x="915810" y="237385"/>
                    <a:pt x="883941" y="250585"/>
                    <a:pt x="850712" y="250585"/>
                  </a:cubicBezTo>
                  <a:lnTo>
                    <a:pt x="125293" y="250585"/>
                  </a:lnTo>
                  <a:cubicBezTo>
                    <a:pt x="92063" y="250585"/>
                    <a:pt x="60194" y="237385"/>
                    <a:pt x="36697" y="213888"/>
                  </a:cubicBezTo>
                  <a:cubicBezTo>
                    <a:pt x="13200" y="190391"/>
                    <a:pt x="0" y="158522"/>
                    <a:pt x="0" y="125293"/>
                  </a:cubicBezTo>
                  <a:lnTo>
                    <a:pt x="0" y="125293"/>
                  </a:lnTo>
                  <a:cubicBezTo>
                    <a:pt x="0" y="92063"/>
                    <a:pt x="13200" y="60194"/>
                    <a:pt x="36697" y="36697"/>
                  </a:cubicBezTo>
                  <a:cubicBezTo>
                    <a:pt x="60194" y="13200"/>
                    <a:pt x="92063" y="0"/>
                    <a:pt x="125293" y="0"/>
                  </a:cubicBezTo>
                  <a:close/>
                </a:path>
              </a:pathLst>
            </a:custGeom>
            <a:gradFill>
              <a:gsLst>
                <a:gs pos="0">
                  <a:srgbClr val="00569E"/>
                </a:gs>
                <a:gs pos="100000">
                  <a:srgbClr val="014074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g325083a05d5_0_57"/>
            <p:cNvSpPr txBox="1"/>
            <p:nvPr/>
          </p:nvSpPr>
          <p:spPr>
            <a:xfrm>
              <a:off x="0" y="-66675"/>
              <a:ext cx="9759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6"/>
                <a:buFont typeface="Arial"/>
                <a:buNone/>
              </a:pPr>
              <a:r>
                <a:rPr b="1" i="0" lang="en-US" sz="2486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Kritéria 03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" name="Google Shape;244;g325083a05d5_0_57"/>
          <p:cNvGrpSpPr/>
          <p:nvPr/>
        </p:nvGrpSpPr>
        <p:grpSpPr>
          <a:xfrm>
            <a:off x="1953955" y="4695870"/>
            <a:ext cx="2772460" cy="868343"/>
            <a:chOff x="0" y="-66675"/>
            <a:chExt cx="1013400" cy="317400"/>
          </a:xfrm>
        </p:grpSpPr>
        <p:sp>
          <p:nvSpPr>
            <p:cNvPr id="245" name="Google Shape;245;g325083a05d5_0_57"/>
            <p:cNvSpPr/>
            <p:nvPr/>
          </p:nvSpPr>
          <p:spPr>
            <a:xfrm>
              <a:off x="0" y="0"/>
              <a:ext cx="1013291" cy="250585"/>
            </a:xfrm>
            <a:custGeom>
              <a:rect b="b" l="l" r="r" t="t"/>
              <a:pathLst>
                <a:path extrusionOk="0" h="250585" w="1013291">
                  <a:moveTo>
                    <a:pt x="125293" y="0"/>
                  </a:moveTo>
                  <a:lnTo>
                    <a:pt x="887999" y="0"/>
                  </a:lnTo>
                  <a:cubicBezTo>
                    <a:pt x="921228" y="0"/>
                    <a:pt x="953097" y="13200"/>
                    <a:pt x="976594" y="36697"/>
                  </a:cubicBezTo>
                  <a:cubicBezTo>
                    <a:pt x="1000091" y="60194"/>
                    <a:pt x="1013291" y="92063"/>
                    <a:pt x="1013291" y="125293"/>
                  </a:cubicBezTo>
                  <a:lnTo>
                    <a:pt x="1013291" y="125293"/>
                  </a:lnTo>
                  <a:cubicBezTo>
                    <a:pt x="1013291" y="158522"/>
                    <a:pt x="1000091" y="190391"/>
                    <a:pt x="976594" y="213888"/>
                  </a:cubicBezTo>
                  <a:cubicBezTo>
                    <a:pt x="953097" y="237385"/>
                    <a:pt x="921228" y="250585"/>
                    <a:pt x="887999" y="250585"/>
                  </a:cubicBezTo>
                  <a:lnTo>
                    <a:pt x="125293" y="250585"/>
                  </a:lnTo>
                  <a:cubicBezTo>
                    <a:pt x="92063" y="250585"/>
                    <a:pt x="60194" y="237385"/>
                    <a:pt x="36697" y="213888"/>
                  </a:cubicBezTo>
                  <a:cubicBezTo>
                    <a:pt x="13200" y="190391"/>
                    <a:pt x="0" y="158522"/>
                    <a:pt x="0" y="125293"/>
                  </a:cubicBezTo>
                  <a:lnTo>
                    <a:pt x="0" y="125293"/>
                  </a:lnTo>
                  <a:cubicBezTo>
                    <a:pt x="0" y="92063"/>
                    <a:pt x="13200" y="60194"/>
                    <a:pt x="36697" y="36697"/>
                  </a:cubicBezTo>
                  <a:cubicBezTo>
                    <a:pt x="60194" y="13200"/>
                    <a:pt x="92063" y="0"/>
                    <a:pt x="125293" y="0"/>
                  </a:cubicBezTo>
                  <a:close/>
                </a:path>
              </a:pathLst>
            </a:custGeom>
            <a:gradFill>
              <a:gsLst>
                <a:gs pos="0">
                  <a:srgbClr val="00569E"/>
                </a:gs>
                <a:gs pos="100000">
                  <a:srgbClr val="014074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g325083a05d5_0_57"/>
            <p:cNvSpPr txBox="1"/>
            <p:nvPr/>
          </p:nvSpPr>
          <p:spPr>
            <a:xfrm>
              <a:off x="0" y="-66675"/>
              <a:ext cx="10134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6"/>
                <a:buFont typeface="Arial"/>
                <a:buNone/>
              </a:pPr>
              <a:r>
                <a:rPr b="1" i="0" lang="en-US" sz="2486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Kritéria 02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g325083a05d5_0_57"/>
          <p:cNvGrpSpPr/>
          <p:nvPr/>
        </p:nvGrpSpPr>
        <p:grpSpPr>
          <a:xfrm>
            <a:off x="1953372" y="3314396"/>
            <a:ext cx="2772460" cy="868343"/>
            <a:chOff x="0" y="-66675"/>
            <a:chExt cx="1013400" cy="317400"/>
          </a:xfrm>
        </p:grpSpPr>
        <p:sp>
          <p:nvSpPr>
            <p:cNvPr id="248" name="Google Shape;248;g325083a05d5_0_57"/>
            <p:cNvSpPr/>
            <p:nvPr/>
          </p:nvSpPr>
          <p:spPr>
            <a:xfrm>
              <a:off x="0" y="0"/>
              <a:ext cx="1013291" cy="250585"/>
            </a:xfrm>
            <a:custGeom>
              <a:rect b="b" l="l" r="r" t="t"/>
              <a:pathLst>
                <a:path extrusionOk="0" h="250585" w="1013291">
                  <a:moveTo>
                    <a:pt x="125293" y="0"/>
                  </a:moveTo>
                  <a:lnTo>
                    <a:pt x="887999" y="0"/>
                  </a:lnTo>
                  <a:cubicBezTo>
                    <a:pt x="921228" y="0"/>
                    <a:pt x="953097" y="13200"/>
                    <a:pt x="976594" y="36697"/>
                  </a:cubicBezTo>
                  <a:cubicBezTo>
                    <a:pt x="1000091" y="60194"/>
                    <a:pt x="1013291" y="92063"/>
                    <a:pt x="1013291" y="125293"/>
                  </a:cubicBezTo>
                  <a:lnTo>
                    <a:pt x="1013291" y="125293"/>
                  </a:lnTo>
                  <a:cubicBezTo>
                    <a:pt x="1013291" y="158522"/>
                    <a:pt x="1000091" y="190391"/>
                    <a:pt x="976594" y="213888"/>
                  </a:cubicBezTo>
                  <a:cubicBezTo>
                    <a:pt x="953097" y="237385"/>
                    <a:pt x="921228" y="250585"/>
                    <a:pt x="887999" y="250585"/>
                  </a:cubicBezTo>
                  <a:lnTo>
                    <a:pt x="125293" y="250585"/>
                  </a:lnTo>
                  <a:cubicBezTo>
                    <a:pt x="92063" y="250585"/>
                    <a:pt x="60194" y="237385"/>
                    <a:pt x="36697" y="213888"/>
                  </a:cubicBezTo>
                  <a:cubicBezTo>
                    <a:pt x="13200" y="190391"/>
                    <a:pt x="0" y="158522"/>
                    <a:pt x="0" y="125293"/>
                  </a:cubicBezTo>
                  <a:lnTo>
                    <a:pt x="0" y="125293"/>
                  </a:lnTo>
                  <a:cubicBezTo>
                    <a:pt x="0" y="92063"/>
                    <a:pt x="13200" y="60194"/>
                    <a:pt x="36697" y="36697"/>
                  </a:cubicBezTo>
                  <a:cubicBezTo>
                    <a:pt x="60194" y="13200"/>
                    <a:pt x="92063" y="0"/>
                    <a:pt x="125293" y="0"/>
                  </a:cubicBezTo>
                  <a:close/>
                </a:path>
              </a:pathLst>
            </a:custGeom>
            <a:gradFill>
              <a:gsLst>
                <a:gs pos="0">
                  <a:srgbClr val="00569E"/>
                </a:gs>
                <a:gs pos="100000">
                  <a:srgbClr val="014074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325083a05d5_0_57"/>
            <p:cNvSpPr txBox="1"/>
            <p:nvPr/>
          </p:nvSpPr>
          <p:spPr>
            <a:xfrm>
              <a:off x="0" y="-66675"/>
              <a:ext cx="10134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6"/>
                <a:buFont typeface="Arial"/>
                <a:buNone/>
              </a:pPr>
              <a:r>
                <a:rPr b="1" i="0" lang="en-US" sz="2486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Kritéria 01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g325083a05d5_0_57"/>
          <p:cNvSpPr/>
          <p:nvPr/>
        </p:nvSpPr>
        <p:spPr>
          <a:xfrm>
            <a:off x="16056650" y="0"/>
            <a:ext cx="2230770" cy="2276296"/>
          </a:xfrm>
          <a:custGeom>
            <a:rect b="b" l="l" r="r" t="t"/>
            <a:pathLst>
              <a:path extrusionOk="0" h="3642074" w="3642074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7"/>
          <p:cNvGrpSpPr/>
          <p:nvPr/>
        </p:nvGrpSpPr>
        <p:grpSpPr>
          <a:xfrm>
            <a:off x="225" y="9113651"/>
            <a:ext cx="18288018" cy="1173336"/>
            <a:chOff x="0" y="-38100"/>
            <a:chExt cx="4866164" cy="309033"/>
          </a:xfrm>
        </p:grpSpPr>
        <p:sp>
          <p:nvSpPr>
            <p:cNvPr id="256" name="Google Shape;256;p7"/>
            <p:cNvSpPr/>
            <p:nvPr/>
          </p:nvSpPr>
          <p:spPr>
            <a:xfrm>
              <a:off x="0" y="0"/>
              <a:ext cx="4866164" cy="270933"/>
            </a:xfrm>
            <a:custGeom>
              <a:rect b="b" l="l" r="r" t="t"/>
              <a:pathLst>
                <a:path extrusionOk="0" h="270933" w="4866164">
                  <a:moveTo>
                    <a:pt x="0" y="0"/>
                  </a:moveTo>
                  <a:lnTo>
                    <a:pt x="4866164" y="0"/>
                  </a:lnTo>
                  <a:lnTo>
                    <a:pt x="4866164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5B98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7"/>
            <p:cNvSpPr txBox="1"/>
            <p:nvPr/>
          </p:nvSpPr>
          <p:spPr>
            <a:xfrm>
              <a:off x="0" y="-38100"/>
              <a:ext cx="4866164" cy="309033"/>
            </a:xfrm>
            <a:prstGeom prst="rect">
              <a:avLst/>
            </a:prstGeom>
            <a:solidFill>
              <a:srgbClr val="051D4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highlight>
                  <a:srgbClr val="051D4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7"/>
          <p:cNvGrpSpPr/>
          <p:nvPr/>
        </p:nvGrpSpPr>
        <p:grpSpPr>
          <a:xfrm>
            <a:off x="1028700" y="884039"/>
            <a:ext cx="10812675" cy="6870246"/>
            <a:chOff x="0" y="-38100"/>
            <a:chExt cx="2847783" cy="1809448"/>
          </a:xfrm>
        </p:grpSpPr>
        <p:sp>
          <p:nvSpPr>
            <p:cNvPr id="259" name="Google Shape;259;p7"/>
            <p:cNvSpPr/>
            <p:nvPr/>
          </p:nvSpPr>
          <p:spPr>
            <a:xfrm>
              <a:off x="0" y="0"/>
              <a:ext cx="2847783" cy="1771347"/>
            </a:xfrm>
            <a:custGeom>
              <a:rect b="b" l="l" r="r" t="t"/>
              <a:pathLst>
                <a:path extrusionOk="0" h="1771347" w="2847783">
                  <a:moveTo>
                    <a:pt x="0" y="0"/>
                  </a:moveTo>
                  <a:lnTo>
                    <a:pt x="2847783" y="0"/>
                  </a:lnTo>
                  <a:lnTo>
                    <a:pt x="2847783" y="1771347"/>
                  </a:lnTo>
                  <a:lnTo>
                    <a:pt x="0" y="1771347"/>
                  </a:lnTo>
                  <a:close/>
                </a:path>
              </a:pathLst>
            </a:custGeom>
            <a:solidFill>
              <a:srgbClr val="145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7"/>
            <p:cNvSpPr txBox="1"/>
            <p:nvPr/>
          </p:nvSpPr>
          <p:spPr>
            <a:xfrm>
              <a:off x="0" y="-38100"/>
              <a:ext cx="2847783" cy="1809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7"/>
          <p:cNvSpPr/>
          <p:nvPr/>
        </p:nvSpPr>
        <p:spPr>
          <a:xfrm>
            <a:off x="11658939" y="3737635"/>
            <a:ext cx="6629061" cy="5520665"/>
          </a:xfrm>
          <a:custGeom>
            <a:rect b="b" l="l" r="r" t="t"/>
            <a:pathLst>
              <a:path extrusionOk="0" h="5520665" w="6629061">
                <a:moveTo>
                  <a:pt x="0" y="0"/>
                </a:moveTo>
                <a:lnTo>
                  <a:pt x="6629061" y="0"/>
                </a:lnTo>
                <a:lnTo>
                  <a:pt x="6629061" y="5520665"/>
                </a:lnTo>
                <a:lnTo>
                  <a:pt x="0" y="5520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7"/>
          <p:cNvSpPr txBox="1"/>
          <p:nvPr/>
        </p:nvSpPr>
        <p:spPr>
          <a:xfrm>
            <a:off x="1557897" y="1322581"/>
            <a:ext cx="7394374" cy="2522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54"/>
              <a:buFont typeface="Arial"/>
              <a:buNone/>
            </a:pPr>
            <a:r>
              <a:rPr b="0" i="0" lang="en-US" sz="5854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Buďte ostražití – Na co si dát pozor</a:t>
            </a:r>
            <a:endParaRPr b="0" i="0" sz="5854" u="none" cap="none" strike="noStrike">
              <a:solidFill>
                <a:srgbClr val="FDFDF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63" name="Google Shape;263;p7"/>
          <p:cNvSpPr txBox="1"/>
          <p:nvPr/>
        </p:nvSpPr>
        <p:spPr>
          <a:xfrm>
            <a:off x="1557904" y="4538068"/>
            <a:ext cx="9332100" cy="2529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0" lang="en-US" sz="2348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Je páteční večer a prohlížíte si e-maily. Jedna zpráva od Dropboxu upoutá vaši pozornost: „Sdílený soubor: ProjectX_Financial_Report_Q2.xlsx'“. Pracujete na projektu a zpráva měla přijít později. Kliknete na odkaz, abyste soubor zkontrolovali... a dostanete víc, než jste čekali.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7"/>
          <p:cNvSpPr txBox="1"/>
          <p:nvPr/>
        </p:nvSpPr>
        <p:spPr>
          <a:xfrm>
            <a:off x="1557897" y="3807325"/>
            <a:ext cx="9332118" cy="6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Návnada, přirozená zvědavost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7"/>
          <p:cNvSpPr txBox="1"/>
          <p:nvPr/>
        </p:nvSpPr>
        <p:spPr>
          <a:xfrm>
            <a:off x="11599375" y="8919600"/>
            <a:ext cx="6748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sng" cap="none" strike="noStrike">
                <a:solidFill>
                  <a:srgbClr val="145DA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https://www.wizer-training.com/blog/email-phishing-template-june-2024</a:t>
            </a:r>
            <a:r>
              <a:rPr b="0" i="1" lang="en-US" sz="1600" u="none" cap="none" strike="noStrike">
                <a:solidFill>
                  <a:srgbClr val="145D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1" sz="1200" u="none" cap="none" strike="noStrike">
              <a:solidFill>
                <a:srgbClr val="145D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16056650" y="0"/>
            <a:ext cx="2230770" cy="2276296"/>
          </a:xfrm>
          <a:custGeom>
            <a:rect b="b" l="l" r="r" t="t"/>
            <a:pathLst>
              <a:path extrusionOk="0" h="3642074" w="3642074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8"/>
          <p:cNvGrpSpPr/>
          <p:nvPr/>
        </p:nvGrpSpPr>
        <p:grpSpPr>
          <a:xfrm>
            <a:off x="1028700" y="3708307"/>
            <a:ext cx="14586028" cy="5233568"/>
            <a:chOff x="0" y="-38100"/>
            <a:chExt cx="3841588" cy="1378388"/>
          </a:xfrm>
        </p:grpSpPr>
        <p:sp>
          <p:nvSpPr>
            <p:cNvPr id="272" name="Google Shape;272;p8"/>
            <p:cNvSpPr/>
            <p:nvPr/>
          </p:nvSpPr>
          <p:spPr>
            <a:xfrm>
              <a:off x="0" y="0"/>
              <a:ext cx="3841588" cy="1340288"/>
            </a:xfrm>
            <a:custGeom>
              <a:rect b="b" l="l" r="r" t="t"/>
              <a:pathLst>
                <a:path extrusionOk="0" h="1340288" w="3841588">
                  <a:moveTo>
                    <a:pt x="9023" y="0"/>
                  </a:moveTo>
                  <a:lnTo>
                    <a:pt x="3832565" y="0"/>
                  </a:lnTo>
                  <a:cubicBezTo>
                    <a:pt x="3837548" y="0"/>
                    <a:pt x="3841588" y="4040"/>
                    <a:pt x="3841588" y="9023"/>
                  </a:cubicBezTo>
                  <a:lnTo>
                    <a:pt x="3841588" y="1331265"/>
                  </a:lnTo>
                  <a:cubicBezTo>
                    <a:pt x="3841588" y="1336248"/>
                    <a:pt x="3837548" y="1340288"/>
                    <a:pt x="3832565" y="1340288"/>
                  </a:cubicBezTo>
                  <a:lnTo>
                    <a:pt x="9023" y="1340288"/>
                  </a:lnTo>
                  <a:cubicBezTo>
                    <a:pt x="4040" y="1340288"/>
                    <a:pt x="0" y="1336248"/>
                    <a:pt x="0" y="1331265"/>
                  </a:cubicBezTo>
                  <a:lnTo>
                    <a:pt x="0" y="9023"/>
                  </a:lnTo>
                  <a:cubicBezTo>
                    <a:pt x="0" y="4040"/>
                    <a:pt x="4040" y="0"/>
                    <a:pt x="902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 txBox="1"/>
            <p:nvPr/>
          </p:nvSpPr>
          <p:spPr>
            <a:xfrm>
              <a:off x="0" y="-38100"/>
              <a:ext cx="3841588" cy="1378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275" name="Google Shape;275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FFFF">
                  <a:alpha val="14901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77" name="Google Shape;277;p8"/>
          <p:cNvCxnSpPr/>
          <p:nvPr/>
        </p:nvCxnSpPr>
        <p:spPr>
          <a:xfrm>
            <a:off x="10706179" y="4181637"/>
            <a:ext cx="0" cy="4410340"/>
          </a:xfrm>
          <a:prstGeom prst="straightConnector1">
            <a:avLst/>
          </a:prstGeom>
          <a:noFill/>
          <a:ln cap="flat" cmpd="sng" w="38100">
            <a:solidFill>
              <a:srgbClr val="145DA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8" name="Google Shape;278;p8"/>
          <p:cNvSpPr/>
          <p:nvPr/>
        </p:nvSpPr>
        <p:spPr>
          <a:xfrm>
            <a:off x="10538350" y="3503847"/>
            <a:ext cx="6953550" cy="5787148"/>
          </a:xfrm>
          <a:custGeom>
            <a:rect b="b" l="l" r="r" t="t"/>
            <a:pathLst>
              <a:path extrusionOk="0" h="5787148" w="6953550">
                <a:moveTo>
                  <a:pt x="0" y="0"/>
                </a:moveTo>
                <a:lnTo>
                  <a:pt x="6953550" y="0"/>
                </a:lnTo>
                <a:lnTo>
                  <a:pt x="6953550" y="5787149"/>
                </a:lnTo>
                <a:lnTo>
                  <a:pt x="0" y="5787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8"/>
          <p:cNvSpPr txBox="1"/>
          <p:nvPr/>
        </p:nvSpPr>
        <p:spPr>
          <a:xfrm>
            <a:off x="1270420" y="904875"/>
            <a:ext cx="16514700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Buďte ostražití – Na co si dát pozor</a:t>
            </a:r>
            <a:endParaRPr b="0" i="0" sz="6000" u="none" cap="none" strike="noStrike">
              <a:solidFill>
                <a:srgbClr val="FDFDF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80" name="Google Shape;280;p8"/>
          <p:cNvSpPr txBox="1"/>
          <p:nvPr/>
        </p:nvSpPr>
        <p:spPr>
          <a:xfrm>
            <a:off x="1270420" y="2302199"/>
            <a:ext cx="12068148" cy="6892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rPr b="1" i="0" lang="en-US" sz="3199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Doručení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/>
          <p:cNvSpPr txBox="1"/>
          <p:nvPr/>
        </p:nvSpPr>
        <p:spPr>
          <a:xfrm>
            <a:off x="1599006" y="4082936"/>
            <a:ext cx="8219100" cy="4824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None/>
            </a:pPr>
            <a:r>
              <a:rPr b="0" i="0" lang="en-US" sz="3199" u="none" cap="none" strike="noStrike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Čekáte na balíček od Amazonu. Najednou dostanete e-mail, že jej nemohli doručit kvůli problému s adresou. Zpanikaříte a rychle kliknete na odkaz, abyste údaje aktualizovali, aniž byste si uvědomili, že jde o phishingový podvod.</a:t>
            </a:r>
            <a:endParaRPr/>
          </a:p>
        </p:txBody>
      </p:sp>
      <p:sp>
        <p:nvSpPr>
          <p:cNvPr id="282" name="Google Shape;282;p8"/>
          <p:cNvSpPr txBox="1"/>
          <p:nvPr/>
        </p:nvSpPr>
        <p:spPr>
          <a:xfrm>
            <a:off x="10538350" y="8941900"/>
            <a:ext cx="6953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sng" cap="none" strike="noStrike">
                <a:solidFill>
                  <a:srgbClr val="145DA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https://www.wizer-training.com/blog/email-phishing-template-june-2024</a:t>
            </a:r>
            <a:r>
              <a:rPr b="0" i="1" lang="en-US" sz="1600" u="none" cap="none" strike="noStrike">
                <a:solidFill>
                  <a:srgbClr val="145D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1" sz="1600" u="none" cap="none" strike="noStrike">
              <a:solidFill>
                <a:srgbClr val="145D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8"/>
          <p:cNvSpPr/>
          <p:nvPr/>
        </p:nvSpPr>
        <p:spPr>
          <a:xfrm>
            <a:off x="16056650" y="0"/>
            <a:ext cx="2230770" cy="2276296"/>
          </a:xfrm>
          <a:custGeom>
            <a:rect b="b" l="l" r="r" t="t"/>
            <a:pathLst>
              <a:path extrusionOk="0" h="3642074" w="3642074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9"/>
          <p:cNvGrpSpPr/>
          <p:nvPr/>
        </p:nvGrpSpPr>
        <p:grpSpPr>
          <a:xfrm>
            <a:off x="125" y="9113652"/>
            <a:ext cx="18288018" cy="1173336"/>
            <a:chOff x="0" y="-38100"/>
            <a:chExt cx="4866164" cy="309033"/>
          </a:xfrm>
        </p:grpSpPr>
        <p:sp>
          <p:nvSpPr>
            <p:cNvPr id="289" name="Google Shape;289;p9"/>
            <p:cNvSpPr/>
            <p:nvPr/>
          </p:nvSpPr>
          <p:spPr>
            <a:xfrm>
              <a:off x="0" y="0"/>
              <a:ext cx="4866164" cy="270933"/>
            </a:xfrm>
            <a:custGeom>
              <a:rect b="b" l="l" r="r" t="t"/>
              <a:pathLst>
                <a:path extrusionOk="0" h="270933" w="4866164">
                  <a:moveTo>
                    <a:pt x="0" y="0"/>
                  </a:moveTo>
                  <a:lnTo>
                    <a:pt x="4866164" y="0"/>
                  </a:lnTo>
                  <a:lnTo>
                    <a:pt x="4866164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9"/>
            <p:cNvSpPr txBox="1"/>
            <p:nvPr/>
          </p:nvSpPr>
          <p:spPr>
            <a:xfrm>
              <a:off x="0" y="-38100"/>
              <a:ext cx="4866164" cy="309033"/>
            </a:xfrm>
            <a:prstGeom prst="rect">
              <a:avLst/>
            </a:prstGeom>
            <a:solidFill>
              <a:srgbClr val="051D4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9"/>
          <p:cNvGrpSpPr/>
          <p:nvPr/>
        </p:nvGrpSpPr>
        <p:grpSpPr>
          <a:xfrm>
            <a:off x="1028700" y="884038"/>
            <a:ext cx="12328712" cy="7308565"/>
            <a:chOff x="0" y="-38100"/>
            <a:chExt cx="2847783" cy="1924877"/>
          </a:xfrm>
        </p:grpSpPr>
        <p:sp>
          <p:nvSpPr>
            <p:cNvPr id="292" name="Google Shape;292;p9"/>
            <p:cNvSpPr/>
            <p:nvPr/>
          </p:nvSpPr>
          <p:spPr>
            <a:xfrm>
              <a:off x="0" y="0"/>
              <a:ext cx="2847783" cy="1886777"/>
            </a:xfrm>
            <a:custGeom>
              <a:rect b="b" l="l" r="r" t="t"/>
              <a:pathLst>
                <a:path extrusionOk="0" h="1886777" w="2847783">
                  <a:moveTo>
                    <a:pt x="0" y="0"/>
                  </a:moveTo>
                  <a:lnTo>
                    <a:pt x="2847783" y="0"/>
                  </a:lnTo>
                  <a:lnTo>
                    <a:pt x="2847783" y="1886777"/>
                  </a:lnTo>
                  <a:lnTo>
                    <a:pt x="0" y="1886777"/>
                  </a:lnTo>
                  <a:close/>
                </a:path>
              </a:pathLst>
            </a:custGeom>
            <a:solidFill>
              <a:srgbClr val="145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9"/>
            <p:cNvSpPr txBox="1"/>
            <p:nvPr/>
          </p:nvSpPr>
          <p:spPr>
            <a:xfrm>
              <a:off x="0" y="-38100"/>
              <a:ext cx="2847783" cy="1924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p9"/>
          <p:cNvSpPr txBox="1"/>
          <p:nvPr/>
        </p:nvSpPr>
        <p:spPr>
          <a:xfrm>
            <a:off x="1557897" y="1322581"/>
            <a:ext cx="11996738" cy="2295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Buďte ostražití – Na co si dát pozor</a:t>
            </a:r>
            <a:endParaRPr b="0" i="0" sz="4800" u="none" cap="none" strike="noStrike">
              <a:solidFill>
                <a:srgbClr val="FDFDF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54"/>
              <a:buFont typeface="Arial"/>
              <a:buNone/>
            </a:pPr>
            <a:r>
              <a:t/>
            </a:r>
            <a:endParaRPr b="0" i="0" sz="5854" u="none" cap="none" strike="noStrike">
              <a:solidFill>
                <a:srgbClr val="FDFDF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95" name="Google Shape;295;p9"/>
          <p:cNvSpPr txBox="1"/>
          <p:nvPr/>
        </p:nvSpPr>
        <p:spPr>
          <a:xfrm>
            <a:off x="1544700" y="3709801"/>
            <a:ext cx="9332100" cy="35409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0" lang="en-US" sz="2348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Procházíte svou e-mailovou schránku, když najednou narazíte na barevný e-mail. Díky známé značce vypadá zpráva důvěryhodně. „Od této společnosti? Nepamatuji si, že bych se účastnil soutěže...“</a:t>
            </a:r>
            <a:endParaRPr/>
          </a:p>
          <a:p>
            <a:pPr indent="0" lvl="0" marL="0" marR="0" rtl="0" algn="just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0" lang="en-US" sz="2348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Ze zvědavosti zprávu otevřete. Gratulujeme – vyhráli jste skvělou cenu! Nadšení roste. Bez váhání kliknete na odkaz, abyste si cenu vyzvedli...</a:t>
            </a:r>
            <a:endParaRPr/>
          </a:p>
        </p:txBody>
      </p:sp>
      <p:sp>
        <p:nvSpPr>
          <p:cNvPr id="296" name="Google Shape;296;p9"/>
          <p:cNvSpPr txBox="1"/>
          <p:nvPr/>
        </p:nvSpPr>
        <p:spPr>
          <a:xfrm>
            <a:off x="1557886" y="2739157"/>
            <a:ext cx="9332118" cy="6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Gratulujeme vyhráli jste!</a:t>
            </a:r>
            <a:endParaRPr/>
          </a:p>
        </p:txBody>
      </p:sp>
      <p:pic>
        <p:nvPicPr>
          <p:cNvPr id="297" name="Google Shape;29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92800" y="3709801"/>
            <a:ext cx="6493010" cy="540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9"/>
          <p:cNvSpPr txBox="1"/>
          <p:nvPr/>
        </p:nvSpPr>
        <p:spPr>
          <a:xfrm>
            <a:off x="11392800" y="8651950"/>
            <a:ext cx="655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sng" cap="none" strike="noStrike">
                <a:solidFill>
                  <a:srgbClr val="145DA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https://www.wizer-training.com/blog/email-phishing-template-july-2024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/>
          <p:nvPr/>
        </p:nvSpPr>
        <p:spPr>
          <a:xfrm>
            <a:off x="16056650" y="0"/>
            <a:ext cx="2230770" cy="2276296"/>
          </a:xfrm>
          <a:custGeom>
            <a:rect b="b" l="l" r="r" t="t"/>
            <a:pathLst>
              <a:path extrusionOk="0" h="3642074" w="3642074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