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36"/>
  </p:notesMasterIdLst>
  <p:sldIdLst>
    <p:sldId id="290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92" r:id="rId35"/>
  </p:sldIdLst>
  <p:sldSz cx="18288000" cy="10287000"/>
  <p:notesSz cx="6858000" cy="9144000"/>
  <p:embeddedFontLst>
    <p:embeddedFont>
      <p:font typeface="Open Sans" panose="020B0606030504020204" pitchFamily="34" charset="0"/>
      <p:regular r:id="rId37"/>
      <p:bold r:id="rId38"/>
      <p:italic r:id="rId39"/>
      <p:boldItalic r:id="rId40"/>
    </p:embeddedFont>
    <p:embeddedFont>
      <p:font typeface="Open Sans Bold" panose="020B0806030504020204" pitchFamily="34" charset="0"/>
      <p:regular r:id="rId41"/>
      <p:bold r:id="rId42"/>
    </p:embeddedFont>
    <p:embeddedFont>
      <p:font typeface="Open Sans Extra Bold" panose="020B0604020202020204" charset="0"/>
      <p:regular r:id="rId43"/>
    </p:embeddedFont>
    <p:embeddedFont>
      <p:font typeface="Open Sans ExtraBold" panose="020B0906030804020204" pitchFamily="34" charset="0"/>
      <p:bold r:id="rId44"/>
      <p:boldItalic r:id="rId45"/>
    </p:embeddedFont>
    <p:embeddedFont>
      <p:font typeface="Poppins" panose="00000500000000000000" pitchFamily="2" charset="-18"/>
      <p:regular r:id="rId46"/>
      <p:bold r:id="rId47"/>
      <p:italic r:id="rId48"/>
      <p:boldItalic r:id="rId49"/>
    </p:embeddedFont>
    <p:embeddedFont>
      <p:font typeface="Poppins Bold" panose="00000800000000000000" pitchFamily="2" charset="-18"/>
      <p:regular r:id="rId50"/>
      <p:bold r:id="rId5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0" d="100"/>
          <a:sy n="50" d="100"/>
        </p:scale>
        <p:origin x="946" y="3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3.fntdata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50" Type="http://schemas.openxmlformats.org/officeDocument/2006/relationships/font" Target="fonts/font14.fntdata"/><Relationship Id="rId55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3" Type="http://schemas.openxmlformats.org/officeDocument/2006/relationships/viewProps" Target="viewProp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8.fntdata"/><Relationship Id="rId52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7.fntdata"/><Relationship Id="rId48" Type="http://schemas.openxmlformats.org/officeDocument/2006/relationships/font" Target="fonts/font12.fntdata"/><Relationship Id="rId8" Type="http://schemas.openxmlformats.org/officeDocument/2006/relationships/slide" Target="slides/slide6.xml"/><Relationship Id="rId51" Type="http://schemas.openxmlformats.org/officeDocument/2006/relationships/font" Target="fonts/font15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20" Type="http://schemas.openxmlformats.org/officeDocument/2006/relationships/slide" Target="slides/slide18.xml"/><Relationship Id="rId41" Type="http://schemas.openxmlformats.org/officeDocument/2006/relationships/font" Target="fonts/font5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49" Type="http://schemas.openxmlformats.org/officeDocument/2006/relationships/font" Target="fonts/font1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24.02.2025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/>
          </a:p>
          <a:p>
            <a:r>
              <a:rPr lang="en-US"/>
              <a:t>Czy te historie są prawdziwe?</a:t>
            </a:r>
          </a:p>
          <a:p>
            <a:r>
              <a:rPr lang="en-US"/>
              <a:t>Nie. Co nie znaczy, że nie mogły się wydarzyć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Nie notujemy w plikach, telefonach i na kartkach</a:t>
            </a:r>
          </a:p>
          <a:p>
            <a:r>
              <a:rPr lang="en-US"/>
              <a:t> Nawet tych zabezpieczonych hasłem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Kliknięcie podejrzanego linku i przejęcie konta: Kliknąłem w link, który wyglądał jak od znajomego, i wpisałem tam swoje dane logowania. Wtedy ktoś przejął moje konto i teraz nie mam dostępu do ważnych rzeczy.</a:t>
            </a:r>
          </a:p>
          <a:p>
            <a:r>
              <a:rPr lang="en-US"/>
              <a:t>Dostęp do konta po zostawieniu otwartego laptopa: Zostawiłam otwarty laptop w szkole, a ktoś wszedł na moje konto społecznościowe i opublikował niemiłe rzeczy, udając mnie. Teraz muszę tłumaczyć się nauczycielom i znajomym, bo wszyscy myślą, że to ja.</a:t>
            </a:r>
          </a:p>
          <a:p>
            <a:r>
              <a:rPr lang="en-US"/>
              <a:t>Kradzież pieniędzy przez słabe hasło: Ustawiłam bardzo proste hasło do mojego konta bankowego i ktoś je złamał, kradnąc wszystkie pieniądze. Teraz muszę walczyć o to, żeby je odzyskać.</a:t>
            </a:r>
          </a:p>
          <a:p>
            <a:r>
              <a:rPr lang="en-US"/>
              <a:t>Utrata konta w grze po podzieleniu się hasłem: Dałem koledze moje hasło do gry, a on zmienił je i zaczął używać mojego konta. Straciłem wszystkie moje osiągnięcia, nad którymi pracowałem przez długi czas.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7" name="Google Shape;537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463173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121656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8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8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901981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29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2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346299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3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0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30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30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30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3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011638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562994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2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2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32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3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3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169372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3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3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33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3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3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670170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4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3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3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3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854420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5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5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3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3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3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754893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2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2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2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2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2414553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24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26.jpeg"/><Relationship Id="rId4" Type="http://schemas.openxmlformats.org/officeDocument/2006/relationships/hyperlink" Target="mailto:goosiaczek2245@gmail.com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27.jpeg"/><Relationship Id="rId4" Type="http://schemas.openxmlformats.org/officeDocument/2006/relationships/hyperlink" Target="mailto:goosiaczek2245@gmail.com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7" Type="http://schemas.openxmlformats.org/officeDocument/2006/relationships/image" Target="../media/image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35.png"/><Relationship Id="rId4" Type="http://schemas.openxmlformats.org/officeDocument/2006/relationships/image" Target="../media/image24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svg"/><Relationship Id="rId12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svg"/><Relationship Id="rId5" Type="http://schemas.openxmlformats.org/officeDocument/2006/relationships/image" Target="../media/image7.sv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21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50.png"/><Relationship Id="rId4" Type="http://schemas.openxmlformats.org/officeDocument/2006/relationships/image" Target="../media/image21.sv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sv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2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 txBox="1"/>
          <p:nvPr/>
        </p:nvSpPr>
        <p:spPr>
          <a:xfrm>
            <a:off x="1429681" y="3326129"/>
            <a:ext cx="9858000" cy="2575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9156" b="0" i="0" u="none" strike="noStrike" kern="0" cap="none" spc="0" normalizeH="0" baseline="0" noProof="0" dirty="0" err="1">
                <a:ln>
                  <a:noFill/>
                </a:ln>
                <a:solidFill>
                  <a:srgbClr val="051D40"/>
                </a:solidFill>
                <a:effectLst/>
                <a:uLnTx/>
                <a:uFillTx/>
                <a:latin typeface="Open Sans ExtraBold"/>
                <a:ea typeface="Open Sans ExtraBold"/>
                <a:cs typeface="Open Sans ExtraBold"/>
                <a:sym typeface="Open Sans ExtraBold"/>
              </a:rPr>
              <a:t>Lekce</a:t>
            </a:r>
            <a:r>
              <a:rPr kumimoji="0" lang="en-US" sz="9156" b="0" i="0" u="none" strike="noStrike" kern="0" cap="none" spc="0" normalizeH="0" baseline="0" noProof="0" dirty="0">
                <a:ln>
                  <a:noFill/>
                </a:ln>
                <a:solidFill>
                  <a:srgbClr val="051D40"/>
                </a:solidFill>
                <a:effectLst/>
                <a:uLnTx/>
                <a:uFillTx/>
                <a:latin typeface="Open Sans ExtraBold"/>
                <a:ea typeface="Open Sans ExtraBold"/>
                <a:cs typeface="Open Sans ExtraBold"/>
                <a:sym typeface="Open Sans ExtraBold"/>
              </a:rPr>
              <a:t> </a:t>
            </a:r>
            <a:r>
              <a:rPr lang="pl-PL" sz="9156" kern="0" dirty="0">
                <a:solidFill>
                  <a:srgbClr val="051D40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2</a:t>
            </a:r>
          </a:p>
          <a:p>
            <a:pPr marL="0" marR="0" lvl="0" indent="0" algn="l" defTabSz="914400" rtl="0" eaLnBrk="1" fontAlgn="auto" latinLnBrk="0" hangingPunct="1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b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</a:b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5" name="Google Shape;85;p1"/>
          <p:cNvSpPr/>
          <p:nvPr/>
        </p:nvSpPr>
        <p:spPr>
          <a:xfrm>
            <a:off x="8757394" y="7522582"/>
            <a:ext cx="8779632" cy="1733977"/>
          </a:xfrm>
          <a:custGeom>
            <a:avLst/>
            <a:gdLst/>
            <a:ahLst/>
            <a:cxnLst/>
            <a:rect l="l" t="t" r="r" b="b"/>
            <a:pathLst>
              <a:path w="8779632" h="1733977" extrusionOk="0">
                <a:moveTo>
                  <a:pt x="0" y="0"/>
                </a:moveTo>
                <a:lnTo>
                  <a:pt x="8779632" y="0"/>
                </a:lnTo>
                <a:lnTo>
                  <a:pt x="8779632" y="1733977"/>
                </a:lnTo>
                <a:lnTo>
                  <a:pt x="0" y="173397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pl-PL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6" name="Google Shape;86;p1"/>
          <p:cNvSpPr txBox="1"/>
          <p:nvPr/>
        </p:nvSpPr>
        <p:spPr>
          <a:xfrm>
            <a:off x="1440549" y="5091508"/>
            <a:ext cx="5816488" cy="34070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l">
              <a:lnSpc>
                <a:spcPct val="150000"/>
              </a:lnSpc>
              <a:spcBef>
                <a:spcPct val="0"/>
              </a:spcBef>
            </a:pPr>
            <a:r>
              <a:rPr lang="en-US" sz="9160" dirty="0" err="1">
                <a:solidFill>
                  <a:srgbClr val="051D40"/>
                </a:solidFill>
                <a:latin typeface="Open Sans Extra Bold" panose="020B0604020202020204" charset="0"/>
                <a:ea typeface="Open Sans Extra Bold" panose="020B0604020202020204" charset="0"/>
                <a:cs typeface="Open Sans Extra Bold" panose="020B0604020202020204" charset="0"/>
                <a:sym typeface="Poppins"/>
              </a:rPr>
              <a:t>Heslo</a:t>
            </a:r>
            <a:r>
              <a:rPr lang="en-US" sz="9160" dirty="0">
                <a:solidFill>
                  <a:srgbClr val="051D40"/>
                </a:solidFill>
                <a:latin typeface="Open Sans Extra Bold" panose="020B0604020202020204" charset="0"/>
                <a:ea typeface="Open Sans Extra Bold" panose="020B0604020202020204" charset="0"/>
                <a:cs typeface="Open Sans Extra Bold" panose="020B0604020202020204" charset="0"/>
                <a:sym typeface="Poppins"/>
              </a:rPr>
              <a:t> </a:t>
            </a:r>
            <a:br>
              <a:rPr lang="pl-PL" sz="2800" dirty="0">
                <a:solidFill>
                  <a:srgbClr val="051D40"/>
                </a:solidFill>
                <a:latin typeface="Poppins"/>
                <a:ea typeface="Poppins"/>
                <a:cs typeface="Poppins"/>
                <a:sym typeface="Poppins"/>
              </a:rPr>
            </a:br>
            <a:r>
              <a:rPr lang="en-US" sz="2800" dirty="0" err="1">
                <a:solidFill>
                  <a:srgbClr val="051D40"/>
                </a:solidFill>
                <a:latin typeface="Poppins"/>
                <a:ea typeface="Poppins"/>
                <a:cs typeface="Poppins"/>
                <a:sym typeface="Poppins"/>
              </a:rPr>
              <a:t>Vytváření</a:t>
            </a:r>
            <a:r>
              <a:rPr lang="en-US" sz="2800" dirty="0">
                <a:solidFill>
                  <a:srgbClr val="051D40"/>
                </a:solidFill>
                <a:latin typeface="Poppins"/>
                <a:ea typeface="Poppins"/>
                <a:cs typeface="Poppins"/>
                <a:sym typeface="Poppins"/>
              </a:rPr>
              <a:t> a </a:t>
            </a:r>
            <a:r>
              <a:rPr lang="en-US" sz="2800" dirty="0" err="1">
                <a:solidFill>
                  <a:srgbClr val="051D40"/>
                </a:solidFill>
                <a:latin typeface="Poppins"/>
                <a:ea typeface="Poppins"/>
                <a:cs typeface="Poppins"/>
                <a:sym typeface="Poppins"/>
              </a:rPr>
              <a:t>správa</a:t>
            </a:r>
            <a:r>
              <a:rPr lang="en-US" sz="2800" dirty="0">
                <a:solidFill>
                  <a:srgbClr val="051D4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800" dirty="0" err="1">
                <a:solidFill>
                  <a:srgbClr val="051D40"/>
                </a:solidFill>
                <a:latin typeface="Poppins"/>
                <a:ea typeface="Poppins"/>
                <a:cs typeface="Poppins"/>
                <a:sym typeface="Poppins"/>
              </a:rPr>
              <a:t>bezpečného</a:t>
            </a:r>
            <a:r>
              <a:rPr lang="en-US" sz="2800" dirty="0">
                <a:solidFill>
                  <a:srgbClr val="051D4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800" dirty="0" err="1">
                <a:solidFill>
                  <a:srgbClr val="051D40"/>
                </a:solidFill>
                <a:latin typeface="Poppins"/>
                <a:ea typeface="Poppins"/>
                <a:cs typeface="Poppins"/>
                <a:sym typeface="Poppins"/>
              </a:rPr>
              <a:t>přístupu</a:t>
            </a:r>
            <a:endParaRPr lang="en-US" sz="2800" dirty="0">
              <a:solidFill>
                <a:srgbClr val="051D4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88" name="Google Shape;88;p1"/>
          <p:cNvSpPr/>
          <p:nvPr/>
        </p:nvSpPr>
        <p:spPr>
          <a:xfrm>
            <a:off x="601458" y="196896"/>
            <a:ext cx="3642074" cy="3642074"/>
          </a:xfrm>
          <a:custGeom>
            <a:avLst/>
            <a:gdLst/>
            <a:ahLst/>
            <a:cxnLst/>
            <a:rect l="l" t="t" r="r" b="b"/>
            <a:pathLst>
              <a:path w="3642074" h="3642074" extrusionOk="0">
                <a:moveTo>
                  <a:pt x="0" y="0"/>
                </a:moveTo>
                <a:lnTo>
                  <a:pt x="3642074" y="0"/>
                </a:lnTo>
                <a:lnTo>
                  <a:pt x="3642074" y="3642074"/>
                </a:lnTo>
                <a:lnTo>
                  <a:pt x="0" y="36420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pl-PL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89" name="Google Shape;89;p1"/>
          <p:cNvGrpSpPr/>
          <p:nvPr/>
        </p:nvGrpSpPr>
        <p:grpSpPr>
          <a:xfrm>
            <a:off x="259882" y="8981095"/>
            <a:ext cx="7747239" cy="1233491"/>
            <a:chOff x="0" y="0"/>
            <a:chExt cx="2776390" cy="442048"/>
          </a:xfrm>
        </p:grpSpPr>
        <p:sp>
          <p:nvSpPr>
            <p:cNvPr id="90" name="Google Shape;90;p1"/>
            <p:cNvSpPr/>
            <p:nvPr/>
          </p:nvSpPr>
          <p:spPr>
            <a:xfrm>
              <a:off x="0" y="0"/>
              <a:ext cx="2776390" cy="442048"/>
            </a:xfrm>
            <a:custGeom>
              <a:avLst/>
              <a:gdLst/>
              <a:ahLst/>
              <a:cxnLst/>
              <a:rect l="l" t="t" r="r" b="b"/>
              <a:pathLst>
                <a:path w="2776390" h="442048" extrusionOk="0">
                  <a:moveTo>
                    <a:pt x="0" y="0"/>
                  </a:moveTo>
                  <a:lnTo>
                    <a:pt x="2776390" y="0"/>
                  </a:lnTo>
                  <a:lnTo>
                    <a:pt x="2776390" y="442048"/>
                  </a:lnTo>
                  <a:lnTo>
                    <a:pt x="0" y="44204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pl-PL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91;p1"/>
            <p:cNvSpPr txBox="1"/>
            <p:nvPr/>
          </p:nvSpPr>
          <p:spPr>
            <a:xfrm>
              <a:off x="0" y="38100"/>
              <a:ext cx="2776390" cy="40394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599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"/>
                  <a:ea typeface="Open Sans"/>
                  <a:cs typeface="Open Sans"/>
                  <a:sym typeface="Open Sans"/>
                </a:rPr>
                <a:t>WZMACNIACZ: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599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"/>
                  <a:ea typeface="Open Sans"/>
                  <a:cs typeface="Open Sans"/>
                  <a:sym typeface="Open Sans"/>
                </a:rPr>
                <a:t>LEWADER: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8" name="Google Shape;98;p1"/>
          <p:cNvGrpSpPr/>
          <p:nvPr/>
        </p:nvGrpSpPr>
        <p:grpSpPr>
          <a:xfrm rot="5400000">
            <a:off x="15928467" y="1561271"/>
            <a:ext cx="1504489" cy="1337061"/>
            <a:chOff x="36828" y="54313"/>
            <a:chExt cx="739143" cy="656887"/>
          </a:xfrm>
        </p:grpSpPr>
        <p:sp>
          <p:nvSpPr>
            <p:cNvPr id="99" name="Google Shape;99;p1"/>
            <p:cNvSpPr/>
            <p:nvPr/>
          </p:nvSpPr>
          <p:spPr>
            <a:xfrm>
              <a:off x="36828" y="54313"/>
              <a:ext cx="739143" cy="656887"/>
            </a:xfrm>
            <a:custGeom>
              <a:avLst/>
              <a:gdLst/>
              <a:ahLst/>
              <a:cxnLst/>
              <a:rect l="l" t="t" r="r" b="b"/>
              <a:pathLst>
                <a:path w="739143" h="656887" extrusionOk="0">
                  <a:moveTo>
                    <a:pt x="416006" y="26947"/>
                  </a:moveTo>
                  <a:lnTo>
                    <a:pt x="729538" y="575627"/>
                  </a:lnTo>
                  <a:cubicBezTo>
                    <a:pt x="739144" y="592437"/>
                    <a:pt x="739075" y="613090"/>
                    <a:pt x="729357" y="629835"/>
                  </a:cubicBezTo>
                  <a:cubicBezTo>
                    <a:pt x="719639" y="646581"/>
                    <a:pt x="701742" y="656887"/>
                    <a:pt x="682381" y="656887"/>
                  </a:cubicBezTo>
                  <a:lnTo>
                    <a:pt x="56763" y="656887"/>
                  </a:lnTo>
                  <a:cubicBezTo>
                    <a:pt x="37402" y="656887"/>
                    <a:pt x="19505" y="646581"/>
                    <a:pt x="9787" y="629835"/>
                  </a:cubicBezTo>
                  <a:cubicBezTo>
                    <a:pt x="69" y="613090"/>
                    <a:pt x="0" y="592437"/>
                    <a:pt x="9606" y="575627"/>
                  </a:cubicBezTo>
                  <a:lnTo>
                    <a:pt x="323138" y="26947"/>
                  </a:lnTo>
                  <a:cubicBezTo>
                    <a:pt x="332660" y="10284"/>
                    <a:pt x="350380" y="0"/>
                    <a:pt x="369572" y="0"/>
                  </a:cubicBezTo>
                  <a:cubicBezTo>
                    <a:pt x="388764" y="0"/>
                    <a:pt x="406484" y="10284"/>
                    <a:pt x="416006" y="26947"/>
                  </a:cubicBezTo>
                  <a:close/>
                </a:path>
              </a:pathLst>
            </a:custGeom>
            <a:solidFill>
              <a:srgbClr val="1C94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100;p1"/>
            <p:cNvSpPr txBox="1"/>
            <p:nvPr/>
          </p:nvSpPr>
          <p:spPr>
            <a:xfrm>
              <a:off x="127000" y="358775"/>
              <a:ext cx="558800" cy="3016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8833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1" name="Google Shape;101;p1"/>
          <p:cNvGrpSpPr/>
          <p:nvPr/>
        </p:nvGrpSpPr>
        <p:grpSpPr>
          <a:xfrm rot="5400000">
            <a:off x="16860591" y="169771"/>
            <a:ext cx="1504489" cy="1337061"/>
            <a:chOff x="36828" y="54313"/>
            <a:chExt cx="739143" cy="656887"/>
          </a:xfrm>
        </p:grpSpPr>
        <p:sp>
          <p:nvSpPr>
            <p:cNvPr id="102" name="Google Shape;102;p1"/>
            <p:cNvSpPr/>
            <p:nvPr/>
          </p:nvSpPr>
          <p:spPr>
            <a:xfrm>
              <a:off x="36828" y="54313"/>
              <a:ext cx="739143" cy="656887"/>
            </a:xfrm>
            <a:custGeom>
              <a:avLst/>
              <a:gdLst/>
              <a:ahLst/>
              <a:cxnLst/>
              <a:rect l="l" t="t" r="r" b="b"/>
              <a:pathLst>
                <a:path w="739143" h="656887" extrusionOk="0">
                  <a:moveTo>
                    <a:pt x="416006" y="26947"/>
                  </a:moveTo>
                  <a:lnTo>
                    <a:pt x="729538" y="575627"/>
                  </a:lnTo>
                  <a:cubicBezTo>
                    <a:pt x="739144" y="592437"/>
                    <a:pt x="739075" y="613090"/>
                    <a:pt x="729357" y="629835"/>
                  </a:cubicBezTo>
                  <a:cubicBezTo>
                    <a:pt x="719639" y="646581"/>
                    <a:pt x="701742" y="656887"/>
                    <a:pt x="682381" y="656887"/>
                  </a:cubicBezTo>
                  <a:lnTo>
                    <a:pt x="56763" y="656887"/>
                  </a:lnTo>
                  <a:cubicBezTo>
                    <a:pt x="37402" y="656887"/>
                    <a:pt x="19505" y="646581"/>
                    <a:pt x="9787" y="629835"/>
                  </a:cubicBezTo>
                  <a:cubicBezTo>
                    <a:pt x="69" y="613090"/>
                    <a:pt x="0" y="592437"/>
                    <a:pt x="9606" y="575627"/>
                  </a:cubicBezTo>
                  <a:lnTo>
                    <a:pt x="323138" y="26947"/>
                  </a:lnTo>
                  <a:cubicBezTo>
                    <a:pt x="332660" y="10284"/>
                    <a:pt x="350380" y="0"/>
                    <a:pt x="369572" y="0"/>
                  </a:cubicBezTo>
                  <a:cubicBezTo>
                    <a:pt x="388764" y="0"/>
                    <a:pt x="406484" y="10284"/>
                    <a:pt x="416006" y="26947"/>
                  </a:cubicBezTo>
                  <a:close/>
                </a:path>
              </a:pathLst>
            </a:custGeom>
            <a:solidFill>
              <a:srgbClr val="2C53AB"/>
            </a:solidFill>
            <a:ln w="38100" cap="sq" cmpd="sng">
              <a:solidFill>
                <a:srgbClr val="2C53AB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103;p1"/>
            <p:cNvSpPr txBox="1"/>
            <p:nvPr/>
          </p:nvSpPr>
          <p:spPr>
            <a:xfrm>
              <a:off x="127000" y="358775"/>
              <a:ext cx="558800" cy="3016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8833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4" name="Google Shape;104;p1"/>
          <p:cNvGrpSpPr/>
          <p:nvPr/>
        </p:nvGrpSpPr>
        <p:grpSpPr>
          <a:xfrm rot="-5400000">
            <a:off x="15388322" y="137907"/>
            <a:ext cx="1489496" cy="1326006"/>
            <a:chOff x="40511" y="59744"/>
            <a:chExt cx="731777" cy="651456"/>
          </a:xfrm>
        </p:grpSpPr>
        <p:sp>
          <p:nvSpPr>
            <p:cNvPr id="105" name="Google Shape;105;p1"/>
            <p:cNvSpPr/>
            <p:nvPr/>
          </p:nvSpPr>
          <p:spPr>
            <a:xfrm>
              <a:off x="40511" y="59744"/>
              <a:ext cx="731777" cy="651456"/>
            </a:xfrm>
            <a:custGeom>
              <a:avLst/>
              <a:gdLst/>
              <a:ahLst/>
              <a:cxnLst/>
              <a:rect l="l" t="t" r="r" b="b"/>
              <a:pathLst>
                <a:path w="731777" h="651456" extrusionOk="0">
                  <a:moveTo>
                    <a:pt x="416967" y="29642"/>
                  </a:moveTo>
                  <a:lnTo>
                    <a:pt x="721211" y="562070"/>
                  </a:lnTo>
                  <a:cubicBezTo>
                    <a:pt x="731778" y="580561"/>
                    <a:pt x="731702" y="603279"/>
                    <a:pt x="721012" y="621699"/>
                  </a:cubicBezTo>
                  <a:cubicBezTo>
                    <a:pt x="710323" y="640119"/>
                    <a:pt x="690636" y="651456"/>
                    <a:pt x="669339" y="651456"/>
                  </a:cubicBezTo>
                  <a:lnTo>
                    <a:pt x="62439" y="651456"/>
                  </a:lnTo>
                  <a:cubicBezTo>
                    <a:pt x="41142" y="651456"/>
                    <a:pt x="21455" y="640119"/>
                    <a:pt x="10766" y="621699"/>
                  </a:cubicBezTo>
                  <a:cubicBezTo>
                    <a:pt x="76" y="603279"/>
                    <a:pt x="0" y="580561"/>
                    <a:pt x="10567" y="562070"/>
                  </a:cubicBezTo>
                  <a:lnTo>
                    <a:pt x="314811" y="29642"/>
                  </a:lnTo>
                  <a:cubicBezTo>
                    <a:pt x="325285" y="11312"/>
                    <a:pt x="344778" y="0"/>
                    <a:pt x="365889" y="0"/>
                  </a:cubicBezTo>
                  <a:cubicBezTo>
                    <a:pt x="387000" y="0"/>
                    <a:pt x="406493" y="11312"/>
                    <a:pt x="416967" y="29642"/>
                  </a:cubicBezTo>
                  <a:close/>
                </a:path>
              </a:pathLst>
            </a:custGeom>
            <a:solidFill>
              <a:srgbClr val="FFFFFF"/>
            </a:solidFill>
            <a:ln w="381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106;p1"/>
            <p:cNvSpPr txBox="1"/>
            <p:nvPr/>
          </p:nvSpPr>
          <p:spPr>
            <a:xfrm>
              <a:off x="127000" y="358775"/>
              <a:ext cx="558800" cy="3016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8833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7" name="Google Shape;107;p1"/>
          <p:cNvGrpSpPr/>
          <p:nvPr/>
        </p:nvGrpSpPr>
        <p:grpSpPr>
          <a:xfrm rot="5400000">
            <a:off x="16912982" y="2811191"/>
            <a:ext cx="1504489" cy="1337061"/>
            <a:chOff x="36828" y="54313"/>
            <a:chExt cx="739143" cy="656887"/>
          </a:xfrm>
        </p:grpSpPr>
        <p:sp>
          <p:nvSpPr>
            <p:cNvPr id="108" name="Google Shape;108;p1"/>
            <p:cNvSpPr/>
            <p:nvPr/>
          </p:nvSpPr>
          <p:spPr>
            <a:xfrm>
              <a:off x="36828" y="54313"/>
              <a:ext cx="739143" cy="656887"/>
            </a:xfrm>
            <a:custGeom>
              <a:avLst/>
              <a:gdLst/>
              <a:ahLst/>
              <a:cxnLst/>
              <a:rect l="l" t="t" r="r" b="b"/>
              <a:pathLst>
                <a:path w="739143" h="656887" extrusionOk="0">
                  <a:moveTo>
                    <a:pt x="416006" y="26947"/>
                  </a:moveTo>
                  <a:lnTo>
                    <a:pt x="729538" y="575627"/>
                  </a:lnTo>
                  <a:cubicBezTo>
                    <a:pt x="739144" y="592437"/>
                    <a:pt x="739075" y="613090"/>
                    <a:pt x="729357" y="629835"/>
                  </a:cubicBezTo>
                  <a:cubicBezTo>
                    <a:pt x="719639" y="646581"/>
                    <a:pt x="701742" y="656887"/>
                    <a:pt x="682381" y="656887"/>
                  </a:cubicBezTo>
                  <a:lnTo>
                    <a:pt x="56763" y="656887"/>
                  </a:lnTo>
                  <a:cubicBezTo>
                    <a:pt x="37402" y="656887"/>
                    <a:pt x="19505" y="646581"/>
                    <a:pt x="9787" y="629835"/>
                  </a:cubicBezTo>
                  <a:cubicBezTo>
                    <a:pt x="69" y="613090"/>
                    <a:pt x="0" y="592437"/>
                    <a:pt x="9606" y="575627"/>
                  </a:cubicBezTo>
                  <a:lnTo>
                    <a:pt x="323138" y="26947"/>
                  </a:lnTo>
                  <a:cubicBezTo>
                    <a:pt x="332660" y="10284"/>
                    <a:pt x="350380" y="0"/>
                    <a:pt x="369572" y="0"/>
                  </a:cubicBezTo>
                  <a:cubicBezTo>
                    <a:pt x="388764" y="0"/>
                    <a:pt x="406484" y="10284"/>
                    <a:pt x="416006" y="26947"/>
                  </a:cubicBezTo>
                  <a:close/>
                </a:path>
              </a:pathLst>
            </a:custGeom>
            <a:solidFill>
              <a:srgbClr val="5682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109;p1"/>
            <p:cNvSpPr txBox="1"/>
            <p:nvPr/>
          </p:nvSpPr>
          <p:spPr>
            <a:xfrm>
              <a:off x="127000" y="358775"/>
              <a:ext cx="558800" cy="3016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8833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0" name="Google Shape;110;p1"/>
          <p:cNvSpPr/>
          <p:nvPr/>
        </p:nvSpPr>
        <p:spPr>
          <a:xfrm>
            <a:off x="8018075" y="5261700"/>
            <a:ext cx="10258200" cy="5025300"/>
          </a:xfrm>
          <a:prstGeom prst="rtTriangle">
            <a:avLst/>
          </a:prstGeom>
          <a:solidFill>
            <a:srgbClr val="051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51D40"/>
              </a:solidFill>
              <a:effectLst/>
              <a:highlight>
                <a:srgbClr val="051D40"/>
              </a:highlight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570F5FCD-03E3-D56A-FBDA-852C47A84BF8}"/>
              </a:ext>
            </a:extLst>
          </p:cNvPr>
          <p:cNvSpPr txBox="1"/>
          <p:nvPr/>
        </p:nvSpPr>
        <p:spPr>
          <a:xfrm>
            <a:off x="4584247" y="4679369"/>
            <a:ext cx="916849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pl-PL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8" name="Group 8">
            <a:extLst>
              <a:ext uri="{FF2B5EF4-FFF2-40B4-BE49-F238E27FC236}">
                <a16:creationId xmlns:a16="http://schemas.microsoft.com/office/drawing/2014/main" id="{887EA054-7627-6B1B-10C2-804E7FD24BFE}"/>
              </a:ext>
            </a:extLst>
          </p:cNvPr>
          <p:cNvGrpSpPr>
            <a:grpSpLocks noChangeAspect="1"/>
          </p:cNvGrpSpPr>
          <p:nvPr/>
        </p:nvGrpSpPr>
        <p:grpSpPr>
          <a:xfrm>
            <a:off x="8264566" y="3143200"/>
            <a:ext cx="9146584" cy="5246370"/>
            <a:chOff x="0" y="0"/>
            <a:chExt cx="7981950" cy="4578350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BB8E0457-FD29-D875-6832-D3B86E35C7C5}"/>
                </a:ext>
              </a:extLst>
            </p:cNvPr>
            <p:cNvSpPr/>
            <p:nvPr/>
          </p:nvSpPr>
          <p:spPr>
            <a:xfrm>
              <a:off x="765810" y="21590"/>
              <a:ext cx="6451600" cy="4326890"/>
            </a:xfrm>
            <a:custGeom>
              <a:avLst/>
              <a:gdLst/>
              <a:ahLst/>
              <a:cxnLst/>
              <a:rect l="l" t="t" r="r" b="b"/>
              <a:pathLst>
                <a:path w="6451600" h="4326890">
                  <a:moveTo>
                    <a:pt x="6224270" y="0"/>
                  </a:moveTo>
                  <a:lnTo>
                    <a:pt x="226060" y="0"/>
                  </a:lnTo>
                  <a:cubicBezTo>
                    <a:pt x="101600" y="0"/>
                    <a:pt x="0" y="101600"/>
                    <a:pt x="0" y="226060"/>
                  </a:cubicBezTo>
                  <a:lnTo>
                    <a:pt x="0" y="4326890"/>
                  </a:lnTo>
                  <a:lnTo>
                    <a:pt x="6451601" y="4326890"/>
                  </a:lnTo>
                  <a:lnTo>
                    <a:pt x="6451601" y="226060"/>
                  </a:lnTo>
                  <a:cubicBezTo>
                    <a:pt x="6450331" y="101600"/>
                    <a:pt x="6348731" y="0"/>
                    <a:pt x="6224270" y="0"/>
                  </a:cubicBezTo>
                  <a:close/>
                  <a:moveTo>
                    <a:pt x="6252210" y="4043680"/>
                  </a:moveTo>
                  <a:lnTo>
                    <a:pt x="196851" y="4043680"/>
                  </a:lnTo>
                  <a:lnTo>
                    <a:pt x="196851" y="255270"/>
                  </a:lnTo>
                  <a:lnTo>
                    <a:pt x="6252210" y="255270"/>
                  </a:lnTo>
                  <a:lnTo>
                    <a:pt x="6252210" y="4043680"/>
                  </a:lnTo>
                  <a:close/>
                </a:path>
              </a:pathLst>
            </a:custGeom>
            <a:solidFill>
              <a:srgbClr val="242424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pl-PL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87451D60-68C5-3C37-DF92-E716E0B2A18B}"/>
                </a:ext>
              </a:extLst>
            </p:cNvPr>
            <p:cNvSpPr/>
            <p:nvPr/>
          </p:nvSpPr>
          <p:spPr>
            <a:xfrm>
              <a:off x="0" y="0"/>
              <a:ext cx="7981950" cy="4542790"/>
            </a:xfrm>
            <a:custGeom>
              <a:avLst/>
              <a:gdLst/>
              <a:ahLst/>
              <a:cxnLst/>
              <a:rect l="l" t="t" r="r" b="b"/>
              <a:pathLst>
                <a:path w="7981950" h="4542790">
                  <a:moveTo>
                    <a:pt x="7239000" y="4348480"/>
                  </a:moveTo>
                  <a:lnTo>
                    <a:pt x="7239000" y="243840"/>
                  </a:lnTo>
                  <a:cubicBezTo>
                    <a:pt x="7239000" y="109220"/>
                    <a:pt x="7129780" y="0"/>
                    <a:pt x="6995160" y="0"/>
                  </a:cubicBezTo>
                  <a:lnTo>
                    <a:pt x="985520" y="0"/>
                  </a:lnTo>
                  <a:cubicBezTo>
                    <a:pt x="852170" y="0"/>
                    <a:pt x="742950" y="109220"/>
                    <a:pt x="742950" y="243840"/>
                  </a:cubicBezTo>
                  <a:lnTo>
                    <a:pt x="742950" y="4349750"/>
                  </a:lnTo>
                  <a:lnTo>
                    <a:pt x="0" y="4349750"/>
                  </a:lnTo>
                  <a:lnTo>
                    <a:pt x="0" y="4447540"/>
                  </a:lnTo>
                  <a:cubicBezTo>
                    <a:pt x="0" y="4500880"/>
                    <a:pt x="43180" y="4542790"/>
                    <a:pt x="95250" y="4542790"/>
                  </a:cubicBezTo>
                  <a:lnTo>
                    <a:pt x="7886700" y="4542790"/>
                  </a:lnTo>
                  <a:cubicBezTo>
                    <a:pt x="7940040" y="4542790"/>
                    <a:pt x="7981950" y="4499610"/>
                    <a:pt x="7981950" y="4447540"/>
                  </a:cubicBezTo>
                  <a:lnTo>
                    <a:pt x="7981950" y="4349750"/>
                  </a:lnTo>
                  <a:lnTo>
                    <a:pt x="7239000" y="4349750"/>
                  </a:lnTo>
                  <a:close/>
                  <a:moveTo>
                    <a:pt x="4519930" y="4348480"/>
                  </a:moveTo>
                  <a:lnTo>
                    <a:pt x="4519930" y="4349750"/>
                  </a:lnTo>
                  <a:cubicBezTo>
                    <a:pt x="4519930" y="4403090"/>
                    <a:pt x="4476750" y="4445000"/>
                    <a:pt x="4424680" y="4445000"/>
                  </a:cubicBezTo>
                  <a:lnTo>
                    <a:pt x="3557270" y="4445000"/>
                  </a:lnTo>
                  <a:cubicBezTo>
                    <a:pt x="3503930" y="4445000"/>
                    <a:pt x="3462020" y="4401820"/>
                    <a:pt x="3462020" y="4349750"/>
                  </a:cubicBezTo>
                  <a:lnTo>
                    <a:pt x="3462020" y="4348480"/>
                  </a:lnTo>
                  <a:lnTo>
                    <a:pt x="765810" y="4348480"/>
                  </a:lnTo>
                  <a:lnTo>
                    <a:pt x="765810" y="247650"/>
                  </a:lnTo>
                  <a:cubicBezTo>
                    <a:pt x="765810" y="123190"/>
                    <a:pt x="867410" y="21590"/>
                    <a:pt x="991870" y="21590"/>
                  </a:cubicBezTo>
                  <a:lnTo>
                    <a:pt x="6990080" y="21590"/>
                  </a:lnTo>
                  <a:cubicBezTo>
                    <a:pt x="7114539" y="21590"/>
                    <a:pt x="7216139" y="123190"/>
                    <a:pt x="7216139" y="247650"/>
                  </a:cubicBezTo>
                  <a:lnTo>
                    <a:pt x="7216139" y="4348480"/>
                  </a:lnTo>
                  <a:lnTo>
                    <a:pt x="4519930" y="4348480"/>
                  </a:lnTo>
                  <a:close/>
                </a:path>
              </a:pathLst>
            </a:custGeom>
            <a:solidFill>
              <a:srgbClr val="E9E9E9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pl-PL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9CEACCDA-2DA9-98F9-4166-7FC9E8934EC9}"/>
                </a:ext>
              </a:extLst>
            </p:cNvPr>
            <p:cNvSpPr/>
            <p:nvPr/>
          </p:nvSpPr>
          <p:spPr>
            <a:xfrm>
              <a:off x="3460750" y="4349750"/>
              <a:ext cx="1059180" cy="96520"/>
            </a:xfrm>
            <a:custGeom>
              <a:avLst/>
              <a:gdLst/>
              <a:ahLst/>
              <a:cxnLst/>
              <a:rect l="l" t="t" r="r" b="b"/>
              <a:pathLst>
                <a:path w="1059180" h="96520">
                  <a:moveTo>
                    <a:pt x="96520" y="96520"/>
                  </a:moveTo>
                  <a:lnTo>
                    <a:pt x="963930" y="96520"/>
                  </a:lnTo>
                  <a:cubicBezTo>
                    <a:pt x="1017270" y="96520"/>
                    <a:pt x="1059180" y="53340"/>
                    <a:pt x="1059180" y="1270"/>
                  </a:cubicBezTo>
                  <a:lnTo>
                    <a:pt x="1059180" y="0"/>
                  </a:lnTo>
                  <a:lnTo>
                    <a:pt x="0" y="0"/>
                  </a:lnTo>
                  <a:lnTo>
                    <a:pt x="0" y="1270"/>
                  </a:lnTo>
                  <a:cubicBezTo>
                    <a:pt x="0" y="53340"/>
                    <a:pt x="43180" y="96520"/>
                    <a:pt x="96520" y="96520"/>
                  </a:cubicBezTo>
                  <a:close/>
                </a:path>
              </a:pathLst>
            </a:custGeom>
            <a:solidFill>
              <a:srgbClr val="CCCCCC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pl-PL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1FD68F28-5C19-9D40-DCCD-F7E6B7E1E262}"/>
                </a:ext>
              </a:extLst>
            </p:cNvPr>
            <p:cNvSpPr/>
            <p:nvPr/>
          </p:nvSpPr>
          <p:spPr>
            <a:xfrm>
              <a:off x="163830" y="4542790"/>
              <a:ext cx="7654290" cy="35560"/>
            </a:xfrm>
            <a:custGeom>
              <a:avLst/>
              <a:gdLst/>
              <a:ahLst/>
              <a:cxnLst/>
              <a:rect l="l" t="t" r="r" b="b"/>
              <a:pathLst>
                <a:path w="7654290" h="35560">
                  <a:moveTo>
                    <a:pt x="0" y="0"/>
                  </a:moveTo>
                  <a:cubicBezTo>
                    <a:pt x="0" y="20320"/>
                    <a:pt x="16510" y="35560"/>
                    <a:pt x="35560" y="35560"/>
                  </a:cubicBezTo>
                  <a:lnTo>
                    <a:pt x="7618730" y="35560"/>
                  </a:lnTo>
                  <a:cubicBezTo>
                    <a:pt x="7639050" y="35560"/>
                    <a:pt x="7654290" y="19050"/>
                    <a:pt x="765429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CCCCC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pl-PL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" name="Freeform 12">
            <a:extLst>
              <a:ext uri="{FF2B5EF4-FFF2-40B4-BE49-F238E27FC236}">
                <a16:creationId xmlns:a16="http://schemas.microsoft.com/office/drawing/2014/main" id="{702CA782-733B-D970-F133-1BD9488B6911}"/>
              </a:ext>
            </a:extLst>
          </p:cNvPr>
          <p:cNvSpPr/>
          <p:nvPr/>
        </p:nvSpPr>
        <p:spPr>
          <a:xfrm>
            <a:off x="9367686" y="3471172"/>
            <a:ext cx="6938888" cy="4342626"/>
          </a:xfrm>
          <a:custGeom>
            <a:avLst/>
            <a:gdLst/>
            <a:ahLst/>
            <a:cxnLst/>
            <a:rect l="l" t="t" r="r" b="b"/>
            <a:pathLst>
              <a:path w="6055360" h="3789680">
                <a:moveTo>
                  <a:pt x="0" y="0"/>
                </a:moveTo>
                <a:lnTo>
                  <a:pt x="6055360" y="0"/>
                </a:lnTo>
                <a:lnTo>
                  <a:pt x="6055360" y="3789680"/>
                </a:lnTo>
                <a:lnTo>
                  <a:pt x="0" y="3789680"/>
                </a:lnTo>
                <a:close/>
              </a:path>
            </a:pathLst>
          </a:custGeom>
          <a:blipFill>
            <a:blip r:embed="rId5"/>
            <a:stretch>
              <a:fillRect t="-20024" b="-12678"/>
            </a:stretch>
          </a:blipFill>
        </p:spPr>
        <p:txBody>
          <a:bodyPr/>
          <a:lstStyle/>
          <a:p>
            <a:endParaRPr lang="pl-PL"/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2D651211-82BE-B47A-025D-BFD88303B7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832" y="8984585"/>
            <a:ext cx="6629400" cy="66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-1683914" y="-2126536"/>
            <a:ext cx="3813100" cy="4033086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endParaRPr/>
          </a:p>
        </p:txBody>
      </p:sp>
      <p:grpSp>
        <p:nvGrpSpPr>
          <p:cNvPr id="5" name="Group 5"/>
          <p:cNvGrpSpPr/>
          <p:nvPr/>
        </p:nvGrpSpPr>
        <p:grpSpPr>
          <a:xfrm>
            <a:off x="10239603" y="1122782"/>
            <a:ext cx="7019697" cy="10556306"/>
            <a:chOff x="0" y="0"/>
            <a:chExt cx="660400" cy="99311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60400" cy="993118"/>
            </a:xfrm>
            <a:custGeom>
              <a:avLst/>
              <a:gdLst/>
              <a:ahLst/>
              <a:cxnLst/>
              <a:rect l="l" t="t" r="r" b="b"/>
              <a:pathLst>
                <a:path w="660400" h="993118">
                  <a:moveTo>
                    <a:pt x="220252" y="19070"/>
                  </a:moveTo>
                  <a:cubicBezTo>
                    <a:pt x="254000" y="7556"/>
                    <a:pt x="292600" y="0"/>
                    <a:pt x="330378" y="0"/>
                  </a:cubicBezTo>
                  <a:cubicBezTo>
                    <a:pt x="368157" y="0"/>
                    <a:pt x="404509" y="6476"/>
                    <a:pt x="438009" y="17990"/>
                  </a:cubicBezTo>
                  <a:cubicBezTo>
                    <a:pt x="438723" y="18350"/>
                    <a:pt x="439435" y="18350"/>
                    <a:pt x="440148" y="18710"/>
                  </a:cubicBezTo>
                  <a:cubicBezTo>
                    <a:pt x="565955" y="64765"/>
                    <a:pt x="658618" y="186379"/>
                    <a:pt x="660400" y="332507"/>
                  </a:cubicBezTo>
                  <a:lnTo>
                    <a:pt x="660400" y="993118"/>
                  </a:lnTo>
                  <a:lnTo>
                    <a:pt x="0" y="993118"/>
                  </a:lnTo>
                  <a:lnTo>
                    <a:pt x="0" y="332998"/>
                  </a:lnTo>
                  <a:cubicBezTo>
                    <a:pt x="1782" y="185660"/>
                    <a:pt x="93019" y="64045"/>
                    <a:pt x="220252" y="19070"/>
                  </a:cubicBezTo>
                  <a:close/>
                </a:path>
              </a:pathLst>
            </a:custGeom>
            <a:solidFill>
              <a:srgbClr val="002060"/>
            </a:solidFill>
          </p:spPr>
          <p:txBody>
            <a:bodyPr/>
            <a:lstStyle/>
            <a:p>
              <a:endParaRPr lang="pl-PL" dirty="0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88900"/>
              <a:ext cx="660400" cy="9042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10614313" y="1459818"/>
            <a:ext cx="6270276" cy="6270276"/>
            <a:chOff x="0" y="0"/>
            <a:chExt cx="8916670" cy="8916670"/>
          </a:xfrm>
        </p:grpSpPr>
        <p:sp>
          <p:nvSpPr>
            <p:cNvPr id="9" name="Freeform 9"/>
            <p:cNvSpPr/>
            <p:nvPr/>
          </p:nvSpPr>
          <p:spPr>
            <a:xfrm>
              <a:off x="6350" y="6350"/>
              <a:ext cx="8903970" cy="8903970"/>
            </a:xfrm>
            <a:custGeom>
              <a:avLst/>
              <a:gdLst/>
              <a:ahLst/>
              <a:cxnLst/>
              <a:rect l="l" t="t" r="r" b="b"/>
              <a:pathLst>
                <a:path w="8903970" h="8903970">
                  <a:moveTo>
                    <a:pt x="4451350" y="8903970"/>
                  </a:moveTo>
                  <a:cubicBezTo>
                    <a:pt x="1997710" y="8903970"/>
                    <a:pt x="0" y="6906260"/>
                    <a:pt x="0" y="4451350"/>
                  </a:cubicBezTo>
                  <a:cubicBezTo>
                    <a:pt x="0" y="1996440"/>
                    <a:pt x="1997710" y="0"/>
                    <a:pt x="4451350" y="0"/>
                  </a:cubicBezTo>
                  <a:cubicBezTo>
                    <a:pt x="6904990" y="0"/>
                    <a:pt x="8903970" y="1997710"/>
                    <a:pt x="8903970" y="4451350"/>
                  </a:cubicBezTo>
                  <a:cubicBezTo>
                    <a:pt x="8903970" y="6904990"/>
                    <a:pt x="6906260" y="8903970"/>
                    <a:pt x="4451350" y="8903970"/>
                  </a:cubicBezTo>
                  <a:close/>
                  <a:moveTo>
                    <a:pt x="4451350" y="19050"/>
                  </a:moveTo>
                  <a:cubicBezTo>
                    <a:pt x="2007870" y="19050"/>
                    <a:pt x="19050" y="2007870"/>
                    <a:pt x="19050" y="4451350"/>
                  </a:cubicBezTo>
                  <a:cubicBezTo>
                    <a:pt x="19050" y="6894830"/>
                    <a:pt x="2007870" y="8883650"/>
                    <a:pt x="4451350" y="8883650"/>
                  </a:cubicBezTo>
                  <a:cubicBezTo>
                    <a:pt x="6894830" y="8883650"/>
                    <a:pt x="8883650" y="6894830"/>
                    <a:pt x="8883650" y="4451350"/>
                  </a:cubicBezTo>
                  <a:cubicBezTo>
                    <a:pt x="8883650" y="2007870"/>
                    <a:pt x="6896100" y="19050"/>
                    <a:pt x="4451350" y="1905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154940" y="154940"/>
              <a:ext cx="8605520" cy="8605520"/>
            </a:xfrm>
            <a:custGeom>
              <a:avLst/>
              <a:gdLst/>
              <a:ahLst/>
              <a:cxnLst/>
              <a:rect l="l" t="t" r="r" b="b"/>
              <a:pathLst>
                <a:path w="8605520" h="8605520">
                  <a:moveTo>
                    <a:pt x="8605520" y="4302760"/>
                  </a:moveTo>
                  <a:cubicBezTo>
                    <a:pt x="8605520" y="6678930"/>
                    <a:pt x="6678930" y="8605520"/>
                    <a:pt x="4302760" y="8605520"/>
                  </a:cubicBezTo>
                  <a:cubicBezTo>
                    <a:pt x="1926590" y="8605520"/>
                    <a:pt x="0" y="6680200"/>
                    <a:pt x="0" y="4302760"/>
                  </a:cubicBezTo>
                  <a:cubicBezTo>
                    <a:pt x="0" y="1925320"/>
                    <a:pt x="1926590" y="0"/>
                    <a:pt x="4302760" y="0"/>
                  </a:cubicBezTo>
                  <a:cubicBezTo>
                    <a:pt x="6678930" y="0"/>
                    <a:pt x="8605520" y="1926590"/>
                    <a:pt x="8605520" y="4302760"/>
                  </a:cubicBezTo>
                  <a:close/>
                </a:path>
              </a:pathLst>
            </a:custGeom>
            <a:blipFill>
              <a:blip r:embed="rId2"/>
              <a:stretch>
                <a:fillRect l="-29822" r="-20271"/>
              </a:stretch>
            </a:blip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518345" y="2273750"/>
            <a:ext cx="8721256" cy="7549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300"/>
              </a:lnSpc>
              <a:spcBef>
                <a:spcPct val="0"/>
              </a:spcBef>
            </a:pPr>
            <a:r>
              <a:rPr lang="en-US" sz="4500" dirty="0" err="1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Jaké</a:t>
            </a:r>
            <a:r>
              <a:rPr lang="en-US" sz="4500" dirty="0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4500" dirty="0" err="1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chyby</a:t>
            </a:r>
            <a:r>
              <a:rPr lang="en-US" sz="4500" dirty="0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4500" dirty="0" err="1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děláme</a:t>
            </a:r>
            <a:r>
              <a:rPr lang="en-US" sz="4500" dirty="0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?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834619" y="4200272"/>
            <a:ext cx="8022280" cy="992066"/>
            <a:chOff x="0" y="-47625"/>
            <a:chExt cx="10696374" cy="1322754"/>
          </a:xfrm>
        </p:grpSpPr>
        <p:sp>
          <p:nvSpPr>
            <p:cNvPr id="13" name="Freeform 13"/>
            <p:cNvSpPr/>
            <p:nvPr/>
          </p:nvSpPr>
          <p:spPr>
            <a:xfrm>
              <a:off x="0" y="45489"/>
              <a:ext cx="1258944" cy="1164524"/>
            </a:xfrm>
            <a:custGeom>
              <a:avLst/>
              <a:gdLst/>
              <a:ahLst/>
              <a:cxnLst/>
              <a:rect l="l" t="t" r="r" b="b"/>
              <a:pathLst>
                <a:path w="1258944" h="1164524">
                  <a:moveTo>
                    <a:pt x="0" y="0"/>
                  </a:moveTo>
                  <a:lnTo>
                    <a:pt x="1258944" y="0"/>
                  </a:lnTo>
                  <a:lnTo>
                    <a:pt x="1258944" y="1164523"/>
                  </a:lnTo>
                  <a:lnTo>
                    <a:pt x="0" y="11645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l-PL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692835" y="-47625"/>
              <a:ext cx="9003539" cy="13227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992"/>
                </a:lnSpc>
                <a:spcBef>
                  <a:spcPct val="0"/>
                </a:spcBef>
              </a:pPr>
              <a:r>
                <a:rPr lang="en-US" sz="2851" b="1" u="none" strike="noStrike" dirty="0" err="1">
                  <a:solidFill>
                    <a:srgbClr val="051D40"/>
                  </a:solidFill>
                  <a:latin typeface="Open Sans Extra Bold"/>
                  <a:ea typeface="Open Sans Extra Bold"/>
                  <a:cs typeface="Open Sans Extra Bold"/>
                  <a:sym typeface="Open Sans Extra Bold"/>
                </a:rPr>
                <a:t>Kolik</a:t>
              </a:r>
              <a:r>
                <a:rPr lang="en-US" sz="2851" b="1" u="none" strike="noStrike" dirty="0">
                  <a:solidFill>
                    <a:srgbClr val="051D40"/>
                  </a:solidFill>
                  <a:latin typeface="Open Sans Extra Bold"/>
                  <a:ea typeface="Open Sans Extra Bold"/>
                  <a:cs typeface="Open Sans Extra Bold"/>
                  <a:sym typeface="Open Sans Extra Bold"/>
                </a:rPr>
                <a:t> </a:t>
              </a:r>
              <a:r>
                <a:rPr lang="en-US" sz="2851" b="1" u="none" strike="noStrike" dirty="0" err="1">
                  <a:solidFill>
                    <a:srgbClr val="051D40"/>
                  </a:solidFill>
                  <a:latin typeface="Open Sans Extra Bold"/>
                  <a:ea typeface="Open Sans Extra Bold"/>
                  <a:cs typeface="Open Sans Extra Bold"/>
                  <a:sym typeface="Open Sans Extra Bold"/>
                </a:rPr>
                <a:t>různých</a:t>
              </a:r>
              <a:r>
                <a:rPr lang="en-US" sz="2851" b="1" u="none" strike="noStrike" dirty="0">
                  <a:solidFill>
                    <a:srgbClr val="051D40"/>
                  </a:solidFill>
                  <a:latin typeface="Open Sans Extra Bold"/>
                  <a:ea typeface="Open Sans Extra Bold"/>
                  <a:cs typeface="Open Sans Extra Bold"/>
                  <a:sym typeface="Open Sans Extra Bold"/>
                </a:rPr>
                <a:t> </a:t>
              </a:r>
              <a:r>
                <a:rPr lang="en-US" sz="2851" b="1" u="none" strike="noStrike" dirty="0" err="1">
                  <a:solidFill>
                    <a:srgbClr val="051D40"/>
                  </a:solidFill>
                  <a:latin typeface="Open Sans Extra Bold"/>
                  <a:ea typeface="Open Sans Extra Bold"/>
                  <a:cs typeface="Open Sans Extra Bold"/>
                  <a:sym typeface="Open Sans Extra Bold"/>
                </a:rPr>
                <a:t>hesel</a:t>
              </a:r>
              <a:r>
                <a:rPr lang="en-US" sz="2851" b="1" u="none" strike="noStrike" dirty="0">
                  <a:solidFill>
                    <a:srgbClr val="051D40"/>
                  </a:solidFill>
                  <a:latin typeface="Open Sans Extra Bold"/>
                  <a:ea typeface="Open Sans Extra Bold"/>
                  <a:cs typeface="Open Sans Extra Bold"/>
                  <a:sym typeface="Open Sans Extra Bold"/>
                </a:rPr>
                <a:t> </a:t>
              </a:r>
              <a:r>
                <a:rPr lang="en-US" sz="2851" b="1" u="none" strike="noStrike" dirty="0" err="1">
                  <a:solidFill>
                    <a:srgbClr val="051D40"/>
                  </a:solidFill>
                  <a:latin typeface="Open Sans Extra Bold"/>
                  <a:ea typeface="Open Sans Extra Bold"/>
                  <a:cs typeface="Open Sans Extra Bold"/>
                  <a:sym typeface="Open Sans Extra Bold"/>
                </a:rPr>
                <a:t>používáte</a:t>
              </a:r>
              <a:r>
                <a:rPr lang="en-US" sz="2851" b="1" u="none" strike="noStrike" dirty="0">
                  <a:solidFill>
                    <a:srgbClr val="051D40"/>
                  </a:solidFill>
                  <a:latin typeface="Open Sans Extra Bold"/>
                  <a:ea typeface="Open Sans Extra Bold"/>
                  <a:cs typeface="Open Sans Extra Bold"/>
                  <a:sym typeface="Open Sans Extra Bold"/>
                </a:rPr>
                <a:t> pro </a:t>
              </a:r>
              <a:r>
                <a:rPr lang="en-US" sz="2851" b="1" u="none" strike="noStrike" dirty="0" err="1">
                  <a:solidFill>
                    <a:srgbClr val="051D40"/>
                  </a:solidFill>
                  <a:latin typeface="Open Sans Extra Bold"/>
                  <a:ea typeface="Open Sans Extra Bold"/>
                  <a:cs typeface="Open Sans Extra Bold"/>
                  <a:sym typeface="Open Sans Extra Bold"/>
                </a:rPr>
                <a:t>své</a:t>
              </a:r>
              <a:r>
                <a:rPr lang="en-US" sz="2851" b="1" u="none" strike="noStrike" dirty="0">
                  <a:solidFill>
                    <a:srgbClr val="051D40"/>
                  </a:solidFill>
                  <a:latin typeface="Open Sans Extra Bold"/>
                  <a:ea typeface="Open Sans Extra Bold"/>
                  <a:cs typeface="Open Sans Extra Bold"/>
                  <a:sym typeface="Open Sans Extra Bold"/>
                </a:rPr>
                <a:t> </a:t>
              </a:r>
              <a:r>
                <a:rPr lang="en-US" sz="2851" b="1" u="none" strike="noStrike" dirty="0" err="1">
                  <a:solidFill>
                    <a:srgbClr val="051D40"/>
                  </a:solidFill>
                  <a:latin typeface="Open Sans Extra Bold"/>
                  <a:ea typeface="Open Sans Extra Bold"/>
                  <a:cs typeface="Open Sans Extra Bold"/>
                  <a:sym typeface="Open Sans Extra Bold"/>
                </a:rPr>
                <a:t>účty</a:t>
              </a:r>
              <a:r>
                <a:rPr lang="en-US" sz="2851" b="1" u="none" strike="noStrike" dirty="0">
                  <a:solidFill>
                    <a:srgbClr val="051D40"/>
                  </a:solidFill>
                  <a:latin typeface="Open Sans Extra Bold"/>
                  <a:ea typeface="Open Sans Extra Bold"/>
                  <a:cs typeface="Open Sans Extra Bold"/>
                  <a:sym typeface="Open Sans Extra Bold"/>
                </a:rPr>
                <a:t>?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834619" y="5423590"/>
            <a:ext cx="8022280" cy="992066"/>
            <a:chOff x="0" y="-47625"/>
            <a:chExt cx="10696374" cy="1322754"/>
          </a:xfrm>
        </p:grpSpPr>
        <p:sp>
          <p:nvSpPr>
            <p:cNvPr id="16" name="Freeform 16"/>
            <p:cNvSpPr/>
            <p:nvPr/>
          </p:nvSpPr>
          <p:spPr>
            <a:xfrm>
              <a:off x="0" y="45489"/>
              <a:ext cx="1258944" cy="1164524"/>
            </a:xfrm>
            <a:custGeom>
              <a:avLst/>
              <a:gdLst/>
              <a:ahLst/>
              <a:cxnLst/>
              <a:rect l="l" t="t" r="r" b="b"/>
              <a:pathLst>
                <a:path w="1258944" h="1164524">
                  <a:moveTo>
                    <a:pt x="0" y="0"/>
                  </a:moveTo>
                  <a:lnTo>
                    <a:pt x="1258944" y="0"/>
                  </a:lnTo>
                  <a:lnTo>
                    <a:pt x="1258944" y="1164523"/>
                  </a:lnTo>
                  <a:lnTo>
                    <a:pt x="0" y="11645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l-PL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1692835" y="-47625"/>
              <a:ext cx="9003539" cy="13227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992"/>
                </a:lnSpc>
              </a:pPr>
              <a:r>
                <a:rPr lang="en-US" sz="2851" dirty="0">
                  <a:solidFill>
                    <a:srgbClr val="051D40"/>
                  </a:solidFill>
                  <a:latin typeface="Open Sans Extra Bold"/>
                  <a:ea typeface="Open Sans Extra Bold"/>
                  <a:cs typeface="Open Sans Extra Bold"/>
                  <a:sym typeface="Open Sans Extra Bold"/>
                </a:rPr>
                <a:t>Jak </a:t>
              </a:r>
              <a:r>
                <a:rPr lang="en-US" sz="2851" dirty="0" err="1">
                  <a:solidFill>
                    <a:srgbClr val="051D40"/>
                  </a:solidFill>
                  <a:latin typeface="Open Sans Extra Bold"/>
                  <a:ea typeface="Open Sans Extra Bold"/>
                  <a:cs typeface="Open Sans Extra Bold"/>
                  <a:sym typeface="Open Sans Extra Bold"/>
                </a:rPr>
                <a:t>často</a:t>
              </a:r>
              <a:r>
                <a:rPr lang="en-US" sz="2851" dirty="0">
                  <a:solidFill>
                    <a:srgbClr val="051D40"/>
                  </a:solidFill>
                  <a:latin typeface="Open Sans Extra Bold"/>
                  <a:ea typeface="Open Sans Extra Bold"/>
                  <a:cs typeface="Open Sans Extra Bold"/>
                  <a:sym typeface="Open Sans Extra Bold"/>
                </a:rPr>
                <a:t> </a:t>
              </a:r>
              <a:r>
                <a:rPr lang="en-US" sz="2851" dirty="0" err="1">
                  <a:solidFill>
                    <a:srgbClr val="051D40"/>
                  </a:solidFill>
                  <a:latin typeface="Open Sans Extra Bold"/>
                  <a:ea typeface="Open Sans Extra Bold"/>
                  <a:cs typeface="Open Sans Extra Bold"/>
                  <a:sym typeface="Open Sans Extra Bold"/>
                </a:rPr>
                <a:t>používáte</a:t>
              </a:r>
              <a:r>
                <a:rPr lang="en-US" sz="2851" dirty="0">
                  <a:solidFill>
                    <a:srgbClr val="051D40"/>
                  </a:solidFill>
                  <a:latin typeface="Open Sans Extra Bold"/>
                  <a:ea typeface="Open Sans Extra Bold"/>
                  <a:cs typeface="Open Sans Extra Bold"/>
                  <a:sym typeface="Open Sans Extra Bold"/>
                </a:rPr>
                <a:t> </a:t>
              </a:r>
              <a:r>
                <a:rPr lang="en-US" sz="2851" dirty="0" err="1">
                  <a:solidFill>
                    <a:srgbClr val="051D40"/>
                  </a:solidFill>
                  <a:latin typeface="Open Sans Extra Bold"/>
                  <a:ea typeface="Open Sans Extra Bold"/>
                  <a:cs typeface="Open Sans Extra Bold"/>
                  <a:sym typeface="Open Sans Extra Bold"/>
                </a:rPr>
                <a:t>stejné</a:t>
              </a:r>
              <a:r>
                <a:rPr lang="en-US" sz="2851" dirty="0">
                  <a:solidFill>
                    <a:srgbClr val="051D40"/>
                  </a:solidFill>
                  <a:latin typeface="Open Sans Extra Bold"/>
                  <a:ea typeface="Open Sans Extra Bold"/>
                  <a:cs typeface="Open Sans Extra Bold"/>
                  <a:sym typeface="Open Sans Extra Bold"/>
                </a:rPr>
                <a:t> </a:t>
              </a:r>
              <a:r>
                <a:rPr lang="en-US" sz="2851" dirty="0" err="1">
                  <a:solidFill>
                    <a:srgbClr val="051D40"/>
                  </a:solidFill>
                  <a:latin typeface="Open Sans Extra Bold"/>
                  <a:ea typeface="Open Sans Extra Bold"/>
                  <a:cs typeface="Open Sans Extra Bold"/>
                  <a:sym typeface="Open Sans Extra Bold"/>
                </a:rPr>
                <a:t>heslo</a:t>
              </a:r>
              <a:r>
                <a:rPr lang="en-US" sz="2851" dirty="0">
                  <a:solidFill>
                    <a:srgbClr val="051D40"/>
                  </a:solidFill>
                  <a:latin typeface="Open Sans Extra Bold"/>
                  <a:ea typeface="Open Sans Extra Bold"/>
                  <a:cs typeface="Open Sans Extra Bold"/>
                  <a:sym typeface="Open Sans Extra Bold"/>
                </a:rPr>
                <a:t> pro </a:t>
              </a:r>
              <a:r>
                <a:rPr lang="en-US" sz="2851" dirty="0" err="1">
                  <a:solidFill>
                    <a:srgbClr val="051D40"/>
                  </a:solidFill>
                  <a:latin typeface="Open Sans Extra Bold"/>
                  <a:ea typeface="Open Sans Extra Bold"/>
                  <a:cs typeface="Open Sans Extra Bold"/>
                  <a:sym typeface="Open Sans Extra Bold"/>
                </a:rPr>
                <a:t>několik</a:t>
              </a:r>
              <a:r>
                <a:rPr lang="en-US" sz="2851" dirty="0">
                  <a:solidFill>
                    <a:srgbClr val="051D40"/>
                  </a:solidFill>
                  <a:latin typeface="Open Sans Extra Bold"/>
                  <a:ea typeface="Open Sans Extra Bold"/>
                  <a:cs typeface="Open Sans Extra Bold"/>
                  <a:sym typeface="Open Sans Extra Bold"/>
                </a:rPr>
                <a:t> </a:t>
              </a:r>
              <a:r>
                <a:rPr lang="en-US" sz="2851" dirty="0" err="1">
                  <a:solidFill>
                    <a:srgbClr val="051D40"/>
                  </a:solidFill>
                  <a:latin typeface="Open Sans Extra Bold"/>
                  <a:ea typeface="Open Sans Extra Bold"/>
                  <a:cs typeface="Open Sans Extra Bold"/>
                  <a:sym typeface="Open Sans Extra Bold"/>
                </a:rPr>
                <a:t>různých</a:t>
              </a:r>
              <a:r>
                <a:rPr lang="en-US" sz="2851" dirty="0">
                  <a:solidFill>
                    <a:srgbClr val="051D40"/>
                  </a:solidFill>
                  <a:latin typeface="Open Sans Extra Bold"/>
                  <a:ea typeface="Open Sans Extra Bold"/>
                  <a:cs typeface="Open Sans Extra Bold"/>
                  <a:sym typeface="Open Sans Extra Bold"/>
                </a:rPr>
                <a:t> </a:t>
              </a:r>
              <a:r>
                <a:rPr lang="en-US" sz="2851" dirty="0" err="1">
                  <a:solidFill>
                    <a:srgbClr val="051D40"/>
                  </a:solidFill>
                  <a:latin typeface="Open Sans Extra Bold"/>
                  <a:ea typeface="Open Sans Extra Bold"/>
                  <a:cs typeface="Open Sans Extra Bold"/>
                  <a:sym typeface="Open Sans Extra Bold"/>
                </a:rPr>
                <a:t>účtů</a:t>
              </a:r>
              <a:r>
                <a:rPr lang="en-US" sz="2851" dirty="0">
                  <a:solidFill>
                    <a:srgbClr val="051D40"/>
                  </a:solidFill>
                  <a:latin typeface="Open Sans Extra Bold"/>
                  <a:ea typeface="Open Sans Extra Bold"/>
                  <a:cs typeface="Open Sans Extra Bold"/>
                  <a:sym typeface="Open Sans Extra Bold"/>
                </a:rPr>
                <a:t>?</a:t>
              </a:r>
            </a:p>
          </p:txBody>
        </p:sp>
      </p:grpSp>
      <p:sp>
        <p:nvSpPr>
          <p:cNvPr id="18" name="Freeform 18"/>
          <p:cNvSpPr/>
          <p:nvPr/>
        </p:nvSpPr>
        <p:spPr>
          <a:xfrm>
            <a:off x="834619" y="6856702"/>
            <a:ext cx="944208" cy="873393"/>
          </a:xfrm>
          <a:custGeom>
            <a:avLst/>
            <a:gdLst/>
            <a:ahLst/>
            <a:cxnLst/>
            <a:rect l="l" t="t" r="r" b="b"/>
            <a:pathLst>
              <a:path w="944208" h="873393">
                <a:moveTo>
                  <a:pt x="0" y="0"/>
                </a:moveTo>
                <a:lnTo>
                  <a:pt x="944208" y="0"/>
                </a:lnTo>
                <a:lnTo>
                  <a:pt x="944208" y="873393"/>
                </a:lnTo>
                <a:lnTo>
                  <a:pt x="0" y="87339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9" name="TextBox 19"/>
          <p:cNvSpPr txBox="1"/>
          <p:nvPr/>
        </p:nvSpPr>
        <p:spPr>
          <a:xfrm>
            <a:off x="2104245" y="7028475"/>
            <a:ext cx="6752654" cy="479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992"/>
              </a:lnSpc>
              <a:spcBef>
                <a:spcPct val="0"/>
              </a:spcBef>
            </a:pPr>
            <a:r>
              <a:rPr lang="en-US" sz="2851" dirty="0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Jak </a:t>
            </a:r>
            <a:r>
              <a:rPr lang="en-US" sz="2851" dirty="0" err="1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často</a:t>
            </a:r>
            <a:r>
              <a:rPr lang="en-US" sz="2851" dirty="0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2851" dirty="0" err="1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měníte</a:t>
            </a:r>
            <a:r>
              <a:rPr lang="en-US" sz="2851" dirty="0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2851" dirty="0" err="1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svá</a:t>
            </a:r>
            <a:r>
              <a:rPr lang="en-US" sz="2851" dirty="0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2851" dirty="0" err="1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hesla</a:t>
            </a:r>
            <a:r>
              <a:rPr lang="en-US" sz="2851" dirty="0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?</a:t>
            </a:r>
          </a:p>
        </p:txBody>
      </p:sp>
      <p:grpSp>
        <p:nvGrpSpPr>
          <p:cNvPr id="20" name="Group 20"/>
          <p:cNvGrpSpPr/>
          <p:nvPr/>
        </p:nvGrpSpPr>
        <p:grpSpPr>
          <a:xfrm>
            <a:off x="834619" y="8056170"/>
            <a:ext cx="8022280" cy="943228"/>
            <a:chOff x="0" y="-47625"/>
            <a:chExt cx="10696374" cy="1257638"/>
          </a:xfrm>
        </p:grpSpPr>
        <p:sp>
          <p:nvSpPr>
            <p:cNvPr id="21" name="Freeform 21"/>
            <p:cNvSpPr/>
            <p:nvPr/>
          </p:nvSpPr>
          <p:spPr>
            <a:xfrm>
              <a:off x="0" y="45489"/>
              <a:ext cx="1258944" cy="1164524"/>
            </a:xfrm>
            <a:custGeom>
              <a:avLst/>
              <a:gdLst/>
              <a:ahLst/>
              <a:cxnLst/>
              <a:rect l="l" t="t" r="r" b="b"/>
              <a:pathLst>
                <a:path w="1258944" h="1164524">
                  <a:moveTo>
                    <a:pt x="0" y="0"/>
                  </a:moveTo>
                  <a:lnTo>
                    <a:pt x="1258944" y="0"/>
                  </a:lnTo>
                  <a:lnTo>
                    <a:pt x="1258944" y="1164523"/>
                  </a:lnTo>
                  <a:lnTo>
                    <a:pt x="0" y="11645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l-PL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1692835" y="-47625"/>
              <a:ext cx="9003539" cy="6388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992"/>
                </a:lnSpc>
                <a:spcBef>
                  <a:spcPct val="0"/>
                </a:spcBef>
              </a:pPr>
              <a:r>
                <a:rPr lang="pl-PL" sz="2851" dirty="0">
                  <a:solidFill>
                    <a:srgbClr val="051D40"/>
                  </a:solidFill>
                  <a:latin typeface="Open Sans Extra Bold"/>
                  <a:ea typeface="Open Sans Extra Bold"/>
                  <a:cs typeface="Open Sans Extra Bold"/>
                  <a:sym typeface="Open Sans Extra Bold"/>
                </a:rPr>
                <a:t>Jak </a:t>
              </a:r>
              <a:r>
                <a:rPr lang="pl-PL" sz="2851" dirty="0" err="1">
                  <a:solidFill>
                    <a:srgbClr val="051D40"/>
                  </a:solidFill>
                  <a:latin typeface="Open Sans Extra Bold"/>
                  <a:ea typeface="Open Sans Extra Bold"/>
                  <a:cs typeface="Open Sans Extra Bold"/>
                  <a:sym typeface="Open Sans Extra Bold"/>
                </a:rPr>
                <a:t>často</a:t>
              </a:r>
              <a:r>
                <a:rPr lang="pl-PL" sz="2851" dirty="0">
                  <a:solidFill>
                    <a:srgbClr val="051D40"/>
                  </a:solidFill>
                  <a:latin typeface="Open Sans Extra Bold"/>
                  <a:ea typeface="Open Sans Extra Bold"/>
                  <a:cs typeface="Open Sans Extra Bold"/>
                  <a:sym typeface="Open Sans Extra Bold"/>
                </a:rPr>
                <a:t> </a:t>
              </a:r>
              <a:r>
                <a:rPr lang="pl-PL" sz="2851" dirty="0" err="1">
                  <a:solidFill>
                    <a:srgbClr val="051D40"/>
                  </a:solidFill>
                  <a:latin typeface="Open Sans Extra Bold"/>
                  <a:ea typeface="Open Sans Extra Bold"/>
                  <a:cs typeface="Open Sans Extra Bold"/>
                  <a:sym typeface="Open Sans Extra Bold"/>
                </a:rPr>
                <a:t>zapomenete</a:t>
              </a:r>
              <a:r>
                <a:rPr lang="pl-PL" sz="2851" dirty="0">
                  <a:solidFill>
                    <a:srgbClr val="051D40"/>
                  </a:solidFill>
                  <a:latin typeface="Open Sans Extra Bold"/>
                  <a:ea typeface="Open Sans Extra Bold"/>
                  <a:cs typeface="Open Sans Extra Bold"/>
                  <a:sym typeface="Open Sans Extra Bold"/>
                </a:rPr>
                <a:t> </a:t>
              </a:r>
              <a:r>
                <a:rPr lang="pl-PL" sz="2851" dirty="0" err="1">
                  <a:solidFill>
                    <a:srgbClr val="051D40"/>
                  </a:solidFill>
                  <a:latin typeface="Open Sans Extra Bold"/>
                  <a:ea typeface="Open Sans Extra Bold"/>
                  <a:cs typeface="Open Sans Extra Bold"/>
                  <a:sym typeface="Open Sans Extra Bold"/>
                </a:rPr>
                <a:t>své</a:t>
              </a:r>
              <a:r>
                <a:rPr lang="pl-PL" sz="2851" dirty="0">
                  <a:solidFill>
                    <a:srgbClr val="051D40"/>
                  </a:solidFill>
                  <a:latin typeface="Open Sans Extra Bold"/>
                  <a:ea typeface="Open Sans Extra Bold"/>
                  <a:cs typeface="Open Sans Extra Bold"/>
                  <a:sym typeface="Open Sans Extra Bold"/>
                </a:rPr>
                <a:t> </a:t>
              </a:r>
              <a:r>
                <a:rPr lang="pl-PL" sz="2851" dirty="0" err="1">
                  <a:solidFill>
                    <a:srgbClr val="051D40"/>
                  </a:solidFill>
                  <a:latin typeface="Open Sans Extra Bold"/>
                  <a:ea typeface="Open Sans Extra Bold"/>
                  <a:cs typeface="Open Sans Extra Bold"/>
                  <a:sym typeface="Open Sans Extra Bold"/>
                </a:rPr>
                <a:t>heslo</a:t>
              </a:r>
              <a:r>
                <a:rPr lang="pl-PL" sz="2851" dirty="0">
                  <a:solidFill>
                    <a:srgbClr val="051D40"/>
                  </a:solidFill>
                  <a:latin typeface="Open Sans Extra Bold"/>
                  <a:ea typeface="Open Sans Extra Bold"/>
                  <a:cs typeface="Open Sans Extra Bold"/>
                  <a:sym typeface="Open Sans Extra Bold"/>
                </a:rPr>
                <a:t>?</a:t>
              </a:r>
              <a:endParaRPr lang="en-US" sz="2851" dirty="0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endParaRPr>
            </a:p>
          </p:txBody>
        </p:sp>
      </p:grpSp>
      <p:sp>
        <p:nvSpPr>
          <p:cNvPr id="2" name="Google Shape;129;p2">
            <a:extLst>
              <a:ext uri="{FF2B5EF4-FFF2-40B4-BE49-F238E27FC236}">
                <a16:creationId xmlns:a16="http://schemas.microsoft.com/office/drawing/2014/main" id="{B80E69A7-CD26-8AE0-6865-2C41452CD513}"/>
              </a:ext>
            </a:extLst>
          </p:cNvPr>
          <p:cNvSpPr/>
          <p:nvPr/>
        </p:nvSpPr>
        <p:spPr>
          <a:xfrm>
            <a:off x="16056650" y="0"/>
            <a:ext cx="2230770" cy="2276296"/>
          </a:xfrm>
          <a:custGeom>
            <a:avLst/>
            <a:gdLst/>
            <a:ahLst/>
            <a:cxnLst/>
            <a:rect l="l" t="t" r="r" b="b"/>
            <a:pathLst>
              <a:path w="3642074" h="3642074" extrusionOk="0">
                <a:moveTo>
                  <a:pt x="0" y="0"/>
                </a:moveTo>
                <a:lnTo>
                  <a:pt x="3642074" y="0"/>
                </a:lnTo>
                <a:lnTo>
                  <a:pt x="3642074" y="3642074"/>
                </a:lnTo>
                <a:lnTo>
                  <a:pt x="0" y="36420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89399" y="1788277"/>
            <a:ext cx="9537876" cy="8329158"/>
            <a:chOff x="0" y="0"/>
            <a:chExt cx="2538033" cy="2332350"/>
          </a:xfrm>
          <a:solidFill>
            <a:srgbClr val="002060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2538033" cy="2332350"/>
            </a:xfrm>
            <a:custGeom>
              <a:avLst/>
              <a:gdLst/>
              <a:ahLst/>
              <a:cxnLst/>
              <a:rect l="l" t="t" r="r" b="b"/>
              <a:pathLst>
                <a:path w="2538033" h="2332350">
                  <a:moveTo>
                    <a:pt x="0" y="0"/>
                  </a:moveTo>
                  <a:lnTo>
                    <a:pt x="2538033" y="0"/>
                  </a:lnTo>
                  <a:lnTo>
                    <a:pt x="2538033" y="2332350"/>
                  </a:lnTo>
                  <a:lnTo>
                    <a:pt x="0" y="2332350"/>
                  </a:lnTo>
                  <a:close/>
                </a:path>
              </a:pathLst>
            </a:custGeom>
            <a:grpFill/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538033" cy="237045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2229303" y="941685"/>
            <a:ext cx="7997971" cy="846592"/>
            <a:chOff x="0" y="0"/>
            <a:chExt cx="2106826" cy="23706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106826" cy="237065"/>
            </a:xfrm>
            <a:custGeom>
              <a:avLst/>
              <a:gdLst/>
              <a:ahLst/>
              <a:cxnLst/>
              <a:rect l="l" t="t" r="r" b="b"/>
              <a:pathLst>
                <a:path w="2106826" h="237065">
                  <a:moveTo>
                    <a:pt x="0" y="0"/>
                  </a:moveTo>
                  <a:lnTo>
                    <a:pt x="2106826" y="0"/>
                  </a:lnTo>
                  <a:lnTo>
                    <a:pt x="2106826" y="237065"/>
                  </a:lnTo>
                  <a:lnTo>
                    <a:pt x="0" y="237065"/>
                  </a:lnTo>
                  <a:close/>
                </a:path>
              </a:pathLst>
            </a:custGeom>
            <a:solidFill>
              <a:srgbClr val="145DA0">
                <a:alpha val="48627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2106826" cy="2751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84492" y="2509556"/>
            <a:ext cx="944208" cy="873393"/>
          </a:xfrm>
          <a:custGeom>
            <a:avLst/>
            <a:gdLst/>
            <a:ahLst/>
            <a:cxnLst/>
            <a:rect l="l" t="t" r="r" b="b"/>
            <a:pathLst>
              <a:path w="944208" h="873393">
                <a:moveTo>
                  <a:pt x="0" y="0"/>
                </a:moveTo>
                <a:lnTo>
                  <a:pt x="944208" y="0"/>
                </a:lnTo>
                <a:lnTo>
                  <a:pt x="944208" y="873392"/>
                </a:lnTo>
                <a:lnTo>
                  <a:pt x="0" y="8733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5" name="TextBox 15"/>
          <p:cNvSpPr txBox="1"/>
          <p:nvPr/>
        </p:nvSpPr>
        <p:spPr>
          <a:xfrm>
            <a:off x="1163591" y="2118140"/>
            <a:ext cx="9063684" cy="15867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6362"/>
              </a:lnSpc>
              <a:spcBef>
                <a:spcPct val="0"/>
              </a:spcBef>
            </a:pPr>
            <a:r>
              <a:rPr lang="en-US" sz="4544" b="1" u="none" strike="noStrike" dirty="0" err="1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Často</a:t>
            </a:r>
            <a:r>
              <a:rPr lang="en-US" sz="4544" b="1" u="none" strike="noStrike" dirty="0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4544" b="1" u="none" strike="noStrike" dirty="0" err="1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používáme</a:t>
            </a:r>
            <a:r>
              <a:rPr lang="en-US" sz="4544" b="1" u="none" strike="noStrike" dirty="0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4544" b="1" u="none" strike="noStrike" dirty="0" err="1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stejné</a:t>
            </a:r>
            <a:r>
              <a:rPr lang="en-US" sz="4544" b="1" u="none" strike="noStrike" dirty="0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4544" b="1" u="none" strike="noStrike" dirty="0" err="1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heslo</a:t>
            </a:r>
            <a:r>
              <a:rPr lang="en-US" sz="4544" b="1" u="none" strike="noStrike" dirty="0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4544" b="1" u="none" strike="noStrike" dirty="0" err="1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na</a:t>
            </a:r>
            <a:r>
              <a:rPr lang="en-US" sz="4544" b="1" u="none" strike="noStrike" dirty="0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4544" b="1" u="none" strike="noStrike" dirty="0" err="1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několika</a:t>
            </a:r>
            <a:r>
              <a:rPr lang="en-US" sz="4544" b="1" u="none" strike="noStrike" dirty="0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4544" b="1" u="none" strike="noStrike" dirty="0" err="1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webech</a:t>
            </a:r>
            <a:endParaRPr lang="en-US" sz="4544" b="1" u="none" strike="noStrike" dirty="0">
              <a:solidFill>
                <a:srgbClr val="FDFDFD"/>
              </a:solidFill>
              <a:latin typeface="Open Sans Extra Bold"/>
              <a:ea typeface="Open Sans Extra Bold"/>
              <a:cs typeface="Open Sans Extra Bold"/>
              <a:sym typeface="Open Sans Extra Bold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2474442" y="1000619"/>
            <a:ext cx="6441982" cy="5740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1"/>
              </a:lnSpc>
              <a:spcBef>
                <a:spcPct val="0"/>
              </a:spcBef>
            </a:pPr>
            <a:r>
              <a:rPr lang="en-US" sz="3394" b="1" dirty="0" err="1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Jaké</a:t>
            </a:r>
            <a:r>
              <a:rPr lang="en-US" sz="3394" b="1" dirty="0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3394" b="1" dirty="0" err="1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chyby</a:t>
            </a:r>
            <a:r>
              <a:rPr lang="en-US" sz="3394" b="1" dirty="0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3394" b="1" dirty="0" err="1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děláme</a:t>
            </a:r>
            <a:r>
              <a:rPr lang="en-US" sz="3394" b="1" dirty="0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?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28700" y="4047077"/>
            <a:ext cx="11243254" cy="60194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54"/>
              </a:lnSpc>
              <a:spcBef>
                <a:spcPct val="0"/>
              </a:spcBef>
            </a:pPr>
            <a:r>
              <a:rPr lang="en-US" sz="3467" b="1" dirty="0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TikTok</a:t>
            </a:r>
          </a:p>
          <a:p>
            <a:pPr algn="l">
              <a:lnSpc>
                <a:spcPts val="3874"/>
              </a:lnSpc>
              <a:spcBef>
                <a:spcPct val="0"/>
              </a:spcBef>
            </a:pPr>
            <a:r>
              <a:rPr lang="en-US" sz="2767" b="1" dirty="0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goosiaczek2245@gmail.com</a:t>
            </a:r>
          </a:p>
          <a:p>
            <a:pPr algn="l">
              <a:lnSpc>
                <a:spcPts val="3874"/>
              </a:lnSpc>
              <a:spcBef>
                <a:spcPct val="0"/>
              </a:spcBef>
            </a:pPr>
            <a:r>
              <a:rPr lang="en-US" sz="2767" b="1" dirty="0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MegaHardPassword123!</a:t>
            </a:r>
          </a:p>
          <a:p>
            <a:pPr algn="l">
              <a:lnSpc>
                <a:spcPts val="4154"/>
              </a:lnSpc>
              <a:spcBef>
                <a:spcPct val="0"/>
              </a:spcBef>
            </a:pPr>
            <a:endParaRPr lang="en-US" sz="2767" b="1" dirty="0">
              <a:solidFill>
                <a:srgbClr val="FDFDFD"/>
              </a:solidFill>
              <a:latin typeface="Open Sans Extra Bold"/>
              <a:ea typeface="Open Sans Extra Bold"/>
              <a:cs typeface="Open Sans Extra Bold"/>
              <a:sym typeface="Open Sans Extra Bold"/>
            </a:endParaRPr>
          </a:p>
          <a:p>
            <a:pPr algn="l">
              <a:lnSpc>
                <a:spcPts val="4854"/>
              </a:lnSpc>
              <a:spcBef>
                <a:spcPct val="0"/>
              </a:spcBef>
            </a:pPr>
            <a:r>
              <a:rPr lang="pl-PL" sz="3467" b="1" dirty="0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Email</a:t>
            </a:r>
            <a:endParaRPr lang="en-US" sz="3467" b="1" dirty="0">
              <a:solidFill>
                <a:srgbClr val="FDFDFD"/>
              </a:solidFill>
              <a:latin typeface="Open Sans Extra Bold"/>
              <a:ea typeface="Open Sans Extra Bold"/>
              <a:cs typeface="Open Sans Extra Bold"/>
              <a:sym typeface="Open Sans Extra Bold"/>
            </a:endParaRPr>
          </a:p>
          <a:p>
            <a:pPr algn="l">
              <a:lnSpc>
                <a:spcPts val="3874"/>
              </a:lnSpc>
              <a:spcBef>
                <a:spcPct val="0"/>
              </a:spcBef>
            </a:pPr>
            <a:r>
              <a:rPr lang="en-US" sz="2767" b="1" dirty="0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goosiaczek2245@gmail.com</a:t>
            </a:r>
          </a:p>
          <a:p>
            <a:pPr algn="l">
              <a:lnSpc>
                <a:spcPts val="3874"/>
              </a:lnSpc>
              <a:spcBef>
                <a:spcPct val="0"/>
              </a:spcBef>
            </a:pPr>
            <a:r>
              <a:rPr lang="en-US" sz="2767" b="1" dirty="0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MegaHardPassword123!</a:t>
            </a:r>
          </a:p>
          <a:p>
            <a:pPr algn="l">
              <a:lnSpc>
                <a:spcPts val="3874"/>
              </a:lnSpc>
              <a:spcBef>
                <a:spcPct val="0"/>
              </a:spcBef>
            </a:pPr>
            <a:endParaRPr lang="en-US" sz="2767" b="1" dirty="0">
              <a:solidFill>
                <a:srgbClr val="FDFDFD"/>
              </a:solidFill>
              <a:latin typeface="Open Sans Extra Bold"/>
              <a:ea typeface="Open Sans Extra Bold"/>
              <a:cs typeface="Open Sans Extra Bold"/>
              <a:sym typeface="Open Sans Extra Bold"/>
            </a:endParaRPr>
          </a:p>
          <a:p>
            <a:pPr algn="l">
              <a:lnSpc>
                <a:spcPts val="4854"/>
              </a:lnSpc>
              <a:spcBef>
                <a:spcPct val="0"/>
              </a:spcBef>
            </a:pPr>
            <a:r>
              <a:rPr lang="en-US" sz="3467" b="1" dirty="0" err="1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Škola</a:t>
            </a:r>
            <a:br>
              <a:rPr lang="pl-PL" sz="3467" b="1" dirty="0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</a:br>
            <a:r>
              <a:rPr lang="en-US" sz="2767" b="1" dirty="0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1989817</a:t>
            </a:r>
          </a:p>
          <a:p>
            <a:pPr algn="l">
              <a:lnSpc>
                <a:spcPts val="3874"/>
              </a:lnSpc>
              <a:spcBef>
                <a:spcPct val="0"/>
              </a:spcBef>
            </a:pPr>
            <a:r>
              <a:rPr lang="en-US" sz="2767" b="1" dirty="0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MegaHardPassword123!</a:t>
            </a:r>
          </a:p>
        </p:txBody>
      </p:sp>
      <p:grpSp>
        <p:nvGrpSpPr>
          <p:cNvPr id="18" name="Group 18"/>
          <p:cNvGrpSpPr>
            <a:grpSpLocks noChangeAspect="1"/>
          </p:cNvGrpSpPr>
          <p:nvPr/>
        </p:nvGrpSpPr>
        <p:grpSpPr>
          <a:xfrm>
            <a:off x="10353385" y="3382948"/>
            <a:ext cx="7521782" cy="4230949"/>
            <a:chOff x="0" y="0"/>
            <a:chExt cx="11289030" cy="63500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4"/>
              <a:stretch>
                <a:fillRect t="-17006" b="-17006"/>
              </a:stretch>
            </a:blip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8" name="Google Shape;129;p2">
            <a:extLst>
              <a:ext uri="{FF2B5EF4-FFF2-40B4-BE49-F238E27FC236}">
                <a16:creationId xmlns:a16="http://schemas.microsoft.com/office/drawing/2014/main" id="{D2D29F23-B36D-C170-E6FA-3915527A0137}"/>
              </a:ext>
            </a:extLst>
          </p:cNvPr>
          <p:cNvSpPr/>
          <p:nvPr/>
        </p:nvSpPr>
        <p:spPr>
          <a:xfrm>
            <a:off x="16056650" y="0"/>
            <a:ext cx="2230770" cy="2276296"/>
          </a:xfrm>
          <a:custGeom>
            <a:avLst/>
            <a:gdLst/>
            <a:ahLst/>
            <a:cxnLst/>
            <a:rect l="l" t="t" r="r" b="b"/>
            <a:pathLst>
              <a:path w="3642074" h="3642074" extrusionOk="0">
                <a:moveTo>
                  <a:pt x="0" y="0"/>
                </a:moveTo>
                <a:lnTo>
                  <a:pt x="3642074" y="0"/>
                </a:lnTo>
                <a:lnTo>
                  <a:pt x="3642074" y="3642074"/>
                </a:lnTo>
                <a:lnTo>
                  <a:pt x="0" y="36420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89399" y="1788277"/>
            <a:ext cx="9063685" cy="8329158"/>
            <a:chOff x="0" y="0"/>
            <a:chExt cx="2538033" cy="2332350"/>
          </a:xfrm>
          <a:solidFill>
            <a:srgbClr val="002060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2538033" cy="2332350"/>
            </a:xfrm>
            <a:custGeom>
              <a:avLst/>
              <a:gdLst/>
              <a:ahLst/>
              <a:cxnLst/>
              <a:rect l="l" t="t" r="r" b="b"/>
              <a:pathLst>
                <a:path w="2538033" h="2332350">
                  <a:moveTo>
                    <a:pt x="0" y="0"/>
                  </a:moveTo>
                  <a:lnTo>
                    <a:pt x="2538033" y="0"/>
                  </a:lnTo>
                  <a:lnTo>
                    <a:pt x="2538033" y="2332350"/>
                  </a:lnTo>
                  <a:lnTo>
                    <a:pt x="0" y="2332350"/>
                  </a:lnTo>
                  <a:close/>
                </a:path>
              </a:pathLst>
            </a:custGeom>
            <a:grpFill/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538033" cy="237045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2229304" y="941685"/>
            <a:ext cx="7523780" cy="846592"/>
            <a:chOff x="0" y="0"/>
            <a:chExt cx="2106826" cy="23706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106826" cy="237065"/>
            </a:xfrm>
            <a:custGeom>
              <a:avLst/>
              <a:gdLst/>
              <a:ahLst/>
              <a:cxnLst/>
              <a:rect l="l" t="t" r="r" b="b"/>
              <a:pathLst>
                <a:path w="2106826" h="237065">
                  <a:moveTo>
                    <a:pt x="0" y="0"/>
                  </a:moveTo>
                  <a:lnTo>
                    <a:pt x="2106826" y="0"/>
                  </a:lnTo>
                  <a:lnTo>
                    <a:pt x="2106826" y="237065"/>
                  </a:lnTo>
                  <a:lnTo>
                    <a:pt x="0" y="237065"/>
                  </a:lnTo>
                  <a:close/>
                </a:path>
              </a:pathLst>
            </a:custGeom>
            <a:solidFill>
              <a:srgbClr val="145DA0">
                <a:alpha val="48627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2106826" cy="2751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84492" y="2509556"/>
            <a:ext cx="944208" cy="873393"/>
          </a:xfrm>
          <a:custGeom>
            <a:avLst/>
            <a:gdLst/>
            <a:ahLst/>
            <a:cxnLst/>
            <a:rect l="l" t="t" r="r" b="b"/>
            <a:pathLst>
              <a:path w="944208" h="873393">
                <a:moveTo>
                  <a:pt x="0" y="0"/>
                </a:moveTo>
                <a:lnTo>
                  <a:pt x="944208" y="0"/>
                </a:lnTo>
                <a:lnTo>
                  <a:pt x="944208" y="873392"/>
                </a:lnTo>
                <a:lnTo>
                  <a:pt x="0" y="8733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5" name="TextBox 15"/>
          <p:cNvSpPr txBox="1"/>
          <p:nvPr/>
        </p:nvSpPr>
        <p:spPr>
          <a:xfrm>
            <a:off x="1163591" y="2118140"/>
            <a:ext cx="8589492" cy="15867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362"/>
              </a:lnSpc>
            </a:pPr>
            <a:r>
              <a:rPr lang="en-US" sz="4544" dirty="0" err="1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Často</a:t>
            </a:r>
            <a:r>
              <a:rPr lang="en-US" sz="4544" dirty="0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4544" dirty="0" err="1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používáme</a:t>
            </a:r>
            <a:r>
              <a:rPr lang="en-US" sz="4544" dirty="0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4544" dirty="0" err="1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podobná</a:t>
            </a:r>
            <a:r>
              <a:rPr lang="en-US" sz="4544" dirty="0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4544" dirty="0" err="1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hesla</a:t>
            </a:r>
            <a:endParaRPr lang="en-US" sz="4544" dirty="0">
              <a:solidFill>
                <a:srgbClr val="FDFDFD"/>
              </a:solidFill>
              <a:latin typeface="Open Sans Extra Bold"/>
              <a:ea typeface="Open Sans Extra Bold"/>
              <a:cs typeface="Open Sans Extra Bold"/>
              <a:sym typeface="Open Sans Extra Bold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2438400" y="1009917"/>
            <a:ext cx="6503081" cy="5675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1"/>
              </a:lnSpc>
              <a:spcBef>
                <a:spcPct val="0"/>
              </a:spcBef>
            </a:pPr>
            <a:r>
              <a:rPr lang="en-US" sz="3200" b="1" dirty="0" err="1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Jaké</a:t>
            </a:r>
            <a:r>
              <a:rPr lang="en-US" sz="3200" b="1" dirty="0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3200" b="1" dirty="0" err="1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chyby</a:t>
            </a:r>
            <a:r>
              <a:rPr lang="en-US" sz="3200" b="1" dirty="0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3200" b="1" dirty="0" err="1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děláme</a:t>
            </a:r>
            <a:r>
              <a:rPr lang="en-US" sz="3200" b="1" dirty="0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?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193087" y="3831706"/>
            <a:ext cx="11243254" cy="61092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54"/>
              </a:lnSpc>
              <a:spcBef>
                <a:spcPct val="0"/>
              </a:spcBef>
            </a:pPr>
            <a:r>
              <a:rPr lang="en-US" sz="3467" b="1" dirty="0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TikTok</a:t>
            </a:r>
          </a:p>
          <a:p>
            <a:pPr algn="l">
              <a:lnSpc>
                <a:spcPts val="3874"/>
              </a:lnSpc>
              <a:spcBef>
                <a:spcPct val="0"/>
              </a:spcBef>
            </a:pPr>
            <a:r>
              <a:rPr lang="en-US" sz="2767" b="1" u="sng" dirty="0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  <a:hlinkClick r:id="rId4" tooltip="mailto:goosiaczek2245@gmail.com"/>
              </a:rPr>
              <a:t>goosiaczek2245@gmail.com</a:t>
            </a:r>
          </a:p>
          <a:p>
            <a:pPr algn="l">
              <a:lnSpc>
                <a:spcPts val="3874"/>
              </a:lnSpc>
              <a:spcBef>
                <a:spcPct val="0"/>
              </a:spcBef>
            </a:pPr>
            <a:r>
              <a:rPr lang="en-US" sz="2767" b="1" dirty="0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MegaHardPassword1!</a:t>
            </a:r>
          </a:p>
          <a:p>
            <a:pPr algn="l">
              <a:lnSpc>
                <a:spcPts val="4854"/>
              </a:lnSpc>
              <a:spcBef>
                <a:spcPct val="0"/>
              </a:spcBef>
            </a:pPr>
            <a:endParaRPr lang="pl-PL" sz="3467" b="1" dirty="0">
              <a:solidFill>
                <a:srgbClr val="FDFDFD"/>
              </a:solidFill>
              <a:latin typeface="Open Sans Extra Bold"/>
              <a:ea typeface="Open Sans Extra Bold"/>
              <a:cs typeface="Open Sans Extra Bold"/>
              <a:sym typeface="Open Sans Extra Bold"/>
            </a:endParaRPr>
          </a:p>
          <a:p>
            <a:pPr algn="l">
              <a:lnSpc>
                <a:spcPts val="4854"/>
              </a:lnSpc>
              <a:spcBef>
                <a:spcPct val="0"/>
              </a:spcBef>
            </a:pPr>
            <a:r>
              <a:rPr lang="pl-PL" sz="3467" b="1" dirty="0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Email</a:t>
            </a:r>
            <a:endParaRPr lang="en-US" sz="3467" b="1" dirty="0">
              <a:solidFill>
                <a:srgbClr val="FDFDFD"/>
              </a:solidFill>
              <a:latin typeface="Open Sans Extra Bold"/>
              <a:ea typeface="Open Sans Extra Bold"/>
              <a:cs typeface="Open Sans Extra Bold"/>
              <a:sym typeface="Open Sans Extra Bold"/>
            </a:endParaRPr>
          </a:p>
          <a:p>
            <a:pPr algn="l">
              <a:lnSpc>
                <a:spcPts val="3874"/>
              </a:lnSpc>
              <a:spcBef>
                <a:spcPct val="0"/>
              </a:spcBef>
            </a:pPr>
            <a:r>
              <a:rPr lang="en-US" sz="2767" u="sng" dirty="0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  <a:hlinkClick r:id="rId4" tooltip="mailto:goosiaczek2245@gmail.com"/>
              </a:rPr>
              <a:t>goosiaczek2245@gmail.com</a:t>
            </a:r>
          </a:p>
          <a:p>
            <a:pPr algn="l">
              <a:lnSpc>
                <a:spcPts val="3874"/>
              </a:lnSpc>
              <a:spcBef>
                <a:spcPct val="0"/>
              </a:spcBef>
            </a:pPr>
            <a:r>
              <a:rPr lang="en-US" sz="2767" b="1" dirty="0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MegaHardPassword1!</a:t>
            </a:r>
          </a:p>
          <a:p>
            <a:pPr algn="l">
              <a:lnSpc>
                <a:spcPts val="4854"/>
              </a:lnSpc>
              <a:spcBef>
                <a:spcPct val="0"/>
              </a:spcBef>
            </a:pPr>
            <a:endParaRPr lang="pl-PL" sz="3467" b="1" dirty="0">
              <a:solidFill>
                <a:srgbClr val="FDFDFD"/>
              </a:solidFill>
              <a:latin typeface="Open Sans Extra Bold"/>
              <a:ea typeface="Open Sans Extra Bold"/>
              <a:cs typeface="Open Sans Extra Bold"/>
              <a:sym typeface="Open Sans Extra Bold"/>
            </a:endParaRPr>
          </a:p>
          <a:p>
            <a:pPr algn="l">
              <a:lnSpc>
                <a:spcPts val="4854"/>
              </a:lnSpc>
              <a:spcBef>
                <a:spcPct val="0"/>
              </a:spcBef>
            </a:pPr>
            <a:r>
              <a:rPr lang="en-US" sz="3467" b="1" dirty="0" err="1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Szkoła</a:t>
            </a:r>
            <a:endParaRPr lang="en-US" sz="3467" b="1" dirty="0">
              <a:solidFill>
                <a:srgbClr val="FDFDFD"/>
              </a:solidFill>
              <a:latin typeface="Open Sans Extra Bold"/>
              <a:ea typeface="Open Sans Extra Bold"/>
              <a:cs typeface="Open Sans Extra Bold"/>
              <a:sym typeface="Open Sans Extra Bold"/>
            </a:endParaRPr>
          </a:p>
          <a:p>
            <a:pPr algn="l">
              <a:lnSpc>
                <a:spcPts val="3874"/>
              </a:lnSpc>
              <a:spcBef>
                <a:spcPct val="0"/>
              </a:spcBef>
            </a:pPr>
            <a:r>
              <a:rPr lang="en-US" sz="2767" b="1" dirty="0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1989817</a:t>
            </a:r>
          </a:p>
          <a:p>
            <a:pPr algn="l">
              <a:lnSpc>
                <a:spcPts val="3874"/>
              </a:lnSpc>
              <a:spcBef>
                <a:spcPct val="0"/>
              </a:spcBef>
            </a:pPr>
            <a:r>
              <a:rPr lang="en-US" sz="2767" b="1" dirty="0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MegaHardPassword1!</a:t>
            </a:r>
          </a:p>
        </p:txBody>
      </p:sp>
      <p:grpSp>
        <p:nvGrpSpPr>
          <p:cNvPr id="18" name="Group 18"/>
          <p:cNvGrpSpPr>
            <a:grpSpLocks noChangeAspect="1"/>
          </p:cNvGrpSpPr>
          <p:nvPr/>
        </p:nvGrpSpPr>
        <p:grpSpPr>
          <a:xfrm>
            <a:off x="10353385" y="3382948"/>
            <a:ext cx="7521782" cy="4230949"/>
            <a:chOff x="0" y="0"/>
            <a:chExt cx="11289030" cy="63500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5"/>
              <a:stretch>
                <a:fillRect t="-25340" b="-25340"/>
              </a:stretch>
            </a:blip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8" name="Google Shape;129;p2">
            <a:extLst>
              <a:ext uri="{FF2B5EF4-FFF2-40B4-BE49-F238E27FC236}">
                <a16:creationId xmlns:a16="http://schemas.microsoft.com/office/drawing/2014/main" id="{FF645FF9-25A1-9FF4-A64E-819BF1000807}"/>
              </a:ext>
            </a:extLst>
          </p:cNvPr>
          <p:cNvSpPr/>
          <p:nvPr/>
        </p:nvSpPr>
        <p:spPr>
          <a:xfrm>
            <a:off x="16056650" y="0"/>
            <a:ext cx="2230770" cy="2276296"/>
          </a:xfrm>
          <a:custGeom>
            <a:avLst/>
            <a:gdLst/>
            <a:ahLst/>
            <a:cxnLst/>
            <a:rect l="l" t="t" r="r" b="b"/>
            <a:pathLst>
              <a:path w="3642074" h="3642074" extrusionOk="0">
                <a:moveTo>
                  <a:pt x="0" y="0"/>
                </a:moveTo>
                <a:lnTo>
                  <a:pt x="3642074" y="0"/>
                </a:lnTo>
                <a:lnTo>
                  <a:pt x="3642074" y="3642074"/>
                </a:lnTo>
                <a:lnTo>
                  <a:pt x="0" y="36420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89399" y="1788277"/>
            <a:ext cx="9063685" cy="8329158"/>
            <a:chOff x="0" y="0"/>
            <a:chExt cx="2538033" cy="2332350"/>
          </a:xfrm>
          <a:solidFill>
            <a:srgbClr val="002060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2538033" cy="2332350"/>
            </a:xfrm>
            <a:custGeom>
              <a:avLst/>
              <a:gdLst/>
              <a:ahLst/>
              <a:cxnLst/>
              <a:rect l="l" t="t" r="r" b="b"/>
              <a:pathLst>
                <a:path w="2538033" h="2332350">
                  <a:moveTo>
                    <a:pt x="0" y="0"/>
                  </a:moveTo>
                  <a:lnTo>
                    <a:pt x="2538033" y="0"/>
                  </a:lnTo>
                  <a:lnTo>
                    <a:pt x="2538033" y="2332350"/>
                  </a:lnTo>
                  <a:lnTo>
                    <a:pt x="0" y="2332350"/>
                  </a:lnTo>
                  <a:close/>
                </a:path>
              </a:pathLst>
            </a:custGeom>
            <a:grpFill/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538033" cy="237045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2229304" y="941685"/>
            <a:ext cx="7523780" cy="846592"/>
            <a:chOff x="0" y="0"/>
            <a:chExt cx="2106826" cy="23706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106826" cy="237065"/>
            </a:xfrm>
            <a:custGeom>
              <a:avLst/>
              <a:gdLst/>
              <a:ahLst/>
              <a:cxnLst/>
              <a:rect l="l" t="t" r="r" b="b"/>
              <a:pathLst>
                <a:path w="2106826" h="237065">
                  <a:moveTo>
                    <a:pt x="0" y="0"/>
                  </a:moveTo>
                  <a:lnTo>
                    <a:pt x="2106826" y="0"/>
                  </a:lnTo>
                  <a:lnTo>
                    <a:pt x="2106826" y="237065"/>
                  </a:lnTo>
                  <a:lnTo>
                    <a:pt x="0" y="237065"/>
                  </a:lnTo>
                  <a:close/>
                </a:path>
              </a:pathLst>
            </a:custGeom>
            <a:solidFill>
              <a:srgbClr val="145DA0">
                <a:alpha val="48627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2106826" cy="2751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84492" y="2509556"/>
            <a:ext cx="944208" cy="873393"/>
          </a:xfrm>
          <a:custGeom>
            <a:avLst/>
            <a:gdLst/>
            <a:ahLst/>
            <a:cxnLst/>
            <a:rect l="l" t="t" r="r" b="b"/>
            <a:pathLst>
              <a:path w="944208" h="873393">
                <a:moveTo>
                  <a:pt x="0" y="0"/>
                </a:moveTo>
                <a:lnTo>
                  <a:pt x="944208" y="0"/>
                </a:lnTo>
                <a:lnTo>
                  <a:pt x="944208" y="873392"/>
                </a:lnTo>
                <a:lnTo>
                  <a:pt x="0" y="8733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5" name="TextBox 15"/>
          <p:cNvSpPr txBox="1"/>
          <p:nvPr/>
        </p:nvSpPr>
        <p:spPr>
          <a:xfrm>
            <a:off x="1163591" y="2118140"/>
            <a:ext cx="8589492" cy="15867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362"/>
              </a:lnSpc>
              <a:spcBef>
                <a:spcPct val="0"/>
              </a:spcBef>
            </a:pPr>
            <a:r>
              <a:rPr lang="en-US" sz="4544" dirty="0" err="1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Používáme</a:t>
            </a:r>
            <a:r>
              <a:rPr lang="en-US" sz="4544" dirty="0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4544" dirty="0" err="1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osobní</a:t>
            </a:r>
            <a:r>
              <a:rPr lang="en-US" sz="4544" dirty="0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4544" dirty="0" err="1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informace</a:t>
            </a:r>
            <a:endParaRPr lang="en-US" sz="4544" dirty="0">
              <a:solidFill>
                <a:srgbClr val="FDFDFD"/>
              </a:solidFill>
              <a:latin typeface="Open Sans Extra Bold"/>
              <a:ea typeface="Open Sans Extra Bold"/>
              <a:cs typeface="Open Sans Extra Bold"/>
              <a:sym typeface="Open Sans Extra Bold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2229304" y="1009917"/>
            <a:ext cx="6637972" cy="5740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1"/>
              </a:lnSpc>
              <a:spcBef>
                <a:spcPct val="0"/>
              </a:spcBef>
            </a:pPr>
            <a:r>
              <a:rPr lang="en-US" sz="3394" b="1" dirty="0" err="1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Jaké</a:t>
            </a:r>
            <a:r>
              <a:rPr lang="en-US" sz="3394" b="1" dirty="0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3394" b="1" dirty="0" err="1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chyby</a:t>
            </a:r>
            <a:r>
              <a:rPr lang="en-US" sz="3394" b="1" dirty="0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3394" b="1" dirty="0" err="1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děláme</a:t>
            </a:r>
            <a:r>
              <a:rPr lang="en-US" sz="3394" b="1" dirty="0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?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163591" y="3915808"/>
            <a:ext cx="11243254" cy="72377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54"/>
              </a:lnSpc>
              <a:spcBef>
                <a:spcPct val="0"/>
              </a:spcBef>
            </a:pPr>
            <a:r>
              <a:rPr lang="en-US" sz="3467" b="1" dirty="0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TikTok</a:t>
            </a:r>
          </a:p>
          <a:p>
            <a:pPr algn="l">
              <a:lnSpc>
                <a:spcPts val="3874"/>
              </a:lnSpc>
              <a:spcBef>
                <a:spcPct val="0"/>
              </a:spcBef>
            </a:pPr>
            <a:r>
              <a:rPr lang="en-US" sz="2767" b="1" u="sng" dirty="0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  <a:hlinkClick r:id="rId4" tooltip="mailto:goosiaczek2245@gmail.com"/>
              </a:rPr>
              <a:t>goosiaczek2245@gmail.com</a:t>
            </a:r>
          </a:p>
          <a:p>
            <a:pPr algn="l">
              <a:lnSpc>
                <a:spcPts val="3874"/>
              </a:lnSpc>
              <a:spcBef>
                <a:spcPct val="0"/>
              </a:spcBef>
            </a:pPr>
            <a:r>
              <a:rPr lang="en-US" sz="2767" b="1" dirty="0" err="1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Spooky!Dog</a:t>
            </a:r>
            <a:endParaRPr lang="en-US" sz="2767" b="1" dirty="0">
              <a:solidFill>
                <a:srgbClr val="FDFDFD"/>
              </a:solidFill>
              <a:latin typeface="Open Sans Extra Bold"/>
              <a:ea typeface="Open Sans Extra Bold"/>
              <a:cs typeface="Open Sans Extra Bold"/>
              <a:sym typeface="Open Sans Extra Bold"/>
            </a:endParaRPr>
          </a:p>
          <a:p>
            <a:pPr algn="l">
              <a:lnSpc>
                <a:spcPts val="4854"/>
              </a:lnSpc>
              <a:spcBef>
                <a:spcPct val="0"/>
              </a:spcBef>
            </a:pPr>
            <a:endParaRPr lang="en-US" sz="2767" b="1" dirty="0">
              <a:solidFill>
                <a:srgbClr val="FDFDFD"/>
              </a:solidFill>
              <a:latin typeface="Open Sans Extra Bold"/>
              <a:ea typeface="Open Sans Extra Bold"/>
              <a:cs typeface="Open Sans Extra Bold"/>
              <a:sym typeface="Open Sans Extra Bold"/>
            </a:endParaRPr>
          </a:p>
          <a:p>
            <a:pPr algn="l">
              <a:lnSpc>
                <a:spcPts val="4854"/>
              </a:lnSpc>
              <a:spcBef>
                <a:spcPct val="0"/>
              </a:spcBef>
            </a:pPr>
            <a:r>
              <a:rPr lang="pl-PL" sz="3467" b="1" dirty="0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Email</a:t>
            </a:r>
            <a:endParaRPr lang="en-US" sz="3467" b="1" dirty="0">
              <a:solidFill>
                <a:srgbClr val="FDFDFD"/>
              </a:solidFill>
              <a:latin typeface="Open Sans Extra Bold"/>
              <a:ea typeface="Open Sans Extra Bold"/>
              <a:cs typeface="Open Sans Extra Bold"/>
              <a:sym typeface="Open Sans Extra Bold"/>
            </a:endParaRPr>
          </a:p>
          <a:p>
            <a:pPr algn="l">
              <a:lnSpc>
                <a:spcPts val="3874"/>
              </a:lnSpc>
              <a:spcBef>
                <a:spcPct val="0"/>
              </a:spcBef>
            </a:pPr>
            <a:r>
              <a:rPr lang="en-US" sz="2767" u="sng" dirty="0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  <a:hlinkClick r:id="rId4" tooltip="mailto:goosiaczek2245@gmail.com"/>
              </a:rPr>
              <a:t>goosiaczek2245@gmail.com</a:t>
            </a:r>
          </a:p>
          <a:p>
            <a:pPr algn="l">
              <a:lnSpc>
                <a:spcPts val="3874"/>
              </a:lnSpc>
              <a:spcBef>
                <a:spcPct val="0"/>
              </a:spcBef>
            </a:pPr>
            <a:r>
              <a:rPr lang="en-US" sz="2767" b="1" dirty="0" err="1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SpookyMoj@Piesio</a:t>
            </a:r>
            <a:endParaRPr lang="en-US" sz="2767" b="1" dirty="0">
              <a:solidFill>
                <a:srgbClr val="FDFDFD"/>
              </a:solidFill>
              <a:latin typeface="Open Sans Extra Bold"/>
              <a:ea typeface="Open Sans Extra Bold"/>
              <a:cs typeface="Open Sans Extra Bold"/>
              <a:sym typeface="Open Sans Extra Bold"/>
            </a:endParaRPr>
          </a:p>
          <a:p>
            <a:pPr algn="l">
              <a:lnSpc>
                <a:spcPts val="4854"/>
              </a:lnSpc>
              <a:spcBef>
                <a:spcPct val="0"/>
              </a:spcBef>
            </a:pPr>
            <a:endParaRPr lang="en-US" sz="2767" b="1" dirty="0">
              <a:solidFill>
                <a:srgbClr val="FDFDFD"/>
              </a:solidFill>
              <a:latin typeface="Open Sans Extra Bold"/>
              <a:ea typeface="Open Sans Extra Bold"/>
              <a:cs typeface="Open Sans Extra Bold"/>
              <a:sym typeface="Open Sans Extra Bold"/>
            </a:endParaRPr>
          </a:p>
          <a:p>
            <a:pPr algn="l">
              <a:lnSpc>
                <a:spcPts val="4854"/>
              </a:lnSpc>
              <a:spcBef>
                <a:spcPct val="0"/>
              </a:spcBef>
            </a:pPr>
            <a:r>
              <a:rPr lang="en-US" sz="3467" b="1" dirty="0" err="1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Škola</a:t>
            </a:r>
            <a:br>
              <a:rPr lang="pl-PL" sz="3467" b="1" dirty="0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</a:br>
            <a:r>
              <a:rPr lang="en-US" sz="2767" b="1" dirty="0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1989817</a:t>
            </a:r>
          </a:p>
          <a:p>
            <a:pPr algn="l">
              <a:lnSpc>
                <a:spcPts val="3874"/>
              </a:lnSpc>
              <a:spcBef>
                <a:spcPct val="0"/>
              </a:spcBef>
            </a:pPr>
            <a:r>
              <a:rPr lang="en-US" sz="2767" b="1" dirty="0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XXXXXXXXXXX (</a:t>
            </a:r>
            <a:r>
              <a:rPr lang="en-US" sz="2767" b="1" dirty="0" err="1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identifikační</a:t>
            </a:r>
            <a:r>
              <a:rPr lang="en-US" sz="2767" b="1" dirty="0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2767" b="1" dirty="0" err="1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číslo</a:t>
            </a:r>
            <a:r>
              <a:rPr lang="en-US" sz="2767" b="1" dirty="0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)</a:t>
            </a:r>
          </a:p>
          <a:p>
            <a:pPr algn="l">
              <a:lnSpc>
                <a:spcPts val="3874"/>
              </a:lnSpc>
              <a:spcBef>
                <a:spcPct val="0"/>
              </a:spcBef>
            </a:pPr>
            <a:endParaRPr lang="en-US" sz="2767" b="1" dirty="0">
              <a:solidFill>
                <a:srgbClr val="FDFDFD"/>
              </a:solidFill>
              <a:latin typeface="Open Sans Extra Bold"/>
              <a:ea typeface="Open Sans Extra Bold"/>
              <a:cs typeface="Open Sans Extra Bold"/>
              <a:sym typeface="Open Sans Extra Bold"/>
            </a:endParaRPr>
          </a:p>
          <a:p>
            <a:pPr algn="l">
              <a:lnSpc>
                <a:spcPts val="3874"/>
              </a:lnSpc>
              <a:spcBef>
                <a:spcPct val="0"/>
              </a:spcBef>
            </a:pPr>
            <a:endParaRPr lang="en-US" sz="2767" b="1" dirty="0">
              <a:solidFill>
                <a:srgbClr val="FDFDFD"/>
              </a:solidFill>
              <a:latin typeface="Open Sans Extra Bold"/>
              <a:ea typeface="Open Sans Extra Bold"/>
              <a:cs typeface="Open Sans Extra Bold"/>
              <a:sym typeface="Open Sans Extra Bold"/>
            </a:endParaRPr>
          </a:p>
        </p:txBody>
      </p:sp>
      <p:grpSp>
        <p:nvGrpSpPr>
          <p:cNvPr id="18" name="Group 18"/>
          <p:cNvGrpSpPr>
            <a:grpSpLocks noChangeAspect="1"/>
          </p:cNvGrpSpPr>
          <p:nvPr/>
        </p:nvGrpSpPr>
        <p:grpSpPr>
          <a:xfrm>
            <a:off x="10353385" y="3382948"/>
            <a:ext cx="7521782" cy="4230949"/>
            <a:chOff x="0" y="0"/>
            <a:chExt cx="11289030" cy="63500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5"/>
              <a:stretch>
                <a:fillRect t="-16673" b="-16673"/>
              </a:stretch>
            </a:blip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8" name="Google Shape;129;p2">
            <a:extLst>
              <a:ext uri="{FF2B5EF4-FFF2-40B4-BE49-F238E27FC236}">
                <a16:creationId xmlns:a16="http://schemas.microsoft.com/office/drawing/2014/main" id="{74C28E39-C7FB-ED98-17A0-139B95EEE3FC}"/>
              </a:ext>
            </a:extLst>
          </p:cNvPr>
          <p:cNvSpPr/>
          <p:nvPr/>
        </p:nvSpPr>
        <p:spPr>
          <a:xfrm>
            <a:off x="16056650" y="0"/>
            <a:ext cx="2230770" cy="2276296"/>
          </a:xfrm>
          <a:custGeom>
            <a:avLst/>
            <a:gdLst/>
            <a:ahLst/>
            <a:cxnLst/>
            <a:rect l="l" t="t" r="r" b="b"/>
            <a:pathLst>
              <a:path w="3642074" h="3642074" extrusionOk="0">
                <a:moveTo>
                  <a:pt x="0" y="0"/>
                </a:moveTo>
                <a:lnTo>
                  <a:pt x="3642074" y="0"/>
                </a:lnTo>
                <a:lnTo>
                  <a:pt x="3642074" y="3642074"/>
                </a:lnTo>
                <a:lnTo>
                  <a:pt x="0" y="36420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89399" y="1788277"/>
            <a:ext cx="9063685" cy="8329158"/>
            <a:chOff x="0" y="0"/>
            <a:chExt cx="2538033" cy="2332350"/>
          </a:xfrm>
          <a:solidFill>
            <a:srgbClr val="002060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2538033" cy="2332350"/>
            </a:xfrm>
            <a:custGeom>
              <a:avLst/>
              <a:gdLst/>
              <a:ahLst/>
              <a:cxnLst/>
              <a:rect l="l" t="t" r="r" b="b"/>
              <a:pathLst>
                <a:path w="2538033" h="2332350">
                  <a:moveTo>
                    <a:pt x="0" y="0"/>
                  </a:moveTo>
                  <a:lnTo>
                    <a:pt x="2538033" y="0"/>
                  </a:lnTo>
                  <a:lnTo>
                    <a:pt x="2538033" y="2332350"/>
                  </a:lnTo>
                  <a:lnTo>
                    <a:pt x="0" y="2332350"/>
                  </a:lnTo>
                  <a:close/>
                </a:path>
              </a:pathLst>
            </a:custGeom>
            <a:grpFill/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538033" cy="237045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2229304" y="941685"/>
            <a:ext cx="7523780" cy="846592"/>
            <a:chOff x="0" y="0"/>
            <a:chExt cx="2106826" cy="23706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106826" cy="237065"/>
            </a:xfrm>
            <a:custGeom>
              <a:avLst/>
              <a:gdLst/>
              <a:ahLst/>
              <a:cxnLst/>
              <a:rect l="l" t="t" r="r" b="b"/>
              <a:pathLst>
                <a:path w="2106826" h="237065">
                  <a:moveTo>
                    <a:pt x="0" y="0"/>
                  </a:moveTo>
                  <a:lnTo>
                    <a:pt x="2106826" y="0"/>
                  </a:lnTo>
                  <a:lnTo>
                    <a:pt x="2106826" y="237065"/>
                  </a:lnTo>
                  <a:lnTo>
                    <a:pt x="0" y="237065"/>
                  </a:lnTo>
                  <a:close/>
                </a:path>
              </a:pathLst>
            </a:custGeom>
            <a:solidFill>
              <a:srgbClr val="145DA0">
                <a:alpha val="48627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2106826" cy="2751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84492" y="2509556"/>
            <a:ext cx="944208" cy="873393"/>
          </a:xfrm>
          <a:custGeom>
            <a:avLst/>
            <a:gdLst/>
            <a:ahLst/>
            <a:cxnLst/>
            <a:rect l="l" t="t" r="r" b="b"/>
            <a:pathLst>
              <a:path w="944208" h="873393">
                <a:moveTo>
                  <a:pt x="0" y="0"/>
                </a:moveTo>
                <a:lnTo>
                  <a:pt x="944208" y="0"/>
                </a:lnTo>
                <a:lnTo>
                  <a:pt x="944208" y="873392"/>
                </a:lnTo>
                <a:lnTo>
                  <a:pt x="0" y="8733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15" name="Group 15"/>
          <p:cNvGrpSpPr>
            <a:grpSpLocks noChangeAspect="1"/>
          </p:cNvGrpSpPr>
          <p:nvPr/>
        </p:nvGrpSpPr>
        <p:grpSpPr>
          <a:xfrm>
            <a:off x="10353385" y="3382948"/>
            <a:ext cx="7521782" cy="4230949"/>
            <a:chOff x="0" y="0"/>
            <a:chExt cx="11289030" cy="63500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4"/>
              <a:stretch>
                <a:fillRect t="-21621" b="-56173"/>
              </a:stretch>
            </a:blip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17" name="Freeform 17"/>
          <p:cNvSpPr/>
          <p:nvPr/>
        </p:nvSpPr>
        <p:spPr>
          <a:xfrm>
            <a:off x="1028700" y="3638514"/>
            <a:ext cx="7790265" cy="5437085"/>
          </a:xfrm>
          <a:custGeom>
            <a:avLst/>
            <a:gdLst/>
            <a:ahLst/>
            <a:cxnLst/>
            <a:rect l="l" t="t" r="r" b="b"/>
            <a:pathLst>
              <a:path w="7790265" h="5437085">
                <a:moveTo>
                  <a:pt x="0" y="0"/>
                </a:moveTo>
                <a:lnTo>
                  <a:pt x="7790265" y="0"/>
                </a:lnTo>
                <a:lnTo>
                  <a:pt x="7790265" y="5437085"/>
                </a:lnTo>
                <a:lnTo>
                  <a:pt x="0" y="543708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8" name="TextBox 18"/>
          <p:cNvSpPr txBox="1"/>
          <p:nvPr/>
        </p:nvSpPr>
        <p:spPr>
          <a:xfrm>
            <a:off x="1873943" y="4778015"/>
            <a:ext cx="6858441" cy="12144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54"/>
              </a:lnSpc>
            </a:pPr>
            <a:r>
              <a:rPr lang="en-US" sz="3467" dirty="0" err="1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Ahoj</a:t>
            </a:r>
            <a:r>
              <a:rPr lang="en-US" sz="3467" dirty="0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, </a:t>
            </a:r>
            <a:r>
              <a:rPr lang="en-US" sz="3467" dirty="0" err="1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dej</a:t>
            </a:r>
            <a:r>
              <a:rPr lang="en-US" sz="3467" dirty="0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mi </a:t>
            </a:r>
            <a:r>
              <a:rPr lang="en-US" sz="3467" dirty="0" err="1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heslo</a:t>
            </a:r>
            <a:r>
              <a:rPr lang="en-US" sz="3467" dirty="0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k </a:t>
            </a:r>
            <a:r>
              <a:rPr lang="en-US" sz="3467" dirty="0" err="1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tvému</a:t>
            </a:r>
            <a:r>
              <a:rPr lang="en-US" sz="3467" dirty="0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... </a:t>
            </a:r>
            <a:r>
              <a:rPr lang="en-US" sz="3467" dirty="0" err="1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Potřebuju</a:t>
            </a:r>
            <a:r>
              <a:rPr lang="en-US" sz="3467" dirty="0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3467" dirty="0" err="1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přístup</a:t>
            </a:r>
            <a:r>
              <a:rPr lang="en-US" sz="3467" dirty="0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3467" dirty="0" err="1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na</a:t>
            </a:r>
            <a:r>
              <a:rPr lang="en-US" sz="3467" dirty="0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3467" dirty="0" err="1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chvíli</a:t>
            </a:r>
            <a:r>
              <a:rPr lang="en-US" sz="3467" dirty="0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k...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163591" y="2519501"/>
            <a:ext cx="8589492" cy="7703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362"/>
              </a:lnSpc>
              <a:spcBef>
                <a:spcPct val="0"/>
              </a:spcBef>
            </a:pPr>
            <a:r>
              <a:rPr lang="en-US" sz="4544" dirty="0" err="1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Sdílíme</a:t>
            </a:r>
            <a:r>
              <a:rPr lang="en-US" sz="4544" dirty="0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4544" dirty="0" err="1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hesla</a:t>
            </a:r>
            <a:endParaRPr lang="en-US" sz="4544" dirty="0">
              <a:solidFill>
                <a:srgbClr val="FDFDFD"/>
              </a:solidFill>
              <a:latin typeface="Open Sans Extra Bold"/>
              <a:ea typeface="Open Sans Extra Bold"/>
              <a:cs typeface="Open Sans Extra Bold"/>
              <a:sym typeface="Open Sans Extra Bold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2315884" y="999570"/>
            <a:ext cx="6503081" cy="5740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1"/>
              </a:lnSpc>
              <a:spcBef>
                <a:spcPct val="0"/>
              </a:spcBef>
            </a:pPr>
            <a:r>
              <a:rPr lang="en-US" sz="3394" b="1" dirty="0" err="1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Jaké</a:t>
            </a:r>
            <a:r>
              <a:rPr lang="en-US" sz="3394" b="1" dirty="0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3394" b="1" dirty="0" err="1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chyby</a:t>
            </a:r>
            <a:r>
              <a:rPr lang="en-US" sz="3394" b="1" dirty="0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3394" b="1" dirty="0" err="1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děláme</a:t>
            </a:r>
            <a:r>
              <a:rPr lang="en-US" sz="3394" b="1" dirty="0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?</a:t>
            </a:r>
          </a:p>
        </p:txBody>
      </p:sp>
      <p:sp>
        <p:nvSpPr>
          <p:cNvPr id="8" name="Google Shape;129;p2">
            <a:extLst>
              <a:ext uri="{FF2B5EF4-FFF2-40B4-BE49-F238E27FC236}">
                <a16:creationId xmlns:a16="http://schemas.microsoft.com/office/drawing/2014/main" id="{519DD0DE-A474-8089-CD19-187BFACC3C8D}"/>
              </a:ext>
            </a:extLst>
          </p:cNvPr>
          <p:cNvSpPr/>
          <p:nvPr/>
        </p:nvSpPr>
        <p:spPr>
          <a:xfrm>
            <a:off x="16056650" y="0"/>
            <a:ext cx="2230770" cy="2276296"/>
          </a:xfrm>
          <a:custGeom>
            <a:avLst/>
            <a:gdLst/>
            <a:ahLst/>
            <a:cxnLst/>
            <a:rect l="l" t="t" r="r" b="b"/>
            <a:pathLst>
              <a:path w="3642074" h="3642074" extrusionOk="0">
                <a:moveTo>
                  <a:pt x="0" y="0"/>
                </a:moveTo>
                <a:lnTo>
                  <a:pt x="3642074" y="0"/>
                </a:lnTo>
                <a:lnTo>
                  <a:pt x="3642074" y="3642074"/>
                </a:lnTo>
                <a:lnTo>
                  <a:pt x="0" y="36420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89399" y="1788277"/>
            <a:ext cx="9063685" cy="8329158"/>
            <a:chOff x="0" y="0"/>
            <a:chExt cx="2538033" cy="2332350"/>
          </a:xfrm>
          <a:solidFill>
            <a:srgbClr val="002060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2538033" cy="2332350"/>
            </a:xfrm>
            <a:custGeom>
              <a:avLst/>
              <a:gdLst/>
              <a:ahLst/>
              <a:cxnLst/>
              <a:rect l="l" t="t" r="r" b="b"/>
              <a:pathLst>
                <a:path w="2538033" h="2332350">
                  <a:moveTo>
                    <a:pt x="0" y="0"/>
                  </a:moveTo>
                  <a:lnTo>
                    <a:pt x="2538033" y="0"/>
                  </a:lnTo>
                  <a:lnTo>
                    <a:pt x="2538033" y="2332350"/>
                  </a:lnTo>
                  <a:lnTo>
                    <a:pt x="0" y="2332350"/>
                  </a:lnTo>
                  <a:close/>
                </a:path>
              </a:pathLst>
            </a:custGeom>
            <a:grpFill/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538033" cy="237045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2229304" y="941685"/>
            <a:ext cx="7523780" cy="846592"/>
            <a:chOff x="0" y="0"/>
            <a:chExt cx="2106826" cy="23706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106826" cy="237065"/>
            </a:xfrm>
            <a:custGeom>
              <a:avLst/>
              <a:gdLst/>
              <a:ahLst/>
              <a:cxnLst/>
              <a:rect l="l" t="t" r="r" b="b"/>
              <a:pathLst>
                <a:path w="2106826" h="237065">
                  <a:moveTo>
                    <a:pt x="0" y="0"/>
                  </a:moveTo>
                  <a:lnTo>
                    <a:pt x="2106826" y="0"/>
                  </a:lnTo>
                  <a:lnTo>
                    <a:pt x="2106826" y="237065"/>
                  </a:lnTo>
                  <a:lnTo>
                    <a:pt x="0" y="237065"/>
                  </a:lnTo>
                  <a:close/>
                </a:path>
              </a:pathLst>
            </a:custGeom>
            <a:solidFill>
              <a:srgbClr val="145DA0">
                <a:alpha val="48627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2106826" cy="2751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84492" y="2509556"/>
            <a:ext cx="944208" cy="873393"/>
          </a:xfrm>
          <a:custGeom>
            <a:avLst/>
            <a:gdLst/>
            <a:ahLst/>
            <a:cxnLst/>
            <a:rect l="l" t="t" r="r" b="b"/>
            <a:pathLst>
              <a:path w="944208" h="873393">
                <a:moveTo>
                  <a:pt x="0" y="0"/>
                </a:moveTo>
                <a:lnTo>
                  <a:pt x="944208" y="0"/>
                </a:lnTo>
                <a:lnTo>
                  <a:pt x="944208" y="873392"/>
                </a:lnTo>
                <a:lnTo>
                  <a:pt x="0" y="8733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15" name="Group 15"/>
          <p:cNvGrpSpPr>
            <a:grpSpLocks noChangeAspect="1"/>
          </p:cNvGrpSpPr>
          <p:nvPr/>
        </p:nvGrpSpPr>
        <p:grpSpPr>
          <a:xfrm>
            <a:off x="10353385" y="3382948"/>
            <a:ext cx="7521782" cy="4230949"/>
            <a:chOff x="0" y="0"/>
            <a:chExt cx="11289030" cy="63500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4"/>
              <a:stretch>
                <a:fillRect t="-9228" b="-9228"/>
              </a:stretch>
            </a:blip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1891253" y="4547023"/>
            <a:ext cx="7032116" cy="32060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41"/>
              </a:lnSpc>
            </a:pPr>
            <a:r>
              <a:rPr lang="en-US" sz="3744" dirty="0" err="1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Nejoblíbenější</a:t>
            </a:r>
            <a:r>
              <a:rPr lang="en-US" sz="3744" dirty="0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3744" dirty="0" err="1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PINy</a:t>
            </a:r>
            <a:br>
              <a:rPr lang="pl-PL" sz="3744" dirty="0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</a:br>
            <a:endParaRPr lang="en-US" sz="3744" dirty="0">
              <a:solidFill>
                <a:srgbClr val="FDFDFD"/>
              </a:solidFill>
              <a:latin typeface="Open Sans Extra Bold"/>
              <a:ea typeface="Open Sans Extra Bold"/>
              <a:cs typeface="Open Sans Extra Bold"/>
              <a:sym typeface="Open Sans Extra Bold"/>
            </a:endParaRPr>
          </a:p>
          <a:p>
            <a:pPr algn="l">
              <a:lnSpc>
                <a:spcPts val="5241"/>
              </a:lnSpc>
            </a:pPr>
            <a:r>
              <a:rPr lang="en-US" sz="3744" dirty="0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1234  0000  2580   1111  5555 5683  0852  2222   1212  1998</a:t>
            </a:r>
          </a:p>
          <a:p>
            <a:pPr algn="l">
              <a:lnSpc>
                <a:spcPts val="4183"/>
              </a:lnSpc>
              <a:spcBef>
                <a:spcPct val="0"/>
              </a:spcBef>
            </a:pPr>
            <a:endParaRPr lang="en-US" sz="3744" dirty="0">
              <a:solidFill>
                <a:srgbClr val="FDFDFD"/>
              </a:solidFill>
              <a:latin typeface="Open Sans Extra Bold"/>
              <a:ea typeface="Open Sans Extra Bold"/>
              <a:cs typeface="Open Sans Extra Bold"/>
              <a:sym typeface="Open Sans Extra Bold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1163591" y="2519501"/>
            <a:ext cx="8589492" cy="15867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362"/>
              </a:lnSpc>
            </a:pPr>
            <a:r>
              <a:rPr lang="en-US" sz="4544" dirty="0" err="1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Hesla</a:t>
            </a:r>
            <a:r>
              <a:rPr lang="en-US" sz="4544" dirty="0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, </a:t>
            </a:r>
            <a:r>
              <a:rPr lang="en-US" sz="4544" dirty="0" err="1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která</a:t>
            </a:r>
            <a:r>
              <a:rPr lang="en-US" sz="4544" dirty="0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4544" dirty="0" err="1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jsou</a:t>
            </a:r>
            <a:r>
              <a:rPr lang="en-US" sz="4544" dirty="0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4544" dirty="0" err="1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příliš</a:t>
            </a:r>
            <a:r>
              <a:rPr lang="en-US" sz="4544" dirty="0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4544" dirty="0" err="1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krátká</a:t>
            </a:r>
            <a:endParaRPr lang="en-US" sz="4544" dirty="0">
              <a:solidFill>
                <a:srgbClr val="FDFDFD"/>
              </a:solidFill>
              <a:latin typeface="Open Sans Extra Bold"/>
              <a:ea typeface="Open Sans Extra Bold"/>
              <a:cs typeface="Open Sans Extra Bold"/>
              <a:sym typeface="Open Sans Extra Bold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2383713" y="1009917"/>
            <a:ext cx="6503080" cy="5740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1"/>
              </a:lnSpc>
              <a:spcBef>
                <a:spcPct val="0"/>
              </a:spcBef>
            </a:pPr>
            <a:r>
              <a:rPr lang="en-US" sz="3394" b="1" dirty="0" err="1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Jaké</a:t>
            </a:r>
            <a:r>
              <a:rPr lang="en-US" sz="3394" b="1" dirty="0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3394" b="1" dirty="0" err="1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chyby</a:t>
            </a:r>
            <a:r>
              <a:rPr lang="en-US" sz="3394" b="1" dirty="0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3394" b="1" dirty="0" err="1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děláme</a:t>
            </a:r>
            <a:r>
              <a:rPr lang="en-US" sz="3394" b="1" dirty="0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?</a:t>
            </a:r>
          </a:p>
        </p:txBody>
      </p:sp>
      <p:sp>
        <p:nvSpPr>
          <p:cNvPr id="8" name="Google Shape;129;p2">
            <a:extLst>
              <a:ext uri="{FF2B5EF4-FFF2-40B4-BE49-F238E27FC236}">
                <a16:creationId xmlns:a16="http://schemas.microsoft.com/office/drawing/2014/main" id="{E2A00328-737C-4A21-9654-2E3965B6C7EA}"/>
              </a:ext>
            </a:extLst>
          </p:cNvPr>
          <p:cNvSpPr/>
          <p:nvPr/>
        </p:nvSpPr>
        <p:spPr>
          <a:xfrm>
            <a:off x="16056650" y="0"/>
            <a:ext cx="2230770" cy="2276296"/>
          </a:xfrm>
          <a:custGeom>
            <a:avLst/>
            <a:gdLst/>
            <a:ahLst/>
            <a:cxnLst/>
            <a:rect l="l" t="t" r="r" b="b"/>
            <a:pathLst>
              <a:path w="3642074" h="3642074" extrusionOk="0">
                <a:moveTo>
                  <a:pt x="0" y="0"/>
                </a:moveTo>
                <a:lnTo>
                  <a:pt x="3642074" y="0"/>
                </a:lnTo>
                <a:lnTo>
                  <a:pt x="3642074" y="3642074"/>
                </a:lnTo>
                <a:lnTo>
                  <a:pt x="0" y="36420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89399" y="1788277"/>
            <a:ext cx="9063685" cy="8329158"/>
            <a:chOff x="0" y="0"/>
            <a:chExt cx="2538033" cy="2332350"/>
          </a:xfrm>
          <a:solidFill>
            <a:srgbClr val="002060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2538033" cy="2332350"/>
            </a:xfrm>
            <a:custGeom>
              <a:avLst/>
              <a:gdLst/>
              <a:ahLst/>
              <a:cxnLst/>
              <a:rect l="l" t="t" r="r" b="b"/>
              <a:pathLst>
                <a:path w="2538033" h="2332350">
                  <a:moveTo>
                    <a:pt x="0" y="0"/>
                  </a:moveTo>
                  <a:lnTo>
                    <a:pt x="2538033" y="0"/>
                  </a:lnTo>
                  <a:lnTo>
                    <a:pt x="2538033" y="2332350"/>
                  </a:lnTo>
                  <a:lnTo>
                    <a:pt x="0" y="2332350"/>
                  </a:lnTo>
                  <a:close/>
                </a:path>
              </a:pathLst>
            </a:custGeom>
            <a:grpFill/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538033" cy="237045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2229304" y="941685"/>
            <a:ext cx="7523780" cy="846592"/>
            <a:chOff x="0" y="0"/>
            <a:chExt cx="2106826" cy="23706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106826" cy="237065"/>
            </a:xfrm>
            <a:custGeom>
              <a:avLst/>
              <a:gdLst/>
              <a:ahLst/>
              <a:cxnLst/>
              <a:rect l="l" t="t" r="r" b="b"/>
              <a:pathLst>
                <a:path w="2106826" h="237065">
                  <a:moveTo>
                    <a:pt x="0" y="0"/>
                  </a:moveTo>
                  <a:lnTo>
                    <a:pt x="2106826" y="0"/>
                  </a:lnTo>
                  <a:lnTo>
                    <a:pt x="2106826" y="237065"/>
                  </a:lnTo>
                  <a:lnTo>
                    <a:pt x="0" y="237065"/>
                  </a:lnTo>
                  <a:close/>
                </a:path>
              </a:pathLst>
            </a:custGeom>
            <a:solidFill>
              <a:srgbClr val="145DA0">
                <a:alpha val="48627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2106826" cy="2751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84492" y="2509556"/>
            <a:ext cx="944208" cy="873393"/>
          </a:xfrm>
          <a:custGeom>
            <a:avLst/>
            <a:gdLst/>
            <a:ahLst/>
            <a:cxnLst/>
            <a:rect l="l" t="t" r="r" b="b"/>
            <a:pathLst>
              <a:path w="944208" h="873393">
                <a:moveTo>
                  <a:pt x="0" y="0"/>
                </a:moveTo>
                <a:lnTo>
                  <a:pt x="944208" y="0"/>
                </a:lnTo>
                <a:lnTo>
                  <a:pt x="944208" y="873392"/>
                </a:lnTo>
                <a:lnTo>
                  <a:pt x="0" y="8733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15" name="Group 15"/>
          <p:cNvGrpSpPr>
            <a:grpSpLocks noChangeAspect="1"/>
          </p:cNvGrpSpPr>
          <p:nvPr/>
        </p:nvGrpSpPr>
        <p:grpSpPr>
          <a:xfrm>
            <a:off x="10353385" y="3382948"/>
            <a:ext cx="7521782" cy="4230949"/>
            <a:chOff x="0" y="0"/>
            <a:chExt cx="11289030" cy="63500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4"/>
              <a:stretch>
                <a:fillRect t="-9339" b="-9339"/>
              </a:stretch>
            </a:blip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1163591" y="2519501"/>
            <a:ext cx="8589492" cy="15867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362"/>
              </a:lnSpc>
            </a:pPr>
            <a:r>
              <a:rPr lang="en-US" sz="4544" dirty="0" err="1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Používáme</a:t>
            </a:r>
            <a:r>
              <a:rPr lang="en-US" sz="4544" dirty="0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4544" dirty="0" err="1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vzory</a:t>
            </a:r>
            <a:r>
              <a:rPr lang="en-US" sz="4544" dirty="0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4544" dirty="0" err="1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na</a:t>
            </a:r>
            <a:r>
              <a:rPr lang="en-US" sz="4544" dirty="0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4544" dirty="0" err="1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klávesnici</a:t>
            </a:r>
            <a:r>
              <a:rPr lang="en-US" sz="4544" dirty="0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(</a:t>
            </a:r>
            <a:r>
              <a:rPr lang="en-US" sz="4544" dirty="0" err="1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např</a:t>
            </a:r>
            <a:r>
              <a:rPr lang="en-US" sz="4544" dirty="0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. QWERT)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2438400" y="995705"/>
            <a:ext cx="6503081" cy="5740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1"/>
              </a:lnSpc>
              <a:spcBef>
                <a:spcPct val="0"/>
              </a:spcBef>
            </a:pPr>
            <a:r>
              <a:rPr lang="en-US" sz="3394" b="1" dirty="0" err="1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Jaké</a:t>
            </a:r>
            <a:r>
              <a:rPr lang="en-US" sz="3394" b="1" dirty="0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3394" b="1" dirty="0" err="1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chyby</a:t>
            </a:r>
            <a:r>
              <a:rPr lang="en-US" sz="3394" b="1" dirty="0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3394" b="1" dirty="0" err="1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děláme</a:t>
            </a:r>
            <a:r>
              <a:rPr lang="en-US" sz="3394" b="1" dirty="0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?</a:t>
            </a:r>
          </a:p>
        </p:txBody>
      </p:sp>
      <p:sp>
        <p:nvSpPr>
          <p:cNvPr id="8" name="Google Shape;129;p2">
            <a:extLst>
              <a:ext uri="{FF2B5EF4-FFF2-40B4-BE49-F238E27FC236}">
                <a16:creationId xmlns:a16="http://schemas.microsoft.com/office/drawing/2014/main" id="{C6276FBE-A41E-FD80-34DD-9BCE9F5E7FC4}"/>
              </a:ext>
            </a:extLst>
          </p:cNvPr>
          <p:cNvSpPr/>
          <p:nvPr/>
        </p:nvSpPr>
        <p:spPr>
          <a:xfrm>
            <a:off x="16056650" y="0"/>
            <a:ext cx="2230770" cy="2276296"/>
          </a:xfrm>
          <a:custGeom>
            <a:avLst/>
            <a:gdLst/>
            <a:ahLst/>
            <a:cxnLst/>
            <a:rect l="l" t="t" r="r" b="b"/>
            <a:pathLst>
              <a:path w="3642074" h="3642074" extrusionOk="0">
                <a:moveTo>
                  <a:pt x="0" y="0"/>
                </a:moveTo>
                <a:lnTo>
                  <a:pt x="3642074" y="0"/>
                </a:lnTo>
                <a:lnTo>
                  <a:pt x="3642074" y="3642074"/>
                </a:lnTo>
                <a:lnTo>
                  <a:pt x="0" y="36420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89399" y="1788277"/>
            <a:ext cx="9063685" cy="8329158"/>
            <a:chOff x="0" y="0"/>
            <a:chExt cx="2538033" cy="2332350"/>
          </a:xfrm>
          <a:solidFill>
            <a:srgbClr val="002060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2538033" cy="2332350"/>
            </a:xfrm>
            <a:custGeom>
              <a:avLst/>
              <a:gdLst/>
              <a:ahLst/>
              <a:cxnLst/>
              <a:rect l="l" t="t" r="r" b="b"/>
              <a:pathLst>
                <a:path w="2538033" h="2332350">
                  <a:moveTo>
                    <a:pt x="0" y="0"/>
                  </a:moveTo>
                  <a:lnTo>
                    <a:pt x="2538033" y="0"/>
                  </a:lnTo>
                  <a:lnTo>
                    <a:pt x="2538033" y="2332350"/>
                  </a:lnTo>
                  <a:lnTo>
                    <a:pt x="0" y="2332350"/>
                  </a:lnTo>
                  <a:close/>
                </a:path>
              </a:pathLst>
            </a:custGeom>
            <a:grpFill/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538033" cy="237045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dirty="0"/>
            </a:p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 dirty="0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2229304" y="941685"/>
            <a:ext cx="7523780" cy="846592"/>
            <a:chOff x="0" y="0"/>
            <a:chExt cx="2106826" cy="23706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106826" cy="237065"/>
            </a:xfrm>
            <a:custGeom>
              <a:avLst/>
              <a:gdLst/>
              <a:ahLst/>
              <a:cxnLst/>
              <a:rect l="l" t="t" r="r" b="b"/>
              <a:pathLst>
                <a:path w="2106826" h="237065">
                  <a:moveTo>
                    <a:pt x="0" y="0"/>
                  </a:moveTo>
                  <a:lnTo>
                    <a:pt x="2106826" y="0"/>
                  </a:lnTo>
                  <a:lnTo>
                    <a:pt x="2106826" y="237065"/>
                  </a:lnTo>
                  <a:lnTo>
                    <a:pt x="0" y="237065"/>
                  </a:lnTo>
                  <a:close/>
                </a:path>
              </a:pathLst>
            </a:custGeom>
            <a:solidFill>
              <a:srgbClr val="145DA0">
                <a:alpha val="48627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2106826" cy="2751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84492" y="2509556"/>
            <a:ext cx="944208" cy="873393"/>
          </a:xfrm>
          <a:custGeom>
            <a:avLst/>
            <a:gdLst/>
            <a:ahLst/>
            <a:cxnLst/>
            <a:rect l="l" t="t" r="r" b="b"/>
            <a:pathLst>
              <a:path w="944208" h="873393">
                <a:moveTo>
                  <a:pt x="0" y="0"/>
                </a:moveTo>
                <a:lnTo>
                  <a:pt x="944208" y="0"/>
                </a:lnTo>
                <a:lnTo>
                  <a:pt x="944208" y="873392"/>
                </a:lnTo>
                <a:lnTo>
                  <a:pt x="0" y="8733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15" name="Group 15"/>
          <p:cNvGrpSpPr>
            <a:grpSpLocks noChangeAspect="1"/>
          </p:cNvGrpSpPr>
          <p:nvPr/>
        </p:nvGrpSpPr>
        <p:grpSpPr>
          <a:xfrm>
            <a:off x="10353385" y="3382948"/>
            <a:ext cx="7521782" cy="4230949"/>
            <a:chOff x="0" y="0"/>
            <a:chExt cx="11289030" cy="63500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4"/>
              <a:stretch>
                <a:fillRect t="-9116" b="-9116"/>
              </a:stretch>
            </a:blip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1399006" y="1841477"/>
            <a:ext cx="8589492" cy="15867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362"/>
              </a:lnSpc>
            </a:pPr>
            <a:r>
              <a:rPr lang="en-US" sz="4544" dirty="0" err="1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Používáme</a:t>
            </a:r>
            <a:r>
              <a:rPr lang="en-US" sz="4544" dirty="0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4544" dirty="0" err="1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slovníkové</a:t>
            </a:r>
            <a:r>
              <a:rPr lang="en-US" sz="4544" dirty="0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4544" dirty="0" err="1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položky</a:t>
            </a:r>
            <a:endParaRPr lang="en-US" sz="4544" dirty="0">
              <a:solidFill>
                <a:srgbClr val="FDFDFD"/>
              </a:solidFill>
              <a:latin typeface="Open Sans Extra Bold"/>
              <a:ea typeface="Open Sans Extra Bold"/>
              <a:cs typeface="Open Sans Extra Bold"/>
              <a:sym typeface="Open Sans Extra Bold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2362200" y="995919"/>
            <a:ext cx="6503081" cy="5740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1"/>
              </a:lnSpc>
              <a:spcBef>
                <a:spcPct val="0"/>
              </a:spcBef>
            </a:pPr>
            <a:r>
              <a:rPr lang="en-US" sz="3394" b="1" dirty="0" err="1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Jaké</a:t>
            </a:r>
            <a:r>
              <a:rPr lang="en-US" sz="3394" b="1" dirty="0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3394" b="1" dirty="0" err="1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chyby</a:t>
            </a:r>
            <a:r>
              <a:rPr lang="en-US" sz="3394" b="1" dirty="0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3394" b="1" dirty="0" err="1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děláme</a:t>
            </a:r>
            <a:r>
              <a:rPr lang="en-US" sz="3394" b="1" dirty="0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?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399006" y="3510487"/>
            <a:ext cx="5916194" cy="56049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 algn="l">
              <a:lnSpc>
                <a:spcPts val="4374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124" b="1" dirty="0">
                <a:solidFill>
                  <a:srgbClr val="E9E9E9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Password (</a:t>
            </a:r>
            <a:r>
              <a:rPr lang="en-US" sz="3124" b="1" dirty="0" err="1">
                <a:solidFill>
                  <a:srgbClr val="E9E9E9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Heslo</a:t>
            </a:r>
            <a:r>
              <a:rPr lang="en-US" sz="3124" b="1" dirty="0">
                <a:solidFill>
                  <a:srgbClr val="E9E9E9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)</a:t>
            </a:r>
          </a:p>
          <a:p>
            <a:pPr marL="457200" indent="-457200" algn="l">
              <a:lnSpc>
                <a:spcPts val="4374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124" b="1" dirty="0">
                <a:solidFill>
                  <a:srgbClr val="E9E9E9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Qwerty (Qwerty)</a:t>
            </a:r>
          </a:p>
          <a:p>
            <a:pPr marL="457200" indent="-457200" algn="l">
              <a:lnSpc>
                <a:spcPts val="4374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124" b="1" dirty="0">
                <a:solidFill>
                  <a:srgbClr val="E9E9E9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Sunshine (</a:t>
            </a:r>
            <a:r>
              <a:rPr lang="en-US" sz="3124" b="1" dirty="0" err="1">
                <a:solidFill>
                  <a:srgbClr val="E9E9E9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SlunecniSvit</a:t>
            </a:r>
            <a:r>
              <a:rPr lang="en-US" sz="3124" b="1" dirty="0">
                <a:solidFill>
                  <a:srgbClr val="E9E9E9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)</a:t>
            </a:r>
          </a:p>
          <a:p>
            <a:pPr marL="457200" indent="-457200" algn="l">
              <a:lnSpc>
                <a:spcPts val="4374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124" b="1" dirty="0">
                <a:solidFill>
                  <a:srgbClr val="E9E9E9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Football (</a:t>
            </a:r>
            <a:r>
              <a:rPr lang="en-US" sz="3124" b="1" dirty="0" err="1">
                <a:solidFill>
                  <a:srgbClr val="E9E9E9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Fotbal</a:t>
            </a:r>
            <a:r>
              <a:rPr lang="en-US" sz="3124" b="1" dirty="0">
                <a:solidFill>
                  <a:srgbClr val="E9E9E9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)</a:t>
            </a:r>
          </a:p>
          <a:p>
            <a:pPr marL="457200" indent="-457200" algn="l">
              <a:lnSpc>
                <a:spcPts val="4374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124" b="1" dirty="0">
                <a:solidFill>
                  <a:srgbClr val="E9E9E9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Monkey (</a:t>
            </a:r>
            <a:r>
              <a:rPr lang="en-US" sz="3124" b="1" dirty="0" err="1">
                <a:solidFill>
                  <a:srgbClr val="E9E9E9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Opice</a:t>
            </a:r>
            <a:r>
              <a:rPr lang="en-US" sz="3124" b="1" dirty="0">
                <a:solidFill>
                  <a:srgbClr val="E9E9E9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)</a:t>
            </a:r>
          </a:p>
          <a:p>
            <a:pPr marL="457200" indent="-457200" algn="l">
              <a:lnSpc>
                <a:spcPts val="4374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124" b="1" dirty="0" err="1">
                <a:solidFill>
                  <a:srgbClr val="E9E9E9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Iloveyou</a:t>
            </a:r>
            <a:r>
              <a:rPr lang="en-US" sz="3124" b="1" dirty="0">
                <a:solidFill>
                  <a:srgbClr val="E9E9E9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(</a:t>
            </a:r>
            <a:r>
              <a:rPr lang="en-US" sz="3124" b="1" dirty="0" err="1">
                <a:solidFill>
                  <a:srgbClr val="E9E9E9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MilujuTe</a:t>
            </a:r>
            <a:r>
              <a:rPr lang="en-US" sz="3124" b="1" dirty="0">
                <a:solidFill>
                  <a:srgbClr val="E9E9E9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)</a:t>
            </a:r>
          </a:p>
          <a:p>
            <a:pPr marL="457200" indent="-457200" algn="l">
              <a:lnSpc>
                <a:spcPts val="4374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124" b="1" dirty="0">
                <a:solidFill>
                  <a:srgbClr val="E9E9E9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Welcome (</a:t>
            </a:r>
            <a:r>
              <a:rPr lang="en-US" sz="3124" b="1" dirty="0" err="1">
                <a:solidFill>
                  <a:srgbClr val="E9E9E9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Vitej</a:t>
            </a:r>
            <a:r>
              <a:rPr lang="en-US" sz="3124" b="1" dirty="0">
                <a:solidFill>
                  <a:srgbClr val="E9E9E9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)</a:t>
            </a:r>
          </a:p>
          <a:p>
            <a:pPr marL="457200" indent="-457200" algn="l">
              <a:lnSpc>
                <a:spcPts val="4374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124" b="1" dirty="0">
                <a:solidFill>
                  <a:srgbClr val="E9E9E9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Dragon (</a:t>
            </a:r>
            <a:r>
              <a:rPr lang="en-US" sz="3124" b="1" dirty="0" err="1">
                <a:solidFill>
                  <a:srgbClr val="E9E9E9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Drak</a:t>
            </a:r>
            <a:r>
              <a:rPr lang="en-US" sz="3124" b="1" dirty="0">
                <a:solidFill>
                  <a:srgbClr val="E9E9E9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)</a:t>
            </a:r>
          </a:p>
          <a:p>
            <a:pPr marL="457200" indent="-457200" algn="l">
              <a:lnSpc>
                <a:spcPts val="4374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124" b="1" dirty="0">
                <a:solidFill>
                  <a:srgbClr val="E9E9E9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Princess (</a:t>
            </a:r>
            <a:r>
              <a:rPr lang="en-US" sz="3124" b="1" dirty="0" err="1">
                <a:solidFill>
                  <a:srgbClr val="E9E9E9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Princezna</a:t>
            </a:r>
            <a:r>
              <a:rPr lang="en-US" sz="3124" b="1" dirty="0">
                <a:solidFill>
                  <a:srgbClr val="E9E9E9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)</a:t>
            </a:r>
          </a:p>
          <a:p>
            <a:pPr marL="457200" indent="-457200" algn="l">
              <a:lnSpc>
                <a:spcPts val="4374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124" b="1" dirty="0">
                <a:solidFill>
                  <a:srgbClr val="E9E9E9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Chocolate (</a:t>
            </a:r>
            <a:r>
              <a:rPr lang="en-US" sz="3124" b="1" dirty="0" err="1">
                <a:solidFill>
                  <a:srgbClr val="E9E9E9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Cokolada</a:t>
            </a:r>
            <a:r>
              <a:rPr lang="en-US" sz="3124" b="1" dirty="0">
                <a:solidFill>
                  <a:srgbClr val="E9E9E9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)</a:t>
            </a:r>
          </a:p>
        </p:txBody>
      </p:sp>
      <p:sp>
        <p:nvSpPr>
          <p:cNvPr id="8" name="Google Shape;129;p2">
            <a:extLst>
              <a:ext uri="{FF2B5EF4-FFF2-40B4-BE49-F238E27FC236}">
                <a16:creationId xmlns:a16="http://schemas.microsoft.com/office/drawing/2014/main" id="{7EDD251B-8003-7C4B-2A36-566C1FFD5760}"/>
              </a:ext>
            </a:extLst>
          </p:cNvPr>
          <p:cNvSpPr/>
          <p:nvPr/>
        </p:nvSpPr>
        <p:spPr>
          <a:xfrm>
            <a:off x="16056650" y="0"/>
            <a:ext cx="2230770" cy="2276296"/>
          </a:xfrm>
          <a:custGeom>
            <a:avLst/>
            <a:gdLst/>
            <a:ahLst/>
            <a:cxnLst/>
            <a:rect l="l" t="t" r="r" b="b"/>
            <a:pathLst>
              <a:path w="3642074" h="3642074" extrusionOk="0">
                <a:moveTo>
                  <a:pt x="0" y="0"/>
                </a:moveTo>
                <a:lnTo>
                  <a:pt x="3642074" y="0"/>
                </a:lnTo>
                <a:lnTo>
                  <a:pt x="3642074" y="3642074"/>
                </a:lnTo>
                <a:lnTo>
                  <a:pt x="0" y="36420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89399" y="1788277"/>
            <a:ext cx="9063685" cy="8329158"/>
            <a:chOff x="0" y="0"/>
            <a:chExt cx="2538033" cy="2332350"/>
          </a:xfrm>
          <a:solidFill>
            <a:srgbClr val="002060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2538033" cy="2332350"/>
            </a:xfrm>
            <a:custGeom>
              <a:avLst/>
              <a:gdLst/>
              <a:ahLst/>
              <a:cxnLst/>
              <a:rect l="l" t="t" r="r" b="b"/>
              <a:pathLst>
                <a:path w="2538033" h="2332350">
                  <a:moveTo>
                    <a:pt x="0" y="0"/>
                  </a:moveTo>
                  <a:lnTo>
                    <a:pt x="2538033" y="0"/>
                  </a:lnTo>
                  <a:lnTo>
                    <a:pt x="2538033" y="2332350"/>
                  </a:lnTo>
                  <a:lnTo>
                    <a:pt x="0" y="2332350"/>
                  </a:lnTo>
                  <a:close/>
                </a:path>
              </a:pathLst>
            </a:custGeom>
            <a:grpFill/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538033" cy="237045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2229304" y="941685"/>
            <a:ext cx="7523780" cy="846592"/>
            <a:chOff x="0" y="0"/>
            <a:chExt cx="2106826" cy="23706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106826" cy="237065"/>
            </a:xfrm>
            <a:custGeom>
              <a:avLst/>
              <a:gdLst/>
              <a:ahLst/>
              <a:cxnLst/>
              <a:rect l="l" t="t" r="r" b="b"/>
              <a:pathLst>
                <a:path w="2106826" h="237065">
                  <a:moveTo>
                    <a:pt x="0" y="0"/>
                  </a:moveTo>
                  <a:lnTo>
                    <a:pt x="2106826" y="0"/>
                  </a:lnTo>
                  <a:lnTo>
                    <a:pt x="2106826" y="237065"/>
                  </a:lnTo>
                  <a:lnTo>
                    <a:pt x="0" y="237065"/>
                  </a:lnTo>
                  <a:close/>
                </a:path>
              </a:pathLst>
            </a:custGeom>
            <a:solidFill>
              <a:srgbClr val="145DA0">
                <a:alpha val="48627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2106826" cy="2751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84492" y="2509556"/>
            <a:ext cx="944208" cy="873393"/>
          </a:xfrm>
          <a:custGeom>
            <a:avLst/>
            <a:gdLst/>
            <a:ahLst/>
            <a:cxnLst/>
            <a:rect l="l" t="t" r="r" b="b"/>
            <a:pathLst>
              <a:path w="944208" h="873393">
                <a:moveTo>
                  <a:pt x="0" y="0"/>
                </a:moveTo>
                <a:lnTo>
                  <a:pt x="944208" y="0"/>
                </a:lnTo>
                <a:lnTo>
                  <a:pt x="944208" y="873392"/>
                </a:lnTo>
                <a:lnTo>
                  <a:pt x="0" y="8733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15" name="Group 15"/>
          <p:cNvGrpSpPr>
            <a:grpSpLocks noChangeAspect="1"/>
          </p:cNvGrpSpPr>
          <p:nvPr/>
        </p:nvGrpSpPr>
        <p:grpSpPr>
          <a:xfrm>
            <a:off x="10353385" y="3382948"/>
            <a:ext cx="7521782" cy="4230949"/>
            <a:chOff x="0" y="0"/>
            <a:chExt cx="11289030" cy="63500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4"/>
              <a:stretch>
                <a:fillRect t="-9339" b="-9339"/>
              </a:stretch>
            </a:blip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1163591" y="2519501"/>
            <a:ext cx="8589492" cy="15867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362"/>
              </a:lnSpc>
            </a:pPr>
            <a:r>
              <a:rPr lang="en-US" sz="4544" dirty="0" err="1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Nahrazení</a:t>
            </a:r>
            <a:r>
              <a:rPr lang="en-US" sz="4544" dirty="0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4544" dirty="0" err="1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číslicemi</a:t>
            </a:r>
            <a:r>
              <a:rPr lang="en-US" sz="4544" dirty="0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/</a:t>
            </a:r>
            <a:r>
              <a:rPr lang="en-US" sz="4544" dirty="0" err="1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speciálními</a:t>
            </a:r>
            <a:r>
              <a:rPr lang="en-US" sz="4544" dirty="0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4544" dirty="0" err="1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znaky</a:t>
            </a:r>
            <a:endParaRPr lang="en-US" sz="4544" dirty="0">
              <a:solidFill>
                <a:srgbClr val="FDFDFD"/>
              </a:solidFill>
              <a:latin typeface="Open Sans Extra Bold"/>
              <a:ea typeface="Open Sans Extra Bold"/>
              <a:cs typeface="Open Sans Extra Bold"/>
              <a:sym typeface="Open Sans Extra Bold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2438400" y="1009917"/>
            <a:ext cx="6503081" cy="5740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1"/>
              </a:lnSpc>
              <a:spcBef>
                <a:spcPct val="0"/>
              </a:spcBef>
            </a:pPr>
            <a:r>
              <a:rPr lang="en-US" sz="3394" b="1" dirty="0" err="1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Jaké</a:t>
            </a:r>
            <a:r>
              <a:rPr lang="en-US" sz="3394" b="1" dirty="0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3394" b="1" dirty="0" err="1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chyby</a:t>
            </a:r>
            <a:r>
              <a:rPr lang="en-US" sz="3394" b="1" dirty="0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3394" b="1" dirty="0" err="1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děláme</a:t>
            </a:r>
            <a:r>
              <a:rPr lang="en-US" sz="3394" b="1" dirty="0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?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2229304" y="4320529"/>
            <a:ext cx="7906898" cy="56023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7200" indent="-457200" algn="l">
              <a:lnSpc>
                <a:spcPts val="4374"/>
              </a:lnSpc>
              <a:buFont typeface="Arial" panose="020B0604020202020204" pitchFamily="34" charset="0"/>
              <a:buChar char="•"/>
            </a:pPr>
            <a:r>
              <a:rPr lang="en-US" sz="3124" dirty="0">
                <a:solidFill>
                  <a:srgbClr val="E9E9E9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Password → P@$$w0rd</a:t>
            </a:r>
          </a:p>
          <a:p>
            <a:pPr marL="457200" indent="-457200" algn="l">
              <a:lnSpc>
                <a:spcPts val="4374"/>
              </a:lnSpc>
              <a:buFont typeface="Arial" panose="020B0604020202020204" pitchFamily="34" charset="0"/>
              <a:buChar char="•"/>
            </a:pPr>
            <a:r>
              <a:rPr lang="en-US" sz="3124" dirty="0">
                <a:solidFill>
                  <a:srgbClr val="E9E9E9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Qwerty → Qw3r7y</a:t>
            </a:r>
          </a:p>
          <a:p>
            <a:pPr marL="457200" indent="-457200" algn="l">
              <a:lnSpc>
                <a:spcPts val="4374"/>
              </a:lnSpc>
              <a:buFont typeface="Arial" panose="020B0604020202020204" pitchFamily="34" charset="0"/>
              <a:buChar char="•"/>
            </a:pPr>
            <a:r>
              <a:rPr lang="en-US" sz="3124" dirty="0">
                <a:solidFill>
                  <a:srgbClr val="E9E9E9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Sunshine → $un$h1n3</a:t>
            </a:r>
          </a:p>
          <a:p>
            <a:pPr marL="457200" indent="-457200" algn="l">
              <a:lnSpc>
                <a:spcPts val="4374"/>
              </a:lnSpc>
              <a:buFont typeface="Arial" panose="020B0604020202020204" pitchFamily="34" charset="0"/>
              <a:buChar char="•"/>
            </a:pPr>
            <a:r>
              <a:rPr lang="en-US" sz="3124" dirty="0">
                <a:solidFill>
                  <a:srgbClr val="E9E9E9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Football → F00tb@ll</a:t>
            </a:r>
          </a:p>
          <a:p>
            <a:pPr marL="457200" indent="-457200" algn="l">
              <a:lnSpc>
                <a:spcPts val="4374"/>
              </a:lnSpc>
              <a:buFont typeface="Arial" panose="020B0604020202020204" pitchFamily="34" charset="0"/>
              <a:buChar char="•"/>
            </a:pPr>
            <a:r>
              <a:rPr lang="en-US" sz="3124" dirty="0">
                <a:solidFill>
                  <a:srgbClr val="E9E9E9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Monkey → M0nk3y</a:t>
            </a:r>
          </a:p>
          <a:p>
            <a:pPr marL="457200" indent="-457200" algn="l">
              <a:lnSpc>
                <a:spcPts val="4374"/>
              </a:lnSpc>
              <a:buFont typeface="Arial" panose="020B0604020202020204" pitchFamily="34" charset="0"/>
              <a:buChar char="•"/>
            </a:pPr>
            <a:r>
              <a:rPr lang="en-US" sz="3124" dirty="0" err="1">
                <a:solidFill>
                  <a:srgbClr val="E9E9E9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Iloveyou</a:t>
            </a:r>
            <a:r>
              <a:rPr lang="en-US" sz="3124" dirty="0">
                <a:solidFill>
                  <a:srgbClr val="E9E9E9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→ 1L0v3Y0u!</a:t>
            </a:r>
          </a:p>
          <a:p>
            <a:pPr marL="457200" indent="-457200" algn="l">
              <a:lnSpc>
                <a:spcPts val="4374"/>
              </a:lnSpc>
              <a:buFont typeface="Arial" panose="020B0604020202020204" pitchFamily="34" charset="0"/>
              <a:buChar char="•"/>
            </a:pPr>
            <a:r>
              <a:rPr lang="en-US" sz="3124" dirty="0">
                <a:solidFill>
                  <a:srgbClr val="E9E9E9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Welcome → W3lc0m3!</a:t>
            </a:r>
          </a:p>
          <a:p>
            <a:pPr marL="457200" indent="-457200" algn="l">
              <a:lnSpc>
                <a:spcPts val="4374"/>
              </a:lnSpc>
              <a:buFont typeface="Arial" panose="020B0604020202020204" pitchFamily="34" charset="0"/>
              <a:buChar char="•"/>
            </a:pPr>
            <a:r>
              <a:rPr lang="en-US" sz="3124" dirty="0">
                <a:solidFill>
                  <a:srgbClr val="E9E9E9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Dragon → Dr@g0n</a:t>
            </a:r>
          </a:p>
          <a:p>
            <a:pPr marL="457200" indent="-457200" algn="l">
              <a:lnSpc>
                <a:spcPts val="4374"/>
              </a:lnSpc>
              <a:buFont typeface="Arial" panose="020B0604020202020204" pitchFamily="34" charset="0"/>
              <a:buChar char="•"/>
            </a:pPr>
            <a:r>
              <a:rPr lang="en-US" sz="3124" dirty="0">
                <a:solidFill>
                  <a:srgbClr val="E9E9E9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Princess → Pr1nc3$$</a:t>
            </a:r>
          </a:p>
          <a:p>
            <a:pPr marL="457200" indent="-457200" algn="l">
              <a:lnSpc>
                <a:spcPts val="4374"/>
              </a:lnSpc>
              <a:buFont typeface="Arial" panose="020B0604020202020204" pitchFamily="34" charset="0"/>
              <a:buChar char="•"/>
            </a:pPr>
            <a:r>
              <a:rPr lang="en-US" sz="3124" dirty="0">
                <a:solidFill>
                  <a:srgbClr val="E9E9E9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Chocolate → Ch0c0l@t3!</a:t>
            </a:r>
          </a:p>
        </p:txBody>
      </p:sp>
      <p:sp>
        <p:nvSpPr>
          <p:cNvPr id="8" name="Google Shape;129;p2">
            <a:extLst>
              <a:ext uri="{FF2B5EF4-FFF2-40B4-BE49-F238E27FC236}">
                <a16:creationId xmlns:a16="http://schemas.microsoft.com/office/drawing/2014/main" id="{AE9191F8-EDEF-A3AF-DEF2-9A1D3DFCC56C}"/>
              </a:ext>
            </a:extLst>
          </p:cNvPr>
          <p:cNvSpPr/>
          <p:nvPr/>
        </p:nvSpPr>
        <p:spPr>
          <a:xfrm>
            <a:off x="16056650" y="0"/>
            <a:ext cx="2230770" cy="2276296"/>
          </a:xfrm>
          <a:custGeom>
            <a:avLst/>
            <a:gdLst/>
            <a:ahLst/>
            <a:cxnLst/>
            <a:rect l="l" t="t" r="r" b="b"/>
            <a:pathLst>
              <a:path w="3642074" h="3642074" extrusionOk="0">
                <a:moveTo>
                  <a:pt x="0" y="0"/>
                </a:moveTo>
                <a:lnTo>
                  <a:pt x="3642074" y="0"/>
                </a:lnTo>
                <a:lnTo>
                  <a:pt x="3642074" y="3642074"/>
                </a:lnTo>
                <a:lnTo>
                  <a:pt x="0" y="36420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89399" y="1788277"/>
            <a:ext cx="9063685" cy="8329158"/>
            <a:chOff x="0" y="0"/>
            <a:chExt cx="2538033" cy="2332350"/>
          </a:xfrm>
          <a:solidFill>
            <a:srgbClr val="002060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2538033" cy="2332350"/>
            </a:xfrm>
            <a:custGeom>
              <a:avLst/>
              <a:gdLst/>
              <a:ahLst/>
              <a:cxnLst/>
              <a:rect l="l" t="t" r="r" b="b"/>
              <a:pathLst>
                <a:path w="2538033" h="2332350">
                  <a:moveTo>
                    <a:pt x="0" y="0"/>
                  </a:moveTo>
                  <a:lnTo>
                    <a:pt x="2538033" y="0"/>
                  </a:lnTo>
                  <a:lnTo>
                    <a:pt x="2538033" y="2332350"/>
                  </a:lnTo>
                  <a:lnTo>
                    <a:pt x="0" y="2332350"/>
                  </a:lnTo>
                  <a:close/>
                </a:path>
              </a:pathLst>
            </a:custGeom>
            <a:grpFill/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538033" cy="237045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2229304" y="941685"/>
            <a:ext cx="7523780" cy="846592"/>
            <a:chOff x="0" y="0"/>
            <a:chExt cx="2106826" cy="23706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106826" cy="237065"/>
            </a:xfrm>
            <a:custGeom>
              <a:avLst/>
              <a:gdLst/>
              <a:ahLst/>
              <a:cxnLst/>
              <a:rect l="l" t="t" r="r" b="b"/>
              <a:pathLst>
                <a:path w="2106826" h="237065">
                  <a:moveTo>
                    <a:pt x="0" y="0"/>
                  </a:moveTo>
                  <a:lnTo>
                    <a:pt x="2106826" y="0"/>
                  </a:lnTo>
                  <a:lnTo>
                    <a:pt x="2106826" y="237065"/>
                  </a:lnTo>
                  <a:lnTo>
                    <a:pt x="0" y="237065"/>
                  </a:lnTo>
                  <a:close/>
                </a:path>
              </a:pathLst>
            </a:custGeom>
            <a:solidFill>
              <a:srgbClr val="145DA0">
                <a:alpha val="48627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2106826" cy="2751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84492" y="2509556"/>
            <a:ext cx="944208" cy="873393"/>
          </a:xfrm>
          <a:custGeom>
            <a:avLst/>
            <a:gdLst/>
            <a:ahLst/>
            <a:cxnLst/>
            <a:rect l="l" t="t" r="r" b="b"/>
            <a:pathLst>
              <a:path w="944208" h="873393">
                <a:moveTo>
                  <a:pt x="0" y="0"/>
                </a:moveTo>
                <a:lnTo>
                  <a:pt x="944208" y="0"/>
                </a:lnTo>
                <a:lnTo>
                  <a:pt x="944208" y="873392"/>
                </a:lnTo>
                <a:lnTo>
                  <a:pt x="0" y="8733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15" name="Group 15"/>
          <p:cNvGrpSpPr>
            <a:grpSpLocks noChangeAspect="1"/>
          </p:cNvGrpSpPr>
          <p:nvPr/>
        </p:nvGrpSpPr>
        <p:grpSpPr>
          <a:xfrm>
            <a:off x="10144059" y="3672398"/>
            <a:ext cx="7115241" cy="4002273"/>
            <a:chOff x="0" y="0"/>
            <a:chExt cx="11289030" cy="63500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5"/>
              <a:stretch>
                <a:fillRect t="-6450" b="-6450"/>
              </a:stretch>
            </a:blip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1163591" y="2519501"/>
            <a:ext cx="8589492" cy="15867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362"/>
              </a:lnSpc>
              <a:spcBef>
                <a:spcPct val="0"/>
              </a:spcBef>
            </a:pPr>
            <a:r>
              <a:rPr lang="pt-BR" sz="4544" dirty="0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Ukládáme hesla do textových souborů</a:t>
            </a:r>
            <a:endParaRPr lang="en-US" sz="4544" dirty="0">
              <a:solidFill>
                <a:srgbClr val="FDFDFD"/>
              </a:solidFill>
              <a:latin typeface="Open Sans Extra Bold"/>
              <a:ea typeface="Open Sans Extra Bold"/>
              <a:cs typeface="Open Sans Extra Bold"/>
              <a:sym typeface="Open Sans Extra Bold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2362200" y="1009917"/>
            <a:ext cx="6503081" cy="5740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1"/>
              </a:lnSpc>
              <a:spcBef>
                <a:spcPct val="0"/>
              </a:spcBef>
            </a:pPr>
            <a:r>
              <a:rPr lang="en-US" sz="3394" b="1" dirty="0" err="1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Jaké</a:t>
            </a:r>
            <a:r>
              <a:rPr lang="en-US" sz="3394" b="1" dirty="0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3394" b="1" dirty="0" err="1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chyby</a:t>
            </a:r>
            <a:r>
              <a:rPr lang="en-US" sz="3394" b="1" dirty="0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3394" b="1" dirty="0" err="1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děláme</a:t>
            </a:r>
            <a:r>
              <a:rPr lang="en-US" sz="3394" b="1" dirty="0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?</a:t>
            </a:r>
          </a:p>
        </p:txBody>
      </p:sp>
      <p:sp>
        <p:nvSpPr>
          <p:cNvPr id="19" name="Google Shape;129;p2">
            <a:extLst>
              <a:ext uri="{FF2B5EF4-FFF2-40B4-BE49-F238E27FC236}">
                <a16:creationId xmlns:a16="http://schemas.microsoft.com/office/drawing/2014/main" id="{E90D5B53-1C5A-DE2F-5D72-D3CE10BED3A9}"/>
              </a:ext>
            </a:extLst>
          </p:cNvPr>
          <p:cNvSpPr/>
          <p:nvPr/>
        </p:nvSpPr>
        <p:spPr>
          <a:xfrm>
            <a:off x="16056650" y="0"/>
            <a:ext cx="2230770" cy="2276296"/>
          </a:xfrm>
          <a:custGeom>
            <a:avLst/>
            <a:gdLst/>
            <a:ahLst/>
            <a:cxnLst/>
            <a:rect l="l" t="t" r="r" b="b"/>
            <a:pathLst>
              <a:path w="3642074" h="3642074" extrusionOk="0">
                <a:moveTo>
                  <a:pt x="0" y="0"/>
                </a:moveTo>
                <a:lnTo>
                  <a:pt x="3642074" y="0"/>
                </a:lnTo>
                <a:lnTo>
                  <a:pt x="3642074" y="3642074"/>
                </a:lnTo>
                <a:lnTo>
                  <a:pt x="0" y="36420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266830" y="0"/>
            <a:ext cx="5021170" cy="10287000"/>
            <a:chOff x="0" y="0"/>
            <a:chExt cx="1322448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22448" cy="2709333"/>
            </a:xfrm>
            <a:custGeom>
              <a:avLst/>
              <a:gdLst/>
              <a:ahLst/>
              <a:cxnLst/>
              <a:rect l="l" t="t" r="r" b="b"/>
              <a:pathLst>
                <a:path w="1322448" h="2709333">
                  <a:moveTo>
                    <a:pt x="0" y="0"/>
                  </a:moveTo>
                  <a:lnTo>
                    <a:pt x="1322448" y="0"/>
                  </a:lnTo>
                  <a:lnTo>
                    <a:pt x="1322448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51D40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322448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609132" y="1222804"/>
            <a:ext cx="7922504" cy="7715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300"/>
              </a:lnSpc>
              <a:spcBef>
                <a:spcPct val="0"/>
              </a:spcBef>
            </a:pPr>
            <a:r>
              <a:rPr lang="en-US" sz="4500" b="1" u="none" strike="noStrike" dirty="0" err="1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Nejprve</a:t>
            </a:r>
            <a:r>
              <a:rPr lang="en-US" sz="4500" b="1" u="none" strike="noStrike" dirty="0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4500" b="1" u="none" strike="noStrike" dirty="0" err="1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několik</a:t>
            </a:r>
            <a:r>
              <a:rPr lang="en-US" sz="4500" b="1" u="none" strike="noStrike" dirty="0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4500" b="1" u="none" strike="noStrike" dirty="0" err="1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příběhů</a:t>
            </a:r>
            <a:endParaRPr lang="en-US" sz="4500" b="1" u="none" strike="noStrike" dirty="0">
              <a:solidFill>
                <a:srgbClr val="051D40"/>
              </a:solidFill>
              <a:latin typeface="Open Sans Extra Bold"/>
              <a:ea typeface="Open Sans Extra Bold"/>
              <a:cs typeface="Open Sans Extra Bold"/>
              <a:sym typeface="Open Sans Extra Bold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-1595820" y="-1782102"/>
            <a:ext cx="3564204" cy="3564204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0" cap="sq">
              <a:solidFill>
                <a:srgbClr val="051D40">
                  <a:alpha val="15686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9966307" y="300249"/>
            <a:ext cx="8027935" cy="9598729"/>
            <a:chOff x="0" y="0"/>
            <a:chExt cx="8603361" cy="10286746"/>
          </a:xfrm>
        </p:grpSpPr>
        <p:sp>
          <p:nvSpPr>
            <p:cNvPr id="10" name="Freeform 10"/>
            <p:cNvSpPr/>
            <p:nvPr/>
          </p:nvSpPr>
          <p:spPr>
            <a:xfrm>
              <a:off x="-2794" y="-128"/>
              <a:ext cx="8606155" cy="10286874"/>
            </a:xfrm>
            <a:custGeom>
              <a:avLst/>
              <a:gdLst/>
              <a:ahLst/>
              <a:cxnLst/>
              <a:rect l="l" t="t" r="r" b="b"/>
              <a:pathLst>
                <a:path w="8606155" h="10286874">
                  <a:moveTo>
                    <a:pt x="8606155" y="10251441"/>
                  </a:moveTo>
                  <a:cubicBezTo>
                    <a:pt x="8606155" y="10284588"/>
                    <a:pt x="8595487" y="10286874"/>
                    <a:pt x="8567674" y="10286874"/>
                  </a:cubicBezTo>
                  <a:cubicBezTo>
                    <a:pt x="5713094" y="10286239"/>
                    <a:pt x="2858643" y="10286239"/>
                    <a:pt x="4064" y="10286239"/>
                  </a:cubicBezTo>
                  <a:cubicBezTo>
                    <a:pt x="0" y="10272396"/>
                    <a:pt x="6350" y="10259823"/>
                    <a:pt x="9271" y="10246996"/>
                  </a:cubicBezTo>
                  <a:cubicBezTo>
                    <a:pt x="134747" y="9685402"/>
                    <a:pt x="260350" y="9123935"/>
                    <a:pt x="386207" y="8562467"/>
                  </a:cubicBezTo>
                  <a:cubicBezTo>
                    <a:pt x="565658" y="7761986"/>
                    <a:pt x="745490" y="6961633"/>
                    <a:pt x="924814" y="6161151"/>
                  </a:cubicBezTo>
                  <a:cubicBezTo>
                    <a:pt x="1146302" y="5172583"/>
                    <a:pt x="1367282" y="4184015"/>
                    <a:pt x="1588643" y="3195574"/>
                  </a:cubicBezTo>
                  <a:cubicBezTo>
                    <a:pt x="1813560" y="2191385"/>
                    <a:pt x="2038604" y="1187323"/>
                    <a:pt x="2264156" y="183261"/>
                  </a:cubicBezTo>
                  <a:cubicBezTo>
                    <a:pt x="2277872" y="122174"/>
                    <a:pt x="2286635" y="59690"/>
                    <a:pt x="2308860" y="635"/>
                  </a:cubicBezTo>
                  <a:cubicBezTo>
                    <a:pt x="4395216" y="635"/>
                    <a:pt x="6481572" y="635"/>
                    <a:pt x="8567928" y="0"/>
                  </a:cubicBezTo>
                  <a:cubicBezTo>
                    <a:pt x="8596249" y="0"/>
                    <a:pt x="8605901" y="3429"/>
                    <a:pt x="8605901" y="35814"/>
                  </a:cubicBezTo>
                  <a:cubicBezTo>
                    <a:pt x="8605139" y="3441066"/>
                    <a:pt x="8605139" y="6846317"/>
                    <a:pt x="8606155" y="10251441"/>
                  </a:cubicBezTo>
                  <a:close/>
                </a:path>
              </a:pathLst>
            </a:custGeom>
            <a:blipFill>
              <a:blip r:embed="rId3"/>
              <a:stretch>
                <a:fillRect l="-4178" r="-15389"/>
              </a:stretch>
            </a:blipFill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4700679" y="7074186"/>
            <a:ext cx="5946973" cy="5946973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0" cap="sq">
              <a:solidFill>
                <a:srgbClr val="FFFFFF">
                  <a:alpha val="15686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0" y="5073065"/>
            <a:ext cx="5580535" cy="4413696"/>
          </a:xfrm>
          <a:custGeom>
            <a:avLst/>
            <a:gdLst/>
            <a:ahLst/>
            <a:cxnLst/>
            <a:rect l="l" t="t" r="r" b="b"/>
            <a:pathLst>
              <a:path w="5580535" h="4413696">
                <a:moveTo>
                  <a:pt x="0" y="0"/>
                </a:moveTo>
                <a:lnTo>
                  <a:pt x="5580535" y="0"/>
                </a:lnTo>
                <a:lnTo>
                  <a:pt x="5580535" y="4413695"/>
                </a:lnTo>
                <a:lnTo>
                  <a:pt x="0" y="441369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5" name="Freeform 15"/>
          <p:cNvSpPr/>
          <p:nvPr/>
        </p:nvSpPr>
        <p:spPr>
          <a:xfrm>
            <a:off x="3485765" y="1994327"/>
            <a:ext cx="4970099" cy="3930896"/>
          </a:xfrm>
          <a:custGeom>
            <a:avLst/>
            <a:gdLst/>
            <a:ahLst/>
            <a:cxnLst/>
            <a:rect l="l" t="t" r="r" b="b"/>
            <a:pathLst>
              <a:path w="4970099" h="3930896">
                <a:moveTo>
                  <a:pt x="0" y="0"/>
                </a:moveTo>
                <a:lnTo>
                  <a:pt x="4970099" y="0"/>
                </a:lnTo>
                <a:lnTo>
                  <a:pt x="4970099" y="3930897"/>
                </a:lnTo>
                <a:lnTo>
                  <a:pt x="0" y="393089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6" name="Freeform 16"/>
          <p:cNvSpPr/>
          <p:nvPr/>
        </p:nvSpPr>
        <p:spPr>
          <a:xfrm>
            <a:off x="5570384" y="5143500"/>
            <a:ext cx="5402422" cy="4272825"/>
          </a:xfrm>
          <a:custGeom>
            <a:avLst/>
            <a:gdLst/>
            <a:ahLst/>
            <a:cxnLst/>
            <a:rect l="l" t="t" r="r" b="b"/>
            <a:pathLst>
              <a:path w="5402422" h="4272825">
                <a:moveTo>
                  <a:pt x="0" y="0"/>
                </a:moveTo>
                <a:lnTo>
                  <a:pt x="5402422" y="0"/>
                </a:lnTo>
                <a:lnTo>
                  <a:pt x="5402422" y="4272825"/>
                </a:lnTo>
                <a:lnTo>
                  <a:pt x="0" y="427282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7" name="Freeform 17"/>
          <p:cNvSpPr/>
          <p:nvPr/>
        </p:nvSpPr>
        <p:spPr>
          <a:xfrm>
            <a:off x="9144000" y="494254"/>
            <a:ext cx="5357735" cy="4237481"/>
          </a:xfrm>
          <a:custGeom>
            <a:avLst/>
            <a:gdLst/>
            <a:ahLst/>
            <a:cxnLst/>
            <a:rect l="l" t="t" r="r" b="b"/>
            <a:pathLst>
              <a:path w="5357735" h="4237481">
                <a:moveTo>
                  <a:pt x="0" y="0"/>
                </a:moveTo>
                <a:lnTo>
                  <a:pt x="5357735" y="0"/>
                </a:lnTo>
                <a:lnTo>
                  <a:pt x="5357735" y="4237481"/>
                </a:lnTo>
                <a:lnTo>
                  <a:pt x="0" y="423748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8" name="TextBox 18"/>
          <p:cNvSpPr txBox="1"/>
          <p:nvPr/>
        </p:nvSpPr>
        <p:spPr>
          <a:xfrm>
            <a:off x="4210080" y="2835550"/>
            <a:ext cx="3282355" cy="16898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09"/>
              </a:lnSpc>
              <a:spcBef>
                <a:spcPct val="0"/>
              </a:spcBef>
            </a:pPr>
            <a:r>
              <a:rPr lang="en-US" sz="1363" b="1" dirty="0" err="1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Omylem</a:t>
            </a:r>
            <a:r>
              <a:rPr lang="en-US" sz="1363" b="1" dirty="0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1363" b="1" dirty="0" err="1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jsem</a:t>
            </a:r>
            <a:r>
              <a:rPr lang="en-US" sz="1363" b="1" dirty="0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1363" b="1" dirty="0" err="1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nechal</a:t>
            </a:r>
            <a:r>
              <a:rPr lang="en-US" sz="1363" b="1" dirty="0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(a) </a:t>
            </a:r>
            <a:r>
              <a:rPr lang="en-US" sz="1363" b="1" dirty="0" err="1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svůj</a:t>
            </a:r>
            <a:r>
              <a:rPr lang="en-US" sz="1363" b="1" dirty="0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laptop </a:t>
            </a:r>
            <a:r>
              <a:rPr lang="en-US" sz="1363" b="1" dirty="0" err="1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otevřený</a:t>
            </a:r>
            <a:r>
              <a:rPr lang="en-US" sz="1363" b="1" dirty="0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1363" b="1" dirty="0" err="1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ve</a:t>
            </a:r>
            <a:r>
              <a:rPr lang="en-US" sz="1363" b="1" dirty="0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1363" b="1" dirty="0" err="1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škole</a:t>
            </a:r>
            <a:r>
              <a:rPr lang="en-US" sz="1363" b="1" dirty="0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. </a:t>
            </a:r>
            <a:r>
              <a:rPr lang="en-US" sz="1363" b="1" dirty="0" err="1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Někdo</a:t>
            </a:r>
            <a:r>
              <a:rPr lang="en-US" sz="1363" b="1" dirty="0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se </a:t>
            </a:r>
            <a:r>
              <a:rPr lang="en-US" sz="1363" b="1" dirty="0" err="1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dostal</a:t>
            </a:r>
            <a:r>
              <a:rPr lang="en-US" sz="1363" b="1" dirty="0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1363" b="1" dirty="0" err="1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na</a:t>
            </a:r>
            <a:r>
              <a:rPr lang="en-US" sz="1363" b="1" dirty="0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1363" b="1" dirty="0" err="1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můj</a:t>
            </a:r>
            <a:r>
              <a:rPr lang="en-US" sz="1363" b="1" dirty="0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1363" b="1" dirty="0" err="1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účet</a:t>
            </a:r>
            <a:r>
              <a:rPr lang="en-US" sz="1363" b="1" dirty="0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1363" b="1" dirty="0" err="1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na</a:t>
            </a:r>
            <a:r>
              <a:rPr lang="en-US" sz="1363" b="1" dirty="0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1363" b="1" dirty="0" err="1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sociální</a:t>
            </a:r>
            <a:r>
              <a:rPr lang="en-US" sz="1363" b="1" dirty="0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1363" b="1" dirty="0" err="1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síti</a:t>
            </a:r>
            <a:r>
              <a:rPr lang="en-US" sz="1363" b="1" dirty="0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a </a:t>
            </a:r>
            <a:r>
              <a:rPr lang="en-US" sz="1363" b="1" dirty="0" err="1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zveřejnil</a:t>
            </a:r>
            <a:r>
              <a:rPr lang="en-US" sz="1363" b="1" dirty="0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1363" b="1" dirty="0" err="1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urážlivý</a:t>
            </a:r>
            <a:r>
              <a:rPr lang="en-US" sz="1363" b="1" dirty="0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1363" b="1" dirty="0" err="1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obsah</a:t>
            </a:r>
            <a:r>
              <a:rPr lang="en-US" sz="1363" b="1" dirty="0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, </a:t>
            </a:r>
            <a:r>
              <a:rPr lang="en-US" sz="1363" b="1" dirty="0" err="1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předstírající</a:t>
            </a:r>
            <a:r>
              <a:rPr lang="en-US" sz="1363" b="1" dirty="0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, </a:t>
            </a:r>
            <a:r>
              <a:rPr lang="en-US" sz="1363" b="1" dirty="0" err="1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že</a:t>
            </a:r>
            <a:r>
              <a:rPr lang="en-US" sz="1363" b="1" dirty="0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1363" b="1" dirty="0" err="1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jsem</a:t>
            </a:r>
            <a:r>
              <a:rPr lang="en-US" sz="1363" b="1" dirty="0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to </a:t>
            </a:r>
            <a:r>
              <a:rPr lang="en-US" sz="1363" b="1" dirty="0" err="1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já</a:t>
            </a:r>
            <a:r>
              <a:rPr lang="en-US" sz="1363" b="1" dirty="0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. </a:t>
            </a:r>
            <a:r>
              <a:rPr lang="en-US" sz="1363" b="1" dirty="0" err="1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Teď</a:t>
            </a:r>
            <a:r>
              <a:rPr lang="en-US" sz="1363" b="1" dirty="0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1363" b="1" dirty="0" err="1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mám</a:t>
            </a:r>
            <a:r>
              <a:rPr lang="en-US" sz="1363" b="1" dirty="0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1363" b="1" dirty="0" err="1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vážné</a:t>
            </a:r>
            <a:r>
              <a:rPr lang="en-US" sz="1363" b="1" dirty="0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1363" b="1" dirty="0" err="1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problémy</a:t>
            </a:r>
            <a:r>
              <a:rPr lang="en-US" sz="1363" b="1" dirty="0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a </a:t>
            </a:r>
            <a:r>
              <a:rPr lang="en-US" sz="1363" b="1" dirty="0" err="1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musím</a:t>
            </a:r>
            <a:r>
              <a:rPr lang="en-US" sz="1363" b="1" dirty="0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se </a:t>
            </a:r>
            <a:r>
              <a:rPr lang="en-US" sz="1363" b="1" dirty="0" err="1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omlouvat</a:t>
            </a:r>
            <a:r>
              <a:rPr lang="en-US" sz="1363" b="1" dirty="0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1363" b="1" dirty="0" err="1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učitelům</a:t>
            </a:r>
            <a:r>
              <a:rPr lang="en-US" sz="1363" b="1" dirty="0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a </a:t>
            </a:r>
            <a:r>
              <a:rPr lang="en-US" sz="1363" b="1" dirty="0" err="1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kamarádům</a:t>
            </a:r>
            <a:r>
              <a:rPr lang="en-US" sz="1363" b="1" dirty="0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.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6059689" y="6047038"/>
            <a:ext cx="3906618" cy="18676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09"/>
              </a:lnSpc>
              <a:spcBef>
                <a:spcPct val="0"/>
              </a:spcBef>
            </a:pPr>
            <a:r>
              <a:rPr lang="en-US" sz="1506" b="1" dirty="0" err="1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Ignoroval</a:t>
            </a:r>
            <a:r>
              <a:rPr lang="en-US" sz="1506" b="1" dirty="0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(a) </a:t>
            </a:r>
            <a:r>
              <a:rPr lang="en-US" sz="1506" b="1" dirty="0" err="1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jsem</a:t>
            </a:r>
            <a:r>
              <a:rPr lang="en-US" sz="1506" b="1" dirty="0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1506" b="1" dirty="0" err="1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varování</a:t>
            </a:r>
            <a:r>
              <a:rPr lang="en-US" sz="1506" b="1" dirty="0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o </a:t>
            </a:r>
            <a:r>
              <a:rPr lang="en-US" sz="1506" b="1" dirty="0" err="1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silných</a:t>
            </a:r>
            <a:r>
              <a:rPr lang="en-US" sz="1506" b="1" dirty="0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1506" b="1" dirty="0" err="1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heslech</a:t>
            </a:r>
            <a:r>
              <a:rPr lang="en-US" sz="1506" b="1" dirty="0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a </a:t>
            </a:r>
            <a:r>
              <a:rPr lang="en-US" sz="1506" b="1" dirty="0" err="1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nastavil</a:t>
            </a:r>
            <a:r>
              <a:rPr lang="en-US" sz="1506" b="1" dirty="0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(a) </a:t>
            </a:r>
            <a:r>
              <a:rPr lang="en-US" sz="1506" b="1" dirty="0" err="1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jsem</a:t>
            </a:r>
            <a:r>
              <a:rPr lang="en-US" sz="1506" b="1" dirty="0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1506" b="1" dirty="0" err="1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velmi</a:t>
            </a:r>
            <a:r>
              <a:rPr lang="en-US" sz="1506" b="1" dirty="0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1506" b="1" dirty="0" err="1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jednoduché</a:t>
            </a:r>
            <a:r>
              <a:rPr lang="en-US" sz="1506" b="1" dirty="0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1506" b="1" dirty="0" err="1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heslo</a:t>
            </a:r>
            <a:r>
              <a:rPr lang="en-US" sz="1506" b="1" dirty="0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pro </a:t>
            </a:r>
            <a:r>
              <a:rPr lang="en-US" sz="1506" b="1" dirty="0" err="1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svůj</a:t>
            </a:r>
            <a:r>
              <a:rPr lang="en-US" sz="1506" b="1" dirty="0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1506" b="1" dirty="0" err="1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bankovní</a:t>
            </a:r>
            <a:r>
              <a:rPr lang="en-US" sz="1506" b="1" dirty="0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1506" b="1" dirty="0" err="1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účet</a:t>
            </a:r>
            <a:r>
              <a:rPr lang="en-US" sz="1506" b="1" dirty="0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. </a:t>
            </a:r>
            <a:r>
              <a:rPr lang="en-US" sz="1506" b="1" dirty="0" err="1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Někdo</a:t>
            </a:r>
            <a:r>
              <a:rPr lang="en-US" sz="1506" b="1" dirty="0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ho </a:t>
            </a:r>
            <a:r>
              <a:rPr lang="en-US" sz="1506" b="1" dirty="0" err="1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prolomil</a:t>
            </a:r>
            <a:r>
              <a:rPr lang="en-US" sz="1506" b="1" dirty="0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a </a:t>
            </a:r>
            <a:r>
              <a:rPr lang="en-US" sz="1506" b="1" dirty="0" err="1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vybral</a:t>
            </a:r>
            <a:r>
              <a:rPr lang="en-US" sz="1506" b="1" dirty="0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1506" b="1" dirty="0" err="1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všechny</a:t>
            </a:r>
            <a:r>
              <a:rPr lang="en-US" sz="1506" b="1" dirty="0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1506" b="1" dirty="0" err="1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peníze</a:t>
            </a:r>
            <a:r>
              <a:rPr lang="en-US" sz="1506" b="1" dirty="0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. </a:t>
            </a:r>
            <a:r>
              <a:rPr lang="en-US" sz="1506" b="1" dirty="0" err="1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Teď</a:t>
            </a:r>
            <a:r>
              <a:rPr lang="en-US" sz="1506" b="1" dirty="0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se </a:t>
            </a:r>
            <a:r>
              <a:rPr lang="en-US" sz="1506" b="1" dirty="0" err="1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musím</a:t>
            </a:r>
            <a:r>
              <a:rPr lang="en-US" sz="1506" b="1" dirty="0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1506" b="1" dirty="0" err="1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snažit</a:t>
            </a:r>
            <a:r>
              <a:rPr lang="en-US" sz="1506" b="1" dirty="0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o </a:t>
            </a:r>
            <a:r>
              <a:rPr lang="en-US" sz="1506" b="1" dirty="0" err="1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vrácení</a:t>
            </a:r>
            <a:r>
              <a:rPr lang="en-US" sz="1506" b="1" dirty="0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1506" b="1" dirty="0" err="1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peněz</a:t>
            </a:r>
            <a:r>
              <a:rPr lang="en-US" sz="1506" b="1" dirty="0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a </a:t>
            </a:r>
            <a:r>
              <a:rPr lang="en-US" sz="1506" b="1" dirty="0" err="1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mám</a:t>
            </a:r>
            <a:r>
              <a:rPr lang="en-US" sz="1506" b="1" dirty="0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1506" b="1" dirty="0" err="1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velký</a:t>
            </a:r>
            <a:r>
              <a:rPr lang="en-US" sz="1506" b="1" dirty="0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1506" b="1" dirty="0" err="1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strach</a:t>
            </a:r>
            <a:r>
              <a:rPr lang="en-US" sz="1506" b="1" dirty="0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, </a:t>
            </a:r>
            <a:r>
              <a:rPr lang="en-US" sz="1506" b="1" dirty="0" err="1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že</a:t>
            </a:r>
            <a:r>
              <a:rPr lang="en-US" sz="1506" b="1" dirty="0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1506" b="1" dirty="0" err="1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všechno</a:t>
            </a:r>
            <a:r>
              <a:rPr lang="en-US" sz="1506" b="1" dirty="0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1506" b="1" dirty="0" err="1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nezískám</a:t>
            </a:r>
            <a:r>
              <a:rPr lang="en-US" sz="1506" b="1" dirty="0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1506" b="1" dirty="0" err="1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zpět</a:t>
            </a:r>
            <a:r>
              <a:rPr lang="en-US" sz="1506" b="1" dirty="0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.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9784747" y="1252893"/>
            <a:ext cx="3948494" cy="22388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15"/>
              </a:lnSpc>
              <a:spcBef>
                <a:spcPct val="0"/>
              </a:spcBef>
            </a:pPr>
            <a:r>
              <a:rPr lang="en-US" sz="1582" b="1" dirty="0" err="1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Sdílel</a:t>
            </a:r>
            <a:r>
              <a:rPr lang="en-US" sz="1582" b="1" dirty="0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(a) </a:t>
            </a:r>
            <a:r>
              <a:rPr lang="en-US" sz="1582" b="1" dirty="0" err="1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jsem</a:t>
            </a:r>
            <a:r>
              <a:rPr lang="en-US" sz="1582" b="1" dirty="0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1582" b="1" dirty="0" err="1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heslo</a:t>
            </a:r>
            <a:r>
              <a:rPr lang="en-US" sz="1582" b="1" dirty="0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s </a:t>
            </a:r>
            <a:r>
              <a:rPr lang="en-US" sz="1582" b="1" dirty="0" err="1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kolegou</a:t>
            </a:r>
            <a:r>
              <a:rPr lang="en-US" sz="1582" b="1" dirty="0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, </a:t>
            </a:r>
            <a:r>
              <a:rPr lang="en-US" sz="1582" b="1" dirty="0" err="1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protože</a:t>
            </a:r>
            <a:r>
              <a:rPr lang="en-US" sz="1582" b="1" dirty="0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1582" b="1" dirty="0" err="1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potřeboval</a:t>
            </a:r>
            <a:r>
              <a:rPr lang="en-US" sz="1582" b="1" dirty="0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1582" b="1" dirty="0" err="1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přístup</a:t>
            </a:r>
            <a:r>
              <a:rPr lang="en-US" sz="1582" b="1" dirty="0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1582" b="1" dirty="0" err="1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ke</a:t>
            </a:r>
            <a:r>
              <a:rPr lang="en-US" sz="1582" b="1" dirty="0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1582" b="1" dirty="0" err="1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svému</a:t>
            </a:r>
            <a:r>
              <a:rPr lang="en-US" sz="1582" b="1" dirty="0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1582" b="1" dirty="0" err="1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hernímu</a:t>
            </a:r>
            <a:r>
              <a:rPr lang="en-US" sz="1582" b="1" dirty="0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1582" b="1" dirty="0" err="1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účtu</a:t>
            </a:r>
            <a:r>
              <a:rPr lang="en-US" sz="1582" b="1" dirty="0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. Po </a:t>
            </a:r>
            <a:r>
              <a:rPr lang="en-US" sz="1582" b="1" dirty="0" err="1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několika</a:t>
            </a:r>
            <a:r>
              <a:rPr lang="en-US" sz="1582" b="1" dirty="0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1582" b="1" dirty="0" err="1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dnech</a:t>
            </a:r>
            <a:r>
              <a:rPr lang="en-US" sz="1582" b="1" dirty="0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1582" b="1" dirty="0" err="1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jsem</a:t>
            </a:r>
            <a:r>
              <a:rPr lang="en-US" sz="1582" b="1" dirty="0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1582" b="1" dirty="0" err="1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zjistil</a:t>
            </a:r>
            <a:r>
              <a:rPr lang="en-US" sz="1582" b="1" dirty="0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(a), </a:t>
            </a:r>
            <a:r>
              <a:rPr lang="en-US" sz="1582" b="1" dirty="0" err="1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že</a:t>
            </a:r>
            <a:r>
              <a:rPr lang="en-US" sz="1582" b="1" dirty="0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1582" b="1" dirty="0" err="1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změnil</a:t>
            </a:r>
            <a:r>
              <a:rPr lang="en-US" sz="1582" b="1" dirty="0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1582" b="1" dirty="0" err="1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mé</a:t>
            </a:r>
            <a:r>
              <a:rPr lang="en-US" sz="1582" b="1" dirty="0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1582" b="1" dirty="0" err="1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heslo</a:t>
            </a:r>
            <a:r>
              <a:rPr lang="en-US" sz="1582" b="1" dirty="0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a </a:t>
            </a:r>
            <a:r>
              <a:rPr lang="en-US" sz="1582" b="1" dirty="0" err="1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začal</a:t>
            </a:r>
            <a:r>
              <a:rPr lang="en-US" sz="1582" b="1" dirty="0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1582" b="1" dirty="0" err="1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používat</a:t>
            </a:r>
            <a:r>
              <a:rPr lang="en-US" sz="1582" b="1" dirty="0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1582" b="1" dirty="0" err="1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můj</a:t>
            </a:r>
            <a:r>
              <a:rPr lang="en-US" sz="1582" b="1" dirty="0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1582" b="1" dirty="0" err="1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účet</a:t>
            </a:r>
            <a:r>
              <a:rPr lang="en-US" sz="1582" b="1" dirty="0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k </a:t>
            </a:r>
            <a:r>
              <a:rPr lang="en-US" sz="1582" b="1" dirty="0" err="1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získání</a:t>
            </a:r>
            <a:r>
              <a:rPr lang="en-US" sz="1582" b="1" dirty="0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1582" b="1" dirty="0" err="1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výhody</a:t>
            </a:r>
            <a:r>
              <a:rPr lang="en-US" sz="1582" b="1" dirty="0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. </a:t>
            </a:r>
            <a:r>
              <a:rPr lang="en-US" sz="1582" b="1" dirty="0" err="1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Přišel</a:t>
            </a:r>
            <a:r>
              <a:rPr lang="en-US" sz="1582" b="1" dirty="0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(a) </a:t>
            </a:r>
            <a:r>
              <a:rPr lang="en-US" sz="1582" b="1" dirty="0" err="1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jsem</a:t>
            </a:r>
            <a:r>
              <a:rPr lang="en-US" sz="1582" b="1" dirty="0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o </a:t>
            </a:r>
            <a:r>
              <a:rPr lang="en-US" sz="1582" b="1" dirty="0" err="1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všechna</a:t>
            </a:r>
            <a:r>
              <a:rPr lang="en-US" sz="1582" b="1" dirty="0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1582" b="1" dirty="0" err="1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dosažená</a:t>
            </a:r>
            <a:r>
              <a:rPr lang="en-US" sz="1582" b="1" dirty="0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1582" b="1" dirty="0" err="1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vítězství</a:t>
            </a:r>
            <a:r>
              <a:rPr lang="en-US" sz="1582" b="1" dirty="0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, </a:t>
            </a:r>
            <a:r>
              <a:rPr lang="en-US" sz="1582" b="1" dirty="0" err="1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na</a:t>
            </a:r>
            <a:r>
              <a:rPr lang="en-US" sz="1582" b="1" dirty="0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1582" b="1" dirty="0" err="1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kterých</a:t>
            </a:r>
            <a:r>
              <a:rPr lang="en-US" sz="1582" b="1" dirty="0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1582" b="1" dirty="0" err="1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jsem</a:t>
            </a:r>
            <a:r>
              <a:rPr lang="en-US" sz="1582" b="1" dirty="0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1582" b="1" dirty="0" err="1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pracoval</a:t>
            </a:r>
            <a:r>
              <a:rPr lang="en-US" sz="1582" b="1" dirty="0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(a) </a:t>
            </a:r>
            <a:r>
              <a:rPr lang="en-US" sz="1582" b="1" dirty="0" err="1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měsíce</a:t>
            </a:r>
            <a:r>
              <a:rPr lang="en-US" sz="1582" b="1" dirty="0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.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727017" y="6004172"/>
            <a:ext cx="3836868" cy="24060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97"/>
              </a:lnSpc>
              <a:spcBef>
                <a:spcPct val="0"/>
              </a:spcBef>
            </a:pPr>
            <a:r>
              <a:rPr lang="en-US" sz="1498" b="1" dirty="0" err="1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Klikl</a:t>
            </a:r>
            <a:r>
              <a:rPr lang="en-US" sz="1498" b="1" dirty="0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(a) </a:t>
            </a:r>
            <a:r>
              <a:rPr lang="en-US" sz="1498" b="1" dirty="0" err="1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jsem</a:t>
            </a:r>
            <a:r>
              <a:rPr lang="en-US" sz="1498" b="1" dirty="0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1498" b="1" dirty="0" err="1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na</a:t>
            </a:r>
            <a:r>
              <a:rPr lang="en-US" sz="1498" b="1" dirty="0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1498" b="1" dirty="0" err="1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podezřelý</a:t>
            </a:r>
            <a:r>
              <a:rPr lang="en-US" sz="1498" b="1" dirty="0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1498" b="1" dirty="0" err="1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odkaz</a:t>
            </a:r>
            <a:r>
              <a:rPr lang="en-US" sz="1498" b="1" dirty="0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, </a:t>
            </a:r>
            <a:r>
              <a:rPr lang="en-US" sz="1498" b="1" dirty="0" err="1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který</a:t>
            </a:r>
            <a:r>
              <a:rPr lang="en-US" sz="1498" b="1" dirty="0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1498" b="1" dirty="0" err="1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vypadal</a:t>
            </a:r>
            <a:r>
              <a:rPr lang="en-US" sz="1498" b="1" dirty="0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, </a:t>
            </a:r>
            <a:r>
              <a:rPr lang="en-US" sz="1498" b="1" dirty="0" err="1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že</a:t>
            </a:r>
            <a:r>
              <a:rPr lang="en-US" sz="1498" b="1" dirty="0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je od </a:t>
            </a:r>
            <a:r>
              <a:rPr lang="en-US" sz="1498" b="1" dirty="0" err="1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kamaráda</a:t>
            </a:r>
            <a:r>
              <a:rPr lang="en-US" sz="1498" b="1" dirty="0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. </a:t>
            </a:r>
            <a:r>
              <a:rPr lang="en-US" sz="1498" b="1" dirty="0" err="1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Místo</a:t>
            </a:r>
            <a:r>
              <a:rPr lang="en-US" sz="1498" b="1" dirty="0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1498" b="1" dirty="0" err="1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abych</a:t>
            </a:r>
            <a:r>
              <a:rPr lang="en-US" sz="1498" b="1" dirty="0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1498" b="1" dirty="0" err="1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zkontroloval</a:t>
            </a:r>
            <a:r>
              <a:rPr lang="en-US" sz="1498" b="1" dirty="0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(a), o </a:t>
            </a:r>
            <a:r>
              <a:rPr lang="en-US" sz="1498" b="1" dirty="0" err="1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jaký</a:t>
            </a:r>
            <a:r>
              <a:rPr lang="en-US" sz="1498" b="1" dirty="0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web se </a:t>
            </a:r>
            <a:r>
              <a:rPr lang="en-US" sz="1498" b="1" dirty="0" err="1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jedná</a:t>
            </a:r>
            <a:r>
              <a:rPr lang="en-US" sz="1498" b="1" dirty="0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, </a:t>
            </a:r>
            <a:r>
              <a:rPr lang="en-US" sz="1498" b="1" dirty="0" err="1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zadal</a:t>
            </a:r>
            <a:r>
              <a:rPr lang="en-US" sz="1498" b="1" dirty="0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(a) </a:t>
            </a:r>
            <a:r>
              <a:rPr lang="en-US" sz="1498" b="1" dirty="0" err="1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jsem</a:t>
            </a:r>
            <a:r>
              <a:rPr lang="en-US" sz="1498" b="1" dirty="0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1498" b="1" dirty="0" err="1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své</a:t>
            </a:r>
            <a:r>
              <a:rPr lang="en-US" sz="1498" b="1" dirty="0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1498" b="1" dirty="0" err="1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přihlašovací</a:t>
            </a:r>
            <a:r>
              <a:rPr lang="en-US" sz="1498" b="1" dirty="0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1498" b="1" dirty="0" err="1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údaje</a:t>
            </a:r>
            <a:r>
              <a:rPr lang="en-US" sz="1498" b="1" dirty="0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. </a:t>
            </a:r>
            <a:r>
              <a:rPr lang="en-US" sz="1498" b="1" dirty="0" err="1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Okamžitě</a:t>
            </a:r>
            <a:r>
              <a:rPr lang="en-US" sz="1498" b="1" dirty="0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1498" b="1" dirty="0" err="1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jsem</a:t>
            </a:r>
            <a:r>
              <a:rPr lang="en-US" sz="1498" b="1" dirty="0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1498" b="1" dirty="0" err="1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byl</a:t>
            </a:r>
            <a:r>
              <a:rPr lang="en-US" sz="1498" b="1" dirty="0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(a) </a:t>
            </a:r>
            <a:r>
              <a:rPr lang="en-US" sz="1498" b="1" dirty="0" err="1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odhlášen</a:t>
            </a:r>
            <a:r>
              <a:rPr lang="en-US" sz="1498" b="1" dirty="0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(a) ze </a:t>
            </a:r>
            <a:r>
              <a:rPr lang="en-US" sz="1498" b="1" dirty="0" err="1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všech</a:t>
            </a:r>
            <a:r>
              <a:rPr lang="en-US" sz="1498" b="1" dirty="0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1498" b="1" dirty="0" err="1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zařízení</a:t>
            </a:r>
            <a:r>
              <a:rPr lang="en-US" sz="1498" b="1" dirty="0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a </a:t>
            </a:r>
            <a:r>
              <a:rPr lang="en-US" sz="1498" b="1" dirty="0" err="1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můj</a:t>
            </a:r>
            <a:r>
              <a:rPr lang="en-US" sz="1498" b="1" dirty="0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1498" b="1" dirty="0" err="1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účet</a:t>
            </a:r>
            <a:r>
              <a:rPr lang="en-US" sz="1498" b="1" dirty="0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1498" b="1" dirty="0" err="1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byl</a:t>
            </a:r>
            <a:r>
              <a:rPr lang="en-US" sz="1498" b="1" dirty="0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1498" b="1" dirty="0" err="1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kompromitován</a:t>
            </a:r>
            <a:r>
              <a:rPr lang="en-US" sz="1498" b="1" dirty="0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. </a:t>
            </a:r>
            <a:r>
              <a:rPr lang="en-US" sz="1498" b="1" dirty="0" err="1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Teď</a:t>
            </a:r>
            <a:r>
              <a:rPr lang="en-US" sz="1498" b="1" dirty="0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1498" b="1" dirty="0" err="1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jsem</a:t>
            </a:r>
            <a:r>
              <a:rPr lang="en-US" sz="1498" b="1" dirty="0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bez </a:t>
            </a:r>
            <a:r>
              <a:rPr lang="en-US" sz="1498" b="1" dirty="0" err="1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přístupu</a:t>
            </a:r>
            <a:r>
              <a:rPr lang="en-US" sz="1498" b="1" dirty="0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k </a:t>
            </a:r>
            <a:r>
              <a:rPr lang="en-US" sz="1498" b="1" dirty="0" err="1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důležitým</a:t>
            </a:r>
            <a:r>
              <a:rPr lang="en-US" sz="1498" b="1" dirty="0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1498" b="1" dirty="0" err="1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datům</a:t>
            </a:r>
            <a:r>
              <a:rPr lang="en-US" sz="1498" b="1" dirty="0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a </a:t>
            </a:r>
            <a:r>
              <a:rPr lang="en-US" sz="1498" b="1" dirty="0" err="1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nevím</a:t>
            </a:r>
            <a:r>
              <a:rPr lang="en-US" sz="1498" b="1" dirty="0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, co </a:t>
            </a:r>
            <a:r>
              <a:rPr lang="en-US" sz="1498" b="1" dirty="0" err="1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mám</a:t>
            </a:r>
            <a:r>
              <a:rPr lang="en-US" sz="1498" b="1" dirty="0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1498" b="1" dirty="0" err="1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dělat</a:t>
            </a:r>
            <a:r>
              <a:rPr lang="en-US" sz="1498" b="1" dirty="0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.</a:t>
            </a:r>
          </a:p>
        </p:txBody>
      </p:sp>
      <p:sp>
        <p:nvSpPr>
          <p:cNvPr id="22" name="Google Shape;129;p2">
            <a:extLst>
              <a:ext uri="{FF2B5EF4-FFF2-40B4-BE49-F238E27FC236}">
                <a16:creationId xmlns:a16="http://schemas.microsoft.com/office/drawing/2014/main" id="{3BB07CD0-85E5-AB3F-87DE-0836A27B51BE}"/>
              </a:ext>
            </a:extLst>
          </p:cNvPr>
          <p:cNvSpPr/>
          <p:nvPr/>
        </p:nvSpPr>
        <p:spPr>
          <a:xfrm>
            <a:off x="16056650" y="0"/>
            <a:ext cx="2230770" cy="2276296"/>
          </a:xfrm>
          <a:custGeom>
            <a:avLst/>
            <a:gdLst/>
            <a:ahLst/>
            <a:cxnLst/>
            <a:rect l="l" t="t" r="r" b="b"/>
            <a:pathLst>
              <a:path w="3642074" h="3642074" extrusionOk="0">
                <a:moveTo>
                  <a:pt x="0" y="0"/>
                </a:moveTo>
                <a:lnTo>
                  <a:pt x="3642074" y="0"/>
                </a:lnTo>
                <a:lnTo>
                  <a:pt x="3642074" y="3642074"/>
                </a:lnTo>
                <a:lnTo>
                  <a:pt x="0" y="36420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1270420" y="904875"/>
            <a:ext cx="10291271" cy="11265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247"/>
              </a:lnSpc>
              <a:spcBef>
                <a:spcPct val="0"/>
              </a:spcBef>
            </a:pPr>
            <a:r>
              <a:rPr lang="en-US" sz="6605" dirty="0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Jak </a:t>
            </a:r>
            <a:r>
              <a:rPr lang="en-US" sz="6605" dirty="0" err="1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být</a:t>
            </a:r>
            <a:r>
              <a:rPr lang="en-US" sz="6605" dirty="0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v </a:t>
            </a:r>
            <a:r>
              <a:rPr lang="en-US" sz="6605" dirty="0" err="1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bezpečí</a:t>
            </a:r>
            <a:r>
              <a:rPr lang="en-US" sz="6605" dirty="0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?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270420" y="2837020"/>
            <a:ext cx="14579180" cy="3108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218"/>
              </a:lnSpc>
            </a:pPr>
            <a:r>
              <a:rPr lang="en-US" sz="3013" b="1" spc="-60" dirty="0" err="1">
                <a:solidFill>
                  <a:srgbClr val="FDFDFD"/>
                </a:solidFill>
                <a:latin typeface="Poppins Bold"/>
                <a:ea typeface="Poppins Bold"/>
                <a:cs typeface="Poppins Bold"/>
                <a:sym typeface="Poppins Bold"/>
              </a:rPr>
              <a:t>Pracovní</a:t>
            </a:r>
            <a:r>
              <a:rPr lang="en-US" sz="3013" b="1" spc="-60" dirty="0">
                <a:solidFill>
                  <a:srgbClr val="FDFDFD"/>
                </a:solidFill>
                <a:latin typeface="Poppins Bold"/>
                <a:ea typeface="Poppins Bold"/>
                <a:cs typeface="Poppins Bold"/>
                <a:sym typeface="Poppins Bold"/>
              </a:rPr>
              <a:t> list č. 1</a:t>
            </a:r>
          </a:p>
          <a:p>
            <a:pPr algn="just">
              <a:lnSpc>
                <a:spcPts val="4218"/>
              </a:lnSpc>
            </a:pPr>
            <a:r>
              <a:rPr lang="en-US" sz="3013" b="1" spc="-60" dirty="0">
                <a:solidFill>
                  <a:srgbClr val="FDFDFD"/>
                </a:solidFill>
                <a:latin typeface="Poppins Bold"/>
                <a:ea typeface="Poppins Bold"/>
                <a:cs typeface="Poppins Bold"/>
                <a:sym typeface="Poppins Bold"/>
              </a:rPr>
              <a:t>V </a:t>
            </a:r>
            <a:r>
              <a:rPr lang="en-US" sz="3013" b="1" spc="-60" dirty="0" err="1">
                <a:solidFill>
                  <a:srgbClr val="FDFDFD"/>
                </a:solidFill>
                <a:latin typeface="Poppins Bold"/>
                <a:ea typeface="Poppins Bold"/>
                <a:cs typeface="Poppins Bold"/>
                <a:sym typeface="Poppins Bold"/>
              </a:rPr>
              <a:t>rámci</a:t>
            </a:r>
            <a:r>
              <a:rPr lang="en-US" sz="3013" b="1" spc="-60" dirty="0">
                <a:solidFill>
                  <a:srgbClr val="FDFDFD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013" b="1" spc="-60" dirty="0" err="1">
                <a:solidFill>
                  <a:srgbClr val="FDFDFD"/>
                </a:solidFill>
                <a:latin typeface="Poppins Bold"/>
                <a:ea typeface="Poppins Bold"/>
                <a:cs typeface="Poppins Bold"/>
                <a:sym typeface="Poppins Bold"/>
              </a:rPr>
              <a:t>skupiny</a:t>
            </a:r>
            <a:r>
              <a:rPr lang="en-US" sz="3013" b="1" spc="-60" dirty="0">
                <a:solidFill>
                  <a:srgbClr val="FDFDFD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013" b="1" spc="-60" dirty="0" err="1">
                <a:solidFill>
                  <a:srgbClr val="FDFDFD"/>
                </a:solidFill>
                <a:latin typeface="Poppins Bold"/>
                <a:ea typeface="Poppins Bold"/>
                <a:cs typeface="Poppins Bold"/>
                <a:sym typeface="Poppins Bold"/>
              </a:rPr>
              <a:t>přemýšlejte</a:t>
            </a:r>
            <a:r>
              <a:rPr lang="en-US" sz="3013" b="1" spc="-60" dirty="0">
                <a:solidFill>
                  <a:srgbClr val="FDFDFD"/>
                </a:solidFill>
                <a:latin typeface="Poppins Bold"/>
                <a:ea typeface="Poppins Bold"/>
                <a:cs typeface="Poppins Bold"/>
                <a:sym typeface="Poppins Bold"/>
              </a:rPr>
              <a:t> o:</a:t>
            </a:r>
          </a:p>
          <a:p>
            <a:pPr algn="just">
              <a:lnSpc>
                <a:spcPts val="4218"/>
              </a:lnSpc>
            </a:pPr>
            <a:endParaRPr lang="en-US" sz="3013" b="1" spc="-60" dirty="0">
              <a:solidFill>
                <a:srgbClr val="FDFDFD"/>
              </a:solidFill>
              <a:latin typeface="Poppins Bold"/>
              <a:ea typeface="Poppins Bold"/>
              <a:cs typeface="Poppins Bold"/>
              <a:sym typeface="Poppins Bold"/>
            </a:endParaRPr>
          </a:p>
          <a:p>
            <a:pPr algn="just">
              <a:lnSpc>
                <a:spcPts val="4218"/>
              </a:lnSpc>
            </a:pPr>
            <a:r>
              <a:rPr lang="en-US" sz="3013" b="1" spc="-60" dirty="0">
                <a:solidFill>
                  <a:srgbClr val="FDFDFD"/>
                </a:solidFill>
                <a:latin typeface="Poppins Bold"/>
                <a:ea typeface="Poppins Bold"/>
                <a:cs typeface="Poppins Bold"/>
                <a:sym typeface="Poppins Bold"/>
              </a:rPr>
              <a:t>Co </a:t>
            </a:r>
            <a:r>
              <a:rPr lang="en-US" sz="3013" b="1" spc="-60" dirty="0" err="1">
                <a:solidFill>
                  <a:srgbClr val="FDFDFD"/>
                </a:solidFill>
                <a:latin typeface="Poppins Bold"/>
                <a:ea typeface="Poppins Bold"/>
                <a:cs typeface="Poppins Bold"/>
                <a:sym typeface="Poppins Bold"/>
              </a:rPr>
              <a:t>způsobuje</a:t>
            </a:r>
            <a:r>
              <a:rPr lang="en-US" sz="3013" b="1" spc="-60" dirty="0">
                <a:solidFill>
                  <a:srgbClr val="FDFDFD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013" b="1" spc="-60" dirty="0" err="1">
                <a:solidFill>
                  <a:srgbClr val="FDFDFD"/>
                </a:solidFill>
                <a:latin typeface="Poppins Bold"/>
                <a:ea typeface="Poppins Bold"/>
                <a:cs typeface="Poppins Bold"/>
                <a:sym typeface="Poppins Bold"/>
              </a:rPr>
              <a:t>problém</a:t>
            </a:r>
            <a:r>
              <a:rPr lang="en-US" sz="3013" b="1" spc="-60" dirty="0">
                <a:solidFill>
                  <a:srgbClr val="FDFDFD"/>
                </a:solidFill>
                <a:latin typeface="Poppins Bold"/>
                <a:ea typeface="Poppins Bold"/>
                <a:cs typeface="Poppins Bold"/>
                <a:sym typeface="Poppins Bold"/>
              </a:rPr>
              <a:t> v </a:t>
            </a:r>
            <a:r>
              <a:rPr lang="en-US" sz="3013" b="1" spc="-60" dirty="0" err="1">
                <a:solidFill>
                  <a:srgbClr val="FDFDFD"/>
                </a:solidFill>
                <a:latin typeface="Poppins Bold"/>
                <a:ea typeface="Poppins Bold"/>
                <a:cs typeface="Poppins Bold"/>
                <a:sym typeface="Poppins Bold"/>
              </a:rPr>
              <a:t>tomto</a:t>
            </a:r>
            <a:r>
              <a:rPr lang="en-US" sz="3013" b="1" spc="-60" dirty="0">
                <a:solidFill>
                  <a:srgbClr val="FDFDFD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013" b="1" spc="-60" dirty="0" err="1">
                <a:solidFill>
                  <a:srgbClr val="FDFDFD"/>
                </a:solidFill>
                <a:latin typeface="Poppins Bold"/>
                <a:ea typeface="Poppins Bold"/>
                <a:cs typeface="Poppins Bold"/>
                <a:sym typeface="Poppins Bold"/>
              </a:rPr>
              <a:t>případě</a:t>
            </a:r>
            <a:r>
              <a:rPr lang="en-US" sz="3013" b="1" spc="-60" dirty="0">
                <a:solidFill>
                  <a:srgbClr val="FDFDFD"/>
                </a:solidFill>
                <a:latin typeface="Poppins Bold"/>
                <a:ea typeface="Poppins Bold"/>
                <a:cs typeface="Poppins Bold"/>
                <a:sym typeface="Poppins Bold"/>
              </a:rPr>
              <a:t>? </a:t>
            </a:r>
            <a:r>
              <a:rPr lang="en-US" sz="3013" b="1" spc="-60" dirty="0" err="1">
                <a:solidFill>
                  <a:srgbClr val="FDFDFD"/>
                </a:solidFill>
                <a:latin typeface="Poppins Bold"/>
                <a:ea typeface="Poppins Bold"/>
                <a:cs typeface="Poppins Bold"/>
                <a:sym typeface="Poppins Bold"/>
              </a:rPr>
              <a:t>Možná</a:t>
            </a:r>
            <a:r>
              <a:rPr lang="en-US" sz="3013" b="1" spc="-60" dirty="0">
                <a:solidFill>
                  <a:srgbClr val="FDFDFD"/>
                </a:solidFill>
                <a:latin typeface="Poppins Bold"/>
                <a:ea typeface="Poppins Bold"/>
                <a:cs typeface="Poppins Bold"/>
                <a:sym typeface="Poppins Bold"/>
              </a:rPr>
              <a:t> je </a:t>
            </a:r>
            <a:r>
              <a:rPr lang="en-US" sz="3013" b="1" spc="-60" dirty="0" err="1">
                <a:solidFill>
                  <a:srgbClr val="FDFDFD"/>
                </a:solidFill>
                <a:latin typeface="Poppins Bold"/>
                <a:ea typeface="Poppins Bold"/>
                <a:cs typeface="Poppins Bold"/>
                <a:sym typeface="Poppins Bold"/>
              </a:rPr>
              <a:t>jich</a:t>
            </a:r>
            <a:r>
              <a:rPr lang="en-US" sz="3013" b="1" spc="-60" dirty="0">
                <a:solidFill>
                  <a:srgbClr val="FDFDFD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013" b="1" spc="-60" dirty="0" err="1">
                <a:solidFill>
                  <a:srgbClr val="FDFDFD"/>
                </a:solidFill>
                <a:latin typeface="Poppins Bold"/>
                <a:ea typeface="Poppins Bold"/>
                <a:cs typeface="Poppins Bold"/>
                <a:sym typeface="Poppins Bold"/>
              </a:rPr>
              <a:t>více</a:t>
            </a:r>
            <a:r>
              <a:rPr lang="en-US" sz="3013" b="1" spc="-60" dirty="0">
                <a:solidFill>
                  <a:srgbClr val="FDFDFD"/>
                </a:solidFill>
                <a:latin typeface="Poppins Bold"/>
                <a:ea typeface="Poppins Bold"/>
                <a:cs typeface="Poppins Bold"/>
                <a:sym typeface="Poppins Bold"/>
              </a:rPr>
              <a:t>?</a:t>
            </a:r>
          </a:p>
          <a:p>
            <a:pPr algn="just">
              <a:lnSpc>
                <a:spcPts val="4218"/>
              </a:lnSpc>
            </a:pPr>
            <a:r>
              <a:rPr lang="en-US" sz="3013" b="1" spc="-60" dirty="0">
                <a:solidFill>
                  <a:srgbClr val="FDFDFD"/>
                </a:solidFill>
                <a:latin typeface="Poppins Bold"/>
                <a:ea typeface="Poppins Bold"/>
                <a:cs typeface="Poppins Bold"/>
                <a:sym typeface="Poppins Bold"/>
              </a:rPr>
              <a:t>Co </a:t>
            </a:r>
            <a:r>
              <a:rPr lang="en-US" sz="3013" b="1" spc="-60" dirty="0" err="1">
                <a:solidFill>
                  <a:srgbClr val="FDFDFD"/>
                </a:solidFill>
                <a:latin typeface="Poppins Bold"/>
                <a:ea typeface="Poppins Bold"/>
                <a:cs typeface="Poppins Bold"/>
                <a:sym typeface="Poppins Bold"/>
              </a:rPr>
              <a:t>si</a:t>
            </a:r>
            <a:r>
              <a:rPr lang="en-US" sz="3013" b="1" spc="-60" dirty="0">
                <a:solidFill>
                  <a:srgbClr val="FDFDFD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013" b="1" spc="-60" dirty="0" err="1">
                <a:solidFill>
                  <a:srgbClr val="FDFDFD"/>
                </a:solidFill>
                <a:latin typeface="Poppins Bold"/>
                <a:ea typeface="Poppins Bold"/>
                <a:cs typeface="Poppins Bold"/>
                <a:sym typeface="Poppins Bold"/>
              </a:rPr>
              <a:t>myslíte</a:t>
            </a:r>
            <a:r>
              <a:rPr lang="en-US" sz="3013" b="1" spc="-60" dirty="0">
                <a:solidFill>
                  <a:srgbClr val="FDFDFD"/>
                </a:solidFill>
                <a:latin typeface="Poppins Bold"/>
                <a:ea typeface="Poppins Bold"/>
                <a:cs typeface="Poppins Bold"/>
                <a:sym typeface="Poppins Bold"/>
              </a:rPr>
              <a:t>, </a:t>
            </a:r>
            <a:r>
              <a:rPr lang="en-US" sz="3013" b="1" spc="-60" dirty="0" err="1">
                <a:solidFill>
                  <a:srgbClr val="FDFDFD"/>
                </a:solidFill>
                <a:latin typeface="Poppins Bold"/>
                <a:ea typeface="Poppins Bold"/>
                <a:cs typeface="Poppins Bold"/>
                <a:sym typeface="Poppins Bold"/>
              </a:rPr>
              <a:t>že</a:t>
            </a:r>
            <a:r>
              <a:rPr lang="en-US" sz="3013" b="1" spc="-60" dirty="0">
                <a:solidFill>
                  <a:srgbClr val="FDFDFD"/>
                </a:solidFill>
                <a:latin typeface="Poppins Bold"/>
                <a:ea typeface="Poppins Bold"/>
                <a:cs typeface="Poppins Bold"/>
                <a:sym typeface="Poppins Bold"/>
              </a:rPr>
              <a:t> by </a:t>
            </a:r>
            <a:r>
              <a:rPr lang="en-US" sz="3013" b="1" spc="-60" dirty="0" err="1">
                <a:solidFill>
                  <a:srgbClr val="FDFDFD"/>
                </a:solidFill>
                <a:latin typeface="Poppins Bold"/>
                <a:ea typeface="Poppins Bold"/>
                <a:cs typeface="Poppins Bold"/>
                <a:sym typeface="Poppins Bold"/>
              </a:rPr>
              <a:t>mohlo</a:t>
            </a:r>
            <a:r>
              <a:rPr lang="en-US" sz="3013" b="1" spc="-60" dirty="0">
                <a:solidFill>
                  <a:srgbClr val="FDFDFD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013" b="1" spc="-60" dirty="0" err="1">
                <a:solidFill>
                  <a:srgbClr val="FDFDFD"/>
                </a:solidFill>
                <a:latin typeface="Poppins Bold"/>
                <a:ea typeface="Poppins Bold"/>
                <a:cs typeface="Poppins Bold"/>
                <a:sym typeface="Poppins Bold"/>
              </a:rPr>
              <a:t>pomoci</a:t>
            </a:r>
            <a:r>
              <a:rPr lang="en-US" sz="3013" b="1" spc="-60" dirty="0">
                <a:solidFill>
                  <a:srgbClr val="FDFDFD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013" b="1" spc="-60" dirty="0" err="1">
                <a:solidFill>
                  <a:srgbClr val="FDFDFD"/>
                </a:solidFill>
                <a:latin typeface="Poppins Bold"/>
                <a:ea typeface="Poppins Bold"/>
                <a:cs typeface="Poppins Bold"/>
                <a:sym typeface="Poppins Bold"/>
              </a:rPr>
              <a:t>proti</a:t>
            </a:r>
            <a:r>
              <a:rPr lang="en-US" sz="3013" b="1" spc="-60" dirty="0">
                <a:solidFill>
                  <a:srgbClr val="FDFDFD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013" b="1" spc="-60" dirty="0" err="1">
                <a:solidFill>
                  <a:srgbClr val="FDFDFD"/>
                </a:solidFill>
                <a:latin typeface="Poppins Bold"/>
                <a:ea typeface="Poppins Bold"/>
                <a:cs typeface="Poppins Bold"/>
                <a:sym typeface="Poppins Bold"/>
              </a:rPr>
              <a:t>takové</a:t>
            </a:r>
            <a:r>
              <a:rPr lang="en-US" sz="3013" b="1" spc="-60" dirty="0">
                <a:solidFill>
                  <a:srgbClr val="FDFDFD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013" b="1" spc="-60" dirty="0" err="1">
                <a:solidFill>
                  <a:srgbClr val="FDFDFD"/>
                </a:solidFill>
                <a:latin typeface="Poppins Bold"/>
                <a:ea typeface="Poppins Bold"/>
                <a:cs typeface="Poppins Bold"/>
                <a:sym typeface="Poppins Bold"/>
              </a:rPr>
              <a:t>situaci</a:t>
            </a:r>
            <a:r>
              <a:rPr lang="en-US" sz="3013" b="1" spc="-60" dirty="0">
                <a:solidFill>
                  <a:srgbClr val="FDFDFD"/>
                </a:solidFill>
                <a:latin typeface="Poppins Bold"/>
                <a:ea typeface="Poppins Bold"/>
                <a:cs typeface="Poppins Bold"/>
                <a:sym typeface="Poppins Bold"/>
              </a:rPr>
              <a:t>?</a:t>
            </a:r>
          </a:p>
          <a:p>
            <a:pPr algn="just">
              <a:lnSpc>
                <a:spcPts val="3238"/>
              </a:lnSpc>
            </a:pPr>
            <a:endParaRPr lang="en-US" sz="3013" spc="-60" dirty="0">
              <a:solidFill>
                <a:srgbClr val="FDFDFD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" name="Google Shape;129;p2">
            <a:extLst>
              <a:ext uri="{FF2B5EF4-FFF2-40B4-BE49-F238E27FC236}">
                <a16:creationId xmlns:a16="http://schemas.microsoft.com/office/drawing/2014/main" id="{2F7C6FFA-F8DD-36DD-5F3C-452D68D20145}"/>
              </a:ext>
            </a:extLst>
          </p:cNvPr>
          <p:cNvSpPr/>
          <p:nvPr/>
        </p:nvSpPr>
        <p:spPr>
          <a:xfrm>
            <a:off x="16056650" y="0"/>
            <a:ext cx="2230770" cy="2276296"/>
          </a:xfrm>
          <a:custGeom>
            <a:avLst/>
            <a:gdLst/>
            <a:ahLst/>
            <a:cxnLst/>
            <a:rect l="l" t="t" r="r" b="b"/>
            <a:pathLst>
              <a:path w="3642074" h="3642074" extrusionOk="0">
                <a:moveTo>
                  <a:pt x="0" y="0"/>
                </a:moveTo>
                <a:lnTo>
                  <a:pt x="3642074" y="0"/>
                </a:lnTo>
                <a:lnTo>
                  <a:pt x="3642074" y="3642074"/>
                </a:lnTo>
                <a:lnTo>
                  <a:pt x="0" y="36420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573718" y="7940477"/>
            <a:ext cx="4693046" cy="4693046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0" cap="sq">
              <a:solidFill>
                <a:srgbClr val="FFFFFF">
                  <a:alpha val="15686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240459" y="3270757"/>
            <a:ext cx="7577567" cy="5522218"/>
          </a:xfrm>
          <a:custGeom>
            <a:avLst/>
            <a:gdLst/>
            <a:ahLst/>
            <a:cxnLst/>
            <a:rect l="l" t="t" r="r" b="b"/>
            <a:pathLst>
              <a:path w="7577567" h="5522218">
                <a:moveTo>
                  <a:pt x="0" y="0"/>
                </a:moveTo>
                <a:lnTo>
                  <a:pt x="7577568" y="0"/>
                </a:lnTo>
                <a:lnTo>
                  <a:pt x="7577568" y="5522218"/>
                </a:lnTo>
                <a:lnTo>
                  <a:pt x="0" y="552221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7219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Freeform 6"/>
          <p:cNvSpPr/>
          <p:nvPr/>
        </p:nvSpPr>
        <p:spPr>
          <a:xfrm>
            <a:off x="11552728" y="1356166"/>
            <a:ext cx="4957918" cy="2659247"/>
          </a:xfrm>
          <a:custGeom>
            <a:avLst/>
            <a:gdLst/>
            <a:ahLst/>
            <a:cxnLst/>
            <a:rect l="l" t="t" r="r" b="b"/>
            <a:pathLst>
              <a:path w="4957918" h="2659247">
                <a:moveTo>
                  <a:pt x="0" y="0"/>
                </a:moveTo>
                <a:lnTo>
                  <a:pt x="4957918" y="0"/>
                </a:lnTo>
                <a:lnTo>
                  <a:pt x="4957918" y="2659247"/>
                </a:lnTo>
                <a:lnTo>
                  <a:pt x="0" y="26592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7" name="TextBox 7"/>
          <p:cNvSpPr txBox="1"/>
          <p:nvPr/>
        </p:nvSpPr>
        <p:spPr>
          <a:xfrm>
            <a:off x="1028700" y="904875"/>
            <a:ext cx="10291271" cy="11265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247"/>
              </a:lnSpc>
              <a:spcBef>
                <a:spcPct val="0"/>
              </a:spcBef>
            </a:pPr>
            <a:r>
              <a:rPr lang="en-US" sz="6605" dirty="0" err="1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Několik</a:t>
            </a:r>
            <a:r>
              <a:rPr lang="en-US" sz="6605" dirty="0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6605" dirty="0" err="1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příběhů</a:t>
            </a:r>
            <a:endParaRPr lang="en-US" sz="6605" dirty="0">
              <a:solidFill>
                <a:srgbClr val="FDFDFD"/>
              </a:solidFill>
              <a:latin typeface="Open Sans Extra Bold"/>
              <a:ea typeface="Open Sans Extra Bold"/>
              <a:cs typeface="Open Sans Extra Bold"/>
              <a:sym typeface="Open Sans Extra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1674816" y="1884115"/>
            <a:ext cx="4713742" cy="8939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39"/>
              </a:lnSpc>
              <a:spcBef>
                <a:spcPct val="0"/>
              </a:spcBef>
            </a:pPr>
            <a:r>
              <a:rPr lang="en-US" sz="2599" b="1" dirty="0" err="1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Krádež</a:t>
            </a:r>
            <a:r>
              <a:rPr lang="en-US" sz="2599" b="1" dirty="0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2599" b="1" dirty="0" err="1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peněz</a:t>
            </a:r>
            <a:r>
              <a:rPr lang="en-US" sz="2599" b="1" dirty="0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2599" b="1" dirty="0" err="1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kvůli</a:t>
            </a:r>
            <a:r>
              <a:rPr lang="en-US" sz="2599" b="1" dirty="0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2599" b="1" dirty="0" err="1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slabému</a:t>
            </a:r>
            <a:r>
              <a:rPr lang="en-US" sz="2599" b="1" dirty="0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2599" b="1" dirty="0" err="1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heslu</a:t>
            </a:r>
            <a:endParaRPr lang="en-US" sz="2599" b="1" dirty="0">
              <a:solidFill>
                <a:srgbClr val="FDFDFD"/>
              </a:solidFill>
              <a:latin typeface="Open Sans Extra Bold"/>
              <a:ea typeface="Open Sans Extra Bold"/>
              <a:cs typeface="Open Sans Extra Bold"/>
              <a:sym typeface="Open Sans Extra Bold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12753678" y="4184545"/>
            <a:ext cx="4957918" cy="2659247"/>
          </a:xfrm>
          <a:custGeom>
            <a:avLst/>
            <a:gdLst/>
            <a:ahLst/>
            <a:cxnLst/>
            <a:rect l="l" t="t" r="r" b="b"/>
            <a:pathLst>
              <a:path w="4957918" h="2659247">
                <a:moveTo>
                  <a:pt x="0" y="0"/>
                </a:moveTo>
                <a:lnTo>
                  <a:pt x="4957918" y="0"/>
                </a:lnTo>
                <a:lnTo>
                  <a:pt x="4957918" y="2659246"/>
                </a:lnTo>
                <a:lnTo>
                  <a:pt x="0" y="265924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0" name="Freeform 10"/>
          <p:cNvSpPr/>
          <p:nvPr/>
        </p:nvSpPr>
        <p:spPr>
          <a:xfrm>
            <a:off x="7593656" y="3976282"/>
            <a:ext cx="4957918" cy="2659247"/>
          </a:xfrm>
          <a:custGeom>
            <a:avLst/>
            <a:gdLst/>
            <a:ahLst/>
            <a:cxnLst/>
            <a:rect l="l" t="t" r="r" b="b"/>
            <a:pathLst>
              <a:path w="4957918" h="2659247">
                <a:moveTo>
                  <a:pt x="0" y="0"/>
                </a:moveTo>
                <a:lnTo>
                  <a:pt x="4957918" y="0"/>
                </a:lnTo>
                <a:lnTo>
                  <a:pt x="4957918" y="2659246"/>
                </a:lnTo>
                <a:lnTo>
                  <a:pt x="0" y="265924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1" name="Freeform 11"/>
          <p:cNvSpPr/>
          <p:nvPr/>
        </p:nvSpPr>
        <p:spPr>
          <a:xfrm>
            <a:off x="9461417" y="6949432"/>
            <a:ext cx="4957918" cy="2659247"/>
          </a:xfrm>
          <a:custGeom>
            <a:avLst/>
            <a:gdLst/>
            <a:ahLst/>
            <a:cxnLst/>
            <a:rect l="l" t="t" r="r" b="b"/>
            <a:pathLst>
              <a:path w="4957918" h="2659247">
                <a:moveTo>
                  <a:pt x="0" y="0"/>
                </a:moveTo>
                <a:lnTo>
                  <a:pt x="4957917" y="0"/>
                </a:lnTo>
                <a:lnTo>
                  <a:pt x="4957917" y="2659247"/>
                </a:lnTo>
                <a:lnTo>
                  <a:pt x="0" y="26592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2" name="TextBox 12"/>
          <p:cNvSpPr txBox="1"/>
          <p:nvPr/>
        </p:nvSpPr>
        <p:spPr>
          <a:xfrm>
            <a:off x="8063306" y="4290889"/>
            <a:ext cx="3735824" cy="13556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639"/>
              </a:lnSpc>
              <a:spcBef>
                <a:spcPct val="0"/>
              </a:spcBef>
            </a:pPr>
            <a:r>
              <a:rPr lang="en-US" sz="2599" b="1" dirty="0" err="1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Kliknutí</a:t>
            </a:r>
            <a:r>
              <a:rPr lang="en-US" sz="2599" b="1" dirty="0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2599" b="1" dirty="0" err="1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na</a:t>
            </a:r>
            <a:r>
              <a:rPr lang="en-US" sz="2599" b="1" dirty="0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2599" b="1" dirty="0" err="1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podezřelý</a:t>
            </a:r>
            <a:r>
              <a:rPr lang="en-US" sz="2599" b="1" dirty="0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2599" b="1" dirty="0" err="1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odkaz</a:t>
            </a:r>
            <a:r>
              <a:rPr lang="en-US" sz="2599" b="1" dirty="0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a </a:t>
            </a:r>
            <a:r>
              <a:rPr lang="en-US" sz="2599" b="1" dirty="0" err="1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převzetí</a:t>
            </a:r>
            <a:r>
              <a:rPr lang="en-US" sz="2599" b="1" dirty="0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2599" b="1" dirty="0" err="1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vašeho</a:t>
            </a:r>
            <a:r>
              <a:rPr lang="en-US" sz="2599" b="1" dirty="0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2599" b="1" dirty="0" err="1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účtu</a:t>
            </a:r>
            <a:endParaRPr lang="en-US" sz="2599" b="1" dirty="0">
              <a:solidFill>
                <a:srgbClr val="FDFDFD"/>
              </a:solidFill>
              <a:latin typeface="Open Sans Extra Bold"/>
              <a:ea typeface="Open Sans Extra Bold"/>
              <a:cs typeface="Open Sans Extra Bold"/>
              <a:sym typeface="Open Sans Extra Bold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3299578" y="4662170"/>
            <a:ext cx="3866119" cy="8939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39"/>
              </a:lnSpc>
              <a:spcBef>
                <a:spcPct val="0"/>
              </a:spcBef>
            </a:pPr>
            <a:r>
              <a:rPr lang="es-ES" sz="2599" b="1" dirty="0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Ztráta herního účtu po sdílení hesla</a:t>
            </a:r>
            <a:endParaRPr lang="en-US" sz="2599" b="1" dirty="0">
              <a:solidFill>
                <a:srgbClr val="FDFDFD"/>
              </a:solidFill>
              <a:latin typeface="Open Sans Extra Bold"/>
              <a:ea typeface="Open Sans Extra Bold"/>
              <a:cs typeface="Open Sans Extra Bold"/>
              <a:sym typeface="Open Sans Extra Bold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9931218" y="7459147"/>
            <a:ext cx="4018315" cy="13556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39"/>
              </a:lnSpc>
              <a:spcBef>
                <a:spcPct val="0"/>
              </a:spcBef>
            </a:pPr>
            <a:r>
              <a:rPr lang="en-US" sz="2599" b="1" dirty="0" err="1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Přístup</a:t>
            </a:r>
            <a:r>
              <a:rPr lang="en-US" sz="2599" b="1" dirty="0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k </a:t>
            </a:r>
            <a:r>
              <a:rPr lang="en-US" sz="2599" b="1" dirty="0" err="1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vašemu</a:t>
            </a:r>
            <a:r>
              <a:rPr lang="en-US" sz="2599" b="1" dirty="0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2599" b="1" dirty="0" err="1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účtu</a:t>
            </a:r>
            <a:r>
              <a:rPr lang="en-US" sz="2599" b="1" dirty="0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, </a:t>
            </a:r>
          </a:p>
          <a:p>
            <a:pPr algn="ctr">
              <a:lnSpc>
                <a:spcPts val="3639"/>
              </a:lnSpc>
              <a:spcBef>
                <a:spcPct val="0"/>
              </a:spcBef>
            </a:pPr>
            <a:r>
              <a:rPr lang="en-US" sz="2599" b="1" dirty="0" err="1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když</a:t>
            </a:r>
            <a:r>
              <a:rPr lang="en-US" sz="2599" b="1" dirty="0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2599" b="1" dirty="0" err="1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necháte</a:t>
            </a:r>
            <a:r>
              <a:rPr lang="en-US" sz="2599" b="1" dirty="0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2599" b="1" dirty="0" err="1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svůj</a:t>
            </a:r>
            <a:r>
              <a:rPr lang="en-US" sz="2599" b="1" dirty="0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laptop </a:t>
            </a:r>
            <a:r>
              <a:rPr lang="en-US" sz="2599" b="1" dirty="0" err="1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otevřený</a:t>
            </a:r>
            <a:endParaRPr lang="en-US" sz="2599" b="1" dirty="0">
              <a:solidFill>
                <a:srgbClr val="FDFDFD"/>
              </a:solidFill>
              <a:latin typeface="Open Sans Extra Bold"/>
              <a:ea typeface="Open Sans Extra Bold"/>
              <a:cs typeface="Open Sans Extra Bold"/>
              <a:sym typeface="Open Sans Extra Bold"/>
            </a:endParaRPr>
          </a:p>
        </p:txBody>
      </p:sp>
      <p:sp>
        <p:nvSpPr>
          <p:cNvPr id="15" name="Google Shape;129;p2">
            <a:extLst>
              <a:ext uri="{FF2B5EF4-FFF2-40B4-BE49-F238E27FC236}">
                <a16:creationId xmlns:a16="http://schemas.microsoft.com/office/drawing/2014/main" id="{EEDCCA91-56B0-A89B-A120-03C9449A9EFC}"/>
              </a:ext>
            </a:extLst>
          </p:cNvPr>
          <p:cNvSpPr/>
          <p:nvPr/>
        </p:nvSpPr>
        <p:spPr>
          <a:xfrm>
            <a:off x="16056650" y="0"/>
            <a:ext cx="2230770" cy="2276296"/>
          </a:xfrm>
          <a:custGeom>
            <a:avLst/>
            <a:gdLst/>
            <a:ahLst/>
            <a:cxnLst/>
            <a:rect l="l" t="t" r="r" b="b"/>
            <a:pathLst>
              <a:path w="3642074" h="3642074" extrusionOk="0">
                <a:moveTo>
                  <a:pt x="0" y="0"/>
                </a:moveTo>
                <a:lnTo>
                  <a:pt x="3642074" y="0"/>
                </a:lnTo>
                <a:lnTo>
                  <a:pt x="3642074" y="3642074"/>
                </a:lnTo>
                <a:lnTo>
                  <a:pt x="0" y="36420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5143500"/>
          </a:xfrm>
          <a:custGeom>
            <a:avLst/>
            <a:gdLst/>
            <a:ahLst/>
            <a:cxnLst/>
            <a:rect l="l" t="t" r="r" b="b"/>
            <a:pathLst>
              <a:path w="18288000" h="5143500">
                <a:moveTo>
                  <a:pt x="0" y="0"/>
                </a:moveTo>
                <a:lnTo>
                  <a:pt x="18288000" y="0"/>
                </a:lnTo>
                <a:lnTo>
                  <a:pt x="18288000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2406" b="-64482"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3" name="Group 3"/>
          <p:cNvGrpSpPr/>
          <p:nvPr/>
        </p:nvGrpSpPr>
        <p:grpSpPr>
          <a:xfrm>
            <a:off x="0" y="9258300"/>
            <a:ext cx="18288000" cy="1028700"/>
            <a:chOff x="0" y="0"/>
            <a:chExt cx="4866164" cy="2709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66164" cy="270933"/>
            </a:xfrm>
            <a:custGeom>
              <a:avLst/>
              <a:gdLst/>
              <a:ahLst/>
              <a:cxnLst/>
              <a:rect l="l" t="t" r="r" b="b"/>
              <a:pathLst>
                <a:path w="4866164" h="270933">
                  <a:moveTo>
                    <a:pt x="0" y="0"/>
                  </a:moveTo>
                  <a:lnTo>
                    <a:pt x="4866164" y="0"/>
                  </a:lnTo>
                  <a:lnTo>
                    <a:pt x="4866164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002060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pl-PL" dirty="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866164" cy="3090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3367558" y="2590556"/>
            <a:ext cx="11552885" cy="5105887"/>
            <a:chOff x="0" y="0"/>
            <a:chExt cx="3042735" cy="1344760"/>
          </a:xfrm>
          <a:solidFill>
            <a:srgbClr val="002060"/>
          </a:solidFill>
        </p:grpSpPr>
        <p:sp>
          <p:nvSpPr>
            <p:cNvPr id="7" name="Freeform 7"/>
            <p:cNvSpPr/>
            <p:nvPr/>
          </p:nvSpPr>
          <p:spPr>
            <a:xfrm>
              <a:off x="0" y="0"/>
              <a:ext cx="3042735" cy="1344760"/>
            </a:xfrm>
            <a:custGeom>
              <a:avLst/>
              <a:gdLst/>
              <a:ahLst/>
              <a:cxnLst/>
              <a:rect l="l" t="t" r="r" b="b"/>
              <a:pathLst>
                <a:path w="3042735" h="1344760">
                  <a:moveTo>
                    <a:pt x="0" y="0"/>
                  </a:moveTo>
                  <a:lnTo>
                    <a:pt x="3042735" y="0"/>
                  </a:lnTo>
                  <a:lnTo>
                    <a:pt x="3042735" y="1344760"/>
                  </a:lnTo>
                  <a:lnTo>
                    <a:pt x="0" y="1344760"/>
                  </a:lnTo>
                  <a:close/>
                </a:path>
              </a:pathLst>
            </a:custGeom>
            <a:grpFill/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3042735" cy="138286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6269838" y="2903493"/>
            <a:ext cx="5565622" cy="30639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195"/>
              </a:lnSpc>
              <a:spcBef>
                <a:spcPct val="0"/>
              </a:spcBef>
            </a:pPr>
            <a:r>
              <a:rPr lang="pl-PL" sz="5854" dirty="0" err="1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Čtyři</a:t>
            </a:r>
            <a:r>
              <a:rPr lang="pl-PL" sz="5854" dirty="0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pl-PL" sz="5854" dirty="0" err="1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kroky</a:t>
            </a:r>
            <a:r>
              <a:rPr lang="pl-PL" sz="5854" dirty="0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: Jak </a:t>
            </a:r>
            <a:r>
              <a:rPr lang="pl-PL" sz="5854" dirty="0" err="1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být</a:t>
            </a:r>
            <a:r>
              <a:rPr lang="pl-PL" sz="5854" dirty="0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v </a:t>
            </a:r>
            <a:r>
              <a:rPr lang="pl-PL" sz="5854" dirty="0" err="1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bezpečí</a:t>
            </a:r>
            <a:r>
              <a:rPr lang="pl-PL" sz="5854" dirty="0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?</a:t>
            </a:r>
            <a:endParaRPr lang="en-US" sz="5854" dirty="0">
              <a:solidFill>
                <a:srgbClr val="FDFDFD"/>
              </a:solidFill>
              <a:latin typeface="Open Sans Extra Bold"/>
              <a:ea typeface="Open Sans Extra Bold"/>
              <a:cs typeface="Open Sans Extra Bold"/>
              <a:sym typeface="Open Sans Extra Bold"/>
            </a:endParaRPr>
          </a:p>
        </p:txBody>
      </p:sp>
      <p:sp>
        <p:nvSpPr>
          <p:cNvPr id="10" name="Google Shape;129;p2">
            <a:extLst>
              <a:ext uri="{FF2B5EF4-FFF2-40B4-BE49-F238E27FC236}">
                <a16:creationId xmlns:a16="http://schemas.microsoft.com/office/drawing/2014/main" id="{A95B98BC-D04F-4CCF-B434-8CD0A851B497}"/>
              </a:ext>
            </a:extLst>
          </p:cNvPr>
          <p:cNvSpPr/>
          <p:nvPr/>
        </p:nvSpPr>
        <p:spPr>
          <a:xfrm>
            <a:off x="16056650" y="0"/>
            <a:ext cx="2230770" cy="2276296"/>
          </a:xfrm>
          <a:custGeom>
            <a:avLst/>
            <a:gdLst/>
            <a:ahLst/>
            <a:cxnLst/>
            <a:rect l="l" t="t" r="r" b="b"/>
            <a:pathLst>
              <a:path w="3642074" h="3642074" extrusionOk="0">
                <a:moveTo>
                  <a:pt x="0" y="0"/>
                </a:moveTo>
                <a:lnTo>
                  <a:pt x="3642074" y="0"/>
                </a:lnTo>
                <a:lnTo>
                  <a:pt x="3642074" y="3642074"/>
                </a:lnTo>
                <a:lnTo>
                  <a:pt x="0" y="36420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5143500"/>
          </a:xfrm>
          <a:custGeom>
            <a:avLst/>
            <a:gdLst/>
            <a:ahLst/>
            <a:cxnLst/>
            <a:rect l="l" t="t" r="r" b="b"/>
            <a:pathLst>
              <a:path w="18288000" h="5143500">
                <a:moveTo>
                  <a:pt x="0" y="0"/>
                </a:moveTo>
                <a:lnTo>
                  <a:pt x="18288000" y="0"/>
                </a:lnTo>
                <a:lnTo>
                  <a:pt x="18288000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0000" b="-50000"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3" name="Group 3"/>
          <p:cNvGrpSpPr/>
          <p:nvPr/>
        </p:nvGrpSpPr>
        <p:grpSpPr>
          <a:xfrm>
            <a:off x="0" y="9258300"/>
            <a:ext cx="18288000" cy="1028700"/>
            <a:chOff x="0" y="0"/>
            <a:chExt cx="4866164" cy="270933"/>
          </a:xfrm>
          <a:solidFill>
            <a:srgbClr val="002060"/>
          </a:solidFill>
        </p:grpSpPr>
        <p:sp>
          <p:nvSpPr>
            <p:cNvPr id="4" name="Freeform 4"/>
            <p:cNvSpPr/>
            <p:nvPr/>
          </p:nvSpPr>
          <p:spPr>
            <a:xfrm>
              <a:off x="0" y="0"/>
              <a:ext cx="4866164" cy="270933"/>
            </a:xfrm>
            <a:custGeom>
              <a:avLst/>
              <a:gdLst/>
              <a:ahLst/>
              <a:cxnLst/>
              <a:rect l="l" t="t" r="r" b="b"/>
              <a:pathLst>
                <a:path w="4866164" h="270933">
                  <a:moveTo>
                    <a:pt x="0" y="0"/>
                  </a:moveTo>
                  <a:lnTo>
                    <a:pt x="4866164" y="0"/>
                  </a:lnTo>
                  <a:lnTo>
                    <a:pt x="4866164" y="270933"/>
                  </a:lnTo>
                  <a:lnTo>
                    <a:pt x="0" y="270933"/>
                  </a:lnTo>
                  <a:close/>
                </a:path>
              </a:pathLst>
            </a:custGeom>
            <a:grpFill/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866164" cy="309033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3367558" y="2590556"/>
            <a:ext cx="11552885" cy="5105887"/>
            <a:chOff x="0" y="0"/>
            <a:chExt cx="3042735" cy="134476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042735" cy="1344760"/>
            </a:xfrm>
            <a:custGeom>
              <a:avLst/>
              <a:gdLst/>
              <a:ahLst/>
              <a:cxnLst/>
              <a:rect l="l" t="t" r="r" b="b"/>
              <a:pathLst>
                <a:path w="3042735" h="1344760">
                  <a:moveTo>
                    <a:pt x="0" y="0"/>
                  </a:moveTo>
                  <a:lnTo>
                    <a:pt x="3042735" y="0"/>
                  </a:lnTo>
                  <a:lnTo>
                    <a:pt x="3042735" y="1344760"/>
                  </a:lnTo>
                  <a:lnTo>
                    <a:pt x="0" y="1344760"/>
                  </a:lnTo>
                  <a:close/>
                </a:path>
              </a:pathLst>
            </a:custGeom>
            <a:solidFill>
              <a:srgbClr val="002060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pl-PL" dirty="0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23825"/>
              <a:ext cx="3042735" cy="14685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8119"/>
                </a:lnSpc>
              </a:pPr>
              <a:r>
                <a:rPr lang="en-US" sz="5799" dirty="0">
                  <a:solidFill>
                    <a:srgbClr val="E9E9E9"/>
                  </a:solidFill>
                  <a:latin typeface="Open Sans Extra Bold"/>
                  <a:ea typeface="Open Sans Extra Bold"/>
                  <a:cs typeface="Open Sans Extra Bold"/>
                  <a:sym typeface="Open Sans Extra Bold"/>
                </a:rPr>
                <a:t>1. </a:t>
              </a:r>
              <a:r>
                <a:rPr lang="en-US" sz="5799" dirty="0" err="1">
                  <a:solidFill>
                    <a:srgbClr val="E9E9E9"/>
                  </a:solidFill>
                  <a:latin typeface="Open Sans Extra Bold"/>
                  <a:ea typeface="Open Sans Extra Bold"/>
                  <a:cs typeface="Open Sans Extra Bold"/>
                  <a:sym typeface="Open Sans Extra Bold"/>
                </a:rPr>
                <a:t>Dlouhá</a:t>
              </a:r>
              <a:r>
                <a:rPr lang="en-US" sz="5799" dirty="0">
                  <a:solidFill>
                    <a:srgbClr val="E9E9E9"/>
                  </a:solidFill>
                  <a:latin typeface="Open Sans Extra Bold"/>
                  <a:ea typeface="Open Sans Extra Bold"/>
                  <a:cs typeface="Open Sans Extra Bold"/>
                  <a:sym typeface="Open Sans Extra Bold"/>
                </a:rPr>
                <a:t> </a:t>
              </a:r>
              <a:r>
                <a:rPr lang="en-US" sz="5799" dirty="0" err="1">
                  <a:solidFill>
                    <a:srgbClr val="E9E9E9"/>
                  </a:solidFill>
                  <a:latin typeface="Open Sans Extra Bold"/>
                  <a:ea typeface="Open Sans Extra Bold"/>
                  <a:cs typeface="Open Sans Extra Bold"/>
                  <a:sym typeface="Open Sans Extra Bold"/>
                </a:rPr>
                <a:t>hesla</a:t>
              </a:r>
              <a:endParaRPr lang="en-US" sz="5799" dirty="0">
                <a:solidFill>
                  <a:srgbClr val="E9E9E9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endParaRP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2847970" y="2889392"/>
            <a:ext cx="12403843" cy="572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696"/>
              </a:lnSpc>
              <a:spcBef>
                <a:spcPct val="0"/>
              </a:spcBef>
            </a:pPr>
            <a:r>
              <a:rPr lang="pl-PL" sz="3354" dirty="0" err="1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Čtyři</a:t>
            </a:r>
            <a:r>
              <a:rPr lang="pl-PL" sz="3354" dirty="0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pl-PL" sz="3354" dirty="0" err="1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kroky</a:t>
            </a:r>
            <a:r>
              <a:rPr lang="pl-PL" sz="3354" dirty="0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: Jak </a:t>
            </a:r>
            <a:r>
              <a:rPr lang="pl-PL" sz="3354" dirty="0" err="1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být</a:t>
            </a:r>
            <a:r>
              <a:rPr lang="pl-PL" sz="3354" dirty="0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v </a:t>
            </a:r>
            <a:r>
              <a:rPr lang="pl-PL" sz="3354" dirty="0" err="1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bezpečí</a:t>
            </a:r>
            <a:r>
              <a:rPr lang="pl-PL" sz="3354" dirty="0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?</a:t>
            </a:r>
            <a:endParaRPr lang="en-US" sz="3354" dirty="0">
              <a:solidFill>
                <a:srgbClr val="FDFDFD"/>
              </a:solidFill>
              <a:latin typeface="Open Sans Extra Bold"/>
              <a:ea typeface="Open Sans Extra Bold"/>
              <a:cs typeface="Open Sans Extra Bold"/>
              <a:sym typeface="Open Sans Extra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3273449" y="5993464"/>
            <a:ext cx="11552885" cy="10121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59"/>
              </a:lnSpc>
              <a:spcBef>
                <a:spcPct val="0"/>
              </a:spcBef>
            </a:pPr>
            <a:r>
              <a:rPr lang="en-US" sz="2899" b="1" dirty="0" err="1">
                <a:solidFill>
                  <a:srgbClr val="E9E9E9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Minimálně</a:t>
            </a:r>
            <a:r>
              <a:rPr lang="en-US" sz="2899" b="1" dirty="0">
                <a:solidFill>
                  <a:srgbClr val="E9E9E9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12 </a:t>
            </a:r>
            <a:r>
              <a:rPr lang="en-US" sz="2899" b="1" dirty="0" err="1">
                <a:solidFill>
                  <a:srgbClr val="E9E9E9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znaků</a:t>
            </a:r>
            <a:r>
              <a:rPr lang="en-US" sz="2899" b="1" dirty="0">
                <a:solidFill>
                  <a:srgbClr val="E9E9E9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. </a:t>
            </a:r>
            <a:r>
              <a:rPr lang="en-US" sz="2899" b="1" dirty="0" err="1">
                <a:solidFill>
                  <a:srgbClr val="E9E9E9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Čím</a:t>
            </a:r>
            <a:r>
              <a:rPr lang="en-US" sz="2899" b="1" dirty="0">
                <a:solidFill>
                  <a:srgbClr val="E9E9E9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2899" b="1" dirty="0" err="1">
                <a:solidFill>
                  <a:srgbClr val="E9E9E9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delší</a:t>
            </a:r>
            <a:r>
              <a:rPr lang="en-US" sz="2899" b="1" dirty="0">
                <a:solidFill>
                  <a:srgbClr val="E9E9E9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, </a:t>
            </a:r>
            <a:r>
              <a:rPr lang="en-US" sz="2899" b="1" dirty="0" err="1">
                <a:solidFill>
                  <a:srgbClr val="E9E9E9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tím</a:t>
            </a:r>
            <a:r>
              <a:rPr lang="en-US" sz="2899" b="1" dirty="0">
                <a:solidFill>
                  <a:srgbClr val="E9E9E9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2899" b="1" dirty="0" err="1">
                <a:solidFill>
                  <a:srgbClr val="E9E9E9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lepší</a:t>
            </a:r>
            <a:r>
              <a:rPr lang="en-US" sz="2899" b="1" dirty="0">
                <a:solidFill>
                  <a:srgbClr val="E9E9E9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!</a:t>
            </a:r>
          </a:p>
          <a:p>
            <a:pPr algn="ctr">
              <a:lnSpc>
                <a:spcPts val="4059"/>
              </a:lnSpc>
              <a:spcBef>
                <a:spcPct val="0"/>
              </a:spcBef>
            </a:pPr>
            <a:r>
              <a:rPr lang="en-US" sz="2899" b="1" dirty="0" err="1">
                <a:solidFill>
                  <a:srgbClr val="E9E9E9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Příklad</a:t>
            </a:r>
            <a:r>
              <a:rPr lang="en-US" sz="2899" b="1" dirty="0">
                <a:solidFill>
                  <a:srgbClr val="E9E9E9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: T0t@llyS3cur3!2024</a:t>
            </a:r>
          </a:p>
        </p:txBody>
      </p:sp>
      <p:sp>
        <p:nvSpPr>
          <p:cNvPr id="11" name="Google Shape;129;p2">
            <a:extLst>
              <a:ext uri="{FF2B5EF4-FFF2-40B4-BE49-F238E27FC236}">
                <a16:creationId xmlns:a16="http://schemas.microsoft.com/office/drawing/2014/main" id="{3091B046-3736-8ACF-27FF-EAA09D8494D9}"/>
              </a:ext>
            </a:extLst>
          </p:cNvPr>
          <p:cNvSpPr/>
          <p:nvPr/>
        </p:nvSpPr>
        <p:spPr>
          <a:xfrm>
            <a:off x="16056650" y="0"/>
            <a:ext cx="2230770" cy="2276296"/>
          </a:xfrm>
          <a:custGeom>
            <a:avLst/>
            <a:gdLst/>
            <a:ahLst/>
            <a:cxnLst/>
            <a:rect l="l" t="t" r="r" b="b"/>
            <a:pathLst>
              <a:path w="3642074" h="3642074" extrusionOk="0">
                <a:moveTo>
                  <a:pt x="0" y="0"/>
                </a:moveTo>
                <a:lnTo>
                  <a:pt x="3642074" y="0"/>
                </a:lnTo>
                <a:lnTo>
                  <a:pt x="3642074" y="3642074"/>
                </a:lnTo>
                <a:lnTo>
                  <a:pt x="0" y="36420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5143500"/>
          </a:xfrm>
          <a:custGeom>
            <a:avLst/>
            <a:gdLst/>
            <a:ahLst/>
            <a:cxnLst/>
            <a:rect l="l" t="t" r="r" b="b"/>
            <a:pathLst>
              <a:path w="18288000" h="5143500">
                <a:moveTo>
                  <a:pt x="0" y="0"/>
                </a:moveTo>
                <a:lnTo>
                  <a:pt x="18288000" y="0"/>
                </a:lnTo>
                <a:lnTo>
                  <a:pt x="18288000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6074" b="-36074"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3" name="Group 3"/>
          <p:cNvGrpSpPr/>
          <p:nvPr/>
        </p:nvGrpSpPr>
        <p:grpSpPr>
          <a:xfrm>
            <a:off x="0" y="9258300"/>
            <a:ext cx="18288000" cy="1028700"/>
            <a:chOff x="0" y="0"/>
            <a:chExt cx="4866164" cy="2709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66164" cy="270933"/>
            </a:xfrm>
            <a:custGeom>
              <a:avLst/>
              <a:gdLst/>
              <a:ahLst/>
              <a:cxnLst/>
              <a:rect l="l" t="t" r="r" b="b"/>
              <a:pathLst>
                <a:path w="4866164" h="270933">
                  <a:moveTo>
                    <a:pt x="0" y="0"/>
                  </a:moveTo>
                  <a:lnTo>
                    <a:pt x="4866164" y="0"/>
                  </a:lnTo>
                  <a:lnTo>
                    <a:pt x="4866164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002060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866164" cy="3090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3367558" y="2590556"/>
            <a:ext cx="11552885" cy="5105887"/>
            <a:chOff x="0" y="0"/>
            <a:chExt cx="3042735" cy="134476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042735" cy="1344760"/>
            </a:xfrm>
            <a:custGeom>
              <a:avLst/>
              <a:gdLst/>
              <a:ahLst/>
              <a:cxnLst/>
              <a:rect l="l" t="t" r="r" b="b"/>
              <a:pathLst>
                <a:path w="3042735" h="1344760">
                  <a:moveTo>
                    <a:pt x="0" y="0"/>
                  </a:moveTo>
                  <a:lnTo>
                    <a:pt x="3042735" y="0"/>
                  </a:lnTo>
                  <a:lnTo>
                    <a:pt x="3042735" y="1344760"/>
                  </a:lnTo>
                  <a:lnTo>
                    <a:pt x="0" y="1344760"/>
                  </a:lnTo>
                  <a:close/>
                </a:path>
              </a:pathLst>
            </a:custGeom>
            <a:solidFill>
              <a:srgbClr val="002060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pl-PL" dirty="0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23825"/>
              <a:ext cx="3042735" cy="14685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8119"/>
                </a:lnSpc>
              </a:pPr>
              <a:r>
                <a:rPr lang="en-US" sz="5799" dirty="0">
                  <a:solidFill>
                    <a:srgbClr val="E9E9E9"/>
                  </a:solidFill>
                  <a:latin typeface="Open Sans Extra Bold"/>
                  <a:ea typeface="Open Sans Extra Bold"/>
                  <a:cs typeface="Open Sans Extra Bold"/>
                  <a:sym typeface="Open Sans Extra Bold"/>
                </a:rPr>
                <a:t>2. </a:t>
              </a:r>
              <a:r>
                <a:rPr lang="pl-PL" sz="4800" dirty="0" err="1">
                  <a:solidFill>
                    <a:srgbClr val="E9E9E9"/>
                  </a:solidFill>
                  <a:latin typeface="Open Sans Extra Bold"/>
                  <a:ea typeface="Open Sans Extra Bold"/>
                  <a:cs typeface="Open Sans Extra Bold"/>
                  <a:sym typeface="Open Sans Extra Bold"/>
                </a:rPr>
                <a:t>Čtyři</a:t>
              </a:r>
              <a:r>
                <a:rPr lang="pl-PL" sz="4800" dirty="0">
                  <a:solidFill>
                    <a:srgbClr val="E9E9E9"/>
                  </a:solidFill>
                  <a:latin typeface="Open Sans Extra Bold"/>
                  <a:ea typeface="Open Sans Extra Bold"/>
                  <a:cs typeface="Open Sans Extra Bold"/>
                  <a:sym typeface="Open Sans Extra Bold"/>
                </a:rPr>
                <a:t> </a:t>
              </a:r>
              <a:r>
                <a:rPr lang="pl-PL" sz="4800" dirty="0" err="1">
                  <a:solidFill>
                    <a:srgbClr val="E9E9E9"/>
                  </a:solidFill>
                  <a:latin typeface="Open Sans Extra Bold"/>
                  <a:ea typeface="Open Sans Extra Bold"/>
                  <a:cs typeface="Open Sans Extra Bold"/>
                  <a:sym typeface="Open Sans Extra Bold"/>
                </a:rPr>
                <a:t>kroky</a:t>
              </a:r>
              <a:r>
                <a:rPr lang="pl-PL" sz="4800" dirty="0">
                  <a:solidFill>
                    <a:srgbClr val="E9E9E9"/>
                  </a:solidFill>
                  <a:latin typeface="Open Sans Extra Bold"/>
                  <a:ea typeface="Open Sans Extra Bold"/>
                  <a:cs typeface="Open Sans Extra Bold"/>
                  <a:sym typeface="Open Sans Extra Bold"/>
                </a:rPr>
                <a:t>: Jak </a:t>
              </a:r>
              <a:r>
                <a:rPr lang="pl-PL" sz="4800" dirty="0" err="1">
                  <a:solidFill>
                    <a:srgbClr val="E9E9E9"/>
                  </a:solidFill>
                  <a:latin typeface="Open Sans Extra Bold"/>
                  <a:ea typeface="Open Sans Extra Bold"/>
                  <a:cs typeface="Open Sans Extra Bold"/>
                  <a:sym typeface="Open Sans Extra Bold"/>
                </a:rPr>
                <a:t>být</a:t>
              </a:r>
              <a:r>
                <a:rPr lang="pl-PL" sz="4800" dirty="0">
                  <a:solidFill>
                    <a:srgbClr val="E9E9E9"/>
                  </a:solidFill>
                  <a:latin typeface="Open Sans Extra Bold"/>
                  <a:ea typeface="Open Sans Extra Bold"/>
                  <a:cs typeface="Open Sans Extra Bold"/>
                  <a:sym typeface="Open Sans Extra Bold"/>
                </a:rPr>
                <a:t> v </a:t>
              </a:r>
              <a:r>
                <a:rPr lang="pl-PL" sz="4800" dirty="0" err="1">
                  <a:solidFill>
                    <a:srgbClr val="E9E9E9"/>
                  </a:solidFill>
                  <a:latin typeface="Open Sans Extra Bold"/>
                  <a:ea typeface="Open Sans Extra Bold"/>
                  <a:cs typeface="Open Sans Extra Bold"/>
                  <a:sym typeface="Open Sans Extra Bold"/>
                </a:rPr>
                <a:t>bezpečí</a:t>
              </a:r>
              <a:r>
                <a:rPr lang="pl-PL" sz="4800" dirty="0">
                  <a:solidFill>
                    <a:srgbClr val="E9E9E9"/>
                  </a:solidFill>
                  <a:latin typeface="Open Sans Extra Bold"/>
                  <a:ea typeface="Open Sans Extra Bold"/>
                  <a:cs typeface="Open Sans Extra Bold"/>
                  <a:sym typeface="Open Sans Extra Bold"/>
                </a:rPr>
                <a:t>?</a:t>
              </a:r>
              <a:endParaRPr lang="en-US" sz="4800" dirty="0">
                <a:solidFill>
                  <a:srgbClr val="E9E9E9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endParaRP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2847970" y="2889392"/>
            <a:ext cx="12403843" cy="572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696"/>
              </a:lnSpc>
              <a:spcBef>
                <a:spcPct val="0"/>
              </a:spcBef>
            </a:pPr>
            <a:r>
              <a:rPr lang="pl-PL" sz="3354" dirty="0" err="1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Čtyři</a:t>
            </a:r>
            <a:r>
              <a:rPr lang="pl-PL" sz="3354" dirty="0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pl-PL" sz="3354" dirty="0" err="1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kroky</a:t>
            </a:r>
            <a:r>
              <a:rPr lang="pl-PL" sz="3354" dirty="0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: Jak </a:t>
            </a:r>
            <a:r>
              <a:rPr lang="pl-PL" sz="3354" dirty="0" err="1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být</a:t>
            </a:r>
            <a:r>
              <a:rPr lang="pl-PL" sz="3354" dirty="0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v </a:t>
            </a:r>
            <a:r>
              <a:rPr lang="pl-PL" sz="3354" dirty="0" err="1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bezpečí</a:t>
            </a:r>
            <a:r>
              <a:rPr lang="pl-PL" sz="3354" dirty="0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?</a:t>
            </a:r>
            <a:endParaRPr lang="en-US" sz="3354" dirty="0">
              <a:solidFill>
                <a:srgbClr val="FDFDFD"/>
              </a:solidFill>
              <a:latin typeface="Open Sans Extra Bold"/>
              <a:ea typeface="Open Sans Extra Bold"/>
              <a:cs typeface="Open Sans Extra Bold"/>
              <a:sym typeface="Open Sans Extra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3367558" y="5655553"/>
            <a:ext cx="11552885" cy="2067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59"/>
              </a:lnSpc>
            </a:pPr>
            <a:r>
              <a:rPr lang="en-US" sz="2899" dirty="0" err="1">
                <a:solidFill>
                  <a:srgbClr val="E9E9E9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Používejte</a:t>
            </a:r>
            <a:r>
              <a:rPr lang="en-US" sz="2899" dirty="0">
                <a:solidFill>
                  <a:srgbClr val="E9E9E9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2899" dirty="0" err="1">
                <a:solidFill>
                  <a:srgbClr val="E9E9E9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náhodné</a:t>
            </a:r>
            <a:r>
              <a:rPr lang="en-US" sz="2899" dirty="0">
                <a:solidFill>
                  <a:srgbClr val="E9E9E9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2899" dirty="0" err="1">
                <a:solidFill>
                  <a:srgbClr val="E9E9E9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řetězce</a:t>
            </a:r>
            <a:r>
              <a:rPr lang="en-US" sz="2899" dirty="0">
                <a:solidFill>
                  <a:srgbClr val="E9E9E9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a </a:t>
            </a:r>
            <a:r>
              <a:rPr lang="en-US" sz="2899" dirty="0" err="1">
                <a:solidFill>
                  <a:srgbClr val="E9E9E9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výrazy</a:t>
            </a:r>
            <a:r>
              <a:rPr lang="en-US" sz="2899" dirty="0">
                <a:solidFill>
                  <a:srgbClr val="E9E9E9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, </a:t>
            </a:r>
            <a:r>
              <a:rPr lang="en-US" sz="2899" dirty="0" err="1">
                <a:solidFill>
                  <a:srgbClr val="E9E9E9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které</a:t>
            </a:r>
            <a:r>
              <a:rPr lang="en-US" sz="2899" dirty="0">
                <a:solidFill>
                  <a:srgbClr val="E9E9E9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2899" dirty="0" err="1">
                <a:solidFill>
                  <a:srgbClr val="E9E9E9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nejsou</a:t>
            </a:r>
            <a:r>
              <a:rPr lang="en-US" sz="2899" dirty="0">
                <a:solidFill>
                  <a:srgbClr val="E9E9E9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2899" dirty="0" err="1">
                <a:solidFill>
                  <a:srgbClr val="E9E9E9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založeny</a:t>
            </a:r>
            <a:r>
              <a:rPr lang="en-US" sz="2899" dirty="0">
                <a:solidFill>
                  <a:srgbClr val="E9E9E9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2899" dirty="0" err="1">
                <a:solidFill>
                  <a:srgbClr val="E9E9E9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na</a:t>
            </a:r>
            <a:r>
              <a:rPr lang="en-US" sz="2899" dirty="0">
                <a:solidFill>
                  <a:srgbClr val="E9E9E9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2899" dirty="0" err="1">
                <a:solidFill>
                  <a:srgbClr val="E9E9E9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slovníku</a:t>
            </a:r>
            <a:r>
              <a:rPr lang="en-US" sz="2899" dirty="0">
                <a:solidFill>
                  <a:srgbClr val="E9E9E9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.</a:t>
            </a:r>
          </a:p>
          <a:p>
            <a:pPr algn="ctr">
              <a:lnSpc>
                <a:spcPts val="4059"/>
              </a:lnSpc>
            </a:pPr>
            <a:r>
              <a:rPr lang="en-US" sz="2899" dirty="0" err="1">
                <a:solidFill>
                  <a:srgbClr val="E9E9E9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Příklad</a:t>
            </a:r>
            <a:r>
              <a:rPr lang="en-US" sz="2899" dirty="0">
                <a:solidFill>
                  <a:srgbClr val="E9E9E9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: G$8w! XpK23z </a:t>
            </a:r>
            <a:r>
              <a:rPr lang="en-US" sz="2899" dirty="0" err="1">
                <a:solidFill>
                  <a:srgbClr val="E9E9E9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nebo</a:t>
            </a:r>
            <a:r>
              <a:rPr lang="en-US" sz="2899" dirty="0">
                <a:solidFill>
                  <a:srgbClr val="E9E9E9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2899" dirty="0" err="1">
                <a:solidFill>
                  <a:srgbClr val="E9E9E9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tepskttuwizoMa</a:t>
            </a:r>
            <a:endParaRPr lang="en-US" sz="2899" dirty="0">
              <a:solidFill>
                <a:srgbClr val="E9E9E9"/>
              </a:solidFill>
              <a:latin typeface="Open Sans Extra Bold"/>
              <a:ea typeface="Open Sans Extra Bold"/>
              <a:cs typeface="Open Sans Extra Bold"/>
              <a:sym typeface="Open Sans Extra Bold"/>
            </a:endParaRPr>
          </a:p>
          <a:p>
            <a:pPr algn="ctr">
              <a:lnSpc>
                <a:spcPts val="4059"/>
              </a:lnSpc>
              <a:spcBef>
                <a:spcPct val="0"/>
              </a:spcBef>
            </a:pPr>
            <a:endParaRPr lang="en-US" sz="2899" dirty="0">
              <a:solidFill>
                <a:srgbClr val="E9E9E9"/>
              </a:solidFill>
              <a:latin typeface="Open Sans Extra Bold"/>
              <a:ea typeface="Open Sans Extra Bold"/>
              <a:cs typeface="Open Sans Extra Bold"/>
              <a:sym typeface="Open Sans Extra Bold"/>
            </a:endParaRPr>
          </a:p>
        </p:txBody>
      </p:sp>
      <p:sp>
        <p:nvSpPr>
          <p:cNvPr id="11" name="Google Shape;129;p2">
            <a:extLst>
              <a:ext uri="{FF2B5EF4-FFF2-40B4-BE49-F238E27FC236}">
                <a16:creationId xmlns:a16="http://schemas.microsoft.com/office/drawing/2014/main" id="{0B823463-C2F5-999D-F53C-50E191AF8BDA}"/>
              </a:ext>
            </a:extLst>
          </p:cNvPr>
          <p:cNvSpPr/>
          <p:nvPr/>
        </p:nvSpPr>
        <p:spPr>
          <a:xfrm>
            <a:off x="16056650" y="0"/>
            <a:ext cx="2230770" cy="2276296"/>
          </a:xfrm>
          <a:custGeom>
            <a:avLst/>
            <a:gdLst/>
            <a:ahLst/>
            <a:cxnLst/>
            <a:rect l="l" t="t" r="r" b="b"/>
            <a:pathLst>
              <a:path w="3642074" h="3642074" extrusionOk="0">
                <a:moveTo>
                  <a:pt x="0" y="0"/>
                </a:moveTo>
                <a:lnTo>
                  <a:pt x="3642074" y="0"/>
                </a:lnTo>
                <a:lnTo>
                  <a:pt x="3642074" y="3642074"/>
                </a:lnTo>
                <a:lnTo>
                  <a:pt x="0" y="36420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5143500"/>
          </a:xfrm>
          <a:custGeom>
            <a:avLst/>
            <a:gdLst/>
            <a:ahLst/>
            <a:cxnLst/>
            <a:rect l="l" t="t" r="r" b="b"/>
            <a:pathLst>
              <a:path w="18288000" h="5143500">
                <a:moveTo>
                  <a:pt x="0" y="0"/>
                </a:moveTo>
                <a:lnTo>
                  <a:pt x="18288000" y="0"/>
                </a:lnTo>
                <a:lnTo>
                  <a:pt x="18288000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1333" b="-71333"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3" name="Group 3"/>
          <p:cNvGrpSpPr/>
          <p:nvPr/>
        </p:nvGrpSpPr>
        <p:grpSpPr>
          <a:xfrm>
            <a:off x="-188217" y="9113639"/>
            <a:ext cx="18476217" cy="1173361"/>
            <a:chOff x="0" y="-38100"/>
            <a:chExt cx="4866164" cy="309033"/>
          </a:xfrm>
        </p:grpSpPr>
        <p:sp>
          <p:nvSpPr>
            <p:cNvPr id="4" name="Freeform 4"/>
            <p:cNvSpPr/>
            <p:nvPr/>
          </p:nvSpPr>
          <p:spPr>
            <a:xfrm>
              <a:off x="49572" y="0"/>
              <a:ext cx="4816592" cy="270933"/>
            </a:xfrm>
            <a:custGeom>
              <a:avLst/>
              <a:gdLst/>
              <a:ahLst/>
              <a:cxnLst/>
              <a:rect l="l" t="t" r="r" b="b"/>
              <a:pathLst>
                <a:path w="4866164" h="270933">
                  <a:moveTo>
                    <a:pt x="0" y="0"/>
                  </a:moveTo>
                  <a:lnTo>
                    <a:pt x="4866164" y="0"/>
                  </a:lnTo>
                  <a:lnTo>
                    <a:pt x="4866164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002060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pl-PL" dirty="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866164" cy="3090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3367558" y="2590556"/>
            <a:ext cx="11552885" cy="5105887"/>
            <a:chOff x="0" y="0"/>
            <a:chExt cx="3042735" cy="134476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042735" cy="1344760"/>
            </a:xfrm>
            <a:custGeom>
              <a:avLst/>
              <a:gdLst/>
              <a:ahLst/>
              <a:cxnLst/>
              <a:rect l="l" t="t" r="r" b="b"/>
              <a:pathLst>
                <a:path w="3042735" h="1344760">
                  <a:moveTo>
                    <a:pt x="0" y="0"/>
                  </a:moveTo>
                  <a:lnTo>
                    <a:pt x="3042735" y="0"/>
                  </a:lnTo>
                  <a:lnTo>
                    <a:pt x="3042735" y="1344760"/>
                  </a:lnTo>
                  <a:lnTo>
                    <a:pt x="0" y="1344760"/>
                  </a:lnTo>
                  <a:close/>
                </a:path>
              </a:pathLst>
            </a:custGeom>
            <a:solidFill>
              <a:srgbClr val="002060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pl-PL" dirty="0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23825"/>
              <a:ext cx="3042735" cy="14685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8119"/>
                </a:lnSpc>
              </a:pPr>
              <a:r>
                <a:rPr lang="en-US" sz="5799" dirty="0">
                  <a:solidFill>
                    <a:srgbClr val="E9E9E9"/>
                  </a:solidFill>
                  <a:latin typeface="Open Sans Extra Bold"/>
                  <a:ea typeface="Open Sans Extra Bold"/>
                  <a:cs typeface="Open Sans Extra Bold"/>
                  <a:sym typeface="Open Sans Extra Bold"/>
                </a:rPr>
                <a:t>3. </a:t>
              </a:r>
              <a:r>
                <a:rPr lang="en-US" sz="5799" dirty="0" err="1">
                  <a:solidFill>
                    <a:srgbClr val="E9E9E9"/>
                  </a:solidFill>
                  <a:latin typeface="Open Sans Extra Bold"/>
                  <a:ea typeface="Open Sans Extra Bold"/>
                  <a:cs typeface="Open Sans Extra Bold"/>
                  <a:sym typeface="Open Sans Extra Bold"/>
                </a:rPr>
                <a:t>Jedinečná</a:t>
              </a:r>
              <a:r>
                <a:rPr lang="en-US" sz="5799" dirty="0">
                  <a:solidFill>
                    <a:srgbClr val="E9E9E9"/>
                  </a:solidFill>
                  <a:latin typeface="Open Sans Extra Bold"/>
                  <a:ea typeface="Open Sans Extra Bold"/>
                  <a:cs typeface="Open Sans Extra Bold"/>
                  <a:sym typeface="Open Sans Extra Bold"/>
                </a:rPr>
                <a:t> </a:t>
              </a:r>
              <a:r>
                <a:rPr lang="en-US" sz="5799" dirty="0" err="1">
                  <a:solidFill>
                    <a:srgbClr val="E9E9E9"/>
                  </a:solidFill>
                  <a:latin typeface="Open Sans Extra Bold"/>
                  <a:ea typeface="Open Sans Extra Bold"/>
                  <a:cs typeface="Open Sans Extra Bold"/>
                  <a:sym typeface="Open Sans Extra Bold"/>
                </a:rPr>
                <a:t>hesla</a:t>
              </a:r>
              <a:endParaRPr lang="en-US" sz="5799" dirty="0">
                <a:solidFill>
                  <a:srgbClr val="E9E9E9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endParaRP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2847970" y="2889392"/>
            <a:ext cx="12403843" cy="572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696"/>
              </a:lnSpc>
              <a:spcBef>
                <a:spcPct val="0"/>
              </a:spcBef>
            </a:pPr>
            <a:r>
              <a:rPr lang="pl-PL" sz="3354" dirty="0" err="1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Čtyři</a:t>
            </a:r>
            <a:r>
              <a:rPr lang="pl-PL" sz="3354" dirty="0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pl-PL" sz="3354" dirty="0" err="1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kroky</a:t>
            </a:r>
            <a:r>
              <a:rPr lang="pl-PL" sz="3354" dirty="0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: Jak </a:t>
            </a:r>
            <a:r>
              <a:rPr lang="pl-PL" sz="3354" dirty="0" err="1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být</a:t>
            </a:r>
            <a:r>
              <a:rPr lang="pl-PL" sz="3354" dirty="0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v </a:t>
            </a:r>
            <a:r>
              <a:rPr lang="pl-PL" sz="3354" dirty="0" err="1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bezpečí</a:t>
            </a:r>
            <a:r>
              <a:rPr lang="pl-PL" sz="3354" dirty="0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?</a:t>
            </a:r>
            <a:endParaRPr lang="en-US" sz="3354" dirty="0">
              <a:solidFill>
                <a:srgbClr val="FDFDFD"/>
              </a:solidFill>
              <a:latin typeface="Open Sans Extra Bold"/>
              <a:ea typeface="Open Sans Extra Bold"/>
              <a:cs typeface="Open Sans Extra Bold"/>
              <a:sym typeface="Open Sans Extra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3367558" y="5655553"/>
            <a:ext cx="11552885" cy="15418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59"/>
              </a:lnSpc>
            </a:pPr>
            <a:r>
              <a:rPr lang="en-US" sz="2899" dirty="0" err="1">
                <a:solidFill>
                  <a:srgbClr val="E9E9E9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Buďte</a:t>
            </a:r>
            <a:r>
              <a:rPr lang="en-US" sz="2899" dirty="0">
                <a:solidFill>
                  <a:srgbClr val="E9E9E9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2899" dirty="0" err="1">
                <a:solidFill>
                  <a:srgbClr val="E9E9E9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kreativní</a:t>
            </a:r>
            <a:r>
              <a:rPr lang="en-US" sz="2899" dirty="0">
                <a:solidFill>
                  <a:srgbClr val="E9E9E9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! </a:t>
            </a:r>
            <a:r>
              <a:rPr lang="en-US" sz="2899" dirty="0" err="1">
                <a:solidFill>
                  <a:srgbClr val="E9E9E9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Nepoužívejte</a:t>
            </a:r>
            <a:r>
              <a:rPr lang="en-US" sz="2899" dirty="0">
                <a:solidFill>
                  <a:srgbClr val="E9E9E9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2899" dirty="0" err="1">
                <a:solidFill>
                  <a:srgbClr val="E9E9E9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stejné</a:t>
            </a:r>
            <a:r>
              <a:rPr lang="en-US" sz="2899" dirty="0">
                <a:solidFill>
                  <a:srgbClr val="E9E9E9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2899" dirty="0" err="1">
                <a:solidFill>
                  <a:srgbClr val="E9E9E9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heslo</a:t>
            </a:r>
            <a:r>
              <a:rPr lang="en-US" sz="2899" dirty="0">
                <a:solidFill>
                  <a:srgbClr val="E9E9E9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2899" dirty="0" err="1">
                <a:solidFill>
                  <a:srgbClr val="E9E9E9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na</a:t>
            </a:r>
            <a:r>
              <a:rPr lang="en-US" sz="2899" dirty="0">
                <a:solidFill>
                  <a:srgbClr val="E9E9E9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2899" dirty="0" err="1">
                <a:solidFill>
                  <a:srgbClr val="E9E9E9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různých</a:t>
            </a:r>
            <a:r>
              <a:rPr lang="en-US" sz="2899" dirty="0">
                <a:solidFill>
                  <a:srgbClr val="E9E9E9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2899" dirty="0" err="1">
                <a:solidFill>
                  <a:srgbClr val="E9E9E9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místech</a:t>
            </a:r>
            <a:r>
              <a:rPr lang="en-US" sz="2899" dirty="0">
                <a:solidFill>
                  <a:srgbClr val="E9E9E9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.</a:t>
            </a:r>
          </a:p>
          <a:p>
            <a:pPr algn="ctr">
              <a:lnSpc>
                <a:spcPts val="4059"/>
              </a:lnSpc>
            </a:pPr>
            <a:r>
              <a:rPr lang="en-US" sz="2899" dirty="0" err="1">
                <a:solidFill>
                  <a:srgbClr val="E9E9E9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Příklad</a:t>
            </a:r>
            <a:r>
              <a:rPr lang="en-US" sz="2899" dirty="0">
                <a:solidFill>
                  <a:srgbClr val="E9E9E9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: </a:t>
            </a:r>
            <a:r>
              <a:rPr lang="en-US" sz="2899" dirty="0" err="1">
                <a:solidFill>
                  <a:srgbClr val="E9E9E9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Bjuti-Czech&amp;Inglisz</a:t>
            </a:r>
            <a:endParaRPr lang="en-US" sz="2899" dirty="0">
              <a:solidFill>
                <a:srgbClr val="E9E9E9"/>
              </a:solidFill>
              <a:latin typeface="Open Sans Extra Bold"/>
              <a:ea typeface="Open Sans Extra Bold"/>
              <a:cs typeface="Open Sans Extra Bold"/>
              <a:sym typeface="Open Sans Extra Bold"/>
            </a:endParaRPr>
          </a:p>
        </p:txBody>
      </p:sp>
      <p:sp>
        <p:nvSpPr>
          <p:cNvPr id="11" name="Google Shape;129;p2">
            <a:extLst>
              <a:ext uri="{FF2B5EF4-FFF2-40B4-BE49-F238E27FC236}">
                <a16:creationId xmlns:a16="http://schemas.microsoft.com/office/drawing/2014/main" id="{595EEA98-339B-6D0E-AB8C-43E218F53562}"/>
              </a:ext>
            </a:extLst>
          </p:cNvPr>
          <p:cNvSpPr/>
          <p:nvPr/>
        </p:nvSpPr>
        <p:spPr>
          <a:xfrm>
            <a:off x="16056650" y="0"/>
            <a:ext cx="2230770" cy="2276296"/>
          </a:xfrm>
          <a:custGeom>
            <a:avLst/>
            <a:gdLst/>
            <a:ahLst/>
            <a:cxnLst/>
            <a:rect l="l" t="t" r="r" b="b"/>
            <a:pathLst>
              <a:path w="3642074" h="3642074" extrusionOk="0">
                <a:moveTo>
                  <a:pt x="0" y="0"/>
                </a:moveTo>
                <a:lnTo>
                  <a:pt x="3642074" y="0"/>
                </a:lnTo>
                <a:lnTo>
                  <a:pt x="3642074" y="3642074"/>
                </a:lnTo>
                <a:lnTo>
                  <a:pt x="0" y="36420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5143500"/>
          </a:xfrm>
          <a:custGeom>
            <a:avLst/>
            <a:gdLst/>
            <a:ahLst/>
            <a:cxnLst/>
            <a:rect l="l" t="t" r="r" b="b"/>
            <a:pathLst>
              <a:path w="18288000" h="5143500">
                <a:moveTo>
                  <a:pt x="0" y="0"/>
                </a:moveTo>
                <a:lnTo>
                  <a:pt x="18288000" y="0"/>
                </a:lnTo>
                <a:lnTo>
                  <a:pt x="18288000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0000" b="-50000"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3" name="Group 3"/>
          <p:cNvGrpSpPr/>
          <p:nvPr/>
        </p:nvGrpSpPr>
        <p:grpSpPr>
          <a:xfrm>
            <a:off x="-188217" y="9113639"/>
            <a:ext cx="18476217" cy="1173361"/>
            <a:chOff x="0" y="-38100"/>
            <a:chExt cx="4866164" cy="309033"/>
          </a:xfrm>
        </p:grpSpPr>
        <p:sp>
          <p:nvSpPr>
            <p:cNvPr id="4" name="Freeform 4"/>
            <p:cNvSpPr/>
            <p:nvPr/>
          </p:nvSpPr>
          <p:spPr>
            <a:xfrm>
              <a:off x="49572" y="0"/>
              <a:ext cx="4816592" cy="270933"/>
            </a:xfrm>
            <a:custGeom>
              <a:avLst/>
              <a:gdLst/>
              <a:ahLst/>
              <a:cxnLst/>
              <a:rect l="l" t="t" r="r" b="b"/>
              <a:pathLst>
                <a:path w="4866164" h="270933">
                  <a:moveTo>
                    <a:pt x="0" y="0"/>
                  </a:moveTo>
                  <a:lnTo>
                    <a:pt x="4866164" y="0"/>
                  </a:lnTo>
                  <a:lnTo>
                    <a:pt x="4866164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002060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pl-PL" dirty="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866164" cy="3090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3367558" y="2590556"/>
            <a:ext cx="11552885" cy="5105887"/>
            <a:chOff x="0" y="0"/>
            <a:chExt cx="3042735" cy="134476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042735" cy="1344760"/>
            </a:xfrm>
            <a:custGeom>
              <a:avLst/>
              <a:gdLst/>
              <a:ahLst/>
              <a:cxnLst/>
              <a:rect l="l" t="t" r="r" b="b"/>
              <a:pathLst>
                <a:path w="3042735" h="1344760">
                  <a:moveTo>
                    <a:pt x="0" y="0"/>
                  </a:moveTo>
                  <a:lnTo>
                    <a:pt x="3042735" y="0"/>
                  </a:lnTo>
                  <a:lnTo>
                    <a:pt x="3042735" y="1344760"/>
                  </a:lnTo>
                  <a:lnTo>
                    <a:pt x="0" y="1344760"/>
                  </a:lnTo>
                  <a:close/>
                </a:path>
              </a:pathLst>
            </a:custGeom>
            <a:solidFill>
              <a:srgbClr val="002060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pl-PL" dirty="0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23825"/>
              <a:ext cx="3042735" cy="14685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8119"/>
                </a:lnSpc>
              </a:pPr>
              <a:r>
                <a:rPr lang="en-US" sz="5799" dirty="0">
                  <a:solidFill>
                    <a:srgbClr val="E9E9E9"/>
                  </a:solidFill>
                  <a:latin typeface="Open Sans Extra Bold"/>
                  <a:ea typeface="Open Sans Extra Bold"/>
                  <a:cs typeface="Open Sans Extra Bold"/>
                  <a:sym typeface="Open Sans Extra Bold"/>
                </a:rPr>
                <a:t>4. Password Manager</a:t>
              </a: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2847970" y="2889392"/>
            <a:ext cx="12403843" cy="572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696"/>
              </a:lnSpc>
              <a:spcBef>
                <a:spcPct val="0"/>
              </a:spcBef>
            </a:pPr>
            <a:r>
              <a:rPr lang="pl-PL" sz="3354" dirty="0" err="1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Čtyři</a:t>
            </a:r>
            <a:r>
              <a:rPr lang="pl-PL" sz="3354" dirty="0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pl-PL" sz="3354" dirty="0" err="1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kroky</a:t>
            </a:r>
            <a:r>
              <a:rPr lang="pl-PL" sz="3354" dirty="0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: Jak </a:t>
            </a:r>
            <a:r>
              <a:rPr lang="pl-PL" sz="3354" dirty="0" err="1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být</a:t>
            </a:r>
            <a:r>
              <a:rPr lang="pl-PL" sz="3354" dirty="0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v </a:t>
            </a:r>
            <a:r>
              <a:rPr lang="pl-PL" sz="3354" dirty="0" err="1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bezpečí</a:t>
            </a:r>
            <a:r>
              <a:rPr lang="pl-PL" sz="3354" dirty="0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?</a:t>
            </a:r>
            <a:endParaRPr lang="en-US" sz="3354" dirty="0">
              <a:solidFill>
                <a:srgbClr val="FDFDFD"/>
              </a:solidFill>
              <a:latin typeface="Open Sans Extra Bold"/>
              <a:ea typeface="Open Sans Extra Bold"/>
              <a:cs typeface="Open Sans Extra Bold"/>
              <a:sym typeface="Open Sans Extra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3367558" y="5655553"/>
            <a:ext cx="11552885" cy="31192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59"/>
              </a:lnSpc>
            </a:pPr>
            <a:r>
              <a:rPr lang="en-US" sz="2899" dirty="0" err="1">
                <a:solidFill>
                  <a:srgbClr val="E9E9E9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Používejte</a:t>
            </a:r>
            <a:r>
              <a:rPr lang="en-US" sz="2899" dirty="0">
                <a:solidFill>
                  <a:srgbClr val="E9E9E9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2899" dirty="0" err="1">
                <a:solidFill>
                  <a:srgbClr val="E9E9E9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nástroje</a:t>
            </a:r>
            <a:r>
              <a:rPr lang="en-US" sz="2899" dirty="0">
                <a:solidFill>
                  <a:srgbClr val="E9E9E9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pro </a:t>
            </a:r>
            <a:r>
              <a:rPr lang="en-US" sz="2899" dirty="0" err="1">
                <a:solidFill>
                  <a:srgbClr val="E9E9E9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správu</a:t>
            </a:r>
            <a:r>
              <a:rPr lang="en-US" sz="2899" dirty="0">
                <a:solidFill>
                  <a:srgbClr val="E9E9E9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2899" dirty="0" err="1">
                <a:solidFill>
                  <a:srgbClr val="E9E9E9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hesel</a:t>
            </a:r>
            <a:r>
              <a:rPr lang="en-US" sz="2899" dirty="0">
                <a:solidFill>
                  <a:srgbClr val="E9E9E9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, </a:t>
            </a:r>
            <a:r>
              <a:rPr lang="en-US" sz="2899" dirty="0" err="1">
                <a:solidFill>
                  <a:srgbClr val="E9E9E9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abyste</a:t>
            </a:r>
            <a:r>
              <a:rPr lang="en-US" sz="2899" dirty="0">
                <a:solidFill>
                  <a:srgbClr val="E9E9E9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je </a:t>
            </a:r>
            <a:r>
              <a:rPr lang="en-US" sz="2899" dirty="0" err="1">
                <a:solidFill>
                  <a:srgbClr val="E9E9E9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nemuseli</a:t>
            </a:r>
            <a:r>
              <a:rPr lang="en-US" sz="2899" dirty="0">
                <a:solidFill>
                  <a:srgbClr val="E9E9E9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2899" dirty="0" err="1">
                <a:solidFill>
                  <a:srgbClr val="E9E9E9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pamatovat</a:t>
            </a:r>
            <a:r>
              <a:rPr lang="en-US" sz="2899" dirty="0">
                <a:solidFill>
                  <a:srgbClr val="E9E9E9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.</a:t>
            </a:r>
          </a:p>
          <a:p>
            <a:pPr algn="ctr">
              <a:lnSpc>
                <a:spcPts val="4059"/>
              </a:lnSpc>
            </a:pPr>
            <a:r>
              <a:rPr lang="en-US" sz="2899" dirty="0" err="1">
                <a:solidFill>
                  <a:srgbClr val="E9E9E9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Příklad</a:t>
            </a:r>
            <a:r>
              <a:rPr lang="en-US" sz="2899" dirty="0">
                <a:solidFill>
                  <a:srgbClr val="E9E9E9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: LastPass, 1Password, </a:t>
            </a:r>
            <a:r>
              <a:rPr lang="en-US" sz="2899" dirty="0" err="1">
                <a:solidFill>
                  <a:srgbClr val="E9E9E9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Bitwarden</a:t>
            </a:r>
            <a:r>
              <a:rPr lang="en-US" sz="2899" dirty="0">
                <a:solidFill>
                  <a:srgbClr val="E9E9E9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, </a:t>
            </a:r>
            <a:r>
              <a:rPr lang="en-US" sz="2899" dirty="0" err="1">
                <a:solidFill>
                  <a:srgbClr val="E9E9E9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KeePassXC</a:t>
            </a:r>
            <a:endParaRPr lang="en-US" sz="2899" dirty="0">
              <a:solidFill>
                <a:srgbClr val="E9E9E9"/>
              </a:solidFill>
              <a:latin typeface="Open Sans Extra Bold"/>
              <a:ea typeface="Open Sans Extra Bold"/>
              <a:cs typeface="Open Sans Extra Bold"/>
              <a:sym typeface="Open Sans Extra Bold"/>
            </a:endParaRPr>
          </a:p>
          <a:p>
            <a:pPr algn="ctr">
              <a:lnSpc>
                <a:spcPts val="4059"/>
              </a:lnSpc>
            </a:pPr>
            <a:endParaRPr lang="en-US" sz="2899" dirty="0">
              <a:solidFill>
                <a:srgbClr val="E9E9E9"/>
              </a:solidFill>
              <a:latin typeface="Open Sans Extra Bold"/>
              <a:ea typeface="Open Sans Extra Bold"/>
              <a:cs typeface="Open Sans Extra Bold"/>
              <a:sym typeface="Open Sans Extra Bold"/>
            </a:endParaRPr>
          </a:p>
          <a:p>
            <a:pPr algn="ctr">
              <a:lnSpc>
                <a:spcPts val="4059"/>
              </a:lnSpc>
            </a:pPr>
            <a:endParaRPr lang="en-US" sz="2899" dirty="0">
              <a:solidFill>
                <a:srgbClr val="E9E9E9"/>
              </a:solidFill>
              <a:latin typeface="Open Sans Extra Bold"/>
              <a:ea typeface="Open Sans Extra Bold"/>
              <a:cs typeface="Open Sans Extra Bold"/>
              <a:sym typeface="Open Sans Extra Bold"/>
            </a:endParaRPr>
          </a:p>
          <a:p>
            <a:pPr algn="ctr">
              <a:lnSpc>
                <a:spcPts val="4059"/>
              </a:lnSpc>
              <a:spcBef>
                <a:spcPct val="0"/>
              </a:spcBef>
            </a:pPr>
            <a:endParaRPr lang="en-US" sz="2899" dirty="0">
              <a:solidFill>
                <a:srgbClr val="E9E9E9"/>
              </a:solidFill>
              <a:latin typeface="Open Sans Extra Bold"/>
              <a:ea typeface="Open Sans Extra Bold"/>
              <a:cs typeface="Open Sans Extra Bold"/>
              <a:sym typeface="Open Sans Extra Bold"/>
            </a:endParaRPr>
          </a:p>
        </p:txBody>
      </p:sp>
      <p:sp>
        <p:nvSpPr>
          <p:cNvPr id="11" name="Google Shape;129;p2">
            <a:extLst>
              <a:ext uri="{FF2B5EF4-FFF2-40B4-BE49-F238E27FC236}">
                <a16:creationId xmlns:a16="http://schemas.microsoft.com/office/drawing/2014/main" id="{650B832E-E806-C3A2-7218-98BB470681D8}"/>
              </a:ext>
            </a:extLst>
          </p:cNvPr>
          <p:cNvSpPr/>
          <p:nvPr/>
        </p:nvSpPr>
        <p:spPr>
          <a:xfrm>
            <a:off x="16056650" y="0"/>
            <a:ext cx="2230770" cy="2276296"/>
          </a:xfrm>
          <a:custGeom>
            <a:avLst/>
            <a:gdLst/>
            <a:ahLst/>
            <a:cxnLst/>
            <a:rect l="l" t="t" r="r" b="b"/>
            <a:pathLst>
              <a:path w="3642074" h="3642074" extrusionOk="0">
                <a:moveTo>
                  <a:pt x="0" y="0"/>
                </a:moveTo>
                <a:lnTo>
                  <a:pt x="3642074" y="0"/>
                </a:lnTo>
                <a:lnTo>
                  <a:pt x="3642074" y="3642074"/>
                </a:lnTo>
                <a:lnTo>
                  <a:pt x="0" y="36420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47242" y="242294"/>
            <a:ext cx="17793515" cy="9802411"/>
            <a:chOff x="0" y="0"/>
            <a:chExt cx="4982580" cy="274489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82580" cy="2744893"/>
            </a:xfrm>
            <a:custGeom>
              <a:avLst/>
              <a:gdLst/>
              <a:ahLst/>
              <a:cxnLst/>
              <a:rect l="l" t="t" r="r" b="b"/>
              <a:pathLst>
                <a:path w="4982580" h="2744893">
                  <a:moveTo>
                    <a:pt x="0" y="0"/>
                  </a:moveTo>
                  <a:lnTo>
                    <a:pt x="4982580" y="0"/>
                  </a:lnTo>
                  <a:lnTo>
                    <a:pt x="4982580" y="2744893"/>
                  </a:lnTo>
                  <a:lnTo>
                    <a:pt x="0" y="274489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28600" cap="sq">
              <a:solidFill>
                <a:srgbClr val="145DA0"/>
              </a:solidFill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982580" cy="27829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102261" y="3142335"/>
            <a:ext cx="4945694" cy="3519835"/>
          </a:xfrm>
          <a:custGeom>
            <a:avLst/>
            <a:gdLst/>
            <a:ahLst/>
            <a:cxnLst/>
            <a:rect l="l" t="t" r="r" b="b"/>
            <a:pathLst>
              <a:path w="4945694" h="3519835">
                <a:moveTo>
                  <a:pt x="0" y="0"/>
                </a:moveTo>
                <a:lnTo>
                  <a:pt x="4945693" y="0"/>
                </a:lnTo>
                <a:lnTo>
                  <a:pt x="4945693" y="3519835"/>
                </a:lnTo>
                <a:lnTo>
                  <a:pt x="0" y="351983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Freeform 6"/>
          <p:cNvSpPr/>
          <p:nvPr/>
        </p:nvSpPr>
        <p:spPr>
          <a:xfrm>
            <a:off x="6667079" y="3142335"/>
            <a:ext cx="4953841" cy="3519835"/>
          </a:xfrm>
          <a:custGeom>
            <a:avLst/>
            <a:gdLst/>
            <a:ahLst/>
            <a:cxnLst/>
            <a:rect l="l" t="t" r="r" b="b"/>
            <a:pathLst>
              <a:path w="4953841" h="3519835">
                <a:moveTo>
                  <a:pt x="0" y="0"/>
                </a:moveTo>
                <a:lnTo>
                  <a:pt x="4953842" y="0"/>
                </a:lnTo>
                <a:lnTo>
                  <a:pt x="4953842" y="3519835"/>
                </a:lnTo>
                <a:lnTo>
                  <a:pt x="0" y="351983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7" name="Freeform 7"/>
          <p:cNvSpPr/>
          <p:nvPr/>
        </p:nvSpPr>
        <p:spPr>
          <a:xfrm>
            <a:off x="12243289" y="3142335"/>
            <a:ext cx="4630502" cy="3519835"/>
          </a:xfrm>
          <a:custGeom>
            <a:avLst/>
            <a:gdLst/>
            <a:ahLst/>
            <a:cxnLst/>
            <a:rect l="l" t="t" r="r" b="b"/>
            <a:pathLst>
              <a:path w="4630502" h="3519835">
                <a:moveTo>
                  <a:pt x="0" y="0"/>
                </a:moveTo>
                <a:lnTo>
                  <a:pt x="4630501" y="0"/>
                </a:lnTo>
                <a:lnTo>
                  <a:pt x="4630501" y="3519835"/>
                </a:lnTo>
                <a:lnTo>
                  <a:pt x="0" y="351983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8" name="TextBox 8"/>
          <p:cNvSpPr txBox="1"/>
          <p:nvPr/>
        </p:nvSpPr>
        <p:spPr>
          <a:xfrm>
            <a:off x="5201579" y="1304307"/>
            <a:ext cx="7884841" cy="7715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300"/>
              </a:lnSpc>
              <a:spcBef>
                <a:spcPct val="0"/>
              </a:spcBef>
            </a:pPr>
            <a:r>
              <a:rPr lang="en-US" sz="4500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KeePassXC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16766" y="8678210"/>
            <a:ext cx="12269655" cy="4978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060"/>
              </a:lnSpc>
              <a:spcBef>
                <a:spcPct val="0"/>
              </a:spcBef>
            </a:pPr>
            <a:r>
              <a:rPr lang="en-US" sz="2900" dirty="0">
                <a:solidFill>
                  <a:srgbClr val="568623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https://keepassxc.org/download/#windows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316142" y="6916087"/>
            <a:ext cx="4517931" cy="5638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620"/>
              </a:lnSpc>
              <a:spcBef>
                <a:spcPct val="0"/>
              </a:spcBef>
            </a:pPr>
            <a:r>
              <a:rPr lang="en-US" sz="3300" dirty="0" err="1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Nainstalujte</a:t>
            </a:r>
            <a:r>
              <a:rPr lang="en-US" sz="3300" dirty="0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885035" y="6916087"/>
            <a:ext cx="4517931" cy="1141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620"/>
              </a:lnSpc>
              <a:spcBef>
                <a:spcPct val="0"/>
              </a:spcBef>
            </a:pPr>
            <a:r>
              <a:rPr lang="en-US" sz="3300" dirty="0" err="1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Vytvořte</a:t>
            </a:r>
            <a:r>
              <a:rPr lang="en-US" sz="3300" dirty="0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3300" dirty="0" err="1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svou</a:t>
            </a:r>
            <a:r>
              <a:rPr lang="en-US" sz="3300" dirty="0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3300" dirty="0" err="1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databázi</a:t>
            </a:r>
            <a:endParaRPr lang="en-US" sz="3300" dirty="0">
              <a:solidFill>
                <a:srgbClr val="051D40"/>
              </a:solidFill>
              <a:latin typeface="Open Sans Extra Bold"/>
              <a:ea typeface="Open Sans Extra Bold"/>
              <a:cs typeface="Open Sans Extra Bold"/>
              <a:sym typeface="Open Sans Extra Bol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2355860" y="6916087"/>
            <a:ext cx="4517931" cy="1141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620"/>
              </a:lnSpc>
              <a:spcBef>
                <a:spcPct val="0"/>
              </a:spcBef>
            </a:pPr>
            <a:r>
              <a:rPr lang="en-US" sz="3300" dirty="0" err="1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Přidejte</a:t>
            </a:r>
            <a:r>
              <a:rPr lang="en-US" sz="3300" dirty="0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3300" dirty="0" err="1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hesla</a:t>
            </a:r>
            <a:r>
              <a:rPr lang="en-US" sz="3300" dirty="0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a </a:t>
            </a:r>
            <a:r>
              <a:rPr lang="en-US" sz="3300" dirty="0" err="1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přihlašovací</a:t>
            </a:r>
            <a:r>
              <a:rPr lang="en-US" sz="3300" dirty="0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3300" dirty="0" err="1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údaje</a:t>
            </a:r>
            <a:endParaRPr lang="en-US" sz="3300" dirty="0">
              <a:solidFill>
                <a:srgbClr val="051D40"/>
              </a:solidFill>
              <a:latin typeface="Open Sans Extra Bold"/>
              <a:ea typeface="Open Sans Extra Bold"/>
              <a:cs typeface="Open Sans Extra Bold"/>
              <a:sym typeface="Open Sans Extra Bold"/>
            </a:endParaRPr>
          </a:p>
        </p:txBody>
      </p:sp>
      <p:sp>
        <p:nvSpPr>
          <p:cNvPr id="13" name="Google Shape;129;p2">
            <a:extLst>
              <a:ext uri="{FF2B5EF4-FFF2-40B4-BE49-F238E27FC236}">
                <a16:creationId xmlns:a16="http://schemas.microsoft.com/office/drawing/2014/main" id="{6AA9862E-BBB8-0298-4DB9-9B1F3B01A431}"/>
              </a:ext>
            </a:extLst>
          </p:cNvPr>
          <p:cNvSpPr/>
          <p:nvPr/>
        </p:nvSpPr>
        <p:spPr>
          <a:xfrm>
            <a:off x="16056650" y="0"/>
            <a:ext cx="2230770" cy="2276296"/>
          </a:xfrm>
          <a:custGeom>
            <a:avLst/>
            <a:gdLst/>
            <a:ahLst/>
            <a:cxnLst/>
            <a:rect l="l" t="t" r="r" b="b"/>
            <a:pathLst>
              <a:path w="3642074" h="3642074" extrusionOk="0">
                <a:moveTo>
                  <a:pt x="0" y="0"/>
                </a:moveTo>
                <a:lnTo>
                  <a:pt x="3642074" y="0"/>
                </a:lnTo>
                <a:lnTo>
                  <a:pt x="3642074" y="3642074"/>
                </a:lnTo>
                <a:lnTo>
                  <a:pt x="0" y="36420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47242" y="242294"/>
            <a:ext cx="17793515" cy="9802411"/>
            <a:chOff x="0" y="0"/>
            <a:chExt cx="4982580" cy="274489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82580" cy="2744893"/>
            </a:xfrm>
            <a:custGeom>
              <a:avLst/>
              <a:gdLst/>
              <a:ahLst/>
              <a:cxnLst/>
              <a:rect l="l" t="t" r="r" b="b"/>
              <a:pathLst>
                <a:path w="4982580" h="2744893">
                  <a:moveTo>
                    <a:pt x="0" y="0"/>
                  </a:moveTo>
                  <a:lnTo>
                    <a:pt x="4982580" y="0"/>
                  </a:lnTo>
                  <a:lnTo>
                    <a:pt x="4982580" y="2744893"/>
                  </a:lnTo>
                  <a:lnTo>
                    <a:pt x="0" y="274489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28600" cap="sq">
              <a:solidFill>
                <a:srgbClr val="145DA0"/>
              </a:solidFill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982580" cy="27829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9370854" y="2412916"/>
            <a:ext cx="7888446" cy="5985358"/>
          </a:xfrm>
          <a:custGeom>
            <a:avLst/>
            <a:gdLst/>
            <a:ahLst/>
            <a:cxnLst/>
            <a:rect l="l" t="t" r="r" b="b"/>
            <a:pathLst>
              <a:path w="7888446" h="5985358">
                <a:moveTo>
                  <a:pt x="0" y="0"/>
                </a:moveTo>
                <a:lnTo>
                  <a:pt x="7888446" y="0"/>
                </a:lnTo>
                <a:lnTo>
                  <a:pt x="7888446" y="5985358"/>
                </a:lnTo>
                <a:lnTo>
                  <a:pt x="0" y="59853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TextBox 6"/>
          <p:cNvSpPr txBox="1"/>
          <p:nvPr/>
        </p:nvSpPr>
        <p:spPr>
          <a:xfrm>
            <a:off x="5201579" y="1304307"/>
            <a:ext cx="7884841" cy="7715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300"/>
              </a:lnSpc>
              <a:spcBef>
                <a:spcPct val="0"/>
              </a:spcBef>
            </a:pPr>
            <a:r>
              <a:rPr lang="en-US" sz="4500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KeePassXC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16766" y="8678210"/>
            <a:ext cx="12269655" cy="4978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060"/>
              </a:lnSpc>
              <a:spcBef>
                <a:spcPct val="0"/>
              </a:spcBef>
            </a:pPr>
            <a:r>
              <a:rPr lang="en-US" sz="2900" dirty="0">
                <a:solidFill>
                  <a:srgbClr val="568623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https://keepassxc.org/download/#windows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286567" y="2758626"/>
            <a:ext cx="7594971" cy="39566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71"/>
              </a:lnSpc>
            </a:pPr>
            <a:r>
              <a:rPr lang="en-US" sz="3694" dirty="0" err="1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Při</a:t>
            </a:r>
            <a:r>
              <a:rPr lang="en-US" sz="3694" dirty="0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3694" dirty="0" err="1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používání</a:t>
            </a:r>
            <a:r>
              <a:rPr lang="en-US" sz="3694" dirty="0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3694" dirty="0" err="1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správce</a:t>
            </a:r>
            <a:r>
              <a:rPr lang="en-US" sz="3694" dirty="0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3694" dirty="0" err="1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hesel</a:t>
            </a:r>
            <a:r>
              <a:rPr lang="en-US" sz="3694" dirty="0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je </a:t>
            </a:r>
            <a:r>
              <a:rPr lang="en-US" sz="3694" dirty="0" err="1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dobré</a:t>
            </a:r>
            <a:r>
              <a:rPr lang="en-US" sz="3694" dirty="0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3694" dirty="0" err="1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pamatovat</a:t>
            </a:r>
            <a:r>
              <a:rPr lang="en-US" sz="3694" dirty="0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3694" dirty="0" err="1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si</a:t>
            </a:r>
            <a:r>
              <a:rPr lang="en-US" sz="3694" dirty="0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:</a:t>
            </a:r>
          </a:p>
          <a:p>
            <a:pPr marL="571500" indent="-571500">
              <a:lnSpc>
                <a:spcPts val="5171"/>
              </a:lnSpc>
              <a:buFont typeface="Arial" panose="020B0604020202020204" pitchFamily="34" charset="0"/>
              <a:buChar char="•"/>
            </a:pPr>
            <a:r>
              <a:rPr lang="en-US" sz="3694" dirty="0" err="1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Heslo</a:t>
            </a:r>
            <a:r>
              <a:rPr lang="en-US" sz="3694" dirty="0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k </a:t>
            </a:r>
            <a:r>
              <a:rPr lang="en-US" sz="3694" dirty="0" err="1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počítači</a:t>
            </a:r>
            <a:endParaRPr lang="en-US" sz="3694" dirty="0">
              <a:solidFill>
                <a:srgbClr val="051D40"/>
              </a:solidFill>
              <a:latin typeface="Open Sans Extra Bold"/>
              <a:ea typeface="Open Sans Extra Bold"/>
              <a:cs typeface="Open Sans Extra Bold"/>
              <a:sym typeface="Open Sans Extra Bold"/>
            </a:endParaRPr>
          </a:p>
          <a:p>
            <a:pPr marL="571500" indent="-571500">
              <a:lnSpc>
                <a:spcPts val="5171"/>
              </a:lnSpc>
              <a:buFont typeface="Arial" panose="020B0604020202020204" pitchFamily="34" charset="0"/>
              <a:buChar char="•"/>
            </a:pPr>
            <a:r>
              <a:rPr lang="en-US" sz="3694" dirty="0" err="1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Heslo</a:t>
            </a:r>
            <a:r>
              <a:rPr lang="en-US" sz="3694" dirty="0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k </a:t>
            </a:r>
            <a:r>
              <a:rPr lang="en-US" sz="3694" dirty="0" err="1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jedné</a:t>
            </a:r>
            <a:r>
              <a:rPr lang="en-US" sz="3694" dirty="0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3694" dirty="0" err="1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poštovní</a:t>
            </a:r>
            <a:r>
              <a:rPr lang="en-US" sz="3694" dirty="0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3694" dirty="0" err="1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schránce</a:t>
            </a:r>
            <a:endParaRPr lang="en-US" sz="3694" dirty="0">
              <a:solidFill>
                <a:srgbClr val="051D40"/>
              </a:solidFill>
              <a:latin typeface="Open Sans Extra Bold"/>
              <a:ea typeface="Open Sans Extra Bold"/>
              <a:cs typeface="Open Sans Extra Bold"/>
              <a:sym typeface="Open Sans Extra Bold"/>
            </a:endParaRPr>
          </a:p>
          <a:p>
            <a:pPr marL="571500" indent="-571500">
              <a:lnSpc>
                <a:spcPts val="5171"/>
              </a:lnSpc>
              <a:buFont typeface="Arial" panose="020B0604020202020204" pitchFamily="34" charset="0"/>
              <a:buChar char="•"/>
            </a:pPr>
            <a:r>
              <a:rPr lang="en-US" sz="3694" dirty="0" err="1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Heslo</a:t>
            </a:r>
            <a:r>
              <a:rPr lang="en-US" sz="3694" dirty="0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3694" dirty="0" err="1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správce</a:t>
            </a:r>
            <a:endParaRPr lang="en-US" sz="3694" dirty="0">
              <a:solidFill>
                <a:srgbClr val="051D40"/>
              </a:solidFill>
              <a:latin typeface="Open Sans Extra Bold"/>
              <a:ea typeface="Open Sans Extra Bold"/>
              <a:cs typeface="Open Sans Extra Bold"/>
              <a:sym typeface="Open Sans Extra Bold"/>
            </a:endParaRPr>
          </a:p>
        </p:txBody>
      </p:sp>
      <p:sp>
        <p:nvSpPr>
          <p:cNvPr id="9" name="Google Shape;129;p2">
            <a:extLst>
              <a:ext uri="{FF2B5EF4-FFF2-40B4-BE49-F238E27FC236}">
                <a16:creationId xmlns:a16="http://schemas.microsoft.com/office/drawing/2014/main" id="{CCF6488D-B4BC-0D49-1724-C8913363086A}"/>
              </a:ext>
            </a:extLst>
          </p:cNvPr>
          <p:cNvSpPr/>
          <p:nvPr/>
        </p:nvSpPr>
        <p:spPr>
          <a:xfrm>
            <a:off x="16056650" y="0"/>
            <a:ext cx="2230770" cy="2276296"/>
          </a:xfrm>
          <a:custGeom>
            <a:avLst/>
            <a:gdLst/>
            <a:ahLst/>
            <a:cxnLst/>
            <a:rect l="l" t="t" r="r" b="b"/>
            <a:pathLst>
              <a:path w="3642074" h="3642074" extrusionOk="0">
                <a:moveTo>
                  <a:pt x="0" y="0"/>
                </a:moveTo>
                <a:lnTo>
                  <a:pt x="3642074" y="0"/>
                </a:lnTo>
                <a:lnTo>
                  <a:pt x="3642074" y="3642074"/>
                </a:lnTo>
                <a:lnTo>
                  <a:pt x="0" y="36420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5143500"/>
          </a:xfrm>
          <a:custGeom>
            <a:avLst/>
            <a:gdLst/>
            <a:ahLst/>
            <a:cxnLst/>
            <a:rect l="l" t="t" r="r" b="b"/>
            <a:pathLst>
              <a:path w="18288000" h="5143500">
                <a:moveTo>
                  <a:pt x="0" y="0"/>
                </a:moveTo>
                <a:lnTo>
                  <a:pt x="18288000" y="0"/>
                </a:lnTo>
                <a:lnTo>
                  <a:pt x="18288000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2178" b="-37821"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3" name="Group 3"/>
          <p:cNvGrpSpPr/>
          <p:nvPr/>
        </p:nvGrpSpPr>
        <p:grpSpPr>
          <a:xfrm>
            <a:off x="0" y="9258300"/>
            <a:ext cx="18288000" cy="1028700"/>
            <a:chOff x="0" y="0"/>
            <a:chExt cx="4866164" cy="2709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66164" cy="270933"/>
            </a:xfrm>
            <a:custGeom>
              <a:avLst/>
              <a:gdLst/>
              <a:ahLst/>
              <a:cxnLst/>
              <a:rect l="l" t="t" r="r" b="b"/>
              <a:pathLst>
                <a:path w="4866164" h="270933">
                  <a:moveTo>
                    <a:pt x="0" y="0"/>
                  </a:moveTo>
                  <a:lnTo>
                    <a:pt x="4866164" y="0"/>
                  </a:lnTo>
                  <a:lnTo>
                    <a:pt x="4866164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002060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pl-PL" dirty="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866164" cy="3090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3300879" y="2600081"/>
            <a:ext cx="11552885" cy="4949287"/>
            <a:chOff x="0" y="0"/>
            <a:chExt cx="3042735" cy="130351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042735" cy="1303516"/>
            </a:xfrm>
            <a:custGeom>
              <a:avLst/>
              <a:gdLst/>
              <a:ahLst/>
              <a:cxnLst/>
              <a:rect l="l" t="t" r="r" b="b"/>
              <a:pathLst>
                <a:path w="3042735" h="1303516">
                  <a:moveTo>
                    <a:pt x="0" y="0"/>
                  </a:moveTo>
                  <a:lnTo>
                    <a:pt x="3042735" y="0"/>
                  </a:lnTo>
                  <a:lnTo>
                    <a:pt x="3042735" y="1303516"/>
                  </a:lnTo>
                  <a:lnTo>
                    <a:pt x="0" y="1303516"/>
                  </a:lnTo>
                  <a:close/>
                </a:path>
              </a:pathLst>
            </a:custGeom>
            <a:solidFill>
              <a:srgbClr val="002060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pl-PL" dirty="0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23825"/>
              <a:ext cx="3042735" cy="14273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8119"/>
                </a:lnSpc>
              </a:pPr>
              <a:endParaRPr lang="en-US" sz="5799" dirty="0">
                <a:solidFill>
                  <a:srgbClr val="E9E9E9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endParaRPr>
            </a:p>
            <a:p>
              <a:pPr marL="0" lvl="0" indent="0" algn="ctr">
                <a:lnSpc>
                  <a:spcPts val="8119"/>
                </a:lnSpc>
                <a:spcBef>
                  <a:spcPct val="0"/>
                </a:spcBef>
              </a:pPr>
              <a:endParaRPr lang="en-US" sz="5799" dirty="0">
                <a:solidFill>
                  <a:srgbClr val="E9E9E9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endParaRP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2847970" y="2889392"/>
            <a:ext cx="12403843" cy="572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696"/>
              </a:lnSpc>
              <a:spcBef>
                <a:spcPct val="0"/>
              </a:spcBef>
            </a:pPr>
            <a:r>
              <a:rPr lang="pl-PL" sz="3354" dirty="0" err="1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Čtyři</a:t>
            </a:r>
            <a:r>
              <a:rPr lang="pl-PL" sz="3354" dirty="0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pl-PL" sz="3354" dirty="0" err="1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kroky</a:t>
            </a:r>
            <a:r>
              <a:rPr lang="pl-PL" sz="3354" dirty="0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: Jak </a:t>
            </a:r>
            <a:r>
              <a:rPr lang="pl-PL" sz="3354" dirty="0" err="1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být</a:t>
            </a:r>
            <a:r>
              <a:rPr lang="pl-PL" sz="3354" dirty="0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v </a:t>
            </a:r>
            <a:r>
              <a:rPr lang="pl-PL" sz="3354" dirty="0" err="1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bezpečí</a:t>
            </a:r>
            <a:r>
              <a:rPr lang="pl-PL" sz="3354" dirty="0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?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273447" y="3931565"/>
            <a:ext cx="11552885" cy="2067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4350" indent="-514350" algn="ctr">
              <a:lnSpc>
                <a:spcPts val="4059"/>
              </a:lnSpc>
              <a:buFont typeface="+mj-lt"/>
              <a:buAutoNum type="arabicPeriod"/>
            </a:pPr>
            <a:r>
              <a:rPr lang="en-US" sz="2899" dirty="0" err="1">
                <a:solidFill>
                  <a:srgbClr val="E9E9E9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Dlouhá</a:t>
            </a:r>
            <a:r>
              <a:rPr lang="en-US" sz="2899" dirty="0">
                <a:solidFill>
                  <a:srgbClr val="E9E9E9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2899" dirty="0" err="1">
                <a:solidFill>
                  <a:srgbClr val="E9E9E9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hesla</a:t>
            </a:r>
            <a:endParaRPr lang="en-US" sz="2899" dirty="0">
              <a:solidFill>
                <a:srgbClr val="E9E9E9"/>
              </a:solidFill>
              <a:latin typeface="Open Sans Extra Bold"/>
              <a:ea typeface="Open Sans Extra Bold"/>
              <a:cs typeface="Open Sans Extra Bold"/>
              <a:sym typeface="Open Sans Extra Bold"/>
            </a:endParaRPr>
          </a:p>
          <a:p>
            <a:pPr marL="514350" indent="-514350" algn="ctr">
              <a:lnSpc>
                <a:spcPts val="4059"/>
              </a:lnSpc>
              <a:buFont typeface="+mj-lt"/>
              <a:buAutoNum type="arabicPeriod"/>
            </a:pPr>
            <a:r>
              <a:rPr lang="en-US" sz="2899" dirty="0" err="1">
                <a:solidFill>
                  <a:srgbClr val="E9E9E9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Náhodná</a:t>
            </a:r>
            <a:r>
              <a:rPr lang="en-US" sz="2899" dirty="0">
                <a:solidFill>
                  <a:srgbClr val="E9E9E9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2899" dirty="0" err="1">
                <a:solidFill>
                  <a:srgbClr val="E9E9E9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hesla</a:t>
            </a:r>
            <a:endParaRPr lang="en-US" sz="2899" dirty="0">
              <a:solidFill>
                <a:srgbClr val="E9E9E9"/>
              </a:solidFill>
              <a:latin typeface="Open Sans Extra Bold"/>
              <a:ea typeface="Open Sans Extra Bold"/>
              <a:cs typeface="Open Sans Extra Bold"/>
              <a:sym typeface="Open Sans Extra Bold"/>
            </a:endParaRPr>
          </a:p>
          <a:p>
            <a:pPr marL="514350" indent="-514350" algn="ctr">
              <a:lnSpc>
                <a:spcPts val="4059"/>
              </a:lnSpc>
              <a:buFont typeface="+mj-lt"/>
              <a:buAutoNum type="arabicPeriod"/>
            </a:pPr>
            <a:r>
              <a:rPr lang="en-US" sz="2899" dirty="0" err="1">
                <a:solidFill>
                  <a:srgbClr val="E9E9E9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Jedinečná</a:t>
            </a:r>
            <a:r>
              <a:rPr lang="en-US" sz="2899" dirty="0">
                <a:solidFill>
                  <a:srgbClr val="E9E9E9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2899" dirty="0" err="1">
                <a:solidFill>
                  <a:srgbClr val="E9E9E9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hesla</a:t>
            </a:r>
            <a:endParaRPr lang="en-US" sz="2899" dirty="0">
              <a:solidFill>
                <a:srgbClr val="E9E9E9"/>
              </a:solidFill>
              <a:latin typeface="Open Sans Extra Bold"/>
              <a:ea typeface="Open Sans Extra Bold"/>
              <a:cs typeface="Open Sans Extra Bold"/>
              <a:sym typeface="Open Sans Extra Bold"/>
            </a:endParaRPr>
          </a:p>
          <a:p>
            <a:pPr marL="514350" indent="-514350" algn="ctr">
              <a:lnSpc>
                <a:spcPts val="4059"/>
              </a:lnSpc>
              <a:buFont typeface="+mj-lt"/>
              <a:buAutoNum type="arabicPeriod"/>
            </a:pPr>
            <a:r>
              <a:rPr lang="en-US" sz="2899" dirty="0" err="1">
                <a:solidFill>
                  <a:srgbClr val="E9E9E9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Správce</a:t>
            </a:r>
            <a:r>
              <a:rPr lang="en-US" sz="2899" dirty="0">
                <a:solidFill>
                  <a:srgbClr val="E9E9E9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2899" dirty="0" err="1">
                <a:solidFill>
                  <a:srgbClr val="E9E9E9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hesel</a:t>
            </a:r>
            <a:endParaRPr lang="en-US" sz="2899" dirty="0">
              <a:solidFill>
                <a:srgbClr val="E9E9E9"/>
              </a:solidFill>
              <a:latin typeface="Open Sans Extra Bold"/>
              <a:ea typeface="Open Sans Extra Bold"/>
              <a:cs typeface="Open Sans Extra Bold"/>
              <a:sym typeface="Open Sans Extra Bol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4433615" y="7686919"/>
            <a:ext cx="10420149" cy="6226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179"/>
              </a:lnSpc>
              <a:spcBef>
                <a:spcPct val="0"/>
              </a:spcBef>
            </a:pPr>
            <a:r>
              <a:rPr lang="en-US" sz="3699" b="1" dirty="0" err="1">
                <a:solidFill>
                  <a:srgbClr val="00569E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Klíč</a:t>
            </a:r>
            <a:r>
              <a:rPr lang="en-US" sz="3699" b="1" dirty="0">
                <a:solidFill>
                  <a:srgbClr val="00569E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k </a:t>
            </a:r>
            <a:r>
              <a:rPr lang="en-US" sz="3699" b="1" dirty="0" err="1">
                <a:solidFill>
                  <a:srgbClr val="00569E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bezpečnosti</a:t>
            </a:r>
            <a:r>
              <a:rPr lang="en-US" sz="3699" b="1" dirty="0">
                <a:solidFill>
                  <a:srgbClr val="00569E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3699" b="1" dirty="0" err="1">
                <a:solidFill>
                  <a:srgbClr val="00569E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vašich</a:t>
            </a:r>
            <a:r>
              <a:rPr lang="en-US" sz="3699" b="1" dirty="0">
                <a:solidFill>
                  <a:srgbClr val="00569E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3699" b="1" dirty="0" err="1">
                <a:solidFill>
                  <a:srgbClr val="00569E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účtů</a:t>
            </a:r>
            <a:r>
              <a:rPr lang="en-US" sz="3699" b="1" dirty="0">
                <a:solidFill>
                  <a:srgbClr val="00569E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!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580398" y="8084780"/>
            <a:ext cx="4938985" cy="13464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088"/>
              </a:lnSpc>
              <a:spcBef>
                <a:spcPct val="0"/>
              </a:spcBef>
            </a:pPr>
            <a:r>
              <a:rPr lang="en-US" sz="7920" b="1" dirty="0">
                <a:solidFill>
                  <a:srgbClr val="00000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D-L-U-M</a:t>
            </a:r>
          </a:p>
        </p:txBody>
      </p:sp>
      <p:sp>
        <p:nvSpPr>
          <p:cNvPr id="13" name="Google Shape;129;p2">
            <a:extLst>
              <a:ext uri="{FF2B5EF4-FFF2-40B4-BE49-F238E27FC236}">
                <a16:creationId xmlns:a16="http://schemas.microsoft.com/office/drawing/2014/main" id="{D08ACAE5-6574-EB26-CEDD-019C9834E90A}"/>
              </a:ext>
            </a:extLst>
          </p:cNvPr>
          <p:cNvSpPr/>
          <p:nvPr/>
        </p:nvSpPr>
        <p:spPr>
          <a:xfrm>
            <a:off x="16056650" y="0"/>
            <a:ext cx="2230770" cy="2276296"/>
          </a:xfrm>
          <a:custGeom>
            <a:avLst/>
            <a:gdLst/>
            <a:ahLst/>
            <a:cxnLst/>
            <a:rect l="l" t="t" r="r" b="b"/>
            <a:pathLst>
              <a:path w="3642074" h="3642074" extrusionOk="0">
                <a:moveTo>
                  <a:pt x="0" y="0"/>
                </a:moveTo>
                <a:lnTo>
                  <a:pt x="3642074" y="0"/>
                </a:lnTo>
                <a:lnTo>
                  <a:pt x="3642074" y="3642074"/>
                </a:lnTo>
                <a:lnTo>
                  <a:pt x="0" y="36420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32204" y="7686324"/>
            <a:ext cx="5841799" cy="1153755"/>
          </a:xfrm>
          <a:custGeom>
            <a:avLst/>
            <a:gdLst/>
            <a:ahLst/>
            <a:cxnLst/>
            <a:rect l="l" t="t" r="r" b="b"/>
            <a:pathLst>
              <a:path w="5841799" h="1153755">
                <a:moveTo>
                  <a:pt x="0" y="0"/>
                </a:moveTo>
                <a:lnTo>
                  <a:pt x="5841799" y="0"/>
                </a:lnTo>
                <a:lnTo>
                  <a:pt x="5841799" y="1153755"/>
                </a:lnTo>
                <a:lnTo>
                  <a:pt x="0" y="115375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6224860" y="7686324"/>
            <a:ext cx="5841799" cy="1153755"/>
          </a:xfrm>
          <a:custGeom>
            <a:avLst/>
            <a:gdLst/>
            <a:ahLst/>
            <a:cxnLst/>
            <a:rect l="l" t="t" r="r" b="b"/>
            <a:pathLst>
              <a:path w="5841799" h="1153755">
                <a:moveTo>
                  <a:pt x="0" y="0"/>
                </a:moveTo>
                <a:lnTo>
                  <a:pt x="5841799" y="0"/>
                </a:lnTo>
                <a:lnTo>
                  <a:pt x="5841799" y="1153755"/>
                </a:lnTo>
                <a:lnTo>
                  <a:pt x="0" y="115375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/>
          <p:cNvSpPr/>
          <p:nvPr/>
        </p:nvSpPr>
        <p:spPr>
          <a:xfrm>
            <a:off x="12213997" y="7686324"/>
            <a:ext cx="5841799" cy="1153755"/>
          </a:xfrm>
          <a:custGeom>
            <a:avLst/>
            <a:gdLst/>
            <a:ahLst/>
            <a:cxnLst/>
            <a:rect l="l" t="t" r="r" b="b"/>
            <a:pathLst>
              <a:path w="5841799" h="1153755">
                <a:moveTo>
                  <a:pt x="0" y="0"/>
                </a:moveTo>
                <a:lnTo>
                  <a:pt x="5841799" y="0"/>
                </a:lnTo>
                <a:lnTo>
                  <a:pt x="5841799" y="1153755"/>
                </a:lnTo>
                <a:lnTo>
                  <a:pt x="0" y="115375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5" name="Group 5"/>
          <p:cNvGrpSpPr/>
          <p:nvPr/>
        </p:nvGrpSpPr>
        <p:grpSpPr>
          <a:xfrm>
            <a:off x="12213997" y="3298645"/>
            <a:ext cx="5841799" cy="5146658"/>
            <a:chOff x="0" y="0"/>
            <a:chExt cx="1554321" cy="136936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554321" cy="1369365"/>
            </a:xfrm>
            <a:custGeom>
              <a:avLst/>
              <a:gdLst/>
              <a:ahLst/>
              <a:cxnLst/>
              <a:rect l="l" t="t" r="r" b="b"/>
              <a:pathLst>
                <a:path w="1554321" h="1369365">
                  <a:moveTo>
                    <a:pt x="58312" y="0"/>
                  </a:moveTo>
                  <a:lnTo>
                    <a:pt x="1496009" y="0"/>
                  </a:lnTo>
                  <a:cubicBezTo>
                    <a:pt x="1511474" y="0"/>
                    <a:pt x="1526306" y="6144"/>
                    <a:pt x="1537241" y="17079"/>
                  </a:cubicBezTo>
                  <a:cubicBezTo>
                    <a:pt x="1548177" y="28015"/>
                    <a:pt x="1554321" y="42846"/>
                    <a:pt x="1554321" y="58312"/>
                  </a:cubicBezTo>
                  <a:lnTo>
                    <a:pt x="1554321" y="1311054"/>
                  </a:lnTo>
                  <a:cubicBezTo>
                    <a:pt x="1554321" y="1326519"/>
                    <a:pt x="1548177" y="1341351"/>
                    <a:pt x="1537241" y="1352286"/>
                  </a:cubicBezTo>
                  <a:cubicBezTo>
                    <a:pt x="1526306" y="1363222"/>
                    <a:pt x="1511474" y="1369365"/>
                    <a:pt x="1496009" y="1369365"/>
                  </a:cubicBezTo>
                  <a:lnTo>
                    <a:pt x="58312" y="1369365"/>
                  </a:lnTo>
                  <a:cubicBezTo>
                    <a:pt x="42846" y="1369365"/>
                    <a:pt x="28015" y="1363222"/>
                    <a:pt x="17079" y="1352286"/>
                  </a:cubicBezTo>
                  <a:cubicBezTo>
                    <a:pt x="6144" y="1341351"/>
                    <a:pt x="0" y="1326519"/>
                    <a:pt x="0" y="1311054"/>
                  </a:cubicBezTo>
                  <a:lnTo>
                    <a:pt x="0" y="58312"/>
                  </a:lnTo>
                  <a:cubicBezTo>
                    <a:pt x="0" y="42846"/>
                    <a:pt x="6144" y="28015"/>
                    <a:pt x="17079" y="17079"/>
                  </a:cubicBezTo>
                  <a:cubicBezTo>
                    <a:pt x="28015" y="6144"/>
                    <a:pt x="42846" y="0"/>
                    <a:pt x="58312" y="0"/>
                  </a:cubicBezTo>
                  <a:close/>
                </a:path>
              </a:pathLst>
            </a:custGeom>
            <a:solidFill>
              <a:srgbClr val="FDFDFD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1554321" cy="14074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6224860" y="3298645"/>
            <a:ext cx="5841799" cy="5146658"/>
            <a:chOff x="0" y="0"/>
            <a:chExt cx="1554321" cy="136936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554321" cy="1369365"/>
            </a:xfrm>
            <a:custGeom>
              <a:avLst/>
              <a:gdLst/>
              <a:ahLst/>
              <a:cxnLst/>
              <a:rect l="l" t="t" r="r" b="b"/>
              <a:pathLst>
                <a:path w="1554321" h="1369365">
                  <a:moveTo>
                    <a:pt x="58312" y="0"/>
                  </a:moveTo>
                  <a:lnTo>
                    <a:pt x="1496009" y="0"/>
                  </a:lnTo>
                  <a:cubicBezTo>
                    <a:pt x="1511474" y="0"/>
                    <a:pt x="1526306" y="6144"/>
                    <a:pt x="1537241" y="17079"/>
                  </a:cubicBezTo>
                  <a:cubicBezTo>
                    <a:pt x="1548177" y="28015"/>
                    <a:pt x="1554321" y="42846"/>
                    <a:pt x="1554321" y="58312"/>
                  </a:cubicBezTo>
                  <a:lnTo>
                    <a:pt x="1554321" y="1311054"/>
                  </a:lnTo>
                  <a:cubicBezTo>
                    <a:pt x="1554321" y="1326519"/>
                    <a:pt x="1548177" y="1341351"/>
                    <a:pt x="1537241" y="1352286"/>
                  </a:cubicBezTo>
                  <a:cubicBezTo>
                    <a:pt x="1526306" y="1363222"/>
                    <a:pt x="1511474" y="1369365"/>
                    <a:pt x="1496009" y="1369365"/>
                  </a:cubicBezTo>
                  <a:lnTo>
                    <a:pt x="58312" y="1369365"/>
                  </a:lnTo>
                  <a:cubicBezTo>
                    <a:pt x="42846" y="1369365"/>
                    <a:pt x="28015" y="1363222"/>
                    <a:pt x="17079" y="1352286"/>
                  </a:cubicBezTo>
                  <a:cubicBezTo>
                    <a:pt x="6144" y="1341351"/>
                    <a:pt x="0" y="1326519"/>
                    <a:pt x="0" y="1311054"/>
                  </a:cubicBezTo>
                  <a:lnTo>
                    <a:pt x="0" y="58312"/>
                  </a:lnTo>
                  <a:cubicBezTo>
                    <a:pt x="0" y="42846"/>
                    <a:pt x="6144" y="28015"/>
                    <a:pt x="17079" y="17079"/>
                  </a:cubicBezTo>
                  <a:cubicBezTo>
                    <a:pt x="28015" y="6144"/>
                    <a:pt x="42846" y="0"/>
                    <a:pt x="58312" y="0"/>
                  </a:cubicBezTo>
                  <a:close/>
                </a:path>
              </a:pathLst>
            </a:custGeom>
            <a:solidFill>
              <a:srgbClr val="FDFDFD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1554321" cy="14074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232204" y="3298645"/>
            <a:ext cx="5841799" cy="5146658"/>
            <a:chOff x="0" y="0"/>
            <a:chExt cx="1554321" cy="136936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554321" cy="1369365"/>
            </a:xfrm>
            <a:custGeom>
              <a:avLst/>
              <a:gdLst/>
              <a:ahLst/>
              <a:cxnLst/>
              <a:rect l="l" t="t" r="r" b="b"/>
              <a:pathLst>
                <a:path w="1554321" h="1369365">
                  <a:moveTo>
                    <a:pt x="58312" y="0"/>
                  </a:moveTo>
                  <a:lnTo>
                    <a:pt x="1496009" y="0"/>
                  </a:lnTo>
                  <a:cubicBezTo>
                    <a:pt x="1511474" y="0"/>
                    <a:pt x="1526306" y="6144"/>
                    <a:pt x="1537241" y="17079"/>
                  </a:cubicBezTo>
                  <a:cubicBezTo>
                    <a:pt x="1548177" y="28015"/>
                    <a:pt x="1554321" y="42846"/>
                    <a:pt x="1554321" y="58312"/>
                  </a:cubicBezTo>
                  <a:lnTo>
                    <a:pt x="1554321" y="1311054"/>
                  </a:lnTo>
                  <a:cubicBezTo>
                    <a:pt x="1554321" y="1326519"/>
                    <a:pt x="1548177" y="1341351"/>
                    <a:pt x="1537241" y="1352286"/>
                  </a:cubicBezTo>
                  <a:cubicBezTo>
                    <a:pt x="1526306" y="1363222"/>
                    <a:pt x="1511474" y="1369365"/>
                    <a:pt x="1496009" y="1369365"/>
                  </a:cubicBezTo>
                  <a:lnTo>
                    <a:pt x="58312" y="1369365"/>
                  </a:lnTo>
                  <a:cubicBezTo>
                    <a:pt x="42846" y="1369365"/>
                    <a:pt x="28015" y="1363222"/>
                    <a:pt x="17079" y="1352286"/>
                  </a:cubicBezTo>
                  <a:cubicBezTo>
                    <a:pt x="6144" y="1341351"/>
                    <a:pt x="0" y="1326519"/>
                    <a:pt x="0" y="1311054"/>
                  </a:cubicBezTo>
                  <a:lnTo>
                    <a:pt x="0" y="58312"/>
                  </a:lnTo>
                  <a:cubicBezTo>
                    <a:pt x="0" y="42846"/>
                    <a:pt x="6144" y="28015"/>
                    <a:pt x="17079" y="17079"/>
                  </a:cubicBezTo>
                  <a:cubicBezTo>
                    <a:pt x="28015" y="6144"/>
                    <a:pt x="42846" y="0"/>
                    <a:pt x="58312" y="0"/>
                  </a:cubicBezTo>
                  <a:close/>
                </a:path>
              </a:pathLst>
            </a:custGeom>
            <a:solidFill>
              <a:srgbClr val="FDFDFD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1554321" cy="14074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-2123887" y="-2346523"/>
            <a:ext cx="4693046" cy="4693046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0" cap="sq">
              <a:solidFill>
                <a:srgbClr val="FFFFFF">
                  <a:alpha val="15686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5573718" y="7940477"/>
            <a:ext cx="4693046" cy="4693046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0" cap="sq">
              <a:solidFill>
                <a:srgbClr val="FFFFFF">
                  <a:alpha val="15686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0" name="Group 20"/>
          <p:cNvGrpSpPr>
            <a:grpSpLocks noChangeAspect="1"/>
          </p:cNvGrpSpPr>
          <p:nvPr/>
        </p:nvGrpSpPr>
        <p:grpSpPr>
          <a:xfrm>
            <a:off x="384604" y="3447950"/>
            <a:ext cx="5570690" cy="3133474"/>
            <a:chOff x="0" y="0"/>
            <a:chExt cx="11289030" cy="63500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3"/>
              <a:stretch>
                <a:fillRect t="-9228" b="-9228"/>
              </a:stretch>
            </a:blipFill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22" name="Group 22"/>
          <p:cNvGrpSpPr>
            <a:grpSpLocks noChangeAspect="1"/>
          </p:cNvGrpSpPr>
          <p:nvPr/>
        </p:nvGrpSpPr>
        <p:grpSpPr>
          <a:xfrm>
            <a:off x="6358655" y="3447950"/>
            <a:ext cx="5570690" cy="3133474"/>
            <a:chOff x="0" y="0"/>
            <a:chExt cx="11289030" cy="63500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4"/>
              <a:stretch>
                <a:fillRect t="-9228" b="-9228"/>
              </a:stretch>
            </a:blipFill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24" name="Group 24"/>
          <p:cNvGrpSpPr>
            <a:grpSpLocks noChangeAspect="1"/>
          </p:cNvGrpSpPr>
          <p:nvPr/>
        </p:nvGrpSpPr>
        <p:grpSpPr>
          <a:xfrm>
            <a:off x="12349552" y="3446286"/>
            <a:ext cx="5570690" cy="3133474"/>
            <a:chOff x="0" y="0"/>
            <a:chExt cx="11289030" cy="63500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5"/>
              <a:stretch>
                <a:fillRect b="-18456"/>
              </a:stretch>
            </a:blip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26" name="TextBox 26"/>
          <p:cNvSpPr txBox="1"/>
          <p:nvPr/>
        </p:nvSpPr>
        <p:spPr>
          <a:xfrm>
            <a:off x="5376343" y="1218971"/>
            <a:ext cx="7453950" cy="1127552"/>
          </a:xfrm>
          <a:prstGeom prst="rect">
            <a:avLst/>
          </a:prstGeom>
          <a:ln>
            <a:solidFill>
              <a:srgbClr val="002060"/>
            </a:solidFill>
          </a:ln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251"/>
              </a:lnSpc>
              <a:spcBef>
                <a:spcPct val="0"/>
              </a:spcBef>
            </a:pPr>
            <a:r>
              <a:rPr lang="en-US" sz="6608" dirty="0" err="1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Minikvíz</a:t>
            </a:r>
            <a:endParaRPr lang="en-US" sz="6608" dirty="0">
              <a:solidFill>
                <a:srgbClr val="FDFDFD"/>
              </a:solidFill>
              <a:latin typeface="Open Sans Extra Bold"/>
              <a:ea typeface="Open Sans Extra Bold"/>
              <a:cs typeface="Open Sans Extra Bold"/>
              <a:sym typeface="Open Sans Extra Bold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249049" y="7201794"/>
            <a:ext cx="5841799" cy="4677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sz="2799" b="1" dirty="0" err="1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Kvíz</a:t>
            </a:r>
            <a:r>
              <a:rPr lang="en-US" sz="2799" b="1" dirty="0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se </a:t>
            </a:r>
            <a:r>
              <a:rPr lang="en-US" sz="2799" b="1" dirty="0" err="1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skládá</a:t>
            </a:r>
            <a:r>
              <a:rPr lang="en-US" sz="2799" b="1" dirty="0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z </a:t>
            </a:r>
            <a:r>
              <a:rPr lang="en-US" sz="2799" b="1" dirty="0" err="1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pěti</a:t>
            </a:r>
            <a:r>
              <a:rPr lang="en-US" sz="2799" b="1" dirty="0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2799" b="1" dirty="0" err="1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otázek</a:t>
            </a:r>
            <a:endParaRPr lang="en-US" sz="2799" b="1" dirty="0">
              <a:solidFill>
                <a:srgbClr val="051D40"/>
              </a:solidFill>
              <a:latin typeface="Open Sans Extra Bold"/>
              <a:ea typeface="Open Sans Extra Bold"/>
              <a:cs typeface="Open Sans Extra Bold"/>
              <a:sym typeface="Open Sans Extra Bold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6524164" y="7177745"/>
            <a:ext cx="5239046" cy="4677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pl-PL" sz="2799" b="1" dirty="0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Jedna </a:t>
            </a:r>
            <a:r>
              <a:rPr lang="pl-PL" sz="2799" b="1" dirty="0" err="1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odpověď</a:t>
            </a:r>
            <a:r>
              <a:rPr lang="pl-PL" sz="2799" b="1" dirty="0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je </a:t>
            </a:r>
            <a:r>
              <a:rPr lang="pl-PL" sz="2799" b="1" dirty="0" err="1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správná</a:t>
            </a:r>
            <a:r>
              <a:rPr lang="en-US" sz="2799" b="1" dirty="0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.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2830293" y="7204993"/>
            <a:ext cx="4609207" cy="4677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sz="2799" b="1" dirty="0" err="1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Napište</a:t>
            </a:r>
            <a:r>
              <a:rPr lang="en-US" sz="2799" b="1" dirty="0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2799" b="1" dirty="0" err="1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si</a:t>
            </a:r>
            <a:r>
              <a:rPr lang="en-US" sz="2799" b="1" dirty="0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2799" b="1" dirty="0" err="1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své</a:t>
            </a:r>
            <a:r>
              <a:rPr lang="en-US" sz="2799" b="1" dirty="0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2799" b="1" dirty="0" err="1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odpovědi</a:t>
            </a:r>
            <a:r>
              <a:rPr lang="en-US" sz="2799" b="1" dirty="0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.</a:t>
            </a:r>
          </a:p>
        </p:txBody>
      </p:sp>
      <p:sp>
        <p:nvSpPr>
          <p:cNvPr id="30" name="Google Shape;129;p2">
            <a:extLst>
              <a:ext uri="{FF2B5EF4-FFF2-40B4-BE49-F238E27FC236}">
                <a16:creationId xmlns:a16="http://schemas.microsoft.com/office/drawing/2014/main" id="{0C630420-7E60-7E4A-1E2B-6666338383F4}"/>
              </a:ext>
            </a:extLst>
          </p:cNvPr>
          <p:cNvSpPr/>
          <p:nvPr/>
        </p:nvSpPr>
        <p:spPr>
          <a:xfrm>
            <a:off x="16056650" y="0"/>
            <a:ext cx="2230770" cy="2276296"/>
          </a:xfrm>
          <a:custGeom>
            <a:avLst/>
            <a:gdLst/>
            <a:ahLst/>
            <a:cxnLst/>
            <a:rect l="l" t="t" r="r" b="b"/>
            <a:pathLst>
              <a:path w="3642074" h="3642074" extrusionOk="0">
                <a:moveTo>
                  <a:pt x="0" y="0"/>
                </a:moveTo>
                <a:lnTo>
                  <a:pt x="3642074" y="0"/>
                </a:lnTo>
                <a:lnTo>
                  <a:pt x="3642074" y="3642074"/>
                </a:lnTo>
                <a:lnTo>
                  <a:pt x="0" y="36420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250" r="-6250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 rot="5400000">
            <a:off x="8990215" y="810330"/>
            <a:ext cx="8541900" cy="8666340"/>
          </a:xfrm>
          <a:custGeom>
            <a:avLst/>
            <a:gdLst/>
            <a:ahLst/>
            <a:cxnLst/>
            <a:rect l="l" t="t" r="r" b="b"/>
            <a:pathLst>
              <a:path w="8541900" h="8666340">
                <a:moveTo>
                  <a:pt x="0" y="0"/>
                </a:moveTo>
                <a:lnTo>
                  <a:pt x="8541901" y="0"/>
                </a:lnTo>
                <a:lnTo>
                  <a:pt x="8541901" y="8666340"/>
                </a:lnTo>
                <a:lnTo>
                  <a:pt x="0" y="86663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4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/>
          <p:cNvSpPr/>
          <p:nvPr/>
        </p:nvSpPr>
        <p:spPr>
          <a:xfrm rot="5400000">
            <a:off x="2832861" y="810330"/>
            <a:ext cx="8541900" cy="8666340"/>
          </a:xfrm>
          <a:custGeom>
            <a:avLst/>
            <a:gdLst/>
            <a:ahLst/>
            <a:cxnLst/>
            <a:rect l="l" t="t" r="r" b="b"/>
            <a:pathLst>
              <a:path w="8541900" h="8666340">
                <a:moveTo>
                  <a:pt x="0" y="0"/>
                </a:moveTo>
                <a:lnTo>
                  <a:pt x="8541900" y="0"/>
                </a:lnTo>
                <a:lnTo>
                  <a:pt x="8541900" y="8666340"/>
                </a:lnTo>
                <a:lnTo>
                  <a:pt x="0" y="86663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4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5" name="Group 5"/>
          <p:cNvGrpSpPr/>
          <p:nvPr/>
        </p:nvGrpSpPr>
        <p:grpSpPr>
          <a:xfrm>
            <a:off x="931207" y="2248467"/>
            <a:ext cx="16425586" cy="7460559"/>
            <a:chOff x="0" y="0"/>
            <a:chExt cx="4326080" cy="196492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326080" cy="1964921"/>
            </a:xfrm>
            <a:custGeom>
              <a:avLst/>
              <a:gdLst/>
              <a:ahLst/>
              <a:cxnLst/>
              <a:rect l="l" t="t" r="r" b="b"/>
              <a:pathLst>
                <a:path w="4326080" h="1964921">
                  <a:moveTo>
                    <a:pt x="0" y="0"/>
                  </a:moveTo>
                  <a:lnTo>
                    <a:pt x="4326080" y="0"/>
                  </a:lnTo>
                  <a:lnTo>
                    <a:pt x="4326080" y="1964921"/>
                  </a:lnTo>
                  <a:lnTo>
                    <a:pt x="0" y="1964921"/>
                  </a:lnTo>
                  <a:close/>
                </a:path>
              </a:pathLst>
            </a:custGeom>
            <a:solidFill>
              <a:srgbClr val="145DA0"/>
            </a:solidFill>
            <a:ln w="3810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326080" cy="20030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690031" y="1311391"/>
            <a:ext cx="14907938" cy="8786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222"/>
              </a:lnSpc>
              <a:spcBef>
                <a:spcPct val="0"/>
              </a:spcBef>
            </a:pPr>
            <a:r>
              <a:rPr lang="en-US" sz="5158" dirty="0" err="1">
                <a:solidFill>
                  <a:srgbClr val="FFFFFF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Proč</a:t>
            </a:r>
            <a:r>
              <a:rPr lang="en-US" sz="5158" dirty="0">
                <a:solidFill>
                  <a:srgbClr val="FFFFFF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5158" dirty="0" err="1">
                <a:solidFill>
                  <a:srgbClr val="FFFFFF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používat</a:t>
            </a:r>
            <a:r>
              <a:rPr lang="en-US" sz="5158" dirty="0">
                <a:solidFill>
                  <a:srgbClr val="FFFFFF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2FA/MFA?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317284" y="2484589"/>
            <a:ext cx="14325937" cy="65190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28306" lvl="1" indent="-264153" algn="just">
              <a:lnSpc>
                <a:spcPts val="3425"/>
              </a:lnSpc>
              <a:buFont typeface="Arial"/>
              <a:buChar char="•"/>
            </a:pPr>
            <a:r>
              <a:rPr lang="en-US" sz="2446" b="1" spc="-48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2FA/MFA je </a:t>
            </a:r>
            <a:r>
              <a:rPr lang="en-US" sz="2446" b="1" spc="-48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další</a:t>
            </a:r>
            <a:r>
              <a:rPr lang="en-US" sz="2446" b="1" spc="-48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446" b="1" spc="-48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vrstva</a:t>
            </a:r>
            <a:r>
              <a:rPr lang="en-US" sz="2446" b="1" spc="-48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446" b="1" spc="-48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bezpečnosti</a:t>
            </a:r>
            <a:r>
              <a:rPr lang="en-US" sz="2446" b="1" spc="-48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:</a:t>
            </a:r>
          </a:p>
          <a:p>
            <a:pPr marL="264153" lvl="1" algn="just">
              <a:lnSpc>
                <a:spcPts val="3425"/>
              </a:lnSpc>
            </a:pPr>
            <a:r>
              <a:rPr lang="en-US" sz="2446" spc="-48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Kromě</a:t>
            </a:r>
            <a:r>
              <a:rPr lang="en-US" sz="2446" spc="-48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446" spc="-48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vašeho</a:t>
            </a:r>
            <a:r>
              <a:rPr lang="en-US" sz="2446" spc="-48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446" spc="-48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hesla</a:t>
            </a:r>
            <a:r>
              <a:rPr lang="en-US" sz="2446" spc="-48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446" spc="-48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potřebujete</a:t>
            </a:r>
            <a:r>
              <a:rPr lang="en-US" sz="2446" spc="-48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446" spc="-48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ještě</a:t>
            </a:r>
            <a:r>
              <a:rPr lang="en-US" sz="2446" spc="-48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446" spc="-48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jednu</a:t>
            </a:r>
            <a:r>
              <a:rPr lang="en-US" sz="2446" spc="-48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446" spc="-48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formu</a:t>
            </a:r>
            <a:r>
              <a:rPr lang="en-US" sz="2446" spc="-48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446" spc="-48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potvrzení</a:t>
            </a:r>
            <a:r>
              <a:rPr lang="en-US" sz="2446" spc="-48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, </a:t>
            </a:r>
            <a:r>
              <a:rPr lang="en-US" sz="2446" spc="-48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že</a:t>
            </a:r>
            <a:r>
              <a:rPr lang="en-US" sz="2446" spc="-48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446" spc="-48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jste</a:t>
            </a:r>
            <a:r>
              <a:rPr lang="en-US" sz="2446" spc="-48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to </a:t>
            </a:r>
            <a:r>
              <a:rPr lang="en-US" sz="2446" spc="-48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vy</a:t>
            </a:r>
            <a:r>
              <a:rPr lang="en-US" sz="2446" spc="-48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.</a:t>
            </a:r>
          </a:p>
          <a:p>
            <a:pPr marL="264153" lvl="1" algn="just">
              <a:lnSpc>
                <a:spcPts val="3425"/>
              </a:lnSpc>
            </a:pPr>
            <a:r>
              <a:rPr lang="en-US" sz="2446" spc="-48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Jaké</a:t>
            </a:r>
            <a:r>
              <a:rPr lang="en-US" sz="2446" spc="-48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446" spc="-48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jsou</a:t>
            </a:r>
            <a:r>
              <a:rPr lang="en-US" sz="2446" spc="-48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446" spc="-48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další</a:t>
            </a:r>
            <a:r>
              <a:rPr lang="en-US" sz="2446" spc="-48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446" spc="-48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formy</a:t>
            </a:r>
            <a:r>
              <a:rPr lang="en-US" sz="2446" spc="-48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446" spc="-48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potvrzení</a:t>
            </a:r>
            <a:r>
              <a:rPr lang="en-US" sz="2446" spc="-48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?</a:t>
            </a:r>
          </a:p>
          <a:p>
            <a:pPr marL="528306" lvl="1" indent="-264153" algn="just">
              <a:lnSpc>
                <a:spcPts val="3425"/>
              </a:lnSpc>
              <a:buFont typeface="Arial"/>
              <a:buChar char="•"/>
            </a:pPr>
            <a:endParaRPr lang="en-US" sz="2446" b="1" spc="-48" dirty="0">
              <a:solidFill>
                <a:srgbClr val="FFFFFF"/>
              </a:solidFill>
              <a:latin typeface="Poppins Bold"/>
              <a:ea typeface="Poppins Bold"/>
              <a:cs typeface="Poppins Bold"/>
              <a:sym typeface="Poppins Bold"/>
            </a:endParaRPr>
          </a:p>
          <a:p>
            <a:pPr marL="528306" lvl="1" indent="-264153" algn="just">
              <a:lnSpc>
                <a:spcPts val="3425"/>
              </a:lnSpc>
              <a:buFont typeface="Arial"/>
              <a:buChar char="•"/>
            </a:pPr>
            <a:r>
              <a:rPr lang="en-US" sz="2446" b="1" spc="-48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SMS </a:t>
            </a:r>
            <a:r>
              <a:rPr lang="en-US" sz="2446" b="1" spc="-48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kód</a:t>
            </a:r>
            <a:r>
              <a:rPr lang="en-US" sz="2446" b="1" spc="-48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: </a:t>
            </a:r>
            <a:r>
              <a:rPr lang="en-US" sz="2446" b="1" spc="-48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Získáte</a:t>
            </a:r>
            <a:r>
              <a:rPr lang="en-US" sz="2446" b="1" spc="-48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446" b="1" spc="-48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jednorázový</a:t>
            </a:r>
            <a:r>
              <a:rPr lang="en-US" sz="2446" b="1" spc="-48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446" b="1" spc="-48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kód</a:t>
            </a:r>
            <a:r>
              <a:rPr lang="en-US" sz="2446" b="1" spc="-48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446" b="1" spc="-48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na</a:t>
            </a:r>
            <a:r>
              <a:rPr lang="en-US" sz="2446" b="1" spc="-48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446" b="1" spc="-48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svůj</a:t>
            </a:r>
            <a:r>
              <a:rPr lang="en-US" sz="2446" b="1" spc="-48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446" b="1" spc="-48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telefon</a:t>
            </a:r>
            <a:r>
              <a:rPr lang="en-US" sz="2446" b="1" spc="-48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.</a:t>
            </a:r>
          </a:p>
          <a:p>
            <a:pPr marL="264153" lvl="1" algn="just">
              <a:lnSpc>
                <a:spcPts val="3425"/>
              </a:lnSpc>
            </a:pPr>
            <a:r>
              <a:rPr lang="en-US" sz="2446" spc="-48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Aplikace</a:t>
            </a:r>
            <a:r>
              <a:rPr lang="en-US" sz="2446" spc="-48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pro </a:t>
            </a:r>
            <a:r>
              <a:rPr lang="en-US" sz="2446" spc="-48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ověřování</a:t>
            </a:r>
            <a:r>
              <a:rPr lang="en-US" sz="2446" spc="-48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: </a:t>
            </a:r>
            <a:r>
              <a:rPr lang="en-US" sz="2446" spc="-48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Generuje</a:t>
            </a:r>
            <a:r>
              <a:rPr lang="en-US" sz="2446" spc="-48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446" spc="-48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kódy</a:t>
            </a:r>
            <a:r>
              <a:rPr lang="en-US" sz="2446" spc="-48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(</a:t>
            </a:r>
            <a:r>
              <a:rPr lang="en-US" sz="2446" spc="-48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např</a:t>
            </a:r>
            <a:r>
              <a:rPr lang="en-US" sz="2446" spc="-48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. Google Authenticator).</a:t>
            </a:r>
          </a:p>
          <a:p>
            <a:pPr marL="264153" lvl="1" algn="just">
              <a:lnSpc>
                <a:spcPts val="3425"/>
              </a:lnSpc>
            </a:pPr>
            <a:r>
              <a:rPr lang="en-US" sz="2446" spc="-48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Dongle: Malé </a:t>
            </a:r>
            <a:r>
              <a:rPr lang="en-US" sz="2446" spc="-48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zařízení</a:t>
            </a:r>
            <a:r>
              <a:rPr lang="en-US" sz="2446" spc="-48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, </a:t>
            </a:r>
            <a:r>
              <a:rPr lang="en-US" sz="2446" spc="-48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které</a:t>
            </a:r>
            <a:r>
              <a:rPr lang="en-US" sz="2446" spc="-48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446" spc="-48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zapojíte</a:t>
            </a:r>
            <a:r>
              <a:rPr lang="en-US" sz="2446" spc="-48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do </a:t>
            </a:r>
            <a:r>
              <a:rPr lang="en-US" sz="2446" spc="-48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počítače</a:t>
            </a:r>
            <a:r>
              <a:rPr lang="en-US" sz="2446" spc="-48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.</a:t>
            </a:r>
          </a:p>
          <a:p>
            <a:pPr marL="264153" lvl="1" algn="just">
              <a:lnSpc>
                <a:spcPts val="3425"/>
              </a:lnSpc>
            </a:pPr>
            <a:r>
              <a:rPr lang="en-US" sz="2446" spc="-48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Otisk</a:t>
            </a:r>
            <a:r>
              <a:rPr lang="en-US" sz="2446" spc="-48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446" spc="-48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prstu</a:t>
            </a:r>
            <a:r>
              <a:rPr lang="en-US" sz="2446" spc="-48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446" spc="-48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nebo</a:t>
            </a:r>
            <a:r>
              <a:rPr lang="en-US" sz="2446" spc="-48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446" spc="-48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rozpoznání</a:t>
            </a:r>
            <a:r>
              <a:rPr lang="en-US" sz="2446" spc="-48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446" spc="-48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obličeje</a:t>
            </a:r>
            <a:r>
              <a:rPr lang="en-US" sz="2446" spc="-48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: </a:t>
            </a:r>
            <a:r>
              <a:rPr lang="en-US" sz="2446" spc="-48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Biometrická</a:t>
            </a:r>
            <a:r>
              <a:rPr lang="en-US" sz="2446" spc="-48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446" spc="-48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bezpečnost</a:t>
            </a:r>
            <a:r>
              <a:rPr lang="en-US" sz="2446" spc="-48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.</a:t>
            </a:r>
          </a:p>
          <a:p>
            <a:pPr marL="264153" lvl="1" algn="just">
              <a:lnSpc>
                <a:spcPts val="3425"/>
              </a:lnSpc>
            </a:pPr>
            <a:r>
              <a:rPr lang="en-US" sz="2446" spc="-48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Proč</a:t>
            </a:r>
            <a:r>
              <a:rPr lang="en-US" sz="2446" spc="-48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446" spc="-48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používat</a:t>
            </a:r>
            <a:r>
              <a:rPr lang="en-US" sz="2446" spc="-48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2FA/MFA?</a:t>
            </a:r>
          </a:p>
          <a:p>
            <a:pPr marL="528306" lvl="1" indent="-264153" algn="just">
              <a:lnSpc>
                <a:spcPts val="3425"/>
              </a:lnSpc>
              <a:buFont typeface="Arial"/>
              <a:buChar char="•"/>
            </a:pPr>
            <a:endParaRPr lang="en-US" sz="2446" b="1" spc="-48" dirty="0">
              <a:solidFill>
                <a:srgbClr val="FFFFFF"/>
              </a:solidFill>
              <a:latin typeface="Poppins Bold"/>
              <a:ea typeface="Poppins Bold"/>
              <a:cs typeface="Poppins Bold"/>
              <a:sym typeface="Poppins Bold"/>
            </a:endParaRPr>
          </a:p>
          <a:p>
            <a:pPr marL="528306" lvl="1" indent="-264153" algn="just">
              <a:lnSpc>
                <a:spcPts val="3425"/>
              </a:lnSpc>
              <a:buFont typeface="Arial"/>
              <a:buChar char="•"/>
            </a:pPr>
            <a:r>
              <a:rPr lang="en-US" sz="2446" b="1" spc="-48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Vylepšená</a:t>
            </a:r>
            <a:r>
              <a:rPr lang="en-US" sz="2446" b="1" spc="-48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446" b="1" spc="-48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bezpečnost</a:t>
            </a:r>
            <a:r>
              <a:rPr lang="en-US" sz="2446" b="1" spc="-48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: I </a:t>
            </a:r>
            <a:r>
              <a:rPr lang="en-US" sz="2446" b="1" spc="-48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když</a:t>
            </a:r>
            <a:r>
              <a:rPr lang="en-US" sz="2446" b="1" spc="-48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446" b="1" spc="-48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někdo</a:t>
            </a:r>
            <a:r>
              <a:rPr lang="en-US" sz="2446" b="1" spc="-48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446" b="1" spc="-48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zná</a:t>
            </a:r>
            <a:r>
              <a:rPr lang="en-US" sz="2446" b="1" spc="-48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446" b="1" spc="-48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vaše</a:t>
            </a:r>
            <a:r>
              <a:rPr lang="en-US" sz="2446" b="1" spc="-48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446" b="1" spc="-48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heslo</a:t>
            </a:r>
            <a:r>
              <a:rPr lang="en-US" sz="2446" b="1" spc="-48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, </a:t>
            </a:r>
            <a:r>
              <a:rPr lang="en-US" sz="2446" b="1" spc="-48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nemůže</a:t>
            </a:r>
            <a:r>
              <a:rPr lang="en-US" sz="2446" b="1" spc="-48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se </a:t>
            </a:r>
            <a:r>
              <a:rPr lang="en-US" sz="2446" b="1" spc="-48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dostat</a:t>
            </a:r>
            <a:r>
              <a:rPr lang="en-US" sz="2446" b="1" spc="-48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do </a:t>
            </a:r>
            <a:r>
              <a:rPr lang="en-US" sz="2446" b="1" spc="-48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vašeho</a:t>
            </a:r>
            <a:r>
              <a:rPr lang="en-US" sz="2446" b="1" spc="-48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446" b="1" spc="-48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účtu</a:t>
            </a:r>
            <a:r>
              <a:rPr lang="en-US" sz="2446" b="1" spc="-48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.</a:t>
            </a:r>
          </a:p>
          <a:p>
            <a:pPr marL="264153" lvl="1" algn="just">
              <a:lnSpc>
                <a:spcPts val="3425"/>
              </a:lnSpc>
            </a:pPr>
            <a:r>
              <a:rPr lang="en-US" sz="2446" b="1" spc="-48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Ochrana</a:t>
            </a:r>
            <a:r>
              <a:rPr lang="en-US" sz="2446" b="1" spc="-48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446" b="1" spc="-48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před</a:t>
            </a:r>
            <a:r>
              <a:rPr lang="en-US" sz="2446" b="1" spc="-48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hackery: </a:t>
            </a:r>
            <a:r>
              <a:rPr lang="en-US" sz="2446" b="1" spc="-48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Ztěžuje</a:t>
            </a:r>
            <a:r>
              <a:rPr lang="en-US" sz="2446" b="1" spc="-48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446" b="1" spc="-48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neoprávněným</a:t>
            </a:r>
            <a:r>
              <a:rPr lang="en-US" sz="2446" b="1" spc="-48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446" b="1" spc="-48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osobám</a:t>
            </a:r>
            <a:r>
              <a:rPr lang="en-US" sz="2446" b="1" spc="-48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446" b="1" spc="-48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převzetí</a:t>
            </a:r>
            <a:r>
              <a:rPr lang="en-US" sz="2446" b="1" spc="-48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446" b="1" spc="-48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vašeho</a:t>
            </a:r>
            <a:r>
              <a:rPr lang="en-US" sz="2446" b="1" spc="-48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446" b="1" spc="-48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účtu</a:t>
            </a:r>
            <a:r>
              <a:rPr lang="en-US" sz="2446" b="1" spc="-48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.</a:t>
            </a:r>
          </a:p>
          <a:p>
            <a:pPr marL="264153" lvl="1" algn="just">
              <a:lnSpc>
                <a:spcPts val="3425"/>
              </a:lnSpc>
            </a:pPr>
            <a:r>
              <a:rPr lang="en-US" sz="2446" b="1" spc="-48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Kde</a:t>
            </a:r>
            <a:r>
              <a:rPr lang="en-US" sz="2446" b="1" spc="-48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446" b="1" spc="-48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povolit</a:t>
            </a:r>
            <a:r>
              <a:rPr lang="en-US" sz="2446" b="1" spc="-48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2FA/MFA?</a:t>
            </a:r>
          </a:p>
          <a:p>
            <a:pPr marL="264153" lvl="1" algn="just">
              <a:lnSpc>
                <a:spcPts val="3425"/>
              </a:lnSpc>
            </a:pPr>
            <a:r>
              <a:rPr lang="en-US" sz="2446" b="1" spc="-48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Většina</a:t>
            </a:r>
            <a:r>
              <a:rPr lang="en-US" sz="2446" b="1" spc="-48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446" b="1" spc="-48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služeb</a:t>
            </a:r>
            <a:r>
              <a:rPr lang="en-US" sz="2446" b="1" spc="-48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, </a:t>
            </a:r>
            <a:r>
              <a:rPr lang="en-US" sz="2446" b="1" spc="-48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jako</a:t>
            </a:r>
            <a:r>
              <a:rPr lang="en-US" sz="2446" b="1" spc="-48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je Facebook, Instagram, Gmail, </a:t>
            </a:r>
            <a:r>
              <a:rPr lang="en-US" sz="2446" b="1" spc="-48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nabízí</a:t>
            </a:r>
            <a:r>
              <a:rPr lang="en-US" sz="2446" b="1" spc="-48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446" b="1" spc="-48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tuto</a:t>
            </a:r>
            <a:r>
              <a:rPr lang="en-US" sz="2446" b="1" spc="-48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446" b="1" spc="-48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možnost</a:t>
            </a:r>
            <a:r>
              <a:rPr lang="en-US" sz="2446" b="1" spc="-48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v </a:t>
            </a:r>
            <a:r>
              <a:rPr lang="en-US" sz="2446" b="1" spc="-48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nastavení</a:t>
            </a:r>
            <a:r>
              <a:rPr lang="en-US" sz="2446" b="1" spc="-48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446" b="1" spc="-48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bezpečnosti</a:t>
            </a:r>
            <a:r>
              <a:rPr lang="en-US" sz="2446" b="1" spc="-48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.</a:t>
            </a:r>
          </a:p>
        </p:txBody>
      </p:sp>
      <p:sp>
        <p:nvSpPr>
          <p:cNvPr id="10" name="Google Shape;129;p2">
            <a:extLst>
              <a:ext uri="{FF2B5EF4-FFF2-40B4-BE49-F238E27FC236}">
                <a16:creationId xmlns:a16="http://schemas.microsoft.com/office/drawing/2014/main" id="{CA42EA26-2E9E-2D4D-F3E4-4687DA2DED4B}"/>
              </a:ext>
            </a:extLst>
          </p:cNvPr>
          <p:cNvSpPr/>
          <p:nvPr/>
        </p:nvSpPr>
        <p:spPr>
          <a:xfrm>
            <a:off x="16056650" y="0"/>
            <a:ext cx="2230770" cy="2276296"/>
          </a:xfrm>
          <a:custGeom>
            <a:avLst/>
            <a:gdLst/>
            <a:ahLst/>
            <a:cxnLst/>
            <a:rect l="l" t="t" r="r" b="b"/>
            <a:pathLst>
              <a:path w="3642074" h="3642074" extrusionOk="0">
                <a:moveTo>
                  <a:pt x="0" y="0"/>
                </a:moveTo>
                <a:lnTo>
                  <a:pt x="3642074" y="0"/>
                </a:lnTo>
                <a:lnTo>
                  <a:pt x="3642074" y="3642074"/>
                </a:lnTo>
                <a:lnTo>
                  <a:pt x="0" y="36420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250" r="-6250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 rot="5400000">
            <a:off x="8990215" y="810330"/>
            <a:ext cx="8541900" cy="8666340"/>
          </a:xfrm>
          <a:custGeom>
            <a:avLst/>
            <a:gdLst/>
            <a:ahLst/>
            <a:cxnLst/>
            <a:rect l="l" t="t" r="r" b="b"/>
            <a:pathLst>
              <a:path w="8541900" h="8666340">
                <a:moveTo>
                  <a:pt x="0" y="0"/>
                </a:moveTo>
                <a:lnTo>
                  <a:pt x="8541901" y="0"/>
                </a:lnTo>
                <a:lnTo>
                  <a:pt x="8541901" y="8666340"/>
                </a:lnTo>
                <a:lnTo>
                  <a:pt x="0" y="86663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4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/>
          <p:cNvSpPr/>
          <p:nvPr/>
        </p:nvSpPr>
        <p:spPr>
          <a:xfrm rot="5400000">
            <a:off x="2832861" y="810330"/>
            <a:ext cx="8541900" cy="8666340"/>
          </a:xfrm>
          <a:custGeom>
            <a:avLst/>
            <a:gdLst/>
            <a:ahLst/>
            <a:cxnLst/>
            <a:rect l="l" t="t" r="r" b="b"/>
            <a:pathLst>
              <a:path w="8541900" h="8666340">
                <a:moveTo>
                  <a:pt x="0" y="0"/>
                </a:moveTo>
                <a:lnTo>
                  <a:pt x="8541900" y="0"/>
                </a:lnTo>
                <a:lnTo>
                  <a:pt x="8541900" y="8666340"/>
                </a:lnTo>
                <a:lnTo>
                  <a:pt x="0" y="86663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4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5" name="Group 5"/>
          <p:cNvGrpSpPr/>
          <p:nvPr/>
        </p:nvGrpSpPr>
        <p:grpSpPr>
          <a:xfrm>
            <a:off x="2045115" y="2434940"/>
            <a:ext cx="15720884" cy="7460559"/>
            <a:chOff x="0" y="0"/>
            <a:chExt cx="4140480" cy="196492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140480" cy="1964921"/>
            </a:xfrm>
            <a:custGeom>
              <a:avLst/>
              <a:gdLst/>
              <a:ahLst/>
              <a:cxnLst/>
              <a:rect l="l" t="t" r="r" b="b"/>
              <a:pathLst>
                <a:path w="4140480" h="1964921">
                  <a:moveTo>
                    <a:pt x="0" y="0"/>
                  </a:moveTo>
                  <a:lnTo>
                    <a:pt x="4140480" y="0"/>
                  </a:lnTo>
                  <a:lnTo>
                    <a:pt x="4140480" y="1964921"/>
                  </a:lnTo>
                  <a:lnTo>
                    <a:pt x="0" y="1964921"/>
                  </a:lnTo>
                  <a:close/>
                </a:path>
              </a:pathLst>
            </a:custGeom>
            <a:solidFill>
              <a:srgbClr val="145DA0"/>
            </a:solidFill>
            <a:ln w="3810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140480" cy="20030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4147711" y="2434940"/>
            <a:ext cx="10991615" cy="7460559"/>
          </a:xfrm>
          <a:custGeom>
            <a:avLst/>
            <a:gdLst/>
            <a:ahLst/>
            <a:cxnLst/>
            <a:rect l="l" t="t" r="r" b="b"/>
            <a:pathLst>
              <a:path w="10991615" h="7460559">
                <a:moveTo>
                  <a:pt x="0" y="0"/>
                </a:moveTo>
                <a:lnTo>
                  <a:pt x="10991616" y="0"/>
                </a:lnTo>
                <a:lnTo>
                  <a:pt x="10991616" y="7460559"/>
                </a:lnTo>
                <a:lnTo>
                  <a:pt x="0" y="746055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9" name="TextBox 9"/>
          <p:cNvSpPr txBox="1"/>
          <p:nvPr/>
        </p:nvSpPr>
        <p:spPr>
          <a:xfrm>
            <a:off x="4147711" y="349862"/>
            <a:ext cx="9992577" cy="17986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222"/>
              </a:lnSpc>
              <a:spcBef>
                <a:spcPct val="0"/>
              </a:spcBef>
            </a:pPr>
            <a:r>
              <a:rPr lang="en-US" sz="5158" dirty="0">
                <a:solidFill>
                  <a:srgbClr val="FFFFFF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Google / Microsoft Authenticator</a:t>
            </a:r>
          </a:p>
        </p:txBody>
      </p:sp>
      <p:sp>
        <p:nvSpPr>
          <p:cNvPr id="10" name="Google Shape;129;p2">
            <a:extLst>
              <a:ext uri="{FF2B5EF4-FFF2-40B4-BE49-F238E27FC236}">
                <a16:creationId xmlns:a16="http://schemas.microsoft.com/office/drawing/2014/main" id="{CE0B5A3C-8B77-C66A-6B92-655669FFF6D5}"/>
              </a:ext>
            </a:extLst>
          </p:cNvPr>
          <p:cNvSpPr/>
          <p:nvPr/>
        </p:nvSpPr>
        <p:spPr>
          <a:xfrm>
            <a:off x="16056650" y="0"/>
            <a:ext cx="2230770" cy="2276296"/>
          </a:xfrm>
          <a:custGeom>
            <a:avLst/>
            <a:gdLst/>
            <a:ahLst/>
            <a:cxnLst/>
            <a:rect l="l" t="t" r="r" b="b"/>
            <a:pathLst>
              <a:path w="3642074" h="3642074" extrusionOk="0">
                <a:moveTo>
                  <a:pt x="0" y="0"/>
                </a:moveTo>
                <a:lnTo>
                  <a:pt x="3642074" y="0"/>
                </a:lnTo>
                <a:lnTo>
                  <a:pt x="3642074" y="3642074"/>
                </a:lnTo>
                <a:lnTo>
                  <a:pt x="0" y="36420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8"/>
          <p:cNvSpPr/>
          <p:nvPr/>
        </p:nvSpPr>
        <p:spPr>
          <a:xfrm>
            <a:off x="576615" y="1259403"/>
            <a:ext cx="2647964" cy="2647964"/>
          </a:xfrm>
          <a:custGeom>
            <a:avLst/>
            <a:gdLst/>
            <a:ahLst/>
            <a:cxnLst/>
            <a:rect l="l" t="t" r="r" b="b"/>
            <a:pathLst>
              <a:path w="2647964" h="2647964">
                <a:moveTo>
                  <a:pt x="0" y="0"/>
                </a:moveTo>
                <a:lnTo>
                  <a:pt x="2647964" y="0"/>
                </a:lnTo>
                <a:lnTo>
                  <a:pt x="2647964" y="2647964"/>
                </a:lnTo>
                <a:lnTo>
                  <a:pt x="0" y="26479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9" name="TextBox 9"/>
          <p:cNvSpPr txBox="1"/>
          <p:nvPr/>
        </p:nvSpPr>
        <p:spPr>
          <a:xfrm>
            <a:off x="3531638" y="1330278"/>
            <a:ext cx="13089404" cy="7715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6300"/>
              </a:lnSpc>
              <a:spcBef>
                <a:spcPct val="0"/>
              </a:spcBef>
            </a:pPr>
            <a:r>
              <a:rPr lang="en-US" sz="4500" dirty="0" err="1">
                <a:solidFill>
                  <a:srgbClr val="00206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Domácí</a:t>
            </a:r>
            <a:r>
              <a:rPr lang="en-US" sz="4500" dirty="0">
                <a:solidFill>
                  <a:srgbClr val="00206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4500" dirty="0" err="1">
                <a:solidFill>
                  <a:srgbClr val="00206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úkol</a:t>
            </a:r>
            <a:r>
              <a:rPr lang="en-US" sz="4500" dirty="0">
                <a:solidFill>
                  <a:srgbClr val="00206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: </a:t>
            </a:r>
            <a:r>
              <a:rPr lang="en-US" sz="4500" dirty="0" err="1">
                <a:solidFill>
                  <a:srgbClr val="00206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Zabezpečte</a:t>
            </a:r>
            <a:r>
              <a:rPr lang="en-US" sz="4500" dirty="0">
                <a:solidFill>
                  <a:srgbClr val="00206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4500" dirty="0" err="1">
                <a:solidFill>
                  <a:srgbClr val="00206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své</a:t>
            </a:r>
            <a:r>
              <a:rPr lang="en-US" sz="4500" dirty="0">
                <a:solidFill>
                  <a:srgbClr val="00206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4500" dirty="0" err="1">
                <a:solidFill>
                  <a:srgbClr val="00206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účty</a:t>
            </a:r>
            <a:endParaRPr lang="en-US" sz="4500" dirty="0">
              <a:solidFill>
                <a:srgbClr val="002060"/>
              </a:solidFill>
              <a:latin typeface="Open Sans Extra Bold"/>
              <a:ea typeface="Open Sans Extra Bold"/>
              <a:cs typeface="Open Sans Extra Bold"/>
              <a:sym typeface="Open Sans Extra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3531638" y="2662699"/>
            <a:ext cx="13727662" cy="6333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65"/>
              </a:lnSpc>
            </a:pPr>
            <a:r>
              <a:rPr lang="en-US" sz="2189" b="1" dirty="0" err="1">
                <a:solidFill>
                  <a:srgbClr val="051D4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Ověřte</a:t>
            </a:r>
            <a:r>
              <a:rPr lang="en-US" sz="2189" b="1" dirty="0">
                <a:solidFill>
                  <a:srgbClr val="051D4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189" b="1" dirty="0" err="1">
                <a:solidFill>
                  <a:srgbClr val="051D4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svá</a:t>
            </a:r>
            <a:r>
              <a:rPr lang="en-US" sz="2189" b="1" dirty="0">
                <a:solidFill>
                  <a:srgbClr val="051D4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189" b="1" dirty="0" err="1">
                <a:solidFill>
                  <a:srgbClr val="051D4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hesla</a:t>
            </a:r>
            <a:r>
              <a:rPr lang="en-US" sz="2189" b="1" dirty="0">
                <a:solidFill>
                  <a:srgbClr val="051D4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:</a:t>
            </a:r>
          </a:p>
          <a:p>
            <a:pPr algn="l">
              <a:lnSpc>
                <a:spcPts val="3065"/>
              </a:lnSpc>
            </a:pPr>
            <a:r>
              <a:rPr lang="en-US" sz="2189" dirty="0" err="1">
                <a:solidFill>
                  <a:srgbClr val="051D4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Bold"/>
              </a:rPr>
              <a:t>Zkontrolujte</a:t>
            </a:r>
            <a:r>
              <a:rPr lang="en-US" sz="2189" dirty="0">
                <a:solidFill>
                  <a:srgbClr val="051D4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Bold"/>
              </a:rPr>
              <a:t>, </a:t>
            </a:r>
            <a:r>
              <a:rPr lang="en-US" sz="2189" dirty="0" err="1">
                <a:solidFill>
                  <a:srgbClr val="051D4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Bold"/>
              </a:rPr>
              <a:t>zda</a:t>
            </a:r>
            <a:r>
              <a:rPr lang="en-US" sz="2189" dirty="0">
                <a:solidFill>
                  <a:srgbClr val="051D4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Bold"/>
              </a:rPr>
              <a:t> </a:t>
            </a:r>
            <a:r>
              <a:rPr lang="en-US" sz="2189" dirty="0" err="1">
                <a:solidFill>
                  <a:srgbClr val="051D4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Bold"/>
              </a:rPr>
              <a:t>jsou</a:t>
            </a:r>
            <a:r>
              <a:rPr lang="en-US" sz="2189" dirty="0">
                <a:solidFill>
                  <a:srgbClr val="051D4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Bold"/>
              </a:rPr>
              <a:t> </a:t>
            </a:r>
            <a:r>
              <a:rPr lang="en-US" sz="2189" dirty="0" err="1">
                <a:solidFill>
                  <a:srgbClr val="051D4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Bold"/>
              </a:rPr>
              <a:t>vaše</a:t>
            </a:r>
            <a:r>
              <a:rPr lang="en-US" sz="2189" dirty="0">
                <a:solidFill>
                  <a:srgbClr val="051D4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Bold"/>
              </a:rPr>
              <a:t> </a:t>
            </a:r>
            <a:r>
              <a:rPr lang="en-US" sz="2189" dirty="0" err="1">
                <a:solidFill>
                  <a:srgbClr val="051D4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Bold"/>
              </a:rPr>
              <a:t>hesla</a:t>
            </a:r>
            <a:r>
              <a:rPr lang="en-US" sz="2189" dirty="0">
                <a:solidFill>
                  <a:srgbClr val="051D4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Bold"/>
              </a:rPr>
              <a:t> </a:t>
            </a:r>
            <a:r>
              <a:rPr lang="en-US" sz="2189" dirty="0" err="1">
                <a:solidFill>
                  <a:srgbClr val="051D4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Bold"/>
              </a:rPr>
              <a:t>dlouhá</a:t>
            </a:r>
            <a:r>
              <a:rPr lang="en-US" sz="2189" dirty="0">
                <a:solidFill>
                  <a:srgbClr val="051D4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Bold"/>
              </a:rPr>
              <a:t>, </a:t>
            </a:r>
            <a:r>
              <a:rPr lang="en-US" sz="2189" dirty="0" err="1">
                <a:solidFill>
                  <a:srgbClr val="051D4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Bold"/>
              </a:rPr>
              <a:t>náhodná</a:t>
            </a:r>
            <a:r>
              <a:rPr lang="en-US" sz="2189" dirty="0">
                <a:solidFill>
                  <a:srgbClr val="051D4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Bold"/>
              </a:rPr>
              <a:t> a </a:t>
            </a:r>
            <a:r>
              <a:rPr lang="en-US" sz="2189" dirty="0" err="1">
                <a:solidFill>
                  <a:srgbClr val="051D4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Bold"/>
              </a:rPr>
              <a:t>jedinečná</a:t>
            </a:r>
            <a:r>
              <a:rPr lang="en-US" sz="2189" dirty="0">
                <a:solidFill>
                  <a:srgbClr val="051D4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Bold"/>
              </a:rPr>
              <a:t>.</a:t>
            </a:r>
          </a:p>
          <a:p>
            <a:pPr algn="l">
              <a:lnSpc>
                <a:spcPts val="3065"/>
              </a:lnSpc>
            </a:pPr>
            <a:r>
              <a:rPr lang="en-US" sz="2189" dirty="0" err="1">
                <a:solidFill>
                  <a:srgbClr val="051D4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Bold"/>
              </a:rPr>
              <a:t>Nainstalujte</a:t>
            </a:r>
            <a:r>
              <a:rPr lang="en-US" sz="2189" dirty="0">
                <a:solidFill>
                  <a:srgbClr val="051D4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Bold"/>
              </a:rPr>
              <a:t> </a:t>
            </a:r>
            <a:r>
              <a:rPr lang="en-US" sz="2189" dirty="0" err="1">
                <a:solidFill>
                  <a:srgbClr val="051D4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Bold"/>
              </a:rPr>
              <a:t>KeePassXC</a:t>
            </a:r>
            <a:r>
              <a:rPr lang="en-US" sz="2189" dirty="0">
                <a:solidFill>
                  <a:srgbClr val="051D4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Bold"/>
              </a:rPr>
              <a:t> (</a:t>
            </a:r>
            <a:r>
              <a:rPr lang="en-US" sz="2189" dirty="0" err="1">
                <a:solidFill>
                  <a:srgbClr val="051D4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Bold"/>
              </a:rPr>
              <a:t>nebo</a:t>
            </a:r>
            <a:r>
              <a:rPr lang="en-US" sz="2189" dirty="0">
                <a:solidFill>
                  <a:srgbClr val="051D4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Bold"/>
              </a:rPr>
              <a:t> </a:t>
            </a:r>
            <a:r>
              <a:rPr lang="en-US" sz="2189" dirty="0" err="1">
                <a:solidFill>
                  <a:srgbClr val="051D4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Bold"/>
              </a:rPr>
              <a:t>jiného</a:t>
            </a:r>
            <a:r>
              <a:rPr lang="en-US" sz="2189" dirty="0">
                <a:solidFill>
                  <a:srgbClr val="051D4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Bold"/>
              </a:rPr>
              <a:t> </a:t>
            </a:r>
            <a:r>
              <a:rPr lang="en-US" sz="2189" dirty="0" err="1">
                <a:solidFill>
                  <a:srgbClr val="051D4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Bold"/>
              </a:rPr>
              <a:t>správce</a:t>
            </a:r>
            <a:r>
              <a:rPr lang="en-US" sz="2189" dirty="0">
                <a:solidFill>
                  <a:srgbClr val="051D4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Bold"/>
              </a:rPr>
              <a:t> </a:t>
            </a:r>
            <a:r>
              <a:rPr lang="en-US" sz="2189" dirty="0" err="1">
                <a:solidFill>
                  <a:srgbClr val="051D4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Bold"/>
              </a:rPr>
              <a:t>hesel</a:t>
            </a:r>
            <a:r>
              <a:rPr lang="en-US" sz="2189" dirty="0">
                <a:solidFill>
                  <a:srgbClr val="051D4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Bold"/>
              </a:rPr>
              <a:t>) </a:t>
            </a:r>
            <a:r>
              <a:rPr lang="en-US" sz="2189" dirty="0" err="1">
                <a:solidFill>
                  <a:srgbClr val="051D4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Bold"/>
              </a:rPr>
              <a:t>na</a:t>
            </a:r>
            <a:r>
              <a:rPr lang="en-US" sz="2189" dirty="0">
                <a:solidFill>
                  <a:srgbClr val="051D4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Bold"/>
              </a:rPr>
              <a:t> </a:t>
            </a:r>
            <a:r>
              <a:rPr lang="en-US" sz="2189" dirty="0" err="1">
                <a:solidFill>
                  <a:srgbClr val="051D4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Bold"/>
              </a:rPr>
              <a:t>svůj</a:t>
            </a:r>
            <a:r>
              <a:rPr lang="en-US" sz="2189" dirty="0">
                <a:solidFill>
                  <a:srgbClr val="051D4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Bold"/>
              </a:rPr>
              <a:t> </a:t>
            </a:r>
            <a:r>
              <a:rPr lang="en-US" sz="2189" dirty="0" err="1">
                <a:solidFill>
                  <a:srgbClr val="051D4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Bold"/>
              </a:rPr>
              <a:t>počítač</a:t>
            </a:r>
            <a:r>
              <a:rPr lang="en-US" sz="2189" dirty="0">
                <a:solidFill>
                  <a:srgbClr val="051D4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Bold"/>
              </a:rPr>
              <a:t>.</a:t>
            </a:r>
          </a:p>
          <a:p>
            <a:pPr algn="l">
              <a:lnSpc>
                <a:spcPts val="3065"/>
              </a:lnSpc>
            </a:pPr>
            <a:r>
              <a:rPr lang="en-US" sz="2189" dirty="0" err="1">
                <a:solidFill>
                  <a:srgbClr val="051D4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Bold"/>
              </a:rPr>
              <a:t>Přeneste</a:t>
            </a:r>
            <a:r>
              <a:rPr lang="en-US" sz="2189" dirty="0">
                <a:solidFill>
                  <a:srgbClr val="051D4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Bold"/>
              </a:rPr>
              <a:t> </a:t>
            </a:r>
            <a:r>
              <a:rPr lang="en-US" sz="2189" dirty="0" err="1">
                <a:solidFill>
                  <a:srgbClr val="051D4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Bold"/>
              </a:rPr>
              <a:t>všechna</a:t>
            </a:r>
            <a:r>
              <a:rPr lang="en-US" sz="2189" dirty="0">
                <a:solidFill>
                  <a:srgbClr val="051D4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Bold"/>
              </a:rPr>
              <a:t> </a:t>
            </a:r>
            <a:r>
              <a:rPr lang="en-US" sz="2189" dirty="0" err="1">
                <a:solidFill>
                  <a:srgbClr val="051D4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Bold"/>
              </a:rPr>
              <a:t>svá</a:t>
            </a:r>
            <a:r>
              <a:rPr lang="en-US" sz="2189" dirty="0">
                <a:solidFill>
                  <a:srgbClr val="051D4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Bold"/>
              </a:rPr>
              <a:t> </a:t>
            </a:r>
            <a:r>
              <a:rPr lang="en-US" sz="2189" dirty="0" err="1">
                <a:solidFill>
                  <a:srgbClr val="051D4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Bold"/>
              </a:rPr>
              <a:t>hesla</a:t>
            </a:r>
            <a:r>
              <a:rPr lang="en-US" sz="2189" dirty="0">
                <a:solidFill>
                  <a:srgbClr val="051D4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Bold"/>
              </a:rPr>
              <a:t> do </a:t>
            </a:r>
            <a:r>
              <a:rPr lang="en-US" sz="2189" dirty="0" err="1">
                <a:solidFill>
                  <a:srgbClr val="051D4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Bold"/>
              </a:rPr>
              <a:t>správce</a:t>
            </a:r>
            <a:r>
              <a:rPr lang="en-US" sz="2189" dirty="0">
                <a:solidFill>
                  <a:srgbClr val="051D4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Bold"/>
              </a:rPr>
              <a:t> </a:t>
            </a:r>
            <a:r>
              <a:rPr lang="en-US" sz="2189" dirty="0" err="1">
                <a:solidFill>
                  <a:srgbClr val="051D4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Bold"/>
              </a:rPr>
              <a:t>hesel</a:t>
            </a:r>
            <a:r>
              <a:rPr lang="en-US" sz="2189" dirty="0">
                <a:solidFill>
                  <a:srgbClr val="051D4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Bold"/>
              </a:rPr>
              <a:t>. </a:t>
            </a:r>
            <a:r>
              <a:rPr lang="en-US" sz="2189" dirty="0" err="1">
                <a:solidFill>
                  <a:srgbClr val="051D4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Bold"/>
              </a:rPr>
              <a:t>Přestaňte</a:t>
            </a:r>
            <a:r>
              <a:rPr lang="en-US" sz="2189" dirty="0">
                <a:solidFill>
                  <a:srgbClr val="051D4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Bold"/>
              </a:rPr>
              <a:t> </a:t>
            </a:r>
            <a:r>
              <a:rPr lang="en-US" sz="2189" dirty="0" err="1">
                <a:solidFill>
                  <a:srgbClr val="051D4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Bold"/>
              </a:rPr>
              <a:t>psát</a:t>
            </a:r>
            <a:r>
              <a:rPr lang="en-US" sz="2189" dirty="0">
                <a:solidFill>
                  <a:srgbClr val="051D4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Bold"/>
              </a:rPr>
              <a:t> </a:t>
            </a:r>
            <a:r>
              <a:rPr lang="en-US" sz="2189" dirty="0" err="1">
                <a:solidFill>
                  <a:srgbClr val="051D4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Bold"/>
              </a:rPr>
              <a:t>hesla</a:t>
            </a:r>
            <a:r>
              <a:rPr lang="en-US" sz="2189" dirty="0">
                <a:solidFill>
                  <a:srgbClr val="051D4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Bold"/>
              </a:rPr>
              <a:t> </a:t>
            </a:r>
            <a:r>
              <a:rPr lang="en-US" sz="2189" dirty="0" err="1">
                <a:solidFill>
                  <a:srgbClr val="051D4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Bold"/>
              </a:rPr>
              <a:t>na</a:t>
            </a:r>
            <a:r>
              <a:rPr lang="en-US" sz="2189" dirty="0">
                <a:solidFill>
                  <a:srgbClr val="051D4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Bold"/>
              </a:rPr>
              <a:t> </a:t>
            </a:r>
            <a:r>
              <a:rPr lang="en-US" sz="2189" dirty="0" err="1">
                <a:solidFill>
                  <a:srgbClr val="051D4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Bold"/>
              </a:rPr>
              <a:t>samolepicí</a:t>
            </a:r>
            <a:r>
              <a:rPr lang="en-US" sz="2189" dirty="0">
                <a:solidFill>
                  <a:srgbClr val="051D4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Bold"/>
              </a:rPr>
              <a:t> </a:t>
            </a:r>
            <a:r>
              <a:rPr lang="en-US" sz="2189" dirty="0" err="1">
                <a:solidFill>
                  <a:srgbClr val="051D4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Bold"/>
              </a:rPr>
              <a:t>poznámky</a:t>
            </a:r>
            <a:r>
              <a:rPr lang="en-US" sz="2189" dirty="0">
                <a:solidFill>
                  <a:srgbClr val="051D4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Bold"/>
              </a:rPr>
              <a:t> </a:t>
            </a:r>
            <a:r>
              <a:rPr lang="en-US" sz="2189" dirty="0" err="1">
                <a:solidFill>
                  <a:srgbClr val="051D4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Bold"/>
              </a:rPr>
              <a:t>nebo</a:t>
            </a:r>
            <a:r>
              <a:rPr lang="en-US" sz="2189" dirty="0">
                <a:solidFill>
                  <a:srgbClr val="051D4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Bold"/>
              </a:rPr>
              <a:t> do </a:t>
            </a:r>
            <a:r>
              <a:rPr lang="en-US" sz="2189" dirty="0" err="1">
                <a:solidFill>
                  <a:srgbClr val="051D4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Bold"/>
              </a:rPr>
              <a:t>textových</a:t>
            </a:r>
            <a:r>
              <a:rPr lang="en-US" sz="2189" dirty="0">
                <a:solidFill>
                  <a:srgbClr val="051D4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Bold"/>
              </a:rPr>
              <a:t> </a:t>
            </a:r>
            <a:r>
              <a:rPr lang="en-US" sz="2189" dirty="0" err="1">
                <a:solidFill>
                  <a:srgbClr val="051D4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Bold"/>
              </a:rPr>
              <a:t>souborů</a:t>
            </a:r>
            <a:r>
              <a:rPr lang="en-US" sz="2189" dirty="0">
                <a:solidFill>
                  <a:srgbClr val="051D4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Bold"/>
              </a:rPr>
              <a:t>.</a:t>
            </a:r>
          </a:p>
          <a:p>
            <a:pPr algn="l">
              <a:lnSpc>
                <a:spcPts val="3065"/>
              </a:lnSpc>
            </a:pPr>
            <a:endParaRPr lang="pl-PL" sz="2189" b="1" dirty="0">
              <a:solidFill>
                <a:srgbClr val="051D4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algn="l">
              <a:lnSpc>
                <a:spcPts val="3065"/>
              </a:lnSpc>
            </a:pPr>
            <a:r>
              <a:rPr lang="en-US" sz="2189" b="1" dirty="0" err="1">
                <a:solidFill>
                  <a:srgbClr val="051D4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Změňte</a:t>
            </a:r>
            <a:r>
              <a:rPr lang="en-US" sz="2189" b="1" dirty="0">
                <a:solidFill>
                  <a:srgbClr val="051D4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189" b="1" dirty="0" err="1">
                <a:solidFill>
                  <a:srgbClr val="051D4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slabá</a:t>
            </a:r>
            <a:r>
              <a:rPr lang="en-US" sz="2189" b="1" dirty="0">
                <a:solidFill>
                  <a:srgbClr val="051D4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a </a:t>
            </a:r>
            <a:r>
              <a:rPr lang="en-US" sz="2189" b="1" dirty="0" err="1">
                <a:solidFill>
                  <a:srgbClr val="051D4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slovníková</a:t>
            </a:r>
            <a:r>
              <a:rPr lang="en-US" sz="2189" b="1" dirty="0">
                <a:solidFill>
                  <a:srgbClr val="051D4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189" b="1" dirty="0" err="1">
                <a:solidFill>
                  <a:srgbClr val="051D4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hesla</a:t>
            </a:r>
            <a:r>
              <a:rPr lang="en-US" sz="2189" b="1" dirty="0">
                <a:solidFill>
                  <a:srgbClr val="051D4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:</a:t>
            </a:r>
          </a:p>
          <a:p>
            <a:pPr algn="l">
              <a:lnSpc>
                <a:spcPts val="3065"/>
              </a:lnSpc>
            </a:pPr>
            <a:r>
              <a:rPr lang="en-US" sz="2189" dirty="0" err="1">
                <a:solidFill>
                  <a:srgbClr val="051D4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Bold"/>
              </a:rPr>
              <a:t>Pokud</a:t>
            </a:r>
            <a:r>
              <a:rPr lang="en-US" sz="2189" dirty="0">
                <a:solidFill>
                  <a:srgbClr val="051D4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Bold"/>
              </a:rPr>
              <a:t> </a:t>
            </a:r>
            <a:r>
              <a:rPr lang="en-US" sz="2189" dirty="0" err="1">
                <a:solidFill>
                  <a:srgbClr val="051D4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Bold"/>
              </a:rPr>
              <a:t>používáte</a:t>
            </a:r>
            <a:r>
              <a:rPr lang="en-US" sz="2189" dirty="0">
                <a:solidFill>
                  <a:srgbClr val="051D4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Bold"/>
              </a:rPr>
              <a:t> </a:t>
            </a:r>
            <a:r>
              <a:rPr lang="en-US" sz="2189" dirty="0" err="1">
                <a:solidFill>
                  <a:srgbClr val="051D4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Bold"/>
              </a:rPr>
              <a:t>jednoduchá</a:t>
            </a:r>
            <a:r>
              <a:rPr lang="en-US" sz="2189" dirty="0">
                <a:solidFill>
                  <a:srgbClr val="051D4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Bold"/>
              </a:rPr>
              <a:t> </a:t>
            </a:r>
            <a:r>
              <a:rPr lang="en-US" sz="2189" dirty="0" err="1">
                <a:solidFill>
                  <a:srgbClr val="051D4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Bold"/>
              </a:rPr>
              <a:t>hesla</a:t>
            </a:r>
            <a:r>
              <a:rPr lang="en-US" sz="2189" dirty="0">
                <a:solidFill>
                  <a:srgbClr val="051D4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Bold"/>
              </a:rPr>
              <a:t> </a:t>
            </a:r>
            <a:r>
              <a:rPr lang="en-US" sz="2189" dirty="0" err="1">
                <a:solidFill>
                  <a:srgbClr val="051D4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Bold"/>
              </a:rPr>
              <a:t>jako</a:t>
            </a:r>
            <a:r>
              <a:rPr lang="en-US" sz="2189" dirty="0">
                <a:solidFill>
                  <a:srgbClr val="051D4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Bold"/>
              </a:rPr>
              <a:t> „123456“ </a:t>
            </a:r>
            <a:r>
              <a:rPr lang="en-US" sz="2189" dirty="0" err="1">
                <a:solidFill>
                  <a:srgbClr val="051D4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Bold"/>
              </a:rPr>
              <a:t>nebo</a:t>
            </a:r>
            <a:r>
              <a:rPr lang="en-US" sz="2189" dirty="0">
                <a:solidFill>
                  <a:srgbClr val="051D4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Bold"/>
              </a:rPr>
              <a:t> „</a:t>
            </a:r>
            <a:r>
              <a:rPr lang="en-US" sz="2189" dirty="0" err="1">
                <a:solidFill>
                  <a:srgbClr val="051D4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Bold"/>
              </a:rPr>
              <a:t>heslo</a:t>
            </a:r>
            <a:r>
              <a:rPr lang="en-US" sz="2189" dirty="0">
                <a:solidFill>
                  <a:srgbClr val="051D4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Bold"/>
              </a:rPr>
              <a:t>“, </a:t>
            </a:r>
            <a:r>
              <a:rPr lang="en-US" sz="2189" dirty="0" err="1">
                <a:solidFill>
                  <a:srgbClr val="051D4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Bold"/>
              </a:rPr>
              <a:t>okamžitě</a:t>
            </a:r>
            <a:r>
              <a:rPr lang="en-US" sz="2189" dirty="0">
                <a:solidFill>
                  <a:srgbClr val="051D4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Bold"/>
              </a:rPr>
              <a:t> je </a:t>
            </a:r>
            <a:r>
              <a:rPr lang="en-US" sz="2189" dirty="0" err="1">
                <a:solidFill>
                  <a:srgbClr val="051D4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Bold"/>
              </a:rPr>
              <a:t>změňte</a:t>
            </a:r>
            <a:r>
              <a:rPr lang="en-US" sz="2189" dirty="0">
                <a:solidFill>
                  <a:srgbClr val="051D4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Bold"/>
              </a:rPr>
              <a:t>.</a:t>
            </a:r>
            <a:endParaRPr lang="pl-PL" sz="2189" dirty="0">
              <a:solidFill>
                <a:srgbClr val="051D4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Open Sans Bold"/>
            </a:endParaRPr>
          </a:p>
          <a:p>
            <a:pPr algn="l">
              <a:lnSpc>
                <a:spcPts val="3065"/>
              </a:lnSpc>
            </a:pPr>
            <a:endParaRPr lang="pl-PL" sz="2189" b="1" dirty="0">
              <a:solidFill>
                <a:srgbClr val="051D4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algn="l">
              <a:lnSpc>
                <a:spcPts val="3065"/>
              </a:lnSpc>
            </a:pPr>
            <a:r>
              <a:rPr lang="en-US" sz="2189" b="1" dirty="0" err="1">
                <a:solidFill>
                  <a:srgbClr val="051D4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Přehodnoťte</a:t>
            </a:r>
            <a:r>
              <a:rPr lang="en-US" sz="2189" b="1" dirty="0">
                <a:solidFill>
                  <a:srgbClr val="051D4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189" b="1" dirty="0" err="1">
                <a:solidFill>
                  <a:srgbClr val="051D4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systémy</a:t>
            </a:r>
            <a:r>
              <a:rPr lang="en-US" sz="2189" b="1" dirty="0">
                <a:solidFill>
                  <a:srgbClr val="051D4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, </a:t>
            </a:r>
            <a:r>
              <a:rPr lang="en-US" sz="2189" b="1" dirty="0" err="1">
                <a:solidFill>
                  <a:srgbClr val="051D4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které</a:t>
            </a:r>
            <a:r>
              <a:rPr lang="en-US" sz="2189" b="1" dirty="0">
                <a:solidFill>
                  <a:srgbClr val="051D4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189" b="1" dirty="0" err="1">
                <a:solidFill>
                  <a:srgbClr val="051D4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používáte</a:t>
            </a:r>
            <a:r>
              <a:rPr lang="en-US" sz="2189" b="1" dirty="0">
                <a:solidFill>
                  <a:srgbClr val="051D4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:</a:t>
            </a:r>
            <a:endParaRPr lang="pl-PL" sz="2189" b="1" dirty="0">
              <a:solidFill>
                <a:srgbClr val="051D4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algn="l">
              <a:lnSpc>
                <a:spcPts val="3065"/>
              </a:lnSpc>
            </a:pPr>
            <a:r>
              <a:rPr lang="en-US" sz="2189" dirty="0" err="1">
                <a:solidFill>
                  <a:srgbClr val="051D4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Bold"/>
              </a:rPr>
              <a:t>Vytvořte</a:t>
            </a:r>
            <a:r>
              <a:rPr lang="en-US" sz="2189" dirty="0">
                <a:solidFill>
                  <a:srgbClr val="051D4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Bold"/>
              </a:rPr>
              <a:t> </a:t>
            </a:r>
            <a:r>
              <a:rPr lang="en-US" sz="2189" dirty="0" err="1">
                <a:solidFill>
                  <a:srgbClr val="051D4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Bold"/>
              </a:rPr>
              <a:t>seznam</a:t>
            </a:r>
            <a:r>
              <a:rPr lang="en-US" sz="2189" dirty="0">
                <a:solidFill>
                  <a:srgbClr val="051D4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Bold"/>
              </a:rPr>
              <a:t> </a:t>
            </a:r>
            <a:r>
              <a:rPr lang="en-US" sz="2189" dirty="0" err="1">
                <a:solidFill>
                  <a:srgbClr val="051D4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Bold"/>
              </a:rPr>
              <a:t>všech</a:t>
            </a:r>
            <a:r>
              <a:rPr lang="en-US" sz="2189" dirty="0">
                <a:solidFill>
                  <a:srgbClr val="051D4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Bold"/>
              </a:rPr>
              <a:t> </a:t>
            </a:r>
            <a:r>
              <a:rPr lang="en-US" sz="2189" dirty="0" err="1">
                <a:solidFill>
                  <a:srgbClr val="051D4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Bold"/>
              </a:rPr>
              <a:t>účtů</a:t>
            </a:r>
            <a:r>
              <a:rPr lang="en-US" sz="2189" dirty="0">
                <a:solidFill>
                  <a:srgbClr val="051D4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Bold"/>
              </a:rPr>
              <a:t>, </a:t>
            </a:r>
            <a:r>
              <a:rPr lang="en-US" sz="2189" dirty="0" err="1">
                <a:solidFill>
                  <a:srgbClr val="051D4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Bold"/>
              </a:rPr>
              <a:t>aplikací</a:t>
            </a:r>
            <a:r>
              <a:rPr lang="en-US" sz="2189" dirty="0">
                <a:solidFill>
                  <a:srgbClr val="051D4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Bold"/>
              </a:rPr>
              <a:t> a </a:t>
            </a:r>
            <a:r>
              <a:rPr lang="en-US" sz="2189" dirty="0" err="1">
                <a:solidFill>
                  <a:srgbClr val="051D4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Bold"/>
              </a:rPr>
              <a:t>systémů</a:t>
            </a:r>
            <a:r>
              <a:rPr lang="en-US" sz="2189" dirty="0">
                <a:solidFill>
                  <a:srgbClr val="051D4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Bold"/>
              </a:rPr>
              <a:t>, </a:t>
            </a:r>
            <a:r>
              <a:rPr lang="en-US" sz="2189" dirty="0" err="1">
                <a:solidFill>
                  <a:srgbClr val="051D4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Bold"/>
              </a:rPr>
              <a:t>které</a:t>
            </a:r>
            <a:r>
              <a:rPr lang="en-US" sz="2189" dirty="0">
                <a:solidFill>
                  <a:srgbClr val="051D4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Bold"/>
              </a:rPr>
              <a:t> </a:t>
            </a:r>
            <a:r>
              <a:rPr lang="en-US" sz="2189" dirty="0" err="1">
                <a:solidFill>
                  <a:srgbClr val="051D4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Bold"/>
              </a:rPr>
              <a:t>používáte</a:t>
            </a:r>
            <a:r>
              <a:rPr lang="en-US" sz="2189" dirty="0">
                <a:solidFill>
                  <a:srgbClr val="051D4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Bold"/>
              </a:rPr>
              <a:t>, a </a:t>
            </a:r>
            <a:r>
              <a:rPr lang="en-US" sz="2189" dirty="0" err="1">
                <a:solidFill>
                  <a:srgbClr val="051D4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Bold"/>
              </a:rPr>
              <a:t>ujistěte</a:t>
            </a:r>
            <a:r>
              <a:rPr lang="en-US" sz="2189" dirty="0">
                <a:solidFill>
                  <a:srgbClr val="051D4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Bold"/>
              </a:rPr>
              <a:t> se, </a:t>
            </a:r>
            <a:r>
              <a:rPr lang="en-US" sz="2189" dirty="0" err="1">
                <a:solidFill>
                  <a:srgbClr val="051D4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Bold"/>
              </a:rPr>
              <a:t>že</a:t>
            </a:r>
            <a:r>
              <a:rPr lang="en-US" sz="2189" dirty="0">
                <a:solidFill>
                  <a:srgbClr val="051D4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Bold"/>
              </a:rPr>
              <a:t> </a:t>
            </a:r>
            <a:r>
              <a:rPr lang="en-US" sz="2189" dirty="0" err="1">
                <a:solidFill>
                  <a:srgbClr val="051D4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Bold"/>
              </a:rPr>
              <a:t>jsou</a:t>
            </a:r>
            <a:r>
              <a:rPr lang="en-US" sz="2189" dirty="0">
                <a:solidFill>
                  <a:srgbClr val="051D4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Bold"/>
              </a:rPr>
              <a:t> </a:t>
            </a:r>
            <a:r>
              <a:rPr lang="en-US" sz="2189" dirty="0" err="1">
                <a:solidFill>
                  <a:srgbClr val="051D4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Bold"/>
              </a:rPr>
              <a:t>všechny</a:t>
            </a:r>
            <a:r>
              <a:rPr lang="en-US" sz="2189" dirty="0">
                <a:solidFill>
                  <a:srgbClr val="051D4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Bold"/>
              </a:rPr>
              <a:t> </a:t>
            </a:r>
            <a:r>
              <a:rPr lang="en-US" sz="2189" dirty="0" err="1">
                <a:solidFill>
                  <a:srgbClr val="051D4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Bold"/>
              </a:rPr>
              <a:t>zabezpečeny</a:t>
            </a:r>
            <a:r>
              <a:rPr lang="en-US" sz="2189" dirty="0">
                <a:solidFill>
                  <a:srgbClr val="051D4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Bold"/>
              </a:rPr>
              <a:t>.</a:t>
            </a:r>
            <a:endParaRPr lang="pl-PL" sz="2189" dirty="0">
              <a:solidFill>
                <a:srgbClr val="051D4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Open Sans Bold"/>
            </a:endParaRPr>
          </a:p>
          <a:p>
            <a:pPr algn="l">
              <a:lnSpc>
                <a:spcPts val="3065"/>
              </a:lnSpc>
            </a:pPr>
            <a:endParaRPr lang="pl-PL" sz="2189" b="1" dirty="0">
              <a:solidFill>
                <a:srgbClr val="051D4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algn="l">
              <a:lnSpc>
                <a:spcPts val="3065"/>
              </a:lnSpc>
            </a:pPr>
            <a:r>
              <a:rPr lang="en-US" sz="2189" b="1" dirty="0" err="1">
                <a:solidFill>
                  <a:srgbClr val="051D4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Povolte</a:t>
            </a:r>
            <a:r>
              <a:rPr lang="en-US" sz="2189" b="1" dirty="0">
                <a:solidFill>
                  <a:srgbClr val="051D4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189" b="1" dirty="0" err="1">
                <a:solidFill>
                  <a:srgbClr val="051D4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dvoufaktorovou</a:t>
            </a:r>
            <a:r>
              <a:rPr lang="en-US" sz="2189" b="1" dirty="0">
                <a:solidFill>
                  <a:srgbClr val="051D4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189" b="1" dirty="0" err="1">
                <a:solidFill>
                  <a:srgbClr val="051D4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autentifikaci</a:t>
            </a:r>
            <a:r>
              <a:rPr lang="en-US" sz="2189" b="1" dirty="0">
                <a:solidFill>
                  <a:srgbClr val="051D4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(2FA):</a:t>
            </a:r>
            <a:endParaRPr lang="pl-PL" sz="2189" b="1" dirty="0">
              <a:solidFill>
                <a:srgbClr val="051D4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algn="l">
              <a:lnSpc>
                <a:spcPts val="3065"/>
              </a:lnSpc>
            </a:pPr>
            <a:r>
              <a:rPr lang="en-US" sz="2189" dirty="0" err="1">
                <a:solidFill>
                  <a:srgbClr val="051D4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Bold"/>
              </a:rPr>
              <a:t>Alespoň</a:t>
            </a:r>
            <a:r>
              <a:rPr lang="en-US" sz="2189" dirty="0">
                <a:solidFill>
                  <a:srgbClr val="051D4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Bold"/>
              </a:rPr>
              <a:t> </a:t>
            </a:r>
            <a:r>
              <a:rPr lang="en-US" sz="2189" dirty="0" err="1">
                <a:solidFill>
                  <a:srgbClr val="051D4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Bold"/>
              </a:rPr>
              <a:t>na</a:t>
            </a:r>
            <a:r>
              <a:rPr lang="en-US" sz="2189" dirty="0">
                <a:solidFill>
                  <a:srgbClr val="051D4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Bold"/>
              </a:rPr>
              <a:t> </a:t>
            </a:r>
            <a:r>
              <a:rPr lang="en-US" sz="2189" dirty="0" err="1">
                <a:solidFill>
                  <a:srgbClr val="051D4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Bold"/>
              </a:rPr>
              <a:t>nejdůležitějších</a:t>
            </a:r>
            <a:r>
              <a:rPr lang="en-US" sz="2189" dirty="0">
                <a:solidFill>
                  <a:srgbClr val="051D4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Bold"/>
              </a:rPr>
              <a:t> </a:t>
            </a:r>
            <a:r>
              <a:rPr lang="en-US" sz="2189" dirty="0" err="1">
                <a:solidFill>
                  <a:srgbClr val="051D4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Bold"/>
              </a:rPr>
              <a:t>účtech</a:t>
            </a:r>
            <a:r>
              <a:rPr lang="en-US" sz="2189" dirty="0">
                <a:solidFill>
                  <a:srgbClr val="051D4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Bold"/>
              </a:rPr>
              <a:t>, </a:t>
            </a:r>
            <a:r>
              <a:rPr lang="en-US" sz="2189" dirty="0" err="1">
                <a:solidFill>
                  <a:srgbClr val="051D4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Bold"/>
              </a:rPr>
              <a:t>jako</a:t>
            </a:r>
            <a:r>
              <a:rPr lang="en-US" sz="2189" dirty="0">
                <a:solidFill>
                  <a:srgbClr val="051D4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Bold"/>
              </a:rPr>
              <a:t> </a:t>
            </a:r>
            <a:r>
              <a:rPr lang="en-US" sz="2189" dirty="0" err="1">
                <a:solidFill>
                  <a:srgbClr val="051D4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Bold"/>
              </a:rPr>
              <a:t>jsou</a:t>
            </a:r>
            <a:r>
              <a:rPr lang="en-US" sz="2189" dirty="0">
                <a:solidFill>
                  <a:srgbClr val="051D4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Bold"/>
              </a:rPr>
              <a:t> e-mail, </a:t>
            </a:r>
            <a:r>
              <a:rPr lang="en-US" sz="2189" dirty="0" err="1">
                <a:solidFill>
                  <a:srgbClr val="051D4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Bold"/>
              </a:rPr>
              <a:t>sociální</a:t>
            </a:r>
            <a:r>
              <a:rPr lang="en-US" sz="2189" dirty="0">
                <a:solidFill>
                  <a:srgbClr val="051D4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Bold"/>
              </a:rPr>
              <a:t> </a:t>
            </a:r>
            <a:r>
              <a:rPr lang="en-US" sz="2189" dirty="0" err="1">
                <a:solidFill>
                  <a:srgbClr val="051D4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Bold"/>
              </a:rPr>
              <a:t>média</a:t>
            </a:r>
            <a:r>
              <a:rPr lang="en-US" sz="2189" dirty="0">
                <a:solidFill>
                  <a:srgbClr val="051D4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Bold"/>
              </a:rPr>
              <a:t>, </a:t>
            </a:r>
            <a:r>
              <a:rPr lang="en-US" sz="2189" dirty="0" err="1">
                <a:solidFill>
                  <a:srgbClr val="051D4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Bold"/>
              </a:rPr>
              <a:t>bankovnictví</a:t>
            </a:r>
            <a:r>
              <a:rPr lang="en-US" sz="2189" dirty="0">
                <a:solidFill>
                  <a:srgbClr val="051D4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Bold"/>
              </a:rPr>
              <a:t>.</a:t>
            </a:r>
          </a:p>
          <a:p>
            <a:pPr algn="l">
              <a:lnSpc>
                <a:spcPts val="3065"/>
              </a:lnSpc>
            </a:pPr>
            <a:r>
              <a:rPr lang="en-US" sz="2189" dirty="0" err="1">
                <a:solidFill>
                  <a:srgbClr val="051D4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Bold"/>
              </a:rPr>
              <a:t>Používejte</a:t>
            </a:r>
            <a:r>
              <a:rPr lang="en-US" sz="2189" dirty="0">
                <a:solidFill>
                  <a:srgbClr val="051D4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Bold"/>
              </a:rPr>
              <a:t> </a:t>
            </a:r>
            <a:r>
              <a:rPr lang="en-US" sz="2189" dirty="0" err="1">
                <a:solidFill>
                  <a:srgbClr val="051D4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Bold"/>
              </a:rPr>
              <a:t>aplikace</a:t>
            </a:r>
            <a:r>
              <a:rPr lang="en-US" sz="2189" dirty="0">
                <a:solidFill>
                  <a:srgbClr val="051D4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Bold"/>
              </a:rPr>
              <a:t> </a:t>
            </a:r>
            <a:r>
              <a:rPr lang="en-US" sz="2189" dirty="0" err="1">
                <a:solidFill>
                  <a:srgbClr val="051D4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Bold"/>
              </a:rPr>
              <a:t>jako</a:t>
            </a:r>
            <a:r>
              <a:rPr lang="en-US" sz="2189" dirty="0">
                <a:solidFill>
                  <a:srgbClr val="051D4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Bold"/>
              </a:rPr>
              <a:t> Google Authenticator </a:t>
            </a:r>
            <a:r>
              <a:rPr lang="en-US" sz="2189" dirty="0" err="1">
                <a:solidFill>
                  <a:srgbClr val="051D4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Bold"/>
              </a:rPr>
              <a:t>nebo</a:t>
            </a:r>
            <a:r>
              <a:rPr lang="en-US" sz="2189" dirty="0">
                <a:solidFill>
                  <a:srgbClr val="051D4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Bold"/>
              </a:rPr>
              <a:t> </a:t>
            </a:r>
            <a:r>
              <a:rPr lang="en-US" sz="2189" dirty="0" err="1">
                <a:solidFill>
                  <a:srgbClr val="051D4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Bold"/>
              </a:rPr>
              <a:t>jiné</a:t>
            </a:r>
            <a:r>
              <a:rPr lang="en-US" sz="2189" dirty="0">
                <a:solidFill>
                  <a:srgbClr val="051D4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Bold"/>
              </a:rPr>
              <a:t> </a:t>
            </a:r>
            <a:r>
              <a:rPr lang="en-US" sz="2189" dirty="0" err="1">
                <a:solidFill>
                  <a:srgbClr val="051D4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Bold"/>
              </a:rPr>
              <a:t>dostupné</a:t>
            </a:r>
            <a:r>
              <a:rPr lang="en-US" sz="2189" dirty="0">
                <a:solidFill>
                  <a:srgbClr val="051D4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Bold"/>
              </a:rPr>
              <a:t> </a:t>
            </a:r>
            <a:r>
              <a:rPr lang="en-US" sz="2189" dirty="0" err="1">
                <a:solidFill>
                  <a:srgbClr val="051D4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Bold"/>
              </a:rPr>
              <a:t>možnosti</a:t>
            </a:r>
            <a:r>
              <a:rPr lang="en-US" sz="2189" dirty="0">
                <a:solidFill>
                  <a:srgbClr val="051D4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Bold"/>
              </a:rPr>
              <a:t>.</a:t>
            </a:r>
          </a:p>
        </p:txBody>
      </p:sp>
      <p:sp>
        <p:nvSpPr>
          <p:cNvPr id="2" name="Google Shape;129;p2">
            <a:extLst>
              <a:ext uri="{FF2B5EF4-FFF2-40B4-BE49-F238E27FC236}">
                <a16:creationId xmlns:a16="http://schemas.microsoft.com/office/drawing/2014/main" id="{DC5AE355-2CFD-9038-3F1F-53A7B5F5A341}"/>
              </a:ext>
            </a:extLst>
          </p:cNvPr>
          <p:cNvSpPr/>
          <p:nvPr/>
        </p:nvSpPr>
        <p:spPr>
          <a:xfrm>
            <a:off x="16056650" y="0"/>
            <a:ext cx="2230770" cy="2276296"/>
          </a:xfrm>
          <a:custGeom>
            <a:avLst/>
            <a:gdLst/>
            <a:ahLst/>
            <a:cxnLst/>
            <a:rect l="l" t="t" r="r" b="b"/>
            <a:pathLst>
              <a:path w="3642074" h="3642074" extrusionOk="0">
                <a:moveTo>
                  <a:pt x="0" y="0"/>
                </a:moveTo>
                <a:lnTo>
                  <a:pt x="3642074" y="0"/>
                </a:lnTo>
                <a:lnTo>
                  <a:pt x="3642074" y="3642074"/>
                </a:lnTo>
                <a:lnTo>
                  <a:pt x="0" y="36420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272F"/>
        </a:solidFill>
        <a:effectLst/>
      </p:bgPr>
    </p:bg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9" name="Google Shape;539;p23"/>
          <p:cNvGrpSpPr/>
          <p:nvPr/>
        </p:nvGrpSpPr>
        <p:grpSpPr>
          <a:xfrm rot="5400000">
            <a:off x="-275527" y="7126363"/>
            <a:ext cx="2398303" cy="1878652"/>
            <a:chOff x="22782" y="33598"/>
            <a:chExt cx="767236" cy="677602"/>
          </a:xfrm>
        </p:grpSpPr>
        <p:sp>
          <p:nvSpPr>
            <p:cNvPr id="540" name="Google Shape;540;p23"/>
            <p:cNvSpPr/>
            <p:nvPr/>
          </p:nvSpPr>
          <p:spPr>
            <a:xfrm>
              <a:off x="22782" y="33598"/>
              <a:ext cx="767236" cy="677602"/>
            </a:xfrm>
            <a:custGeom>
              <a:avLst/>
              <a:gdLst/>
              <a:ahLst/>
              <a:cxnLst/>
              <a:rect l="l" t="t" r="r" b="b"/>
              <a:pathLst>
                <a:path w="767236" h="677602" extrusionOk="0">
                  <a:moveTo>
                    <a:pt x="412342" y="16669"/>
                  </a:moveTo>
                  <a:lnTo>
                    <a:pt x="761294" y="627335"/>
                  </a:lnTo>
                  <a:cubicBezTo>
                    <a:pt x="767236" y="637733"/>
                    <a:pt x="767193" y="650509"/>
                    <a:pt x="761182" y="660868"/>
                  </a:cubicBezTo>
                  <a:cubicBezTo>
                    <a:pt x="755170" y="671227"/>
                    <a:pt x="744099" y="677602"/>
                    <a:pt x="732123" y="677602"/>
                  </a:cubicBezTo>
                  <a:lnTo>
                    <a:pt x="35113" y="677602"/>
                  </a:lnTo>
                  <a:cubicBezTo>
                    <a:pt x="23137" y="677602"/>
                    <a:pt x="12066" y="671227"/>
                    <a:pt x="6054" y="660868"/>
                  </a:cubicBezTo>
                  <a:cubicBezTo>
                    <a:pt x="43" y="650509"/>
                    <a:pt x="0" y="637733"/>
                    <a:pt x="5942" y="627335"/>
                  </a:cubicBezTo>
                  <a:lnTo>
                    <a:pt x="354894" y="16669"/>
                  </a:lnTo>
                  <a:cubicBezTo>
                    <a:pt x="360784" y="6361"/>
                    <a:pt x="371746" y="0"/>
                    <a:pt x="383618" y="0"/>
                  </a:cubicBezTo>
                  <a:cubicBezTo>
                    <a:pt x="395490" y="0"/>
                    <a:pt x="406452" y="6361"/>
                    <a:pt x="412342" y="16669"/>
                  </a:cubicBezTo>
                  <a:close/>
                </a:path>
              </a:pathLst>
            </a:custGeom>
            <a:solidFill>
              <a:srgbClr val="1975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1" name="Google Shape;541;p23"/>
            <p:cNvSpPr txBox="1"/>
            <p:nvPr/>
          </p:nvSpPr>
          <p:spPr>
            <a:xfrm>
              <a:off x="127000" y="349250"/>
              <a:ext cx="558800" cy="3111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8875" tIns="48875" rIns="48875" bIns="4887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55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42" name="Google Shape;542;p23"/>
          <p:cNvSpPr/>
          <p:nvPr/>
        </p:nvSpPr>
        <p:spPr>
          <a:xfrm>
            <a:off x="1075" y="8715250"/>
            <a:ext cx="18288642" cy="1572580"/>
          </a:xfrm>
          <a:custGeom>
            <a:avLst/>
            <a:gdLst/>
            <a:ahLst/>
            <a:cxnLst/>
            <a:rect l="l" t="t" r="r" b="b"/>
            <a:pathLst>
              <a:path w="11359405" h="833155" extrusionOk="0">
                <a:moveTo>
                  <a:pt x="0" y="0"/>
                </a:moveTo>
                <a:lnTo>
                  <a:pt x="11359405" y="0"/>
                </a:lnTo>
                <a:lnTo>
                  <a:pt x="11359405" y="833155"/>
                </a:lnTo>
                <a:lnTo>
                  <a:pt x="0" y="83315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pl-PL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6" name="Google Shape;546;p23"/>
          <p:cNvSpPr/>
          <p:nvPr/>
        </p:nvSpPr>
        <p:spPr>
          <a:xfrm>
            <a:off x="10872153" y="1327603"/>
            <a:ext cx="4838786" cy="7631804"/>
          </a:xfrm>
          <a:custGeom>
            <a:avLst/>
            <a:gdLst/>
            <a:ahLst/>
            <a:cxnLst/>
            <a:rect l="l" t="t" r="r" b="b"/>
            <a:pathLst>
              <a:path w="4875351" h="8184240" extrusionOk="0">
                <a:moveTo>
                  <a:pt x="0" y="0"/>
                </a:moveTo>
                <a:lnTo>
                  <a:pt x="4875351" y="0"/>
                </a:lnTo>
                <a:lnTo>
                  <a:pt x="4875351" y="8184240"/>
                </a:lnTo>
                <a:lnTo>
                  <a:pt x="0" y="818424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33929" r="-33929"/>
            </a:stretch>
          </a:blip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pl-PL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7" name="Google Shape;547;p23"/>
          <p:cNvSpPr/>
          <p:nvPr/>
        </p:nvSpPr>
        <p:spPr>
          <a:xfrm>
            <a:off x="1952275" y="3120818"/>
            <a:ext cx="258169" cy="258169"/>
          </a:xfrm>
          <a:custGeom>
            <a:avLst/>
            <a:gdLst/>
            <a:ahLst/>
            <a:cxnLst/>
            <a:rect l="l" t="t" r="r" b="b"/>
            <a:pathLst>
              <a:path w="258169" h="258169" extrusionOk="0">
                <a:moveTo>
                  <a:pt x="0" y="0"/>
                </a:moveTo>
                <a:lnTo>
                  <a:pt x="258170" y="0"/>
                </a:lnTo>
                <a:lnTo>
                  <a:pt x="258170" y="258170"/>
                </a:lnTo>
                <a:lnTo>
                  <a:pt x="0" y="25817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pl-PL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8" name="Google Shape;548;p23"/>
          <p:cNvSpPr/>
          <p:nvPr/>
        </p:nvSpPr>
        <p:spPr>
          <a:xfrm>
            <a:off x="1952275" y="2636055"/>
            <a:ext cx="258169" cy="258169"/>
          </a:xfrm>
          <a:custGeom>
            <a:avLst/>
            <a:gdLst/>
            <a:ahLst/>
            <a:cxnLst/>
            <a:rect l="l" t="t" r="r" b="b"/>
            <a:pathLst>
              <a:path w="258169" h="258169" extrusionOk="0">
                <a:moveTo>
                  <a:pt x="0" y="0"/>
                </a:moveTo>
                <a:lnTo>
                  <a:pt x="258170" y="0"/>
                </a:lnTo>
                <a:lnTo>
                  <a:pt x="258170" y="258169"/>
                </a:lnTo>
                <a:lnTo>
                  <a:pt x="0" y="25816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pl-PL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50" name="Google Shape;550;p23"/>
          <p:cNvSpPr/>
          <p:nvPr/>
        </p:nvSpPr>
        <p:spPr>
          <a:xfrm>
            <a:off x="1952275" y="3605581"/>
            <a:ext cx="258169" cy="258169"/>
          </a:xfrm>
          <a:custGeom>
            <a:avLst/>
            <a:gdLst/>
            <a:ahLst/>
            <a:cxnLst/>
            <a:rect l="l" t="t" r="r" b="b"/>
            <a:pathLst>
              <a:path w="258169" h="258169" extrusionOk="0">
                <a:moveTo>
                  <a:pt x="0" y="0"/>
                </a:moveTo>
                <a:lnTo>
                  <a:pt x="258170" y="0"/>
                </a:lnTo>
                <a:lnTo>
                  <a:pt x="258170" y="258170"/>
                </a:lnTo>
                <a:lnTo>
                  <a:pt x="0" y="25817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pl-PL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51" name="Google Shape;551;p23"/>
          <p:cNvSpPr txBox="1"/>
          <p:nvPr/>
        </p:nvSpPr>
        <p:spPr>
          <a:xfrm>
            <a:off x="2293382" y="731271"/>
            <a:ext cx="7613100" cy="155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56" b="1" i="0" u="none" strike="noStrike" kern="0" cap="none" spc="0" normalizeH="0" baseline="0" noProof="0" dirty="0" err="1">
                <a:ln>
                  <a:noFill/>
                </a:ln>
                <a:solidFill>
                  <a:srgbClr val="1975B9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Další</a:t>
            </a:r>
            <a:r>
              <a:rPr kumimoji="0" lang="en-US" sz="5056" b="1" i="0" u="none" strike="noStrike" kern="0" cap="none" spc="0" normalizeH="0" baseline="0" noProof="0" dirty="0">
                <a:ln>
                  <a:noFill/>
                </a:ln>
                <a:solidFill>
                  <a:srgbClr val="1975B9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kumimoji="0" lang="en-US" sz="5056" b="1" i="0" u="none" strike="noStrike" kern="0" cap="none" spc="0" normalizeH="0" baseline="0" noProof="0" dirty="0" err="1">
                <a:ln>
                  <a:noFill/>
                </a:ln>
                <a:solidFill>
                  <a:srgbClr val="1975B9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informace</a:t>
            </a:r>
            <a:r>
              <a:rPr kumimoji="0" lang="en-US" sz="5056" b="1" i="0" u="none" strike="noStrike" kern="0" cap="none" spc="0" normalizeH="0" baseline="0" noProof="0" dirty="0">
                <a:ln>
                  <a:noFill/>
                </a:ln>
                <a:solidFill>
                  <a:srgbClr val="1975B9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 o </a:t>
            </a:r>
            <a:r>
              <a:rPr kumimoji="0" lang="en-US" sz="5056" b="1" i="0" u="none" strike="noStrike" kern="0" cap="none" spc="0" normalizeH="0" baseline="0" noProof="0" dirty="0" err="1">
                <a:ln>
                  <a:noFill/>
                </a:ln>
                <a:solidFill>
                  <a:srgbClr val="1975B9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projektu</a:t>
            </a:r>
            <a:endParaRPr kumimoji="0" lang="pl-PL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52" name="Google Shape;552;p23"/>
          <p:cNvSpPr txBox="1"/>
          <p:nvPr/>
        </p:nvSpPr>
        <p:spPr>
          <a:xfrm>
            <a:off x="2293382" y="4492394"/>
            <a:ext cx="8669100" cy="25396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995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719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Financováno</a:t>
            </a:r>
            <a:r>
              <a:rPr kumimoji="0" lang="en-US" sz="1719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kumimoji="0" lang="en-US" sz="1719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Evropskou</a:t>
            </a:r>
            <a:r>
              <a:rPr kumimoji="0" lang="en-US" sz="1719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kumimoji="0" lang="en-US" sz="1719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unií</a:t>
            </a:r>
            <a:r>
              <a:rPr kumimoji="0" lang="en-US" sz="1719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. </a:t>
            </a:r>
            <a:r>
              <a:rPr kumimoji="0" lang="en-US" sz="1719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Nicméně</a:t>
            </a:r>
            <a:r>
              <a:rPr kumimoji="0" lang="en-US" sz="1719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kumimoji="0" lang="en-US" sz="1719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názory</a:t>
            </a:r>
            <a:r>
              <a:rPr kumimoji="0" lang="en-US" sz="1719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 a </a:t>
            </a:r>
            <a:r>
              <a:rPr kumimoji="0" lang="en-US" sz="1719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stanoviska</a:t>
            </a:r>
            <a:r>
              <a:rPr kumimoji="0" lang="en-US" sz="1719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kumimoji="0" lang="en-US" sz="1719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vyjádřená</a:t>
            </a:r>
            <a:r>
              <a:rPr kumimoji="0" lang="en-US" sz="1719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 v </a:t>
            </a:r>
            <a:r>
              <a:rPr kumimoji="0" lang="en-US" sz="1719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tomto</a:t>
            </a:r>
            <a:r>
              <a:rPr kumimoji="0" lang="en-US" sz="1719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kumimoji="0" lang="en-US" sz="1719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projektu</a:t>
            </a:r>
            <a:r>
              <a:rPr kumimoji="0" lang="en-US" sz="1719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kumimoji="0" lang="en-US" sz="1719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jsou</a:t>
            </a:r>
            <a:r>
              <a:rPr kumimoji="0" lang="en-US" sz="1719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kumimoji="0" lang="en-US" sz="1719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pouze</a:t>
            </a:r>
            <a:r>
              <a:rPr kumimoji="0" lang="en-US" sz="1719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kumimoji="0" lang="en-US" sz="1719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názory</a:t>
            </a:r>
            <a:r>
              <a:rPr kumimoji="0" lang="en-US" sz="1719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kumimoji="0" lang="en-US" sz="1719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autora</a:t>
            </a:r>
            <a:r>
              <a:rPr kumimoji="0" lang="en-US" sz="1719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(ů) a </a:t>
            </a:r>
            <a:r>
              <a:rPr kumimoji="0" lang="en-US" sz="1719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nemusí</a:t>
            </a:r>
            <a:r>
              <a:rPr kumimoji="0" lang="en-US" sz="1719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kumimoji="0" lang="en-US" sz="1719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nutně</a:t>
            </a:r>
            <a:r>
              <a:rPr kumimoji="0" lang="en-US" sz="1719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kumimoji="0" lang="en-US" sz="1719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odrážet</a:t>
            </a:r>
            <a:r>
              <a:rPr kumimoji="0" lang="en-US" sz="1719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kumimoji="0" lang="en-US" sz="1719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názory</a:t>
            </a:r>
            <a:r>
              <a:rPr kumimoji="0" lang="en-US" sz="1719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kumimoji="0" lang="en-US" sz="1719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Evropské</a:t>
            </a:r>
            <a:r>
              <a:rPr kumimoji="0" lang="en-US" sz="1719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kumimoji="0" lang="en-US" sz="1719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unie</a:t>
            </a:r>
            <a:r>
              <a:rPr kumimoji="0" lang="en-US" sz="1719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kumimoji="0" lang="en-US" sz="1719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nebo</a:t>
            </a:r>
            <a:r>
              <a:rPr kumimoji="0" lang="en-US" sz="1719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kumimoji="0" lang="en-US" sz="1719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Výkonné</a:t>
            </a:r>
            <a:r>
              <a:rPr kumimoji="0" lang="en-US" sz="1719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kumimoji="0" lang="en-US" sz="1719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agentury</a:t>
            </a:r>
            <a:r>
              <a:rPr kumimoji="0" lang="en-US" sz="1719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 pro </a:t>
            </a:r>
            <a:r>
              <a:rPr kumimoji="0" lang="en-US" sz="1719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vzdělávání</a:t>
            </a:r>
            <a:r>
              <a:rPr kumimoji="0" lang="en-US" sz="1719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 a </a:t>
            </a:r>
            <a:r>
              <a:rPr kumimoji="0" lang="en-US" sz="1719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kulturu</a:t>
            </a:r>
            <a:r>
              <a:rPr kumimoji="0" lang="en-US" sz="1719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 (EACEA). </a:t>
            </a:r>
            <a:r>
              <a:rPr kumimoji="0" lang="en-US" sz="1719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Evropská</a:t>
            </a:r>
            <a:r>
              <a:rPr kumimoji="0" lang="en-US" sz="1719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kumimoji="0" lang="en-US" sz="1719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unie</a:t>
            </a:r>
            <a:r>
              <a:rPr kumimoji="0" lang="en-US" sz="1719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 ani EACEA </a:t>
            </a:r>
            <a:r>
              <a:rPr kumimoji="0" lang="en-US" sz="1719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nemohou</a:t>
            </a:r>
            <a:r>
              <a:rPr kumimoji="0" lang="en-US" sz="1719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kumimoji="0" lang="en-US" sz="1719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nést</a:t>
            </a:r>
            <a:r>
              <a:rPr kumimoji="0" lang="en-US" sz="1719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kumimoji="0" lang="en-US" sz="1719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odpovědnost</a:t>
            </a:r>
            <a:r>
              <a:rPr kumimoji="0" lang="en-US" sz="1719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 za </a:t>
            </a:r>
            <a:r>
              <a:rPr kumimoji="0" lang="en-US" sz="1719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tyto</a:t>
            </a:r>
            <a:r>
              <a:rPr kumimoji="0" lang="en-US" sz="1719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kumimoji="0" lang="en-US" sz="1719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názory</a:t>
            </a:r>
            <a:r>
              <a:rPr kumimoji="0" lang="en-US" sz="1719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1995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719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Všechny</a:t>
            </a:r>
            <a:r>
              <a:rPr kumimoji="0" lang="en-US" sz="1719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kumimoji="0" lang="en-US" sz="1719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výsledky</a:t>
            </a:r>
            <a:r>
              <a:rPr kumimoji="0" lang="en-US" sz="1719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kumimoji="0" lang="en-US" sz="1719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vyvinuté</a:t>
            </a:r>
            <a:r>
              <a:rPr kumimoji="0" lang="en-US" sz="1719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 v </a:t>
            </a:r>
            <a:r>
              <a:rPr kumimoji="0" lang="en-US" sz="1719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rámci</a:t>
            </a:r>
            <a:r>
              <a:rPr kumimoji="0" lang="en-US" sz="1719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kumimoji="0" lang="en-US" sz="1719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tohoto</a:t>
            </a:r>
            <a:r>
              <a:rPr kumimoji="0" lang="en-US" sz="1719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kumimoji="0" lang="en-US" sz="1719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projektu</a:t>
            </a:r>
            <a:r>
              <a:rPr kumimoji="0" lang="en-US" sz="1719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kumimoji="0" lang="en-US" sz="1719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jsou</a:t>
            </a:r>
            <a:r>
              <a:rPr kumimoji="0" lang="en-US" sz="1719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kumimoji="0" lang="en-US" sz="1719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dostupné</a:t>
            </a:r>
            <a:r>
              <a:rPr kumimoji="0" lang="en-US" sz="1719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 pod </a:t>
            </a:r>
            <a:r>
              <a:rPr kumimoji="0" lang="en-US" sz="1719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otevřenými</a:t>
            </a:r>
            <a:r>
              <a:rPr kumimoji="0" lang="en-US" sz="1719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kumimoji="0" lang="en-US" sz="1719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licencemi</a:t>
            </a:r>
            <a:r>
              <a:rPr kumimoji="0" lang="en-US" sz="1719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 (CC BY-NC 4.0). </a:t>
            </a:r>
            <a:r>
              <a:rPr kumimoji="0" lang="en-US" sz="1719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Mohou</a:t>
            </a:r>
            <a:r>
              <a:rPr kumimoji="0" lang="en-US" sz="1719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kumimoji="0" lang="en-US" sz="1719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být</a:t>
            </a:r>
            <a:r>
              <a:rPr kumimoji="0" lang="en-US" sz="1719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kumimoji="0" lang="en-US" sz="1719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používány</a:t>
            </a:r>
            <a:r>
              <a:rPr kumimoji="0" lang="en-US" sz="1719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kumimoji="0" lang="en-US" sz="1719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zdarma</a:t>
            </a:r>
            <a:r>
              <a:rPr kumimoji="0" lang="en-US" sz="1719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 a bez </a:t>
            </a:r>
            <a:r>
              <a:rPr kumimoji="0" lang="en-US" sz="1719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omezení</a:t>
            </a:r>
            <a:r>
              <a:rPr kumimoji="0" lang="en-US" sz="1719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. </a:t>
            </a:r>
            <a:r>
              <a:rPr kumimoji="0" lang="en-US" sz="1719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Kopírování</a:t>
            </a:r>
            <a:r>
              <a:rPr kumimoji="0" lang="en-US" sz="1719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kumimoji="0" lang="en-US" sz="1719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nebo</a:t>
            </a:r>
            <a:r>
              <a:rPr kumimoji="0" lang="en-US" sz="1719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kumimoji="0" lang="en-US" sz="1719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zpracování</a:t>
            </a:r>
            <a:r>
              <a:rPr kumimoji="0" lang="en-US" sz="1719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kumimoji="0" lang="en-US" sz="1719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těchto</a:t>
            </a:r>
            <a:r>
              <a:rPr kumimoji="0" lang="en-US" sz="1719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kumimoji="0" lang="en-US" sz="1719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materiálů</a:t>
            </a:r>
            <a:r>
              <a:rPr kumimoji="0" lang="en-US" sz="1719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 v </a:t>
            </a:r>
            <a:r>
              <a:rPr kumimoji="0" lang="en-US" sz="1719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celku</a:t>
            </a:r>
            <a:r>
              <a:rPr kumimoji="0" lang="en-US" sz="1719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kumimoji="0" lang="en-US" sz="1719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nebo</a:t>
            </a:r>
            <a:r>
              <a:rPr kumimoji="0" lang="en-US" sz="1719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kumimoji="0" lang="en-US" sz="1719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zčásti</a:t>
            </a:r>
            <a:r>
              <a:rPr kumimoji="0" lang="en-US" sz="1719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 bez </a:t>
            </a:r>
            <a:r>
              <a:rPr kumimoji="0" lang="en-US" sz="1719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souhlasu</a:t>
            </a:r>
            <a:r>
              <a:rPr kumimoji="0" lang="en-US" sz="1719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kumimoji="0" lang="en-US" sz="1719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autora</a:t>
            </a:r>
            <a:r>
              <a:rPr kumimoji="0" lang="en-US" sz="1719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 je </a:t>
            </a:r>
            <a:r>
              <a:rPr kumimoji="0" lang="en-US" sz="1719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zakázáno</a:t>
            </a:r>
            <a:r>
              <a:rPr kumimoji="0" lang="en-US" sz="1719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. </a:t>
            </a:r>
            <a:r>
              <a:rPr kumimoji="0" lang="en-US" sz="1719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Při</a:t>
            </a:r>
            <a:r>
              <a:rPr kumimoji="0" lang="en-US" sz="1719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kumimoji="0" lang="en-US" sz="1719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použití</a:t>
            </a:r>
            <a:r>
              <a:rPr kumimoji="0" lang="en-US" sz="1719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kumimoji="0" lang="en-US" sz="1719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výsledků</a:t>
            </a:r>
            <a:r>
              <a:rPr kumimoji="0" lang="en-US" sz="1719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 je </a:t>
            </a:r>
            <a:r>
              <a:rPr kumimoji="0" lang="en-US" sz="1719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nutné</a:t>
            </a:r>
            <a:r>
              <a:rPr kumimoji="0" lang="en-US" sz="1719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kumimoji="0" lang="en-US" sz="1719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uvést</a:t>
            </a:r>
            <a:r>
              <a:rPr kumimoji="0" lang="en-US" sz="1719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kumimoji="0" lang="en-US" sz="1719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zdroj</a:t>
            </a:r>
            <a:r>
              <a:rPr kumimoji="0" lang="en-US" sz="1719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kumimoji="0" lang="en-US" sz="1719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financování</a:t>
            </a:r>
            <a:r>
              <a:rPr kumimoji="0" lang="en-US" sz="1719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 a </a:t>
            </a:r>
            <a:r>
              <a:rPr kumimoji="0" lang="en-US" sz="1719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autory</a:t>
            </a:r>
            <a:r>
              <a:rPr kumimoji="0" lang="en-US" sz="1719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.</a:t>
            </a:r>
            <a:endParaRPr kumimoji="0" lang="pl-PL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55" name="Google Shape;555;p23"/>
          <p:cNvSpPr txBox="1"/>
          <p:nvPr/>
        </p:nvSpPr>
        <p:spPr>
          <a:xfrm>
            <a:off x="5746462" y="8257662"/>
            <a:ext cx="5662500" cy="17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38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PROJEKT NR 2023-2-PL01-KA210-VET-000176822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56" name="Google Shape;556;p23"/>
          <p:cNvSpPr txBox="1"/>
          <p:nvPr/>
        </p:nvSpPr>
        <p:spPr>
          <a:xfrm>
            <a:off x="2369812" y="2500928"/>
            <a:ext cx="8185200" cy="14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2001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719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https://www.coventry.ac.uk/wroclaw/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22001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719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https://kreatywnidlabiznesu.pl/cyber-sec-edu-check/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22001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719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https://eccedu.net/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557" name="Google Shape;557;p23"/>
          <p:cNvGrpSpPr/>
          <p:nvPr/>
        </p:nvGrpSpPr>
        <p:grpSpPr>
          <a:xfrm rot="5400000">
            <a:off x="15608368" y="1887032"/>
            <a:ext cx="1504526" cy="1337028"/>
            <a:chOff x="36828" y="54313"/>
            <a:chExt cx="739143" cy="656887"/>
          </a:xfrm>
        </p:grpSpPr>
        <p:sp>
          <p:nvSpPr>
            <p:cNvPr id="558" name="Google Shape;558;p23"/>
            <p:cNvSpPr/>
            <p:nvPr/>
          </p:nvSpPr>
          <p:spPr>
            <a:xfrm>
              <a:off x="36828" y="54313"/>
              <a:ext cx="739143" cy="656887"/>
            </a:xfrm>
            <a:custGeom>
              <a:avLst/>
              <a:gdLst/>
              <a:ahLst/>
              <a:cxnLst/>
              <a:rect l="l" t="t" r="r" b="b"/>
              <a:pathLst>
                <a:path w="739143" h="656887" extrusionOk="0">
                  <a:moveTo>
                    <a:pt x="416006" y="26947"/>
                  </a:moveTo>
                  <a:lnTo>
                    <a:pt x="729538" y="575627"/>
                  </a:lnTo>
                  <a:cubicBezTo>
                    <a:pt x="739144" y="592437"/>
                    <a:pt x="739075" y="613090"/>
                    <a:pt x="729357" y="629835"/>
                  </a:cubicBezTo>
                  <a:cubicBezTo>
                    <a:pt x="719639" y="646581"/>
                    <a:pt x="701742" y="656887"/>
                    <a:pt x="682381" y="656887"/>
                  </a:cubicBezTo>
                  <a:lnTo>
                    <a:pt x="56763" y="656887"/>
                  </a:lnTo>
                  <a:cubicBezTo>
                    <a:pt x="37402" y="656887"/>
                    <a:pt x="19505" y="646581"/>
                    <a:pt x="9787" y="629835"/>
                  </a:cubicBezTo>
                  <a:cubicBezTo>
                    <a:pt x="69" y="613090"/>
                    <a:pt x="0" y="592437"/>
                    <a:pt x="9606" y="575627"/>
                  </a:cubicBezTo>
                  <a:lnTo>
                    <a:pt x="323138" y="26947"/>
                  </a:lnTo>
                  <a:cubicBezTo>
                    <a:pt x="332660" y="10284"/>
                    <a:pt x="350380" y="0"/>
                    <a:pt x="369572" y="0"/>
                  </a:cubicBezTo>
                  <a:cubicBezTo>
                    <a:pt x="388764" y="0"/>
                    <a:pt x="406484" y="10284"/>
                    <a:pt x="416006" y="26947"/>
                  </a:cubicBezTo>
                  <a:close/>
                </a:path>
              </a:pathLst>
            </a:custGeom>
            <a:solidFill>
              <a:srgbClr val="1C94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9" name="Google Shape;559;p23"/>
            <p:cNvSpPr txBox="1"/>
            <p:nvPr/>
          </p:nvSpPr>
          <p:spPr>
            <a:xfrm>
              <a:off x="127000" y="358775"/>
              <a:ext cx="558900" cy="301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8833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60" name="Google Shape;560;p23"/>
          <p:cNvGrpSpPr/>
          <p:nvPr/>
        </p:nvGrpSpPr>
        <p:grpSpPr>
          <a:xfrm rot="5400000">
            <a:off x="16540492" y="495532"/>
            <a:ext cx="1504526" cy="1337028"/>
            <a:chOff x="36828" y="54313"/>
            <a:chExt cx="739143" cy="656887"/>
          </a:xfrm>
        </p:grpSpPr>
        <p:sp>
          <p:nvSpPr>
            <p:cNvPr id="561" name="Google Shape;561;p23"/>
            <p:cNvSpPr/>
            <p:nvPr/>
          </p:nvSpPr>
          <p:spPr>
            <a:xfrm>
              <a:off x="36828" y="54313"/>
              <a:ext cx="739143" cy="656887"/>
            </a:xfrm>
            <a:custGeom>
              <a:avLst/>
              <a:gdLst/>
              <a:ahLst/>
              <a:cxnLst/>
              <a:rect l="l" t="t" r="r" b="b"/>
              <a:pathLst>
                <a:path w="739143" h="656887" extrusionOk="0">
                  <a:moveTo>
                    <a:pt x="416006" y="26947"/>
                  </a:moveTo>
                  <a:lnTo>
                    <a:pt x="729538" y="575627"/>
                  </a:lnTo>
                  <a:cubicBezTo>
                    <a:pt x="739144" y="592437"/>
                    <a:pt x="739075" y="613090"/>
                    <a:pt x="729357" y="629835"/>
                  </a:cubicBezTo>
                  <a:cubicBezTo>
                    <a:pt x="719639" y="646581"/>
                    <a:pt x="701742" y="656887"/>
                    <a:pt x="682381" y="656887"/>
                  </a:cubicBezTo>
                  <a:lnTo>
                    <a:pt x="56763" y="656887"/>
                  </a:lnTo>
                  <a:cubicBezTo>
                    <a:pt x="37402" y="656887"/>
                    <a:pt x="19505" y="646581"/>
                    <a:pt x="9787" y="629835"/>
                  </a:cubicBezTo>
                  <a:cubicBezTo>
                    <a:pt x="69" y="613090"/>
                    <a:pt x="0" y="592437"/>
                    <a:pt x="9606" y="575627"/>
                  </a:cubicBezTo>
                  <a:lnTo>
                    <a:pt x="323138" y="26947"/>
                  </a:lnTo>
                  <a:cubicBezTo>
                    <a:pt x="332660" y="10284"/>
                    <a:pt x="350380" y="0"/>
                    <a:pt x="369572" y="0"/>
                  </a:cubicBezTo>
                  <a:cubicBezTo>
                    <a:pt x="388764" y="0"/>
                    <a:pt x="406484" y="10284"/>
                    <a:pt x="416006" y="26947"/>
                  </a:cubicBezTo>
                  <a:close/>
                </a:path>
              </a:pathLst>
            </a:custGeom>
            <a:solidFill>
              <a:srgbClr val="2C53AB"/>
            </a:solidFill>
            <a:ln w="38100" cap="sq" cmpd="sng">
              <a:solidFill>
                <a:srgbClr val="2C53AB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2" name="Google Shape;562;p23"/>
            <p:cNvSpPr txBox="1"/>
            <p:nvPr/>
          </p:nvSpPr>
          <p:spPr>
            <a:xfrm>
              <a:off x="127000" y="358775"/>
              <a:ext cx="558900" cy="301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8833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63" name="Google Shape;563;p23"/>
          <p:cNvGrpSpPr/>
          <p:nvPr/>
        </p:nvGrpSpPr>
        <p:grpSpPr>
          <a:xfrm rot="-5400000">
            <a:off x="15068185" y="463628"/>
            <a:ext cx="1489532" cy="1325974"/>
            <a:chOff x="40511" y="59744"/>
            <a:chExt cx="731777" cy="651456"/>
          </a:xfrm>
        </p:grpSpPr>
        <p:sp>
          <p:nvSpPr>
            <p:cNvPr id="564" name="Google Shape;564;p23"/>
            <p:cNvSpPr/>
            <p:nvPr/>
          </p:nvSpPr>
          <p:spPr>
            <a:xfrm>
              <a:off x="40511" y="59744"/>
              <a:ext cx="731777" cy="651456"/>
            </a:xfrm>
            <a:custGeom>
              <a:avLst/>
              <a:gdLst/>
              <a:ahLst/>
              <a:cxnLst/>
              <a:rect l="l" t="t" r="r" b="b"/>
              <a:pathLst>
                <a:path w="731777" h="651456" extrusionOk="0">
                  <a:moveTo>
                    <a:pt x="416967" y="29642"/>
                  </a:moveTo>
                  <a:lnTo>
                    <a:pt x="721211" y="562070"/>
                  </a:lnTo>
                  <a:cubicBezTo>
                    <a:pt x="731778" y="580561"/>
                    <a:pt x="731702" y="603279"/>
                    <a:pt x="721012" y="621699"/>
                  </a:cubicBezTo>
                  <a:cubicBezTo>
                    <a:pt x="710323" y="640119"/>
                    <a:pt x="690636" y="651456"/>
                    <a:pt x="669339" y="651456"/>
                  </a:cubicBezTo>
                  <a:lnTo>
                    <a:pt x="62439" y="651456"/>
                  </a:lnTo>
                  <a:cubicBezTo>
                    <a:pt x="41142" y="651456"/>
                    <a:pt x="21455" y="640119"/>
                    <a:pt x="10766" y="621699"/>
                  </a:cubicBezTo>
                  <a:cubicBezTo>
                    <a:pt x="76" y="603279"/>
                    <a:pt x="0" y="580561"/>
                    <a:pt x="10567" y="562070"/>
                  </a:cubicBezTo>
                  <a:lnTo>
                    <a:pt x="314811" y="29642"/>
                  </a:lnTo>
                  <a:cubicBezTo>
                    <a:pt x="325285" y="11312"/>
                    <a:pt x="344778" y="0"/>
                    <a:pt x="365889" y="0"/>
                  </a:cubicBezTo>
                  <a:cubicBezTo>
                    <a:pt x="387000" y="0"/>
                    <a:pt x="406493" y="11312"/>
                    <a:pt x="416967" y="29642"/>
                  </a:cubicBezTo>
                  <a:close/>
                </a:path>
              </a:pathLst>
            </a:custGeom>
            <a:solidFill>
              <a:srgbClr val="FFFFFF"/>
            </a:solidFill>
            <a:ln w="381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5" name="Google Shape;565;p23"/>
            <p:cNvSpPr txBox="1"/>
            <p:nvPr/>
          </p:nvSpPr>
          <p:spPr>
            <a:xfrm>
              <a:off x="127000" y="358775"/>
              <a:ext cx="558900" cy="301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8833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66" name="Google Shape;566;p23"/>
          <p:cNvGrpSpPr/>
          <p:nvPr/>
        </p:nvGrpSpPr>
        <p:grpSpPr>
          <a:xfrm rot="5400000">
            <a:off x="16592883" y="3136952"/>
            <a:ext cx="1504526" cy="1337028"/>
            <a:chOff x="36828" y="54313"/>
            <a:chExt cx="739143" cy="656887"/>
          </a:xfrm>
        </p:grpSpPr>
        <p:sp>
          <p:nvSpPr>
            <p:cNvPr id="567" name="Google Shape;567;p23"/>
            <p:cNvSpPr/>
            <p:nvPr/>
          </p:nvSpPr>
          <p:spPr>
            <a:xfrm>
              <a:off x="36828" y="54313"/>
              <a:ext cx="739143" cy="656887"/>
            </a:xfrm>
            <a:custGeom>
              <a:avLst/>
              <a:gdLst/>
              <a:ahLst/>
              <a:cxnLst/>
              <a:rect l="l" t="t" r="r" b="b"/>
              <a:pathLst>
                <a:path w="739143" h="656887" extrusionOk="0">
                  <a:moveTo>
                    <a:pt x="416006" y="26947"/>
                  </a:moveTo>
                  <a:lnTo>
                    <a:pt x="729538" y="575627"/>
                  </a:lnTo>
                  <a:cubicBezTo>
                    <a:pt x="739144" y="592437"/>
                    <a:pt x="739075" y="613090"/>
                    <a:pt x="729357" y="629835"/>
                  </a:cubicBezTo>
                  <a:cubicBezTo>
                    <a:pt x="719639" y="646581"/>
                    <a:pt x="701742" y="656887"/>
                    <a:pt x="682381" y="656887"/>
                  </a:cubicBezTo>
                  <a:lnTo>
                    <a:pt x="56763" y="656887"/>
                  </a:lnTo>
                  <a:cubicBezTo>
                    <a:pt x="37402" y="656887"/>
                    <a:pt x="19505" y="646581"/>
                    <a:pt x="9787" y="629835"/>
                  </a:cubicBezTo>
                  <a:cubicBezTo>
                    <a:pt x="69" y="613090"/>
                    <a:pt x="0" y="592437"/>
                    <a:pt x="9606" y="575627"/>
                  </a:cubicBezTo>
                  <a:lnTo>
                    <a:pt x="323138" y="26947"/>
                  </a:lnTo>
                  <a:cubicBezTo>
                    <a:pt x="332660" y="10284"/>
                    <a:pt x="350380" y="0"/>
                    <a:pt x="369572" y="0"/>
                  </a:cubicBezTo>
                  <a:cubicBezTo>
                    <a:pt x="388764" y="0"/>
                    <a:pt x="406484" y="10284"/>
                    <a:pt x="416006" y="26947"/>
                  </a:cubicBezTo>
                  <a:close/>
                </a:path>
              </a:pathLst>
            </a:custGeom>
            <a:solidFill>
              <a:srgbClr val="5682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8" name="Google Shape;568;p23"/>
            <p:cNvSpPr txBox="1"/>
            <p:nvPr/>
          </p:nvSpPr>
          <p:spPr>
            <a:xfrm>
              <a:off x="127000" y="358775"/>
              <a:ext cx="558900" cy="301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8833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" name="Obraz 2">
            <a:extLst>
              <a:ext uri="{FF2B5EF4-FFF2-40B4-BE49-F238E27FC236}">
                <a16:creationId xmlns:a16="http://schemas.microsoft.com/office/drawing/2014/main" id="{B91A06DC-0A1F-0B99-1E4B-E81C2BDBC1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31790" y="8887749"/>
            <a:ext cx="11424419" cy="1255004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-5233270" y="-1734395"/>
            <a:ext cx="12332777" cy="13044283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endParaRPr/>
          </a:p>
        </p:txBody>
      </p:sp>
      <p:sp>
        <p:nvSpPr>
          <p:cNvPr id="6" name="Freeform 6"/>
          <p:cNvSpPr/>
          <p:nvPr/>
        </p:nvSpPr>
        <p:spPr>
          <a:xfrm>
            <a:off x="-6007842" y="-1797460"/>
            <a:ext cx="13881919" cy="13881919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002060"/>
          </a:solidFill>
          <a:ln>
            <a:solidFill>
              <a:srgbClr val="002060"/>
            </a:solidFill>
          </a:ln>
        </p:spPr>
        <p:txBody>
          <a:bodyPr/>
          <a:lstStyle/>
          <a:p>
            <a:endParaRPr lang="pl-PL"/>
          </a:p>
        </p:txBody>
      </p:sp>
      <p:sp>
        <p:nvSpPr>
          <p:cNvPr id="8" name="TextBox 8"/>
          <p:cNvSpPr txBox="1"/>
          <p:nvPr/>
        </p:nvSpPr>
        <p:spPr>
          <a:xfrm>
            <a:off x="1028700" y="3399437"/>
            <a:ext cx="5280510" cy="1636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553"/>
              </a:lnSpc>
              <a:spcBef>
                <a:spcPct val="0"/>
              </a:spcBef>
            </a:pPr>
            <a:r>
              <a:rPr lang="en-US" sz="4680" dirty="0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1. </a:t>
            </a:r>
            <a:r>
              <a:rPr lang="en-US" sz="4680" dirty="0" err="1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Které</a:t>
            </a:r>
            <a:r>
              <a:rPr lang="en-US" sz="4680" dirty="0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4680" dirty="0" err="1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heslo</a:t>
            </a:r>
            <a:r>
              <a:rPr lang="en-US" sz="4680" dirty="0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je </a:t>
            </a:r>
            <a:r>
              <a:rPr lang="en-US" sz="4680" dirty="0" err="1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nejbezpečnější</a:t>
            </a:r>
            <a:r>
              <a:rPr lang="en-US" sz="4680" dirty="0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?</a:t>
            </a:r>
          </a:p>
        </p:txBody>
      </p:sp>
      <p:sp>
        <p:nvSpPr>
          <p:cNvPr id="9" name="Freeform 9"/>
          <p:cNvSpPr/>
          <p:nvPr/>
        </p:nvSpPr>
        <p:spPr>
          <a:xfrm>
            <a:off x="8618101" y="1767991"/>
            <a:ext cx="1424256" cy="1424256"/>
          </a:xfrm>
          <a:custGeom>
            <a:avLst/>
            <a:gdLst/>
            <a:ahLst/>
            <a:cxnLst/>
            <a:rect l="l" t="t" r="r" b="b"/>
            <a:pathLst>
              <a:path w="1424256" h="1424256">
                <a:moveTo>
                  <a:pt x="0" y="0"/>
                </a:moveTo>
                <a:lnTo>
                  <a:pt x="1424255" y="0"/>
                </a:lnTo>
                <a:lnTo>
                  <a:pt x="1424255" y="1424256"/>
                </a:lnTo>
                <a:lnTo>
                  <a:pt x="0" y="14242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pl-PL"/>
          </a:p>
        </p:txBody>
      </p:sp>
      <p:sp>
        <p:nvSpPr>
          <p:cNvPr id="10" name="TextBox 10"/>
          <p:cNvSpPr txBox="1"/>
          <p:nvPr/>
        </p:nvSpPr>
        <p:spPr>
          <a:xfrm>
            <a:off x="10280481" y="2052316"/>
            <a:ext cx="5768345" cy="441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499" u="none" strike="noStrike" spc="-49">
                <a:solidFill>
                  <a:srgbClr val="145DA0"/>
                </a:solidFill>
                <a:latin typeface="Poppins"/>
                <a:ea typeface="Poppins"/>
                <a:cs typeface="Poppins"/>
                <a:sym typeface="Poppins"/>
              </a:rPr>
              <a:t>JPL93#q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8763159" y="2041203"/>
            <a:ext cx="1134140" cy="8016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697"/>
              </a:lnSpc>
              <a:spcBef>
                <a:spcPct val="0"/>
              </a:spcBef>
            </a:pPr>
            <a:r>
              <a:rPr lang="en-US" sz="4784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a</a:t>
            </a:r>
          </a:p>
        </p:txBody>
      </p:sp>
      <p:sp>
        <p:nvSpPr>
          <p:cNvPr id="12" name="Freeform 12"/>
          <p:cNvSpPr/>
          <p:nvPr/>
        </p:nvSpPr>
        <p:spPr>
          <a:xfrm>
            <a:off x="9144000" y="3541391"/>
            <a:ext cx="1424256" cy="1424256"/>
          </a:xfrm>
          <a:custGeom>
            <a:avLst/>
            <a:gdLst/>
            <a:ahLst/>
            <a:cxnLst/>
            <a:rect l="l" t="t" r="r" b="b"/>
            <a:pathLst>
              <a:path w="1424256" h="1424256">
                <a:moveTo>
                  <a:pt x="0" y="0"/>
                </a:moveTo>
                <a:lnTo>
                  <a:pt x="1424256" y="0"/>
                </a:lnTo>
                <a:lnTo>
                  <a:pt x="1424256" y="1424256"/>
                </a:lnTo>
                <a:lnTo>
                  <a:pt x="0" y="14242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pl-PL"/>
          </a:p>
        </p:txBody>
      </p:sp>
      <p:sp>
        <p:nvSpPr>
          <p:cNvPr id="13" name="TextBox 13"/>
          <p:cNvSpPr txBox="1"/>
          <p:nvPr/>
        </p:nvSpPr>
        <p:spPr>
          <a:xfrm>
            <a:off x="10688346" y="3999519"/>
            <a:ext cx="5768345" cy="441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499" spc="-49">
                <a:solidFill>
                  <a:srgbClr val="145DA0"/>
                </a:solidFill>
                <a:latin typeface="Poppins"/>
                <a:ea typeface="Poppins"/>
                <a:cs typeface="Poppins"/>
                <a:sym typeface="Poppins"/>
              </a:rPr>
              <a:t>anna1234!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9289058" y="3814603"/>
            <a:ext cx="1134140" cy="8016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697"/>
              </a:lnSpc>
              <a:spcBef>
                <a:spcPct val="0"/>
              </a:spcBef>
            </a:pPr>
            <a:r>
              <a:rPr lang="en-US" sz="4784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b</a:t>
            </a:r>
          </a:p>
        </p:txBody>
      </p:sp>
      <p:sp>
        <p:nvSpPr>
          <p:cNvPr id="15" name="Freeform 15"/>
          <p:cNvSpPr/>
          <p:nvPr/>
        </p:nvSpPr>
        <p:spPr>
          <a:xfrm>
            <a:off x="9144000" y="5318072"/>
            <a:ext cx="1424256" cy="1424256"/>
          </a:xfrm>
          <a:custGeom>
            <a:avLst/>
            <a:gdLst/>
            <a:ahLst/>
            <a:cxnLst/>
            <a:rect l="l" t="t" r="r" b="b"/>
            <a:pathLst>
              <a:path w="1424256" h="1424256">
                <a:moveTo>
                  <a:pt x="0" y="0"/>
                </a:moveTo>
                <a:lnTo>
                  <a:pt x="1424256" y="0"/>
                </a:lnTo>
                <a:lnTo>
                  <a:pt x="1424256" y="1424256"/>
                </a:lnTo>
                <a:lnTo>
                  <a:pt x="0" y="14242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pl-PL"/>
          </a:p>
        </p:txBody>
      </p:sp>
      <p:sp>
        <p:nvSpPr>
          <p:cNvPr id="16" name="TextBox 16"/>
          <p:cNvSpPr txBox="1"/>
          <p:nvPr/>
        </p:nvSpPr>
        <p:spPr>
          <a:xfrm>
            <a:off x="10817587" y="5776200"/>
            <a:ext cx="5768345" cy="441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499" spc="-49">
                <a:solidFill>
                  <a:srgbClr val="145DA0"/>
                </a:solidFill>
                <a:latin typeface="Poppins"/>
                <a:ea typeface="Poppins"/>
                <a:cs typeface="Poppins"/>
                <a:sym typeface="Poppins"/>
              </a:rPr>
              <a:t>Bazylia456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9289058" y="5591284"/>
            <a:ext cx="1134140" cy="8016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697"/>
              </a:lnSpc>
              <a:spcBef>
                <a:spcPct val="0"/>
              </a:spcBef>
            </a:pPr>
            <a:r>
              <a:rPr lang="en-US" sz="4784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c</a:t>
            </a:r>
          </a:p>
        </p:txBody>
      </p:sp>
      <p:sp>
        <p:nvSpPr>
          <p:cNvPr id="18" name="Freeform 18"/>
          <p:cNvSpPr/>
          <p:nvPr/>
        </p:nvSpPr>
        <p:spPr>
          <a:xfrm>
            <a:off x="8618101" y="7094753"/>
            <a:ext cx="1424256" cy="1424256"/>
          </a:xfrm>
          <a:custGeom>
            <a:avLst/>
            <a:gdLst/>
            <a:ahLst/>
            <a:cxnLst/>
            <a:rect l="l" t="t" r="r" b="b"/>
            <a:pathLst>
              <a:path w="1424256" h="1424256">
                <a:moveTo>
                  <a:pt x="0" y="0"/>
                </a:moveTo>
                <a:lnTo>
                  <a:pt x="1424255" y="0"/>
                </a:lnTo>
                <a:lnTo>
                  <a:pt x="1424255" y="1424256"/>
                </a:lnTo>
                <a:lnTo>
                  <a:pt x="0" y="14242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pl-PL"/>
          </a:p>
        </p:txBody>
      </p:sp>
      <p:sp>
        <p:nvSpPr>
          <p:cNvPr id="19" name="TextBox 19"/>
          <p:cNvSpPr txBox="1"/>
          <p:nvPr/>
        </p:nvSpPr>
        <p:spPr>
          <a:xfrm>
            <a:off x="10280481" y="7552881"/>
            <a:ext cx="5768345" cy="441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499" spc="-49" dirty="0" err="1">
                <a:solidFill>
                  <a:srgbClr val="145DA0"/>
                </a:solidFill>
                <a:latin typeface="Poppins"/>
                <a:ea typeface="Poppins"/>
                <a:cs typeface="Poppins"/>
                <a:sym typeface="Poppins"/>
              </a:rPr>
              <a:t>Neprolomistentokodhackere</a:t>
            </a:r>
            <a:endParaRPr lang="en-US" sz="2499" spc="-49" dirty="0">
              <a:solidFill>
                <a:srgbClr val="145DA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8763159" y="7367965"/>
            <a:ext cx="1134140" cy="8016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697"/>
              </a:lnSpc>
              <a:spcBef>
                <a:spcPct val="0"/>
              </a:spcBef>
            </a:pPr>
            <a:r>
              <a:rPr lang="en-US" sz="4784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d</a:t>
            </a:r>
          </a:p>
        </p:txBody>
      </p:sp>
      <p:grpSp>
        <p:nvGrpSpPr>
          <p:cNvPr id="21" name="Group 21"/>
          <p:cNvGrpSpPr/>
          <p:nvPr/>
        </p:nvGrpSpPr>
        <p:grpSpPr>
          <a:xfrm>
            <a:off x="7905455" y="2656032"/>
            <a:ext cx="373607" cy="373607"/>
            <a:chOff x="0" y="0"/>
            <a:chExt cx="812800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FDFD"/>
            </a:solidFill>
            <a:ln w="38100" cap="sq">
              <a:solidFill>
                <a:srgbClr val="00569E"/>
              </a:solidFill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8315313" y="4180490"/>
            <a:ext cx="373607" cy="373607"/>
            <a:chOff x="0" y="0"/>
            <a:chExt cx="812800" cy="8128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FDFD"/>
            </a:solidFill>
            <a:ln w="38100" cap="sq">
              <a:solidFill>
                <a:srgbClr val="00569E"/>
              </a:solidFill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7944228" y="7402839"/>
            <a:ext cx="373607" cy="373607"/>
            <a:chOff x="0" y="0"/>
            <a:chExt cx="812800" cy="81280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FDFD"/>
            </a:solidFill>
            <a:ln w="38100" cap="sq">
              <a:solidFill>
                <a:srgbClr val="00569E"/>
              </a:solidFill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8309460" y="5760481"/>
            <a:ext cx="373607" cy="373607"/>
            <a:chOff x="0" y="0"/>
            <a:chExt cx="812800" cy="81280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FDFD"/>
            </a:solidFill>
            <a:ln w="38100" cap="sq">
              <a:solidFill>
                <a:srgbClr val="00569E"/>
              </a:solidFill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sp>
        <p:nvSpPr>
          <p:cNvPr id="33" name="Google Shape;129;p2">
            <a:extLst>
              <a:ext uri="{FF2B5EF4-FFF2-40B4-BE49-F238E27FC236}">
                <a16:creationId xmlns:a16="http://schemas.microsoft.com/office/drawing/2014/main" id="{1CD9974B-60F6-389A-6281-3575AF2CA038}"/>
              </a:ext>
            </a:extLst>
          </p:cNvPr>
          <p:cNvSpPr/>
          <p:nvPr/>
        </p:nvSpPr>
        <p:spPr>
          <a:xfrm>
            <a:off x="16056650" y="0"/>
            <a:ext cx="2230770" cy="2276296"/>
          </a:xfrm>
          <a:custGeom>
            <a:avLst/>
            <a:gdLst/>
            <a:ahLst/>
            <a:cxnLst/>
            <a:rect l="l" t="t" r="r" b="b"/>
            <a:pathLst>
              <a:path w="3642074" h="3642074" extrusionOk="0">
                <a:moveTo>
                  <a:pt x="0" y="0"/>
                </a:moveTo>
                <a:lnTo>
                  <a:pt x="3642074" y="0"/>
                </a:lnTo>
                <a:lnTo>
                  <a:pt x="3642074" y="3642074"/>
                </a:lnTo>
                <a:lnTo>
                  <a:pt x="0" y="36420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656283" y="-2445901"/>
            <a:ext cx="15178802" cy="15178802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145DA0"/>
              </a:solidFill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6007842" y="-1797460"/>
            <a:ext cx="13881919" cy="13881919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2060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028700" y="3399437"/>
            <a:ext cx="5517452" cy="24635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553"/>
              </a:lnSpc>
              <a:spcBef>
                <a:spcPct val="0"/>
              </a:spcBef>
            </a:pPr>
            <a:r>
              <a:rPr lang="en-US" sz="4680" dirty="0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2. </a:t>
            </a:r>
            <a:r>
              <a:rPr lang="en-US" sz="4680" dirty="0" err="1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Které</a:t>
            </a:r>
            <a:r>
              <a:rPr lang="en-US" sz="4680" dirty="0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4680" dirty="0" err="1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heslo</a:t>
            </a:r>
            <a:r>
              <a:rPr lang="en-US" sz="4680" dirty="0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je </a:t>
            </a:r>
            <a:r>
              <a:rPr lang="en-US" sz="4680" dirty="0" err="1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nejsnadněji</a:t>
            </a:r>
            <a:r>
              <a:rPr lang="en-US" sz="4680" dirty="0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4680" dirty="0" err="1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uhádnutelné</a:t>
            </a:r>
            <a:r>
              <a:rPr lang="en-US" sz="4680" dirty="0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?</a:t>
            </a:r>
          </a:p>
        </p:txBody>
      </p:sp>
      <p:sp>
        <p:nvSpPr>
          <p:cNvPr id="9" name="Freeform 9"/>
          <p:cNvSpPr/>
          <p:nvPr/>
        </p:nvSpPr>
        <p:spPr>
          <a:xfrm>
            <a:off x="8618101" y="1767991"/>
            <a:ext cx="1424256" cy="1424256"/>
          </a:xfrm>
          <a:custGeom>
            <a:avLst/>
            <a:gdLst/>
            <a:ahLst/>
            <a:cxnLst/>
            <a:rect l="l" t="t" r="r" b="b"/>
            <a:pathLst>
              <a:path w="1424256" h="1424256">
                <a:moveTo>
                  <a:pt x="0" y="0"/>
                </a:moveTo>
                <a:lnTo>
                  <a:pt x="1424255" y="0"/>
                </a:lnTo>
                <a:lnTo>
                  <a:pt x="1424255" y="1424256"/>
                </a:lnTo>
                <a:lnTo>
                  <a:pt x="0" y="14242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pl-PL"/>
          </a:p>
        </p:txBody>
      </p:sp>
      <p:sp>
        <p:nvSpPr>
          <p:cNvPr id="10" name="TextBox 10"/>
          <p:cNvSpPr txBox="1"/>
          <p:nvPr/>
        </p:nvSpPr>
        <p:spPr>
          <a:xfrm>
            <a:off x="10280481" y="2052316"/>
            <a:ext cx="5768345" cy="441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499" spc="-49">
                <a:solidFill>
                  <a:srgbClr val="145DA0"/>
                </a:solidFill>
                <a:latin typeface="Poppins"/>
                <a:ea typeface="Poppins"/>
                <a:cs typeface="Poppins"/>
                <a:sym typeface="Poppins"/>
              </a:rPr>
              <a:t>MojeHasło123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8763159" y="2041203"/>
            <a:ext cx="1134140" cy="8016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697"/>
              </a:lnSpc>
              <a:spcBef>
                <a:spcPct val="0"/>
              </a:spcBef>
            </a:pPr>
            <a:r>
              <a:rPr lang="en-US" sz="4784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a</a:t>
            </a:r>
          </a:p>
        </p:txBody>
      </p:sp>
      <p:sp>
        <p:nvSpPr>
          <p:cNvPr id="12" name="Freeform 12"/>
          <p:cNvSpPr/>
          <p:nvPr/>
        </p:nvSpPr>
        <p:spPr>
          <a:xfrm>
            <a:off x="9144000" y="3541391"/>
            <a:ext cx="1424256" cy="1424256"/>
          </a:xfrm>
          <a:custGeom>
            <a:avLst/>
            <a:gdLst/>
            <a:ahLst/>
            <a:cxnLst/>
            <a:rect l="l" t="t" r="r" b="b"/>
            <a:pathLst>
              <a:path w="1424256" h="1424256">
                <a:moveTo>
                  <a:pt x="0" y="0"/>
                </a:moveTo>
                <a:lnTo>
                  <a:pt x="1424256" y="0"/>
                </a:lnTo>
                <a:lnTo>
                  <a:pt x="1424256" y="1424256"/>
                </a:lnTo>
                <a:lnTo>
                  <a:pt x="0" y="14242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pl-PL"/>
          </a:p>
        </p:txBody>
      </p:sp>
      <p:sp>
        <p:nvSpPr>
          <p:cNvPr id="13" name="TextBox 13"/>
          <p:cNvSpPr txBox="1"/>
          <p:nvPr/>
        </p:nvSpPr>
        <p:spPr>
          <a:xfrm>
            <a:off x="10688346" y="3999519"/>
            <a:ext cx="5768345" cy="879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499" spc="-49">
                <a:solidFill>
                  <a:srgbClr val="145DA0"/>
                </a:solidFill>
                <a:latin typeface="Poppins"/>
                <a:ea typeface="Poppins"/>
                <a:cs typeface="Poppins"/>
                <a:sym typeface="Poppins"/>
              </a:rPr>
              <a:t>Letni2024</a:t>
            </a:r>
          </a:p>
          <a:p>
            <a:pPr algn="l">
              <a:lnSpc>
                <a:spcPts val="3499"/>
              </a:lnSpc>
            </a:pPr>
            <a:endParaRPr lang="en-US" sz="2499" spc="-49">
              <a:solidFill>
                <a:srgbClr val="145DA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9289058" y="3814603"/>
            <a:ext cx="1134140" cy="8016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697"/>
              </a:lnSpc>
              <a:spcBef>
                <a:spcPct val="0"/>
              </a:spcBef>
            </a:pPr>
            <a:r>
              <a:rPr lang="en-US" sz="4784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b</a:t>
            </a:r>
          </a:p>
        </p:txBody>
      </p:sp>
      <p:sp>
        <p:nvSpPr>
          <p:cNvPr id="15" name="Freeform 15"/>
          <p:cNvSpPr/>
          <p:nvPr/>
        </p:nvSpPr>
        <p:spPr>
          <a:xfrm>
            <a:off x="9144000" y="5318072"/>
            <a:ext cx="1424256" cy="1424256"/>
          </a:xfrm>
          <a:custGeom>
            <a:avLst/>
            <a:gdLst/>
            <a:ahLst/>
            <a:cxnLst/>
            <a:rect l="l" t="t" r="r" b="b"/>
            <a:pathLst>
              <a:path w="1424256" h="1424256">
                <a:moveTo>
                  <a:pt x="0" y="0"/>
                </a:moveTo>
                <a:lnTo>
                  <a:pt x="1424256" y="0"/>
                </a:lnTo>
                <a:lnTo>
                  <a:pt x="1424256" y="1424256"/>
                </a:lnTo>
                <a:lnTo>
                  <a:pt x="0" y="14242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pl-PL"/>
          </a:p>
        </p:txBody>
      </p:sp>
      <p:sp>
        <p:nvSpPr>
          <p:cNvPr id="16" name="TextBox 16"/>
          <p:cNvSpPr txBox="1"/>
          <p:nvPr/>
        </p:nvSpPr>
        <p:spPr>
          <a:xfrm>
            <a:off x="10817587" y="5776200"/>
            <a:ext cx="5768345" cy="879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499" spc="-49">
                <a:solidFill>
                  <a:srgbClr val="145DA0"/>
                </a:solidFill>
                <a:latin typeface="Poppins"/>
                <a:ea typeface="Poppins"/>
                <a:cs typeface="Poppins"/>
                <a:sym typeface="Poppins"/>
              </a:rPr>
              <a:t>Super!2023</a:t>
            </a:r>
          </a:p>
          <a:p>
            <a:pPr algn="l">
              <a:lnSpc>
                <a:spcPts val="3499"/>
              </a:lnSpc>
            </a:pPr>
            <a:endParaRPr lang="en-US" sz="2499" spc="-49">
              <a:solidFill>
                <a:srgbClr val="145DA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9289058" y="5591284"/>
            <a:ext cx="1134140" cy="8016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697"/>
              </a:lnSpc>
              <a:spcBef>
                <a:spcPct val="0"/>
              </a:spcBef>
            </a:pPr>
            <a:r>
              <a:rPr lang="en-US" sz="4784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c</a:t>
            </a:r>
          </a:p>
        </p:txBody>
      </p:sp>
      <p:sp>
        <p:nvSpPr>
          <p:cNvPr id="18" name="Freeform 18"/>
          <p:cNvSpPr/>
          <p:nvPr/>
        </p:nvSpPr>
        <p:spPr>
          <a:xfrm>
            <a:off x="8618101" y="7094753"/>
            <a:ext cx="1424256" cy="1424256"/>
          </a:xfrm>
          <a:custGeom>
            <a:avLst/>
            <a:gdLst/>
            <a:ahLst/>
            <a:cxnLst/>
            <a:rect l="l" t="t" r="r" b="b"/>
            <a:pathLst>
              <a:path w="1424256" h="1424256">
                <a:moveTo>
                  <a:pt x="0" y="0"/>
                </a:moveTo>
                <a:lnTo>
                  <a:pt x="1424255" y="0"/>
                </a:lnTo>
                <a:lnTo>
                  <a:pt x="1424255" y="1424256"/>
                </a:lnTo>
                <a:lnTo>
                  <a:pt x="0" y="14242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pl-PL"/>
          </a:p>
        </p:txBody>
      </p:sp>
      <p:sp>
        <p:nvSpPr>
          <p:cNvPr id="19" name="TextBox 19"/>
          <p:cNvSpPr txBox="1"/>
          <p:nvPr/>
        </p:nvSpPr>
        <p:spPr>
          <a:xfrm>
            <a:off x="10280481" y="7552881"/>
            <a:ext cx="5768345" cy="441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499" spc="-49">
                <a:solidFill>
                  <a:srgbClr val="145DA0"/>
                </a:solidFill>
                <a:latin typeface="Poppins"/>
                <a:ea typeface="Poppins"/>
                <a:cs typeface="Poppins"/>
                <a:sym typeface="Poppins"/>
              </a:rPr>
              <a:t>Qwerty!123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8763159" y="7367965"/>
            <a:ext cx="1134140" cy="8016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697"/>
              </a:lnSpc>
              <a:spcBef>
                <a:spcPct val="0"/>
              </a:spcBef>
            </a:pPr>
            <a:r>
              <a:rPr lang="en-US" sz="4784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d</a:t>
            </a:r>
          </a:p>
        </p:txBody>
      </p:sp>
      <p:grpSp>
        <p:nvGrpSpPr>
          <p:cNvPr id="21" name="Group 21"/>
          <p:cNvGrpSpPr/>
          <p:nvPr/>
        </p:nvGrpSpPr>
        <p:grpSpPr>
          <a:xfrm>
            <a:off x="7905455" y="2656032"/>
            <a:ext cx="373607" cy="373607"/>
            <a:chOff x="0" y="0"/>
            <a:chExt cx="812800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FDFD"/>
            </a:solidFill>
            <a:ln w="38100" cap="sq">
              <a:solidFill>
                <a:srgbClr val="00569E"/>
              </a:solidFill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8315313" y="4180490"/>
            <a:ext cx="373607" cy="373607"/>
            <a:chOff x="0" y="0"/>
            <a:chExt cx="812800" cy="8128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FDFD"/>
            </a:solidFill>
            <a:ln w="38100" cap="sq">
              <a:solidFill>
                <a:srgbClr val="00569E"/>
              </a:solidFill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7944228" y="7402839"/>
            <a:ext cx="373607" cy="373607"/>
            <a:chOff x="0" y="0"/>
            <a:chExt cx="812800" cy="81280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FDFD"/>
            </a:solidFill>
            <a:ln w="38100" cap="sq">
              <a:solidFill>
                <a:srgbClr val="00569E"/>
              </a:solidFill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8309460" y="5760481"/>
            <a:ext cx="373607" cy="373607"/>
            <a:chOff x="0" y="0"/>
            <a:chExt cx="812800" cy="81280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FDFD"/>
            </a:solidFill>
            <a:ln w="38100" cap="sq">
              <a:solidFill>
                <a:srgbClr val="00569E"/>
              </a:solidFill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sp>
        <p:nvSpPr>
          <p:cNvPr id="33" name="Google Shape;129;p2">
            <a:extLst>
              <a:ext uri="{FF2B5EF4-FFF2-40B4-BE49-F238E27FC236}">
                <a16:creationId xmlns:a16="http://schemas.microsoft.com/office/drawing/2014/main" id="{76FE6126-1367-58A0-A134-70AE1FA855DD}"/>
              </a:ext>
            </a:extLst>
          </p:cNvPr>
          <p:cNvSpPr/>
          <p:nvPr/>
        </p:nvSpPr>
        <p:spPr>
          <a:xfrm>
            <a:off x="16056650" y="0"/>
            <a:ext cx="2230770" cy="2276296"/>
          </a:xfrm>
          <a:custGeom>
            <a:avLst/>
            <a:gdLst/>
            <a:ahLst/>
            <a:cxnLst/>
            <a:rect l="l" t="t" r="r" b="b"/>
            <a:pathLst>
              <a:path w="3642074" h="3642074" extrusionOk="0">
                <a:moveTo>
                  <a:pt x="0" y="0"/>
                </a:moveTo>
                <a:lnTo>
                  <a:pt x="3642074" y="0"/>
                </a:lnTo>
                <a:lnTo>
                  <a:pt x="3642074" y="3642074"/>
                </a:lnTo>
                <a:lnTo>
                  <a:pt x="0" y="36420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656283" y="-2445901"/>
            <a:ext cx="15178802" cy="15178802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145DA0"/>
              </a:solidFill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5955204" y="-1734395"/>
            <a:ext cx="13881919" cy="13881919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2060"/>
            </a:solidFill>
          </p:spPr>
          <p:txBody>
            <a:bodyPr/>
            <a:lstStyle/>
            <a:p>
              <a:endParaRPr lang="pl-PL" dirty="0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028700" y="3399437"/>
            <a:ext cx="5517452" cy="24824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553"/>
              </a:lnSpc>
              <a:spcBef>
                <a:spcPct val="0"/>
              </a:spcBef>
            </a:pPr>
            <a:r>
              <a:rPr lang="en-US" sz="4680" dirty="0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3. </a:t>
            </a:r>
            <a:r>
              <a:rPr lang="en-US" sz="4680" dirty="0" err="1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Které</a:t>
            </a:r>
            <a:r>
              <a:rPr lang="en-US" sz="4680" dirty="0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4680" dirty="0" err="1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heslo</a:t>
            </a:r>
            <a:r>
              <a:rPr lang="en-US" sz="4680" dirty="0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je </a:t>
            </a:r>
            <a:r>
              <a:rPr lang="en-US" sz="4680" dirty="0" err="1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nejméně</a:t>
            </a:r>
            <a:r>
              <a:rPr lang="en-US" sz="4680" dirty="0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4680" dirty="0" err="1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bezpečné</a:t>
            </a:r>
            <a:r>
              <a:rPr lang="en-US" sz="4680" dirty="0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?</a:t>
            </a:r>
          </a:p>
        </p:txBody>
      </p:sp>
      <p:sp>
        <p:nvSpPr>
          <p:cNvPr id="9" name="Freeform 9"/>
          <p:cNvSpPr/>
          <p:nvPr/>
        </p:nvSpPr>
        <p:spPr>
          <a:xfrm>
            <a:off x="8618101" y="1767991"/>
            <a:ext cx="1424256" cy="1424256"/>
          </a:xfrm>
          <a:custGeom>
            <a:avLst/>
            <a:gdLst/>
            <a:ahLst/>
            <a:cxnLst/>
            <a:rect l="l" t="t" r="r" b="b"/>
            <a:pathLst>
              <a:path w="1424256" h="1424256">
                <a:moveTo>
                  <a:pt x="0" y="0"/>
                </a:moveTo>
                <a:lnTo>
                  <a:pt x="1424255" y="0"/>
                </a:lnTo>
                <a:lnTo>
                  <a:pt x="1424255" y="1424256"/>
                </a:lnTo>
                <a:lnTo>
                  <a:pt x="0" y="14242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pl-PL"/>
          </a:p>
        </p:txBody>
      </p:sp>
      <p:sp>
        <p:nvSpPr>
          <p:cNvPr id="10" name="TextBox 10"/>
          <p:cNvSpPr txBox="1"/>
          <p:nvPr/>
        </p:nvSpPr>
        <p:spPr>
          <a:xfrm>
            <a:off x="10280481" y="2052316"/>
            <a:ext cx="5768345" cy="879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499" spc="-49">
                <a:solidFill>
                  <a:srgbClr val="145DA0"/>
                </a:solidFill>
                <a:latin typeface="Poppins"/>
                <a:ea typeface="Poppins"/>
                <a:cs typeface="Poppins"/>
                <a:sym typeface="Poppins"/>
              </a:rPr>
              <a:t>Qwerty123</a:t>
            </a:r>
          </a:p>
          <a:p>
            <a:pPr algn="l">
              <a:lnSpc>
                <a:spcPts val="3499"/>
              </a:lnSpc>
            </a:pPr>
            <a:endParaRPr lang="en-US" sz="2499" spc="-49">
              <a:solidFill>
                <a:srgbClr val="145DA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8763159" y="2041203"/>
            <a:ext cx="1134140" cy="8016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697"/>
              </a:lnSpc>
              <a:spcBef>
                <a:spcPct val="0"/>
              </a:spcBef>
            </a:pPr>
            <a:r>
              <a:rPr lang="en-US" sz="4784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a</a:t>
            </a:r>
          </a:p>
        </p:txBody>
      </p:sp>
      <p:sp>
        <p:nvSpPr>
          <p:cNvPr id="12" name="Freeform 12"/>
          <p:cNvSpPr/>
          <p:nvPr/>
        </p:nvSpPr>
        <p:spPr>
          <a:xfrm>
            <a:off x="9144000" y="3541391"/>
            <a:ext cx="1424256" cy="1424256"/>
          </a:xfrm>
          <a:custGeom>
            <a:avLst/>
            <a:gdLst/>
            <a:ahLst/>
            <a:cxnLst/>
            <a:rect l="l" t="t" r="r" b="b"/>
            <a:pathLst>
              <a:path w="1424256" h="1424256">
                <a:moveTo>
                  <a:pt x="0" y="0"/>
                </a:moveTo>
                <a:lnTo>
                  <a:pt x="1424256" y="0"/>
                </a:lnTo>
                <a:lnTo>
                  <a:pt x="1424256" y="1424256"/>
                </a:lnTo>
                <a:lnTo>
                  <a:pt x="0" y="14242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pl-PL"/>
          </a:p>
        </p:txBody>
      </p:sp>
      <p:sp>
        <p:nvSpPr>
          <p:cNvPr id="13" name="TextBox 13"/>
          <p:cNvSpPr txBox="1"/>
          <p:nvPr/>
        </p:nvSpPr>
        <p:spPr>
          <a:xfrm>
            <a:off x="10688346" y="3999519"/>
            <a:ext cx="5768345" cy="879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499" spc="-49">
                <a:solidFill>
                  <a:srgbClr val="145DA0"/>
                </a:solidFill>
                <a:latin typeface="Poppins"/>
                <a:ea typeface="Poppins"/>
                <a:cs typeface="Poppins"/>
                <a:sym typeface="Poppins"/>
              </a:rPr>
              <a:t>P@ssw0rd</a:t>
            </a:r>
          </a:p>
          <a:p>
            <a:pPr algn="l">
              <a:lnSpc>
                <a:spcPts val="3499"/>
              </a:lnSpc>
            </a:pPr>
            <a:endParaRPr lang="en-US" sz="2499" spc="-49">
              <a:solidFill>
                <a:srgbClr val="145DA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9289058" y="3814603"/>
            <a:ext cx="1134140" cy="8016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697"/>
              </a:lnSpc>
              <a:spcBef>
                <a:spcPct val="0"/>
              </a:spcBef>
            </a:pPr>
            <a:r>
              <a:rPr lang="en-US" sz="4784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b</a:t>
            </a:r>
          </a:p>
        </p:txBody>
      </p:sp>
      <p:sp>
        <p:nvSpPr>
          <p:cNvPr id="15" name="Freeform 15"/>
          <p:cNvSpPr/>
          <p:nvPr/>
        </p:nvSpPr>
        <p:spPr>
          <a:xfrm>
            <a:off x="9144000" y="5318072"/>
            <a:ext cx="1424256" cy="1424256"/>
          </a:xfrm>
          <a:custGeom>
            <a:avLst/>
            <a:gdLst/>
            <a:ahLst/>
            <a:cxnLst/>
            <a:rect l="l" t="t" r="r" b="b"/>
            <a:pathLst>
              <a:path w="1424256" h="1424256">
                <a:moveTo>
                  <a:pt x="0" y="0"/>
                </a:moveTo>
                <a:lnTo>
                  <a:pt x="1424256" y="0"/>
                </a:lnTo>
                <a:lnTo>
                  <a:pt x="1424256" y="1424256"/>
                </a:lnTo>
                <a:lnTo>
                  <a:pt x="0" y="14242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pl-PL"/>
          </a:p>
        </p:txBody>
      </p:sp>
      <p:sp>
        <p:nvSpPr>
          <p:cNvPr id="16" name="TextBox 16"/>
          <p:cNvSpPr txBox="1"/>
          <p:nvPr/>
        </p:nvSpPr>
        <p:spPr>
          <a:xfrm>
            <a:off x="10817587" y="5776200"/>
            <a:ext cx="5768345" cy="879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499" spc="-49">
                <a:solidFill>
                  <a:srgbClr val="145DA0"/>
                </a:solidFill>
                <a:latin typeface="Poppins"/>
                <a:ea typeface="Poppins"/>
                <a:cs typeface="Poppins"/>
                <a:sym typeface="Poppins"/>
              </a:rPr>
              <a:t>1234abc!</a:t>
            </a:r>
          </a:p>
          <a:p>
            <a:pPr algn="l">
              <a:lnSpc>
                <a:spcPts val="3499"/>
              </a:lnSpc>
            </a:pPr>
            <a:endParaRPr lang="en-US" sz="2499" spc="-49">
              <a:solidFill>
                <a:srgbClr val="145DA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9289058" y="5591284"/>
            <a:ext cx="1134140" cy="8016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697"/>
              </a:lnSpc>
              <a:spcBef>
                <a:spcPct val="0"/>
              </a:spcBef>
            </a:pPr>
            <a:r>
              <a:rPr lang="en-US" sz="4784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c</a:t>
            </a:r>
          </a:p>
        </p:txBody>
      </p:sp>
      <p:sp>
        <p:nvSpPr>
          <p:cNvPr id="18" name="Freeform 18"/>
          <p:cNvSpPr/>
          <p:nvPr/>
        </p:nvSpPr>
        <p:spPr>
          <a:xfrm>
            <a:off x="8618101" y="7094753"/>
            <a:ext cx="1424256" cy="1424256"/>
          </a:xfrm>
          <a:custGeom>
            <a:avLst/>
            <a:gdLst/>
            <a:ahLst/>
            <a:cxnLst/>
            <a:rect l="l" t="t" r="r" b="b"/>
            <a:pathLst>
              <a:path w="1424256" h="1424256">
                <a:moveTo>
                  <a:pt x="0" y="0"/>
                </a:moveTo>
                <a:lnTo>
                  <a:pt x="1424255" y="0"/>
                </a:lnTo>
                <a:lnTo>
                  <a:pt x="1424255" y="1424256"/>
                </a:lnTo>
                <a:lnTo>
                  <a:pt x="0" y="14242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pl-PL"/>
          </a:p>
        </p:txBody>
      </p:sp>
      <p:sp>
        <p:nvSpPr>
          <p:cNvPr id="19" name="TextBox 19"/>
          <p:cNvSpPr txBox="1"/>
          <p:nvPr/>
        </p:nvSpPr>
        <p:spPr>
          <a:xfrm>
            <a:off x="10280481" y="7552881"/>
            <a:ext cx="5768345" cy="879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499" spc="-49">
                <a:solidFill>
                  <a:srgbClr val="145DA0"/>
                </a:solidFill>
                <a:latin typeface="Poppins"/>
                <a:ea typeface="Poppins"/>
                <a:cs typeface="Poppins"/>
                <a:sym typeface="Poppins"/>
              </a:rPr>
              <a:t>Secure*Pass123</a:t>
            </a:r>
          </a:p>
          <a:p>
            <a:pPr algn="l">
              <a:lnSpc>
                <a:spcPts val="3499"/>
              </a:lnSpc>
            </a:pPr>
            <a:endParaRPr lang="en-US" sz="2499" spc="-49">
              <a:solidFill>
                <a:srgbClr val="145DA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8763159" y="7367965"/>
            <a:ext cx="1134140" cy="8016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697"/>
              </a:lnSpc>
              <a:spcBef>
                <a:spcPct val="0"/>
              </a:spcBef>
            </a:pPr>
            <a:r>
              <a:rPr lang="en-US" sz="4784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d</a:t>
            </a:r>
          </a:p>
        </p:txBody>
      </p:sp>
      <p:grpSp>
        <p:nvGrpSpPr>
          <p:cNvPr id="21" name="Group 21"/>
          <p:cNvGrpSpPr/>
          <p:nvPr/>
        </p:nvGrpSpPr>
        <p:grpSpPr>
          <a:xfrm>
            <a:off x="7905455" y="2656032"/>
            <a:ext cx="373607" cy="373607"/>
            <a:chOff x="0" y="0"/>
            <a:chExt cx="812800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FDFD"/>
            </a:solidFill>
            <a:ln w="38100" cap="sq">
              <a:solidFill>
                <a:srgbClr val="00569E"/>
              </a:solidFill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8315313" y="4180490"/>
            <a:ext cx="373607" cy="373607"/>
            <a:chOff x="0" y="0"/>
            <a:chExt cx="812800" cy="8128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FDFD"/>
            </a:solidFill>
            <a:ln w="38100" cap="sq">
              <a:solidFill>
                <a:srgbClr val="00569E"/>
              </a:solidFill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7944228" y="7402839"/>
            <a:ext cx="373607" cy="373607"/>
            <a:chOff x="0" y="0"/>
            <a:chExt cx="812800" cy="81280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FDFD"/>
            </a:solidFill>
            <a:ln w="38100" cap="sq">
              <a:solidFill>
                <a:srgbClr val="00569E"/>
              </a:solidFill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8309460" y="5760481"/>
            <a:ext cx="373607" cy="373607"/>
            <a:chOff x="0" y="0"/>
            <a:chExt cx="812800" cy="81280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FDFD"/>
            </a:solidFill>
            <a:ln w="38100" cap="sq">
              <a:solidFill>
                <a:srgbClr val="00569E"/>
              </a:solidFill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sp>
        <p:nvSpPr>
          <p:cNvPr id="33" name="Google Shape;129;p2">
            <a:extLst>
              <a:ext uri="{FF2B5EF4-FFF2-40B4-BE49-F238E27FC236}">
                <a16:creationId xmlns:a16="http://schemas.microsoft.com/office/drawing/2014/main" id="{ADF6289C-B19D-3F29-34F2-545337CC16C0}"/>
              </a:ext>
            </a:extLst>
          </p:cNvPr>
          <p:cNvSpPr/>
          <p:nvPr/>
        </p:nvSpPr>
        <p:spPr>
          <a:xfrm>
            <a:off x="16056650" y="0"/>
            <a:ext cx="2230770" cy="2276296"/>
          </a:xfrm>
          <a:custGeom>
            <a:avLst/>
            <a:gdLst/>
            <a:ahLst/>
            <a:cxnLst/>
            <a:rect l="l" t="t" r="r" b="b"/>
            <a:pathLst>
              <a:path w="3642074" h="3642074" extrusionOk="0">
                <a:moveTo>
                  <a:pt x="0" y="0"/>
                </a:moveTo>
                <a:lnTo>
                  <a:pt x="3642074" y="0"/>
                </a:lnTo>
                <a:lnTo>
                  <a:pt x="3642074" y="3642074"/>
                </a:lnTo>
                <a:lnTo>
                  <a:pt x="0" y="36420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656283" y="-2445901"/>
            <a:ext cx="15178802" cy="15178802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145DA0"/>
              </a:solidFill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-6007842" y="-1797460"/>
            <a:ext cx="13881919" cy="13881919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002060"/>
          </a:solidFill>
        </p:spPr>
        <p:txBody>
          <a:bodyPr/>
          <a:lstStyle/>
          <a:p>
            <a:endParaRPr lang="pl-PL"/>
          </a:p>
        </p:txBody>
      </p:sp>
      <p:sp>
        <p:nvSpPr>
          <p:cNvPr id="8" name="TextBox 8"/>
          <p:cNvSpPr txBox="1"/>
          <p:nvPr/>
        </p:nvSpPr>
        <p:spPr>
          <a:xfrm>
            <a:off x="1028700" y="3408962"/>
            <a:ext cx="6677403" cy="54952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433"/>
              </a:lnSpc>
              <a:spcBef>
                <a:spcPct val="0"/>
              </a:spcBef>
            </a:pPr>
            <a:r>
              <a:rPr lang="en-US" sz="3880" dirty="0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4. </a:t>
            </a:r>
            <a:r>
              <a:rPr lang="en-US" sz="3880" dirty="0" err="1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Které</a:t>
            </a:r>
            <a:r>
              <a:rPr lang="en-US" sz="3880" dirty="0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z </a:t>
            </a:r>
            <a:r>
              <a:rPr lang="en-US" sz="3880" dirty="0" err="1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následujících</a:t>
            </a:r>
            <a:r>
              <a:rPr lang="en-US" sz="3880" dirty="0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3880" dirty="0" err="1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hesel</a:t>
            </a:r>
            <a:r>
              <a:rPr lang="en-US" sz="3880" dirty="0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by </a:t>
            </a:r>
            <a:r>
              <a:rPr lang="en-US" sz="3880" dirty="0" err="1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mohlo</a:t>
            </a:r>
            <a:r>
              <a:rPr lang="en-US" sz="3880" dirty="0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3880" dirty="0" err="1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být</a:t>
            </a:r>
            <a:r>
              <a:rPr lang="en-US" sz="3880" dirty="0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3880" dirty="0" err="1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nejsnadněji</a:t>
            </a:r>
            <a:r>
              <a:rPr lang="en-US" sz="3880" dirty="0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3880" dirty="0" err="1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uhodnutelné</a:t>
            </a:r>
            <a:r>
              <a:rPr lang="en-US" sz="3880" dirty="0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, </a:t>
            </a:r>
            <a:r>
              <a:rPr lang="en-US" sz="3880" dirty="0" err="1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pokud</a:t>
            </a:r>
            <a:r>
              <a:rPr lang="en-US" sz="3880" dirty="0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hacker </a:t>
            </a:r>
            <a:r>
              <a:rPr lang="en-US" sz="3880" dirty="0" err="1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zná</a:t>
            </a:r>
            <a:r>
              <a:rPr lang="en-US" sz="3880" dirty="0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3880" dirty="0" err="1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jméno</a:t>
            </a:r>
            <a:r>
              <a:rPr lang="en-US" sz="3880" dirty="0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3880" dirty="0" err="1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vašeho</a:t>
            </a:r>
            <a:r>
              <a:rPr lang="en-US" sz="3880" dirty="0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3880" dirty="0" err="1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domácího</a:t>
            </a:r>
            <a:r>
              <a:rPr lang="en-US" sz="3880" dirty="0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3880" dirty="0" err="1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mazlíčka</a:t>
            </a:r>
            <a:r>
              <a:rPr lang="en-US" sz="3880" dirty="0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a datum </a:t>
            </a:r>
            <a:r>
              <a:rPr lang="en-US" sz="3880" dirty="0" err="1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narození</a:t>
            </a:r>
            <a:r>
              <a:rPr lang="en-US" sz="3880" dirty="0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?</a:t>
            </a:r>
          </a:p>
          <a:p>
            <a:pPr marL="0" lvl="0" indent="0" algn="l">
              <a:lnSpc>
                <a:spcPts val="5433"/>
              </a:lnSpc>
              <a:spcBef>
                <a:spcPct val="0"/>
              </a:spcBef>
            </a:pPr>
            <a:endParaRPr lang="en-US" sz="3880" dirty="0">
              <a:solidFill>
                <a:srgbClr val="FDFDFD"/>
              </a:solidFill>
              <a:latin typeface="Open Sans Extra Bold"/>
              <a:ea typeface="Open Sans Extra Bold"/>
              <a:cs typeface="Open Sans Extra Bold"/>
              <a:sym typeface="Open Sans Extra Bold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8618101" y="1767991"/>
            <a:ext cx="1424256" cy="1424256"/>
          </a:xfrm>
          <a:custGeom>
            <a:avLst/>
            <a:gdLst/>
            <a:ahLst/>
            <a:cxnLst/>
            <a:rect l="l" t="t" r="r" b="b"/>
            <a:pathLst>
              <a:path w="1424256" h="1424256">
                <a:moveTo>
                  <a:pt x="0" y="0"/>
                </a:moveTo>
                <a:lnTo>
                  <a:pt x="1424255" y="0"/>
                </a:lnTo>
                <a:lnTo>
                  <a:pt x="1424255" y="1424256"/>
                </a:lnTo>
                <a:lnTo>
                  <a:pt x="0" y="14242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pl-PL"/>
          </a:p>
        </p:txBody>
      </p:sp>
      <p:sp>
        <p:nvSpPr>
          <p:cNvPr id="10" name="TextBox 10"/>
          <p:cNvSpPr txBox="1"/>
          <p:nvPr/>
        </p:nvSpPr>
        <p:spPr>
          <a:xfrm>
            <a:off x="10280481" y="2052316"/>
            <a:ext cx="5768345" cy="879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499" spc="-49">
                <a:solidFill>
                  <a:srgbClr val="145DA0"/>
                </a:solidFill>
                <a:latin typeface="Poppins"/>
                <a:ea typeface="Poppins"/>
                <a:cs typeface="Poppins"/>
                <a:sym typeface="Poppins"/>
              </a:rPr>
              <a:t>K!ngC0bra</a:t>
            </a:r>
          </a:p>
          <a:p>
            <a:pPr algn="l">
              <a:lnSpc>
                <a:spcPts val="3499"/>
              </a:lnSpc>
            </a:pPr>
            <a:endParaRPr lang="en-US" sz="2499" spc="-49">
              <a:solidFill>
                <a:srgbClr val="145DA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8763159" y="2041203"/>
            <a:ext cx="1134140" cy="8016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697"/>
              </a:lnSpc>
              <a:spcBef>
                <a:spcPct val="0"/>
              </a:spcBef>
            </a:pPr>
            <a:r>
              <a:rPr lang="en-US" sz="4784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a</a:t>
            </a:r>
          </a:p>
        </p:txBody>
      </p:sp>
      <p:sp>
        <p:nvSpPr>
          <p:cNvPr id="12" name="Freeform 12"/>
          <p:cNvSpPr/>
          <p:nvPr/>
        </p:nvSpPr>
        <p:spPr>
          <a:xfrm>
            <a:off x="9144000" y="3541391"/>
            <a:ext cx="1424256" cy="1424256"/>
          </a:xfrm>
          <a:custGeom>
            <a:avLst/>
            <a:gdLst/>
            <a:ahLst/>
            <a:cxnLst/>
            <a:rect l="l" t="t" r="r" b="b"/>
            <a:pathLst>
              <a:path w="1424256" h="1424256">
                <a:moveTo>
                  <a:pt x="0" y="0"/>
                </a:moveTo>
                <a:lnTo>
                  <a:pt x="1424256" y="0"/>
                </a:lnTo>
                <a:lnTo>
                  <a:pt x="1424256" y="1424256"/>
                </a:lnTo>
                <a:lnTo>
                  <a:pt x="0" y="14242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pl-PL"/>
          </a:p>
        </p:txBody>
      </p:sp>
      <p:sp>
        <p:nvSpPr>
          <p:cNvPr id="13" name="TextBox 13"/>
          <p:cNvSpPr txBox="1"/>
          <p:nvPr/>
        </p:nvSpPr>
        <p:spPr>
          <a:xfrm>
            <a:off x="10688346" y="3999519"/>
            <a:ext cx="5768345" cy="879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499" spc="-49">
                <a:solidFill>
                  <a:srgbClr val="145DA0"/>
                </a:solidFill>
                <a:latin typeface="Poppins"/>
                <a:ea typeface="Poppins"/>
                <a:cs typeface="Poppins"/>
                <a:sym typeface="Poppins"/>
              </a:rPr>
              <a:t>L0veCats!</a:t>
            </a:r>
          </a:p>
          <a:p>
            <a:pPr algn="l">
              <a:lnSpc>
                <a:spcPts val="3499"/>
              </a:lnSpc>
            </a:pPr>
            <a:endParaRPr lang="en-US" sz="2499" spc="-49">
              <a:solidFill>
                <a:srgbClr val="145DA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9289058" y="3814603"/>
            <a:ext cx="1134140" cy="8016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697"/>
              </a:lnSpc>
              <a:spcBef>
                <a:spcPct val="0"/>
              </a:spcBef>
            </a:pPr>
            <a:r>
              <a:rPr lang="en-US" sz="4784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b</a:t>
            </a:r>
          </a:p>
        </p:txBody>
      </p:sp>
      <p:sp>
        <p:nvSpPr>
          <p:cNvPr id="15" name="Freeform 15"/>
          <p:cNvSpPr/>
          <p:nvPr/>
        </p:nvSpPr>
        <p:spPr>
          <a:xfrm>
            <a:off x="9144000" y="5318072"/>
            <a:ext cx="1424256" cy="1424256"/>
          </a:xfrm>
          <a:custGeom>
            <a:avLst/>
            <a:gdLst/>
            <a:ahLst/>
            <a:cxnLst/>
            <a:rect l="l" t="t" r="r" b="b"/>
            <a:pathLst>
              <a:path w="1424256" h="1424256">
                <a:moveTo>
                  <a:pt x="0" y="0"/>
                </a:moveTo>
                <a:lnTo>
                  <a:pt x="1424256" y="0"/>
                </a:lnTo>
                <a:lnTo>
                  <a:pt x="1424256" y="1424256"/>
                </a:lnTo>
                <a:lnTo>
                  <a:pt x="0" y="14242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pl-PL"/>
          </a:p>
        </p:txBody>
      </p:sp>
      <p:sp>
        <p:nvSpPr>
          <p:cNvPr id="16" name="TextBox 16"/>
          <p:cNvSpPr txBox="1"/>
          <p:nvPr/>
        </p:nvSpPr>
        <p:spPr>
          <a:xfrm>
            <a:off x="10817587" y="5776200"/>
            <a:ext cx="5768345" cy="879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499" spc="-49">
                <a:solidFill>
                  <a:srgbClr val="145DA0"/>
                </a:solidFill>
                <a:latin typeface="Poppins"/>
                <a:ea typeface="Poppins"/>
                <a:cs typeface="Poppins"/>
                <a:sym typeface="Poppins"/>
              </a:rPr>
              <a:t>Adventure987</a:t>
            </a:r>
          </a:p>
          <a:p>
            <a:pPr algn="l">
              <a:lnSpc>
                <a:spcPts val="3499"/>
              </a:lnSpc>
            </a:pPr>
            <a:endParaRPr lang="en-US" sz="2499" spc="-49">
              <a:solidFill>
                <a:srgbClr val="145DA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9289058" y="5591284"/>
            <a:ext cx="1134140" cy="8016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697"/>
              </a:lnSpc>
              <a:spcBef>
                <a:spcPct val="0"/>
              </a:spcBef>
            </a:pPr>
            <a:r>
              <a:rPr lang="en-US" sz="4784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c</a:t>
            </a:r>
          </a:p>
        </p:txBody>
      </p:sp>
      <p:sp>
        <p:nvSpPr>
          <p:cNvPr id="18" name="Freeform 18"/>
          <p:cNvSpPr/>
          <p:nvPr/>
        </p:nvSpPr>
        <p:spPr>
          <a:xfrm>
            <a:off x="8618101" y="7094753"/>
            <a:ext cx="1424256" cy="1424256"/>
          </a:xfrm>
          <a:custGeom>
            <a:avLst/>
            <a:gdLst/>
            <a:ahLst/>
            <a:cxnLst/>
            <a:rect l="l" t="t" r="r" b="b"/>
            <a:pathLst>
              <a:path w="1424256" h="1424256">
                <a:moveTo>
                  <a:pt x="0" y="0"/>
                </a:moveTo>
                <a:lnTo>
                  <a:pt x="1424255" y="0"/>
                </a:lnTo>
                <a:lnTo>
                  <a:pt x="1424255" y="1424256"/>
                </a:lnTo>
                <a:lnTo>
                  <a:pt x="0" y="14242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pl-PL"/>
          </a:p>
        </p:txBody>
      </p:sp>
      <p:sp>
        <p:nvSpPr>
          <p:cNvPr id="19" name="TextBox 19"/>
          <p:cNvSpPr txBox="1"/>
          <p:nvPr/>
        </p:nvSpPr>
        <p:spPr>
          <a:xfrm>
            <a:off x="10280481" y="7552881"/>
            <a:ext cx="5768345" cy="879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499" spc="-49">
                <a:solidFill>
                  <a:srgbClr val="145DA0"/>
                </a:solidFill>
                <a:latin typeface="Poppins"/>
                <a:ea typeface="Poppins"/>
                <a:cs typeface="Poppins"/>
                <a:sym typeface="Poppins"/>
              </a:rPr>
              <a:t>Fluffy2021</a:t>
            </a:r>
          </a:p>
          <a:p>
            <a:pPr algn="l">
              <a:lnSpc>
                <a:spcPts val="3499"/>
              </a:lnSpc>
            </a:pPr>
            <a:endParaRPr lang="en-US" sz="2499" spc="-49">
              <a:solidFill>
                <a:srgbClr val="145DA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8763159" y="7367965"/>
            <a:ext cx="1134140" cy="8016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697"/>
              </a:lnSpc>
              <a:spcBef>
                <a:spcPct val="0"/>
              </a:spcBef>
            </a:pPr>
            <a:r>
              <a:rPr lang="en-US" sz="4784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d</a:t>
            </a:r>
          </a:p>
        </p:txBody>
      </p:sp>
      <p:grpSp>
        <p:nvGrpSpPr>
          <p:cNvPr id="21" name="Group 21"/>
          <p:cNvGrpSpPr/>
          <p:nvPr/>
        </p:nvGrpSpPr>
        <p:grpSpPr>
          <a:xfrm>
            <a:off x="7905455" y="2656032"/>
            <a:ext cx="373607" cy="373607"/>
            <a:chOff x="0" y="0"/>
            <a:chExt cx="812800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FDFD"/>
            </a:solidFill>
            <a:ln w="38100" cap="sq">
              <a:solidFill>
                <a:srgbClr val="00569E"/>
              </a:solidFill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8315313" y="4180490"/>
            <a:ext cx="373607" cy="373607"/>
            <a:chOff x="0" y="0"/>
            <a:chExt cx="812800" cy="8128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FDFD"/>
            </a:solidFill>
            <a:ln w="38100" cap="sq">
              <a:solidFill>
                <a:srgbClr val="00569E"/>
              </a:solidFill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7944228" y="7402839"/>
            <a:ext cx="373607" cy="373607"/>
            <a:chOff x="0" y="0"/>
            <a:chExt cx="812800" cy="81280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FDFD"/>
            </a:solidFill>
            <a:ln w="38100" cap="sq">
              <a:solidFill>
                <a:srgbClr val="00569E"/>
              </a:solidFill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8309460" y="5760481"/>
            <a:ext cx="373607" cy="373607"/>
            <a:chOff x="0" y="0"/>
            <a:chExt cx="812800" cy="81280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FDFD"/>
            </a:solidFill>
            <a:ln w="38100" cap="sq">
              <a:solidFill>
                <a:srgbClr val="00569E"/>
              </a:solidFill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sp>
        <p:nvSpPr>
          <p:cNvPr id="5" name="Google Shape;129;p2">
            <a:extLst>
              <a:ext uri="{FF2B5EF4-FFF2-40B4-BE49-F238E27FC236}">
                <a16:creationId xmlns:a16="http://schemas.microsoft.com/office/drawing/2014/main" id="{BC814548-0806-4A86-AE1E-CFB6914F5D84}"/>
              </a:ext>
            </a:extLst>
          </p:cNvPr>
          <p:cNvSpPr/>
          <p:nvPr/>
        </p:nvSpPr>
        <p:spPr>
          <a:xfrm>
            <a:off x="16056650" y="0"/>
            <a:ext cx="2230770" cy="2276296"/>
          </a:xfrm>
          <a:custGeom>
            <a:avLst/>
            <a:gdLst/>
            <a:ahLst/>
            <a:cxnLst/>
            <a:rect l="l" t="t" r="r" b="b"/>
            <a:pathLst>
              <a:path w="3642074" h="3642074" extrusionOk="0">
                <a:moveTo>
                  <a:pt x="0" y="0"/>
                </a:moveTo>
                <a:lnTo>
                  <a:pt x="3642074" y="0"/>
                </a:lnTo>
                <a:lnTo>
                  <a:pt x="3642074" y="3642074"/>
                </a:lnTo>
                <a:lnTo>
                  <a:pt x="0" y="36420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656283" y="-2445901"/>
            <a:ext cx="15178802" cy="15178802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145DA0"/>
              </a:solidFill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-6007842" y="-1797460"/>
            <a:ext cx="13881919" cy="13881919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002060"/>
          </a:solidFill>
        </p:spPr>
        <p:txBody>
          <a:bodyPr/>
          <a:lstStyle/>
          <a:p>
            <a:endParaRPr lang="pl-PL"/>
          </a:p>
        </p:txBody>
      </p:sp>
      <p:sp>
        <p:nvSpPr>
          <p:cNvPr id="8" name="TextBox 8"/>
          <p:cNvSpPr txBox="1"/>
          <p:nvPr/>
        </p:nvSpPr>
        <p:spPr>
          <a:xfrm>
            <a:off x="1028700" y="3399437"/>
            <a:ext cx="6677403" cy="7955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553"/>
              </a:lnSpc>
              <a:spcBef>
                <a:spcPct val="0"/>
              </a:spcBef>
            </a:pPr>
            <a:r>
              <a:rPr lang="en-US" sz="4680" dirty="0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5. Co je 2FA?</a:t>
            </a:r>
          </a:p>
        </p:txBody>
      </p:sp>
      <p:sp>
        <p:nvSpPr>
          <p:cNvPr id="9" name="Freeform 9"/>
          <p:cNvSpPr/>
          <p:nvPr/>
        </p:nvSpPr>
        <p:spPr>
          <a:xfrm>
            <a:off x="8618101" y="1767991"/>
            <a:ext cx="1424256" cy="1424256"/>
          </a:xfrm>
          <a:custGeom>
            <a:avLst/>
            <a:gdLst/>
            <a:ahLst/>
            <a:cxnLst/>
            <a:rect l="l" t="t" r="r" b="b"/>
            <a:pathLst>
              <a:path w="1424256" h="1424256">
                <a:moveTo>
                  <a:pt x="0" y="0"/>
                </a:moveTo>
                <a:lnTo>
                  <a:pt x="1424255" y="0"/>
                </a:lnTo>
                <a:lnTo>
                  <a:pt x="1424255" y="1424256"/>
                </a:lnTo>
                <a:lnTo>
                  <a:pt x="0" y="14242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pl-PL"/>
          </a:p>
        </p:txBody>
      </p:sp>
      <p:sp>
        <p:nvSpPr>
          <p:cNvPr id="10" name="TextBox 10"/>
          <p:cNvSpPr txBox="1"/>
          <p:nvPr/>
        </p:nvSpPr>
        <p:spPr>
          <a:xfrm>
            <a:off x="10280481" y="2052316"/>
            <a:ext cx="6551347" cy="1317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</a:pPr>
            <a:r>
              <a:rPr lang="pl-PL" sz="2499" spc="-49" dirty="0" err="1">
                <a:solidFill>
                  <a:srgbClr val="145DA0"/>
                </a:solidFill>
                <a:latin typeface="Poppins"/>
                <a:ea typeface="Poppins"/>
                <a:cs typeface="Poppins"/>
                <a:sym typeface="Poppins"/>
              </a:rPr>
              <a:t>Funkce</a:t>
            </a:r>
            <a:r>
              <a:rPr lang="pl-PL" sz="2499" spc="-49" dirty="0">
                <a:solidFill>
                  <a:srgbClr val="145DA0"/>
                </a:solidFill>
                <a:latin typeface="Poppins"/>
                <a:ea typeface="Poppins"/>
                <a:cs typeface="Poppins"/>
                <a:sym typeface="Poppins"/>
              </a:rPr>
              <a:t> na </a:t>
            </a:r>
            <a:r>
              <a:rPr lang="pl-PL" sz="2499" spc="-49" dirty="0" err="1">
                <a:solidFill>
                  <a:srgbClr val="145DA0"/>
                </a:solidFill>
                <a:latin typeface="Poppins"/>
                <a:ea typeface="Poppins"/>
                <a:cs typeface="Poppins"/>
                <a:sym typeface="Poppins"/>
              </a:rPr>
              <a:t>telefonech</a:t>
            </a:r>
            <a:r>
              <a:rPr lang="pl-PL" sz="2499" spc="-49" dirty="0">
                <a:solidFill>
                  <a:srgbClr val="145DA0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pl-PL" sz="2499" spc="-49" dirty="0" err="1">
                <a:solidFill>
                  <a:srgbClr val="145DA0"/>
                </a:solidFill>
                <a:latin typeface="Poppins"/>
                <a:ea typeface="Poppins"/>
                <a:cs typeface="Poppins"/>
                <a:sym typeface="Poppins"/>
              </a:rPr>
              <a:t>která</a:t>
            </a:r>
            <a:r>
              <a:rPr lang="pl-PL" sz="2499" spc="-49" dirty="0">
                <a:solidFill>
                  <a:srgbClr val="145DA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pl-PL" sz="2499" spc="-49" dirty="0" err="1">
                <a:solidFill>
                  <a:srgbClr val="145DA0"/>
                </a:solidFill>
                <a:latin typeface="Poppins"/>
                <a:ea typeface="Poppins"/>
                <a:cs typeface="Poppins"/>
                <a:sym typeface="Poppins"/>
              </a:rPr>
              <a:t>urychluje</a:t>
            </a:r>
            <a:r>
              <a:rPr lang="pl-PL" sz="2499" spc="-49" dirty="0">
                <a:solidFill>
                  <a:srgbClr val="145DA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pl-PL" sz="2499" spc="-49" dirty="0" err="1">
                <a:solidFill>
                  <a:srgbClr val="145DA0"/>
                </a:solidFill>
                <a:latin typeface="Poppins"/>
                <a:ea typeface="Poppins"/>
                <a:cs typeface="Poppins"/>
                <a:sym typeface="Poppins"/>
              </a:rPr>
              <a:t>nabíjení</a:t>
            </a:r>
            <a:r>
              <a:rPr lang="pl-PL" sz="2499" spc="-49" dirty="0">
                <a:solidFill>
                  <a:srgbClr val="145DA0"/>
                </a:solidFill>
                <a:latin typeface="Poppins"/>
                <a:ea typeface="Poppins"/>
                <a:cs typeface="Poppins"/>
                <a:sym typeface="Poppins"/>
              </a:rPr>
              <a:t> baterie</a:t>
            </a:r>
          </a:p>
          <a:p>
            <a:pPr algn="l">
              <a:lnSpc>
                <a:spcPts val="3499"/>
              </a:lnSpc>
            </a:pPr>
            <a:endParaRPr lang="en-US" sz="2499" spc="-49" dirty="0">
              <a:solidFill>
                <a:srgbClr val="145DA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8763159" y="2041203"/>
            <a:ext cx="1134140" cy="8016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697"/>
              </a:lnSpc>
              <a:spcBef>
                <a:spcPct val="0"/>
              </a:spcBef>
            </a:pPr>
            <a:r>
              <a:rPr lang="en-US" sz="4784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a</a:t>
            </a:r>
          </a:p>
        </p:txBody>
      </p:sp>
      <p:sp>
        <p:nvSpPr>
          <p:cNvPr id="12" name="Freeform 12"/>
          <p:cNvSpPr/>
          <p:nvPr/>
        </p:nvSpPr>
        <p:spPr>
          <a:xfrm>
            <a:off x="9144000" y="3541391"/>
            <a:ext cx="1424256" cy="1424256"/>
          </a:xfrm>
          <a:custGeom>
            <a:avLst/>
            <a:gdLst/>
            <a:ahLst/>
            <a:cxnLst/>
            <a:rect l="l" t="t" r="r" b="b"/>
            <a:pathLst>
              <a:path w="1424256" h="1424256">
                <a:moveTo>
                  <a:pt x="0" y="0"/>
                </a:moveTo>
                <a:lnTo>
                  <a:pt x="1424256" y="0"/>
                </a:lnTo>
                <a:lnTo>
                  <a:pt x="1424256" y="1424256"/>
                </a:lnTo>
                <a:lnTo>
                  <a:pt x="0" y="14242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pl-PL"/>
          </a:p>
        </p:txBody>
      </p:sp>
      <p:sp>
        <p:nvSpPr>
          <p:cNvPr id="13" name="TextBox 13"/>
          <p:cNvSpPr txBox="1"/>
          <p:nvPr/>
        </p:nvSpPr>
        <p:spPr>
          <a:xfrm>
            <a:off x="10688346" y="3999519"/>
            <a:ext cx="6570954" cy="8751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499" spc="-49" dirty="0" err="1">
                <a:solidFill>
                  <a:srgbClr val="145DA0"/>
                </a:solidFill>
                <a:latin typeface="Poppins"/>
                <a:ea typeface="Poppins"/>
                <a:cs typeface="Poppins"/>
                <a:sym typeface="Poppins"/>
              </a:rPr>
              <a:t>Zkratka</a:t>
            </a:r>
            <a:r>
              <a:rPr lang="en-US" sz="2499" spc="-49" dirty="0">
                <a:solidFill>
                  <a:srgbClr val="145DA0"/>
                </a:solidFill>
                <a:latin typeface="Poppins"/>
                <a:ea typeface="Poppins"/>
                <a:cs typeface="Poppins"/>
                <a:sym typeface="Poppins"/>
              </a:rPr>
              <a:t> pro </a:t>
            </a:r>
            <a:r>
              <a:rPr lang="en-US" sz="2499" spc="-49" dirty="0" err="1">
                <a:solidFill>
                  <a:srgbClr val="145DA0"/>
                </a:solidFill>
                <a:latin typeface="Poppins"/>
                <a:ea typeface="Poppins"/>
                <a:cs typeface="Poppins"/>
                <a:sym typeface="Poppins"/>
              </a:rPr>
              <a:t>dva</a:t>
            </a:r>
            <a:r>
              <a:rPr lang="en-US" sz="2499" spc="-49" dirty="0">
                <a:solidFill>
                  <a:srgbClr val="145DA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99" spc="-49" dirty="0" err="1">
                <a:solidFill>
                  <a:srgbClr val="145DA0"/>
                </a:solidFill>
                <a:latin typeface="Poppins"/>
                <a:ea typeface="Poppins"/>
                <a:cs typeface="Poppins"/>
                <a:sym typeface="Poppins"/>
              </a:rPr>
              <a:t>antivirové</a:t>
            </a:r>
            <a:r>
              <a:rPr lang="en-US" sz="2499" spc="-49" dirty="0">
                <a:solidFill>
                  <a:srgbClr val="145DA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99" spc="-49" dirty="0" err="1">
                <a:solidFill>
                  <a:srgbClr val="145DA0"/>
                </a:solidFill>
                <a:latin typeface="Poppins"/>
                <a:ea typeface="Poppins"/>
                <a:cs typeface="Poppins"/>
                <a:sym typeface="Poppins"/>
              </a:rPr>
              <a:t>filtry</a:t>
            </a:r>
            <a:r>
              <a:rPr lang="en-US" sz="2499" spc="-49" dirty="0">
                <a:solidFill>
                  <a:srgbClr val="145DA0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2499" spc="-49" dirty="0" err="1">
                <a:solidFill>
                  <a:srgbClr val="145DA0"/>
                </a:solidFill>
                <a:latin typeface="Poppins"/>
                <a:ea typeface="Poppins"/>
                <a:cs typeface="Poppins"/>
                <a:sym typeface="Poppins"/>
              </a:rPr>
              <a:t>které</a:t>
            </a:r>
            <a:r>
              <a:rPr lang="en-US" sz="2499" spc="-49" dirty="0">
                <a:solidFill>
                  <a:srgbClr val="145DA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99" spc="-49" dirty="0" err="1">
                <a:solidFill>
                  <a:srgbClr val="145DA0"/>
                </a:solidFill>
                <a:latin typeface="Poppins"/>
                <a:ea typeface="Poppins"/>
                <a:cs typeface="Poppins"/>
                <a:sym typeface="Poppins"/>
              </a:rPr>
              <a:t>běží</a:t>
            </a:r>
            <a:r>
              <a:rPr lang="en-US" sz="2499" spc="-49" dirty="0">
                <a:solidFill>
                  <a:srgbClr val="145DA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99" spc="-49" dirty="0" err="1">
                <a:solidFill>
                  <a:srgbClr val="145DA0"/>
                </a:solidFill>
                <a:latin typeface="Poppins"/>
                <a:ea typeface="Poppins"/>
                <a:cs typeface="Poppins"/>
                <a:sym typeface="Poppins"/>
              </a:rPr>
              <a:t>současně</a:t>
            </a:r>
            <a:endParaRPr lang="en-US" sz="2499" spc="-49" dirty="0">
              <a:solidFill>
                <a:srgbClr val="145DA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9289058" y="3814603"/>
            <a:ext cx="1134140" cy="8016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697"/>
              </a:lnSpc>
              <a:spcBef>
                <a:spcPct val="0"/>
              </a:spcBef>
            </a:pPr>
            <a:r>
              <a:rPr lang="en-US" sz="4784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b</a:t>
            </a:r>
          </a:p>
        </p:txBody>
      </p:sp>
      <p:sp>
        <p:nvSpPr>
          <p:cNvPr id="15" name="Freeform 15"/>
          <p:cNvSpPr/>
          <p:nvPr/>
        </p:nvSpPr>
        <p:spPr>
          <a:xfrm>
            <a:off x="9144000" y="5318072"/>
            <a:ext cx="1424256" cy="1424256"/>
          </a:xfrm>
          <a:custGeom>
            <a:avLst/>
            <a:gdLst/>
            <a:ahLst/>
            <a:cxnLst/>
            <a:rect l="l" t="t" r="r" b="b"/>
            <a:pathLst>
              <a:path w="1424256" h="1424256">
                <a:moveTo>
                  <a:pt x="0" y="0"/>
                </a:moveTo>
                <a:lnTo>
                  <a:pt x="1424256" y="0"/>
                </a:lnTo>
                <a:lnTo>
                  <a:pt x="1424256" y="1424256"/>
                </a:lnTo>
                <a:lnTo>
                  <a:pt x="0" y="14242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pl-PL"/>
          </a:p>
        </p:txBody>
      </p:sp>
      <p:sp>
        <p:nvSpPr>
          <p:cNvPr id="16" name="TextBox 16"/>
          <p:cNvSpPr txBox="1"/>
          <p:nvPr/>
        </p:nvSpPr>
        <p:spPr>
          <a:xfrm>
            <a:off x="10817587" y="5582521"/>
            <a:ext cx="6441713" cy="1324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499" spc="-49" dirty="0">
                <a:solidFill>
                  <a:srgbClr val="145DA0"/>
                </a:solidFill>
                <a:latin typeface="Poppins"/>
                <a:ea typeface="Poppins"/>
                <a:cs typeface="Poppins"/>
                <a:sym typeface="Poppins"/>
              </a:rPr>
              <a:t>Je to </a:t>
            </a:r>
            <a:r>
              <a:rPr lang="en-US" sz="2499" spc="-49" dirty="0" err="1">
                <a:solidFill>
                  <a:srgbClr val="145DA0"/>
                </a:solidFill>
                <a:latin typeface="Poppins"/>
                <a:ea typeface="Poppins"/>
                <a:cs typeface="Poppins"/>
                <a:sym typeface="Poppins"/>
              </a:rPr>
              <a:t>dodatečná</a:t>
            </a:r>
            <a:r>
              <a:rPr lang="en-US" sz="2499" spc="-49" dirty="0">
                <a:solidFill>
                  <a:srgbClr val="145DA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99" spc="-49" dirty="0" err="1">
                <a:solidFill>
                  <a:srgbClr val="145DA0"/>
                </a:solidFill>
                <a:latin typeface="Poppins"/>
                <a:ea typeface="Poppins"/>
                <a:cs typeface="Poppins"/>
                <a:sym typeface="Poppins"/>
              </a:rPr>
              <a:t>bezpečnostní</a:t>
            </a:r>
            <a:r>
              <a:rPr lang="en-US" sz="2499" spc="-49" dirty="0">
                <a:solidFill>
                  <a:srgbClr val="145DA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99" spc="-49" dirty="0" err="1">
                <a:solidFill>
                  <a:srgbClr val="145DA0"/>
                </a:solidFill>
                <a:latin typeface="Poppins"/>
                <a:ea typeface="Poppins"/>
                <a:cs typeface="Poppins"/>
                <a:sym typeface="Poppins"/>
              </a:rPr>
              <a:t>funkce</a:t>
            </a:r>
            <a:r>
              <a:rPr lang="en-US" sz="2499" spc="-49" dirty="0">
                <a:solidFill>
                  <a:srgbClr val="145DA0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2499" spc="-49" dirty="0" err="1">
                <a:solidFill>
                  <a:srgbClr val="145DA0"/>
                </a:solidFill>
                <a:latin typeface="Poppins"/>
                <a:ea typeface="Poppins"/>
                <a:cs typeface="Poppins"/>
                <a:sym typeface="Poppins"/>
              </a:rPr>
              <a:t>která</a:t>
            </a:r>
            <a:r>
              <a:rPr lang="en-US" sz="2499" spc="-49" dirty="0">
                <a:solidFill>
                  <a:srgbClr val="145DA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99" spc="-49" dirty="0" err="1">
                <a:solidFill>
                  <a:srgbClr val="145DA0"/>
                </a:solidFill>
                <a:latin typeface="Poppins"/>
                <a:ea typeface="Poppins"/>
                <a:cs typeface="Poppins"/>
                <a:sym typeface="Poppins"/>
              </a:rPr>
              <a:t>pomáhá</a:t>
            </a:r>
            <a:r>
              <a:rPr lang="en-US" sz="2499" spc="-49" dirty="0">
                <a:solidFill>
                  <a:srgbClr val="145DA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99" spc="-49" dirty="0" err="1">
                <a:solidFill>
                  <a:srgbClr val="145DA0"/>
                </a:solidFill>
                <a:latin typeface="Poppins"/>
                <a:ea typeface="Poppins"/>
                <a:cs typeface="Poppins"/>
                <a:sym typeface="Poppins"/>
              </a:rPr>
              <a:t>zajistit</a:t>
            </a:r>
            <a:r>
              <a:rPr lang="en-US" sz="2499" spc="-49" dirty="0">
                <a:solidFill>
                  <a:srgbClr val="145DA0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2499" spc="-49" dirty="0" err="1">
                <a:solidFill>
                  <a:srgbClr val="145DA0"/>
                </a:solidFill>
                <a:latin typeface="Poppins"/>
                <a:ea typeface="Poppins"/>
                <a:cs typeface="Poppins"/>
                <a:sym typeface="Poppins"/>
              </a:rPr>
              <a:t>že</a:t>
            </a:r>
            <a:r>
              <a:rPr lang="en-US" sz="2499" spc="-49" dirty="0">
                <a:solidFill>
                  <a:srgbClr val="145DA0"/>
                </a:solidFill>
                <a:latin typeface="Poppins"/>
                <a:ea typeface="Poppins"/>
                <a:cs typeface="Poppins"/>
                <a:sym typeface="Poppins"/>
              </a:rPr>
              <a:t> se </a:t>
            </a:r>
            <a:r>
              <a:rPr lang="en-US" sz="2499" spc="-49" dirty="0" err="1">
                <a:solidFill>
                  <a:srgbClr val="145DA0"/>
                </a:solidFill>
                <a:latin typeface="Poppins"/>
                <a:ea typeface="Poppins"/>
                <a:cs typeface="Poppins"/>
                <a:sym typeface="Poppins"/>
              </a:rPr>
              <a:t>přihlásíte</a:t>
            </a:r>
            <a:r>
              <a:rPr lang="en-US" sz="2499" spc="-49" dirty="0">
                <a:solidFill>
                  <a:srgbClr val="145DA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99" spc="-49" dirty="0" err="1">
                <a:solidFill>
                  <a:srgbClr val="145DA0"/>
                </a:solidFill>
                <a:latin typeface="Poppins"/>
                <a:ea typeface="Poppins"/>
                <a:cs typeface="Poppins"/>
                <a:sym typeface="Poppins"/>
              </a:rPr>
              <a:t>pouze</a:t>
            </a:r>
            <a:r>
              <a:rPr lang="en-US" sz="2499" spc="-49" dirty="0">
                <a:solidFill>
                  <a:srgbClr val="145DA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99" spc="-49" dirty="0" err="1">
                <a:solidFill>
                  <a:srgbClr val="145DA0"/>
                </a:solidFill>
                <a:latin typeface="Poppins"/>
                <a:ea typeface="Poppins"/>
                <a:cs typeface="Poppins"/>
                <a:sym typeface="Poppins"/>
              </a:rPr>
              <a:t>vy</a:t>
            </a:r>
            <a:r>
              <a:rPr lang="en-US" sz="2499" spc="-49" dirty="0">
                <a:solidFill>
                  <a:srgbClr val="145DA0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2499" spc="-49" dirty="0" err="1">
                <a:solidFill>
                  <a:srgbClr val="145DA0"/>
                </a:solidFill>
                <a:latin typeface="Poppins"/>
                <a:ea typeface="Poppins"/>
                <a:cs typeface="Poppins"/>
                <a:sym typeface="Poppins"/>
              </a:rPr>
              <a:t>i</a:t>
            </a:r>
            <a:r>
              <a:rPr lang="en-US" sz="2499" spc="-49" dirty="0">
                <a:solidFill>
                  <a:srgbClr val="145DA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99" spc="-49" dirty="0" err="1">
                <a:solidFill>
                  <a:srgbClr val="145DA0"/>
                </a:solidFill>
                <a:latin typeface="Poppins"/>
                <a:ea typeface="Poppins"/>
                <a:cs typeface="Poppins"/>
                <a:sym typeface="Poppins"/>
              </a:rPr>
              <a:t>když</a:t>
            </a:r>
            <a:r>
              <a:rPr lang="en-US" sz="2499" spc="-49" dirty="0">
                <a:solidFill>
                  <a:srgbClr val="145DA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99" spc="-49" dirty="0" err="1">
                <a:solidFill>
                  <a:srgbClr val="145DA0"/>
                </a:solidFill>
                <a:latin typeface="Poppins"/>
                <a:ea typeface="Poppins"/>
                <a:cs typeface="Poppins"/>
                <a:sym typeface="Poppins"/>
              </a:rPr>
              <a:t>někdo</a:t>
            </a:r>
            <a:r>
              <a:rPr lang="en-US" sz="2499" spc="-49" dirty="0">
                <a:solidFill>
                  <a:srgbClr val="145DA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99" spc="-49" dirty="0" err="1">
                <a:solidFill>
                  <a:srgbClr val="145DA0"/>
                </a:solidFill>
                <a:latin typeface="Poppins"/>
                <a:ea typeface="Poppins"/>
                <a:cs typeface="Poppins"/>
                <a:sym typeface="Poppins"/>
              </a:rPr>
              <a:t>zná</a:t>
            </a:r>
            <a:r>
              <a:rPr lang="en-US" sz="2499" spc="-49" dirty="0">
                <a:solidFill>
                  <a:srgbClr val="145DA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99" spc="-49" dirty="0" err="1">
                <a:solidFill>
                  <a:srgbClr val="145DA0"/>
                </a:solidFill>
                <a:latin typeface="Poppins"/>
                <a:ea typeface="Poppins"/>
                <a:cs typeface="Poppins"/>
                <a:sym typeface="Poppins"/>
              </a:rPr>
              <a:t>vaše</a:t>
            </a:r>
            <a:r>
              <a:rPr lang="en-US" sz="2499" spc="-49" dirty="0">
                <a:solidFill>
                  <a:srgbClr val="145DA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99" spc="-49" dirty="0" err="1">
                <a:solidFill>
                  <a:srgbClr val="145DA0"/>
                </a:solidFill>
                <a:latin typeface="Poppins"/>
                <a:ea typeface="Poppins"/>
                <a:cs typeface="Poppins"/>
                <a:sym typeface="Poppins"/>
              </a:rPr>
              <a:t>heslo</a:t>
            </a:r>
            <a:endParaRPr lang="en-US" sz="2499" spc="-49" dirty="0">
              <a:solidFill>
                <a:srgbClr val="145DA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9289058" y="5591284"/>
            <a:ext cx="1134140" cy="8016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697"/>
              </a:lnSpc>
              <a:spcBef>
                <a:spcPct val="0"/>
              </a:spcBef>
            </a:pPr>
            <a:r>
              <a:rPr lang="en-US" sz="4784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c</a:t>
            </a:r>
          </a:p>
        </p:txBody>
      </p:sp>
      <p:sp>
        <p:nvSpPr>
          <p:cNvPr id="18" name="Freeform 18"/>
          <p:cNvSpPr/>
          <p:nvPr/>
        </p:nvSpPr>
        <p:spPr>
          <a:xfrm>
            <a:off x="8618101" y="7094753"/>
            <a:ext cx="1424256" cy="1424256"/>
          </a:xfrm>
          <a:custGeom>
            <a:avLst/>
            <a:gdLst/>
            <a:ahLst/>
            <a:cxnLst/>
            <a:rect l="l" t="t" r="r" b="b"/>
            <a:pathLst>
              <a:path w="1424256" h="1424256">
                <a:moveTo>
                  <a:pt x="0" y="0"/>
                </a:moveTo>
                <a:lnTo>
                  <a:pt x="1424255" y="0"/>
                </a:lnTo>
                <a:lnTo>
                  <a:pt x="1424255" y="1424256"/>
                </a:lnTo>
                <a:lnTo>
                  <a:pt x="0" y="14242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pl-PL"/>
          </a:p>
        </p:txBody>
      </p:sp>
      <p:sp>
        <p:nvSpPr>
          <p:cNvPr id="19" name="TextBox 19"/>
          <p:cNvSpPr txBox="1"/>
          <p:nvPr/>
        </p:nvSpPr>
        <p:spPr>
          <a:xfrm>
            <a:off x="10280481" y="7552881"/>
            <a:ext cx="5768345" cy="8751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499" spc="-49" dirty="0" err="1">
                <a:solidFill>
                  <a:srgbClr val="145DA0"/>
                </a:solidFill>
                <a:latin typeface="Poppins"/>
                <a:ea typeface="Poppins"/>
                <a:cs typeface="Poppins"/>
                <a:sym typeface="Poppins"/>
              </a:rPr>
              <a:t>Cloudový</a:t>
            </a:r>
            <a:r>
              <a:rPr lang="en-US" sz="2499" spc="-49" dirty="0">
                <a:solidFill>
                  <a:srgbClr val="145DA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99" spc="-49" dirty="0" err="1">
                <a:solidFill>
                  <a:srgbClr val="145DA0"/>
                </a:solidFill>
                <a:latin typeface="Poppins"/>
                <a:ea typeface="Poppins"/>
                <a:cs typeface="Poppins"/>
                <a:sym typeface="Poppins"/>
              </a:rPr>
              <a:t>šifrovací</a:t>
            </a:r>
            <a:r>
              <a:rPr lang="en-US" sz="2499" spc="-49" dirty="0">
                <a:solidFill>
                  <a:srgbClr val="145DA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99" spc="-49" dirty="0" err="1">
                <a:solidFill>
                  <a:srgbClr val="145DA0"/>
                </a:solidFill>
                <a:latin typeface="Poppins"/>
                <a:ea typeface="Poppins"/>
                <a:cs typeface="Poppins"/>
                <a:sym typeface="Poppins"/>
              </a:rPr>
              <a:t>systém</a:t>
            </a:r>
            <a:r>
              <a:rPr lang="en-US" sz="2499" spc="-49" dirty="0">
                <a:solidFill>
                  <a:srgbClr val="145DA0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2499" spc="-49" dirty="0" err="1">
                <a:solidFill>
                  <a:srgbClr val="145DA0"/>
                </a:solidFill>
                <a:latin typeface="Poppins"/>
                <a:ea typeface="Poppins"/>
                <a:cs typeface="Poppins"/>
                <a:sym typeface="Poppins"/>
              </a:rPr>
              <a:t>který</a:t>
            </a:r>
            <a:r>
              <a:rPr lang="en-US" sz="2499" spc="-49" dirty="0">
                <a:solidFill>
                  <a:srgbClr val="145DA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99" spc="-49" dirty="0" err="1">
                <a:solidFill>
                  <a:srgbClr val="145DA0"/>
                </a:solidFill>
                <a:latin typeface="Poppins"/>
                <a:ea typeface="Poppins"/>
                <a:cs typeface="Poppins"/>
                <a:sym typeface="Poppins"/>
              </a:rPr>
              <a:t>zvyšuje</a:t>
            </a:r>
            <a:r>
              <a:rPr lang="en-US" sz="2499" spc="-49" dirty="0">
                <a:solidFill>
                  <a:srgbClr val="145DA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99" spc="-49" dirty="0" err="1">
                <a:solidFill>
                  <a:srgbClr val="145DA0"/>
                </a:solidFill>
                <a:latin typeface="Poppins"/>
                <a:ea typeface="Poppins"/>
                <a:cs typeface="Poppins"/>
                <a:sym typeface="Poppins"/>
              </a:rPr>
              <a:t>bezpečnost</a:t>
            </a:r>
            <a:r>
              <a:rPr lang="en-US" sz="2499" spc="-49" dirty="0">
                <a:solidFill>
                  <a:srgbClr val="145DA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99" spc="-49" dirty="0" err="1">
                <a:solidFill>
                  <a:srgbClr val="145DA0"/>
                </a:solidFill>
                <a:latin typeface="Poppins"/>
                <a:ea typeface="Poppins"/>
                <a:cs typeface="Poppins"/>
                <a:sym typeface="Poppins"/>
              </a:rPr>
              <a:t>souborů</a:t>
            </a:r>
            <a:endParaRPr lang="en-US" sz="2499" spc="-49" dirty="0">
              <a:solidFill>
                <a:srgbClr val="145DA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8763159" y="7367965"/>
            <a:ext cx="1134140" cy="8016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697"/>
              </a:lnSpc>
              <a:spcBef>
                <a:spcPct val="0"/>
              </a:spcBef>
            </a:pPr>
            <a:r>
              <a:rPr lang="en-US" sz="4784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d</a:t>
            </a:r>
          </a:p>
        </p:txBody>
      </p:sp>
      <p:grpSp>
        <p:nvGrpSpPr>
          <p:cNvPr id="21" name="Group 21"/>
          <p:cNvGrpSpPr/>
          <p:nvPr/>
        </p:nvGrpSpPr>
        <p:grpSpPr>
          <a:xfrm>
            <a:off x="7905455" y="2656032"/>
            <a:ext cx="373607" cy="373607"/>
            <a:chOff x="0" y="0"/>
            <a:chExt cx="812800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FDFD"/>
            </a:solidFill>
            <a:ln w="38100" cap="sq">
              <a:solidFill>
                <a:srgbClr val="00569E"/>
              </a:solidFill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8315313" y="4180490"/>
            <a:ext cx="373607" cy="373607"/>
            <a:chOff x="0" y="0"/>
            <a:chExt cx="812800" cy="8128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FDFD"/>
            </a:solidFill>
            <a:ln w="38100" cap="sq">
              <a:solidFill>
                <a:srgbClr val="00569E"/>
              </a:solidFill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7944228" y="7402839"/>
            <a:ext cx="373607" cy="373607"/>
            <a:chOff x="0" y="0"/>
            <a:chExt cx="812800" cy="81280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FDFD"/>
            </a:solidFill>
            <a:ln w="38100" cap="sq">
              <a:solidFill>
                <a:srgbClr val="00569E"/>
              </a:solidFill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8309460" y="5760481"/>
            <a:ext cx="373607" cy="373607"/>
            <a:chOff x="0" y="0"/>
            <a:chExt cx="812800" cy="81280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FDFD"/>
            </a:solidFill>
            <a:ln w="38100" cap="sq">
              <a:solidFill>
                <a:srgbClr val="00569E"/>
              </a:solidFill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sp>
        <p:nvSpPr>
          <p:cNvPr id="5" name="Google Shape;129;p2">
            <a:extLst>
              <a:ext uri="{FF2B5EF4-FFF2-40B4-BE49-F238E27FC236}">
                <a16:creationId xmlns:a16="http://schemas.microsoft.com/office/drawing/2014/main" id="{66DCF850-F972-5D89-3411-B44FD7589056}"/>
              </a:ext>
            </a:extLst>
          </p:cNvPr>
          <p:cNvSpPr/>
          <p:nvPr/>
        </p:nvSpPr>
        <p:spPr>
          <a:xfrm>
            <a:off x="16056650" y="0"/>
            <a:ext cx="2230770" cy="2276296"/>
          </a:xfrm>
          <a:custGeom>
            <a:avLst/>
            <a:gdLst/>
            <a:ahLst/>
            <a:cxnLst/>
            <a:rect l="l" t="t" r="r" b="b"/>
            <a:pathLst>
              <a:path w="3642074" h="3642074" extrusionOk="0">
                <a:moveTo>
                  <a:pt x="0" y="0"/>
                </a:moveTo>
                <a:lnTo>
                  <a:pt x="3642074" y="0"/>
                </a:lnTo>
                <a:lnTo>
                  <a:pt x="3642074" y="3642074"/>
                </a:lnTo>
                <a:lnTo>
                  <a:pt x="0" y="36420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 rot="5400000">
            <a:off x="8990215" y="810330"/>
            <a:ext cx="8541900" cy="8666340"/>
          </a:xfrm>
          <a:custGeom>
            <a:avLst/>
            <a:gdLst/>
            <a:ahLst/>
            <a:cxnLst/>
            <a:rect l="l" t="t" r="r" b="b"/>
            <a:pathLst>
              <a:path w="8541900" h="8666340">
                <a:moveTo>
                  <a:pt x="0" y="0"/>
                </a:moveTo>
                <a:lnTo>
                  <a:pt x="8541901" y="0"/>
                </a:lnTo>
                <a:lnTo>
                  <a:pt x="8541901" y="8666340"/>
                </a:lnTo>
                <a:lnTo>
                  <a:pt x="0" y="86663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4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/>
          <p:cNvSpPr/>
          <p:nvPr/>
        </p:nvSpPr>
        <p:spPr>
          <a:xfrm rot="5400000">
            <a:off x="2832861" y="810330"/>
            <a:ext cx="8541900" cy="8666340"/>
          </a:xfrm>
          <a:custGeom>
            <a:avLst/>
            <a:gdLst/>
            <a:ahLst/>
            <a:cxnLst/>
            <a:rect l="l" t="t" r="r" b="b"/>
            <a:pathLst>
              <a:path w="8541900" h="8666340">
                <a:moveTo>
                  <a:pt x="0" y="0"/>
                </a:moveTo>
                <a:lnTo>
                  <a:pt x="8541900" y="0"/>
                </a:lnTo>
                <a:lnTo>
                  <a:pt x="8541900" y="8666340"/>
                </a:lnTo>
                <a:lnTo>
                  <a:pt x="0" y="86663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4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5" name="Group 5"/>
          <p:cNvGrpSpPr/>
          <p:nvPr/>
        </p:nvGrpSpPr>
        <p:grpSpPr>
          <a:xfrm>
            <a:off x="931206" y="2450242"/>
            <a:ext cx="16425586" cy="7460559"/>
            <a:chOff x="0" y="0"/>
            <a:chExt cx="4326080" cy="196492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326080" cy="1964921"/>
            </a:xfrm>
            <a:custGeom>
              <a:avLst/>
              <a:gdLst/>
              <a:ahLst/>
              <a:cxnLst/>
              <a:rect l="l" t="t" r="r" b="b"/>
              <a:pathLst>
                <a:path w="4326080" h="1964921">
                  <a:moveTo>
                    <a:pt x="0" y="0"/>
                  </a:moveTo>
                  <a:lnTo>
                    <a:pt x="4326080" y="0"/>
                  </a:lnTo>
                  <a:lnTo>
                    <a:pt x="4326080" y="1964921"/>
                  </a:lnTo>
                  <a:lnTo>
                    <a:pt x="0" y="1964921"/>
                  </a:lnTo>
                  <a:close/>
                </a:path>
              </a:pathLst>
            </a:custGeom>
            <a:solidFill>
              <a:srgbClr val="145DA0"/>
            </a:solidFill>
            <a:ln w="3810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326080" cy="20030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2442586" y="161837"/>
            <a:ext cx="11622449" cy="22731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8560"/>
              </a:lnSpc>
              <a:spcBef>
                <a:spcPct val="0"/>
              </a:spcBef>
            </a:pPr>
            <a:r>
              <a:rPr lang="en-US" sz="13257" dirty="0" err="1">
                <a:solidFill>
                  <a:srgbClr val="FFFFFF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Odpovědi</a:t>
            </a:r>
            <a:endParaRPr lang="en-US" sz="13257" dirty="0">
              <a:solidFill>
                <a:srgbClr val="FFFFFF"/>
              </a:solidFill>
              <a:latin typeface="Open Sans Extra Bold"/>
              <a:ea typeface="Open Sans Extra Bold"/>
              <a:cs typeface="Open Sans Extra Bold"/>
              <a:sym typeface="Open Sans Extra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981030" y="2964066"/>
            <a:ext cx="14325937" cy="60698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425"/>
              </a:lnSpc>
            </a:pPr>
            <a:r>
              <a:rPr lang="en-US" sz="2446" spc="-48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1d) </a:t>
            </a:r>
            <a:r>
              <a:rPr lang="en-US" sz="2446" spc="-48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Čím</a:t>
            </a:r>
            <a:r>
              <a:rPr lang="en-US" sz="2446" spc="-48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46" spc="-48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delší</a:t>
            </a:r>
            <a:r>
              <a:rPr lang="en-US" sz="2446" spc="-48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je </a:t>
            </a:r>
            <a:r>
              <a:rPr lang="en-US" sz="2446" spc="-48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heslo</a:t>
            </a:r>
            <a:r>
              <a:rPr lang="en-US" sz="2446" spc="-48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2446" spc="-48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tím</a:t>
            </a:r>
            <a:r>
              <a:rPr lang="en-US" sz="2446" spc="-48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46" spc="-48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těžší</a:t>
            </a:r>
            <a:r>
              <a:rPr lang="en-US" sz="2446" spc="-48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je ho </a:t>
            </a:r>
            <a:r>
              <a:rPr lang="en-US" sz="2446" spc="-48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prolomit</a:t>
            </a:r>
            <a:r>
              <a:rPr lang="en-US" sz="2446" spc="-48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. </a:t>
            </a:r>
            <a:r>
              <a:rPr lang="en-US" sz="2446" spc="-48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Ideálně</a:t>
            </a:r>
            <a:r>
              <a:rPr lang="en-US" sz="2446" spc="-48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by </a:t>
            </a:r>
            <a:r>
              <a:rPr lang="en-US" sz="2446" spc="-48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heslo</a:t>
            </a:r>
            <a:r>
              <a:rPr lang="en-US" sz="2446" spc="-48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46" spc="-48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mělo</a:t>
            </a:r>
            <a:r>
              <a:rPr lang="en-US" sz="2446" spc="-48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46" spc="-48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mít</a:t>
            </a:r>
            <a:r>
              <a:rPr lang="en-US" sz="2446" spc="-48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15 </a:t>
            </a:r>
            <a:r>
              <a:rPr lang="en-US" sz="2446" spc="-48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znaků</a:t>
            </a:r>
            <a:r>
              <a:rPr lang="en-US" sz="2446" spc="-48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46" spc="-48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nebo</a:t>
            </a:r>
            <a:r>
              <a:rPr lang="en-US" sz="2446" spc="-48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46" spc="-48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více</a:t>
            </a:r>
            <a:r>
              <a:rPr lang="en-US" sz="2446" spc="-48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. </a:t>
            </a:r>
            <a:r>
              <a:rPr lang="en-US" sz="2446" spc="-48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Heslo</a:t>
            </a:r>
            <a:r>
              <a:rPr lang="en-US" sz="2446" spc="-48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46" spc="-48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může</a:t>
            </a:r>
            <a:r>
              <a:rPr lang="en-US" sz="2446" spc="-48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46" spc="-48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být</a:t>
            </a:r>
            <a:r>
              <a:rPr lang="en-US" sz="2446" spc="-48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4 </a:t>
            </a:r>
            <a:r>
              <a:rPr lang="en-US" sz="2446" spc="-48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nebo</a:t>
            </a:r>
            <a:r>
              <a:rPr lang="en-US" sz="2446" spc="-48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46" spc="-48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více</a:t>
            </a:r>
            <a:r>
              <a:rPr lang="en-US" sz="2446" spc="-48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ne </a:t>
            </a:r>
            <a:r>
              <a:rPr lang="en-US" sz="2446" spc="-48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zcela</a:t>
            </a:r>
            <a:r>
              <a:rPr lang="en-US" sz="2446" spc="-48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46" spc="-48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běžných</a:t>
            </a:r>
            <a:r>
              <a:rPr lang="en-US" sz="2446" spc="-48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46" spc="-48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slov</a:t>
            </a:r>
            <a:r>
              <a:rPr lang="en-US" sz="2446" spc="-48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46" spc="-48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spojených</a:t>
            </a:r>
            <a:r>
              <a:rPr lang="en-US" sz="2446" spc="-48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46" spc="-48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dohromady</a:t>
            </a:r>
            <a:r>
              <a:rPr lang="en-US" sz="2446" spc="-48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.</a:t>
            </a:r>
          </a:p>
          <a:p>
            <a:pPr algn="just">
              <a:lnSpc>
                <a:spcPts val="3425"/>
              </a:lnSpc>
            </a:pPr>
            <a:r>
              <a:rPr lang="en-US" sz="2446" spc="-48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2a) MyPassword123 je </a:t>
            </a:r>
            <a:r>
              <a:rPr lang="en-US" sz="2446" spc="-48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nejsnadněji</a:t>
            </a:r>
            <a:r>
              <a:rPr lang="en-US" sz="2446" spc="-48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46" spc="-48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uhádnutelné</a:t>
            </a:r>
            <a:r>
              <a:rPr lang="en-US" sz="2446" spc="-48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2446" spc="-48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protože</a:t>
            </a:r>
            <a:r>
              <a:rPr lang="en-US" sz="2446" spc="-48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46" spc="-48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používá</a:t>
            </a:r>
            <a:r>
              <a:rPr lang="en-US" sz="2446" spc="-48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46" spc="-48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jednoduchá</a:t>
            </a:r>
            <a:r>
              <a:rPr lang="en-US" sz="2446" spc="-48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46" spc="-48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slova</a:t>
            </a:r>
            <a:r>
              <a:rPr lang="en-US" sz="2446" spc="-48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a </a:t>
            </a:r>
            <a:r>
              <a:rPr lang="en-US" sz="2446" spc="-48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sekvence</a:t>
            </a:r>
            <a:r>
              <a:rPr lang="en-US" sz="2446" spc="-48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46" spc="-48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čísel</a:t>
            </a:r>
            <a:r>
              <a:rPr lang="en-US" sz="2446" spc="-48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2446" spc="-48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které</a:t>
            </a:r>
            <a:r>
              <a:rPr lang="en-US" sz="2446" spc="-48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46" spc="-48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jsou</a:t>
            </a:r>
            <a:r>
              <a:rPr lang="en-US" sz="2446" spc="-48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46" spc="-48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často</a:t>
            </a:r>
            <a:r>
              <a:rPr lang="en-US" sz="2446" spc="-48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46" spc="-48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používány</a:t>
            </a:r>
            <a:r>
              <a:rPr lang="en-US" sz="2446" spc="-48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v </a:t>
            </a:r>
            <a:r>
              <a:rPr lang="en-US" sz="2446" spc="-48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heslech</a:t>
            </a:r>
            <a:r>
              <a:rPr lang="en-US" sz="2446" spc="-48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46" spc="-48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mnoha</a:t>
            </a:r>
            <a:r>
              <a:rPr lang="en-US" sz="2446" spc="-48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46" spc="-48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lidmi</a:t>
            </a:r>
            <a:r>
              <a:rPr lang="en-US" sz="2446" spc="-48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. </a:t>
            </a:r>
            <a:r>
              <a:rPr lang="en-US" sz="2446" spc="-48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Další</a:t>
            </a:r>
            <a:r>
              <a:rPr lang="en-US" sz="2446" spc="-48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46" spc="-48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hesla</a:t>
            </a:r>
            <a:r>
              <a:rPr lang="en-US" sz="2446" spc="-48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46" spc="-48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jsou</a:t>
            </a:r>
            <a:r>
              <a:rPr lang="en-US" sz="2446" spc="-48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46" spc="-48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také</a:t>
            </a:r>
            <a:r>
              <a:rPr lang="en-US" sz="2446" spc="-48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46" spc="-48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předvídatelná</a:t>
            </a:r>
            <a:r>
              <a:rPr lang="en-US" sz="2446" spc="-48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.</a:t>
            </a:r>
          </a:p>
          <a:p>
            <a:pPr algn="just">
              <a:lnSpc>
                <a:spcPts val="3425"/>
              </a:lnSpc>
            </a:pPr>
            <a:r>
              <a:rPr lang="en-US" sz="2446" spc="-48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3a) </a:t>
            </a:r>
            <a:r>
              <a:rPr lang="en-US" sz="2446" spc="-48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Nejslabší</a:t>
            </a:r>
            <a:r>
              <a:rPr lang="en-US" sz="2446" spc="-48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46" spc="-48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heslo</a:t>
            </a:r>
            <a:r>
              <a:rPr lang="en-US" sz="2446" spc="-48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je Qwerty123. To je </a:t>
            </a:r>
            <a:r>
              <a:rPr lang="en-US" sz="2446" spc="-48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populární</a:t>
            </a:r>
            <a:r>
              <a:rPr lang="en-US" sz="2446" spc="-48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46" spc="-48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heslo</a:t>
            </a:r>
            <a:r>
              <a:rPr lang="en-US" sz="2446" spc="-48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46" spc="-48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založené</a:t>
            </a:r>
            <a:r>
              <a:rPr lang="en-US" sz="2446" spc="-48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46" spc="-48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na</a:t>
            </a:r>
            <a:r>
              <a:rPr lang="en-US" sz="2446" spc="-48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46" spc="-48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jednoduchém</a:t>
            </a:r>
            <a:r>
              <a:rPr lang="en-US" sz="2446" spc="-48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46" spc="-48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vzoru</a:t>
            </a:r>
            <a:r>
              <a:rPr lang="en-US" sz="2446" spc="-48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46" spc="-48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klávesnice</a:t>
            </a:r>
            <a:r>
              <a:rPr lang="en-US" sz="2446" spc="-48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a </a:t>
            </a:r>
            <a:r>
              <a:rPr lang="en-US" sz="2446" spc="-48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snadno</a:t>
            </a:r>
            <a:r>
              <a:rPr lang="en-US" sz="2446" spc="-48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se </a:t>
            </a:r>
            <a:r>
              <a:rPr lang="en-US" sz="2446" spc="-48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uhodne</a:t>
            </a:r>
            <a:r>
              <a:rPr lang="en-US" sz="2446" spc="-48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46" spc="-48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při</a:t>
            </a:r>
            <a:r>
              <a:rPr lang="en-US" sz="2446" spc="-48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46" spc="-48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útocích</a:t>
            </a:r>
            <a:r>
              <a:rPr lang="en-US" sz="2446" spc="-48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46" spc="-48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slovníkovými</a:t>
            </a:r>
            <a:r>
              <a:rPr lang="en-US" sz="2446" spc="-48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46" spc="-48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metodami</a:t>
            </a:r>
            <a:r>
              <a:rPr lang="en-US" sz="2446" spc="-48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. </a:t>
            </a:r>
            <a:r>
              <a:rPr lang="en-US" sz="2446" spc="-48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Další</a:t>
            </a:r>
            <a:r>
              <a:rPr lang="en-US" sz="2446" spc="-48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46" spc="-48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hesla</a:t>
            </a:r>
            <a:r>
              <a:rPr lang="en-US" sz="2446" spc="-48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46" spc="-48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obsahují</a:t>
            </a:r>
            <a:r>
              <a:rPr lang="en-US" sz="2446" spc="-48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46" spc="-48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různé</a:t>
            </a:r>
            <a:r>
              <a:rPr lang="en-US" sz="2446" spc="-48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46" spc="-48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typy</a:t>
            </a:r>
            <a:r>
              <a:rPr lang="en-US" sz="2446" spc="-48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46" spc="-48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znaků</a:t>
            </a:r>
            <a:r>
              <a:rPr lang="en-US" sz="2446" spc="-48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a </a:t>
            </a:r>
            <a:r>
              <a:rPr lang="en-US" sz="2446" spc="-48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jsou</a:t>
            </a:r>
            <a:r>
              <a:rPr lang="en-US" sz="2446" spc="-48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46" spc="-48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méně</a:t>
            </a:r>
            <a:r>
              <a:rPr lang="en-US" sz="2446" spc="-48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46" spc="-48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předvídatelná</a:t>
            </a:r>
            <a:r>
              <a:rPr lang="en-US" sz="2446" spc="-48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2446" spc="-48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i</a:t>
            </a:r>
            <a:r>
              <a:rPr lang="en-US" sz="2446" spc="-48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46" spc="-48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když</a:t>
            </a:r>
            <a:r>
              <a:rPr lang="en-US" sz="2446" spc="-48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by </a:t>
            </a:r>
            <a:r>
              <a:rPr lang="en-US" sz="2446" spc="-48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si</a:t>
            </a:r>
            <a:r>
              <a:rPr lang="en-US" sz="2446" spc="-48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46" spc="-48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mohla</a:t>
            </a:r>
            <a:r>
              <a:rPr lang="en-US" sz="2446" spc="-48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46" spc="-48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zasloužit</a:t>
            </a:r>
            <a:r>
              <a:rPr lang="en-US" sz="2446" spc="-48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46" spc="-48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další</a:t>
            </a:r>
            <a:r>
              <a:rPr lang="en-US" sz="2446" spc="-48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46" spc="-48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zlepšení</a:t>
            </a:r>
            <a:r>
              <a:rPr lang="en-US" sz="2446" spc="-48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.</a:t>
            </a:r>
          </a:p>
          <a:p>
            <a:pPr algn="just">
              <a:lnSpc>
                <a:spcPts val="3425"/>
              </a:lnSpc>
            </a:pPr>
            <a:r>
              <a:rPr lang="en-US" sz="2446" spc="-48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4d) </a:t>
            </a:r>
            <a:r>
              <a:rPr lang="en-US" sz="2446" spc="-48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Nejsnadněji</a:t>
            </a:r>
            <a:r>
              <a:rPr lang="en-US" sz="2446" spc="-48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46" spc="-48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uhodnutelné</a:t>
            </a:r>
            <a:r>
              <a:rPr lang="en-US" sz="2446" spc="-48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46" spc="-48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heslo</a:t>
            </a:r>
            <a:r>
              <a:rPr lang="en-US" sz="2446" spc="-48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je Fluffy2021, </a:t>
            </a:r>
            <a:r>
              <a:rPr lang="en-US" sz="2446" spc="-48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protože</a:t>
            </a:r>
            <a:r>
              <a:rPr lang="en-US" sz="2446" spc="-48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46" spc="-48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obsahuje</a:t>
            </a:r>
            <a:r>
              <a:rPr lang="en-US" sz="2446" spc="-48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46" spc="-48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jméno</a:t>
            </a:r>
            <a:r>
              <a:rPr lang="en-US" sz="2446" spc="-48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46" spc="-48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zvířete</a:t>
            </a:r>
            <a:r>
              <a:rPr lang="en-US" sz="2446" spc="-48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a datum, </a:t>
            </a:r>
            <a:r>
              <a:rPr lang="en-US" sz="2446" spc="-48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což</a:t>
            </a:r>
            <a:r>
              <a:rPr lang="en-US" sz="2446" spc="-48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46" spc="-48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hackerovi</a:t>
            </a:r>
            <a:r>
              <a:rPr lang="en-US" sz="2446" spc="-48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46" spc="-48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usnadňuje</a:t>
            </a:r>
            <a:r>
              <a:rPr lang="en-US" sz="2446" spc="-48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46" spc="-48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uhodnutí</a:t>
            </a:r>
            <a:r>
              <a:rPr lang="en-US" sz="2446" spc="-48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46" spc="-48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hesla</a:t>
            </a:r>
            <a:r>
              <a:rPr lang="en-US" sz="2446" spc="-48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2446" spc="-48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pokud</a:t>
            </a:r>
            <a:r>
              <a:rPr lang="en-US" sz="2446" spc="-48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46" spc="-48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zná</a:t>
            </a:r>
            <a:r>
              <a:rPr lang="en-US" sz="2446" spc="-48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46" spc="-48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tyto</a:t>
            </a:r>
            <a:r>
              <a:rPr lang="en-US" sz="2446" spc="-48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46" spc="-48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informace</a:t>
            </a:r>
            <a:r>
              <a:rPr lang="en-US" sz="2446" spc="-48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.</a:t>
            </a:r>
          </a:p>
          <a:p>
            <a:pPr algn="just">
              <a:lnSpc>
                <a:spcPts val="3425"/>
              </a:lnSpc>
            </a:pPr>
            <a:r>
              <a:rPr lang="en-US" sz="2446" spc="-48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5c) 2FA (</a:t>
            </a:r>
            <a:r>
              <a:rPr lang="en-US" sz="2446" spc="-48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dvojfaktorová</a:t>
            </a:r>
            <a:r>
              <a:rPr lang="en-US" sz="2446" spc="-48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46" spc="-48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autentifikace</a:t>
            </a:r>
            <a:r>
              <a:rPr lang="en-US" sz="2446" spc="-48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) je </a:t>
            </a:r>
            <a:r>
              <a:rPr lang="en-US" sz="2446" spc="-48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způsob</a:t>
            </a:r>
            <a:r>
              <a:rPr lang="en-US" sz="2446" spc="-48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, jak </a:t>
            </a:r>
            <a:r>
              <a:rPr lang="en-US" sz="2446" spc="-48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přidat</a:t>
            </a:r>
            <a:r>
              <a:rPr lang="en-US" sz="2446" spc="-48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46" spc="-48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další</a:t>
            </a:r>
            <a:r>
              <a:rPr lang="en-US" sz="2446" spc="-48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46" spc="-48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bezpečnost</a:t>
            </a:r>
            <a:r>
              <a:rPr lang="en-US" sz="2446" spc="-48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k </a:t>
            </a:r>
            <a:r>
              <a:rPr lang="en-US" sz="2446" spc="-48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vašemu</a:t>
            </a:r>
            <a:r>
              <a:rPr lang="en-US" sz="2446" spc="-48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46" spc="-48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účtu</a:t>
            </a:r>
            <a:r>
              <a:rPr lang="en-US" sz="2446" spc="-48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2446" spc="-48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kromě</a:t>
            </a:r>
            <a:r>
              <a:rPr lang="en-US" sz="2446" spc="-48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46" spc="-48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pouhého</a:t>
            </a:r>
            <a:r>
              <a:rPr lang="en-US" sz="2446" spc="-48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46" spc="-48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hesla</a:t>
            </a:r>
            <a:r>
              <a:rPr lang="en-US" sz="2446" spc="-48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. </a:t>
            </a:r>
            <a:r>
              <a:rPr lang="en-US" sz="2446" spc="-48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Funguje</a:t>
            </a:r>
            <a:r>
              <a:rPr lang="en-US" sz="2446" spc="-48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to </a:t>
            </a:r>
            <a:r>
              <a:rPr lang="en-US" sz="2446" spc="-48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tak</a:t>
            </a:r>
            <a:r>
              <a:rPr lang="en-US" sz="2446" spc="-48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2446" spc="-48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že</a:t>
            </a:r>
            <a:r>
              <a:rPr lang="en-US" sz="2446" spc="-48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po </a:t>
            </a:r>
            <a:r>
              <a:rPr lang="en-US" sz="2446" spc="-48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zadání</a:t>
            </a:r>
            <a:r>
              <a:rPr lang="en-US" sz="2446" spc="-48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46" spc="-48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hesla</a:t>
            </a:r>
            <a:r>
              <a:rPr lang="en-US" sz="2446" spc="-48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46" spc="-48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musíte</a:t>
            </a:r>
            <a:r>
              <a:rPr lang="en-US" sz="2446" spc="-48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46" spc="-48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ještě</a:t>
            </a:r>
            <a:r>
              <a:rPr lang="en-US" sz="2446" spc="-48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46" spc="-48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jiným</a:t>
            </a:r>
            <a:r>
              <a:rPr lang="en-US" sz="2446" spc="-48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46" spc="-48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způsobem</a:t>
            </a:r>
            <a:r>
              <a:rPr lang="en-US" sz="2446" spc="-48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46" spc="-48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potvrdit</a:t>
            </a:r>
            <a:r>
              <a:rPr lang="en-US" sz="2446" spc="-48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46" spc="-48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svou</a:t>
            </a:r>
            <a:r>
              <a:rPr lang="en-US" sz="2446" spc="-48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46" spc="-48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identitu</a:t>
            </a:r>
            <a:r>
              <a:rPr lang="en-US" sz="2446" spc="-48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2446" spc="-48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například</a:t>
            </a:r>
            <a:r>
              <a:rPr lang="en-US" sz="2446" spc="-48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46" spc="-48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zadáním</a:t>
            </a:r>
            <a:r>
              <a:rPr lang="en-US" sz="2446" spc="-48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46" spc="-48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kódu</a:t>
            </a:r>
            <a:r>
              <a:rPr lang="en-US" sz="2446" spc="-48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z </a:t>
            </a:r>
            <a:r>
              <a:rPr lang="en-US" sz="2446" spc="-48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textové</a:t>
            </a:r>
            <a:r>
              <a:rPr lang="en-US" sz="2446" spc="-48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46" spc="-48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zprávy</a:t>
            </a:r>
            <a:r>
              <a:rPr lang="en-US" sz="2446" spc="-48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2446" spc="-48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použitím</a:t>
            </a:r>
            <a:r>
              <a:rPr lang="en-US" sz="2446" spc="-48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46" spc="-48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speciální</a:t>
            </a:r>
            <a:r>
              <a:rPr lang="en-US" sz="2446" spc="-48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46" spc="-48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aplikace</a:t>
            </a:r>
            <a:r>
              <a:rPr lang="en-US" sz="2446" spc="-48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(</a:t>
            </a:r>
            <a:r>
              <a:rPr lang="en-US" sz="2446" spc="-48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např</a:t>
            </a:r>
            <a:r>
              <a:rPr lang="en-US" sz="2446" spc="-48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. Google Authenticator) </a:t>
            </a:r>
            <a:r>
              <a:rPr lang="en-US" sz="2446" spc="-48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nebo</a:t>
            </a:r>
            <a:r>
              <a:rPr lang="en-US" sz="2446" spc="-48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46" spc="-48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použitím</a:t>
            </a:r>
            <a:r>
              <a:rPr lang="en-US" sz="2446" spc="-48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46" spc="-48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speciálního</a:t>
            </a:r>
            <a:r>
              <a:rPr lang="en-US" sz="2446" spc="-48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46" spc="-48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klíče</a:t>
            </a:r>
            <a:r>
              <a:rPr lang="en-US" sz="2446" spc="-48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. To </a:t>
            </a:r>
            <a:r>
              <a:rPr lang="en-US" sz="2446" spc="-48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dělá</a:t>
            </a:r>
            <a:r>
              <a:rPr lang="en-US" sz="2446" spc="-48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46" spc="-48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váš</a:t>
            </a:r>
            <a:r>
              <a:rPr lang="en-US" sz="2446" spc="-48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46" spc="-48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účet</a:t>
            </a:r>
            <a:r>
              <a:rPr lang="en-US" sz="2446" spc="-48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46" spc="-48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mnohem</a:t>
            </a:r>
            <a:r>
              <a:rPr lang="en-US" sz="2446" spc="-48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46" spc="-48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bezpečnější</a:t>
            </a:r>
            <a:r>
              <a:rPr lang="en-US" sz="2446" spc="-48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.</a:t>
            </a:r>
          </a:p>
          <a:p>
            <a:pPr marL="0" lvl="0" indent="0" algn="just">
              <a:lnSpc>
                <a:spcPts val="3285"/>
              </a:lnSpc>
              <a:spcBef>
                <a:spcPct val="0"/>
              </a:spcBef>
            </a:pPr>
            <a:endParaRPr lang="en-US" sz="2346" spc="-46" dirty="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0" name="Google Shape;129;p2">
            <a:extLst>
              <a:ext uri="{FF2B5EF4-FFF2-40B4-BE49-F238E27FC236}">
                <a16:creationId xmlns:a16="http://schemas.microsoft.com/office/drawing/2014/main" id="{2153DF46-D548-2326-F3BE-2FBA2B5963EC}"/>
              </a:ext>
            </a:extLst>
          </p:cNvPr>
          <p:cNvSpPr/>
          <p:nvPr/>
        </p:nvSpPr>
        <p:spPr>
          <a:xfrm>
            <a:off x="16056650" y="0"/>
            <a:ext cx="2230770" cy="2276296"/>
          </a:xfrm>
          <a:custGeom>
            <a:avLst/>
            <a:gdLst/>
            <a:ahLst/>
            <a:cxnLst/>
            <a:rect l="l" t="t" r="r" b="b"/>
            <a:pathLst>
              <a:path w="3642074" h="3642074" extrusionOk="0">
                <a:moveTo>
                  <a:pt x="0" y="0"/>
                </a:moveTo>
                <a:lnTo>
                  <a:pt x="3642074" y="0"/>
                </a:lnTo>
                <a:lnTo>
                  <a:pt x="3642074" y="3642074"/>
                </a:lnTo>
                <a:lnTo>
                  <a:pt x="0" y="36420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</TotalTime>
  <Words>1768</Words>
  <Application>Microsoft Office PowerPoint</Application>
  <PresentationFormat>Niestandardowy</PresentationFormat>
  <Paragraphs>243</Paragraphs>
  <Slides>33</Slides>
  <Notes>5</Notes>
  <HiddenSlides>0</HiddenSlides>
  <MMClips>0</MMClips>
  <ScaleCrop>false</ScaleCrop>
  <HeadingPairs>
    <vt:vector size="6" baseType="variant">
      <vt:variant>
        <vt:lpstr>Używane czcionki</vt:lpstr>
      </vt:variant>
      <vt:variant>
        <vt:i4>8</vt:i4>
      </vt:variant>
      <vt:variant>
        <vt:lpstr>Motyw</vt:lpstr>
      </vt:variant>
      <vt:variant>
        <vt:i4>2</vt:i4>
      </vt:variant>
      <vt:variant>
        <vt:lpstr>Tytuły slajdów</vt:lpstr>
      </vt:variant>
      <vt:variant>
        <vt:i4>33</vt:i4>
      </vt:variant>
    </vt:vector>
  </HeadingPairs>
  <TitlesOfParts>
    <vt:vector size="43" baseType="lpstr">
      <vt:lpstr>Open Sans</vt:lpstr>
      <vt:lpstr>Open Sans Extra Bold</vt:lpstr>
      <vt:lpstr>Calibri</vt:lpstr>
      <vt:lpstr>Poppins Bold</vt:lpstr>
      <vt:lpstr>Open Sans ExtraBold</vt:lpstr>
      <vt:lpstr>Poppins</vt:lpstr>
      <vt:lpstr>Open Sans Bold</vt:lpstr>
      <vt:lpstr>Arial</vt:lpstr>
      <vt:lpstr>Office Theme</vt:lpstr>
      <vt:lpstr>1_Office Theme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Lekcja 2 - hasła i ich bezpieczeństwo - prezentacja (Prezentacja)</dc:title>
  <dc:creator>Jadwiga Maj</dc:creator>
  <cp:lastModifiedBy>Jadwiga Maj</cp:lastModifiedBy>
  <cp:revision>12</cp:revision>
  <dcterms:created xsi:type="dcterms:W3CDTF">2006-08-16T00:00:00Z</dcterms:created>
  <dcterms:modified xsi:type="dcterms:W3CDTF">2025-02-24T11:50:03Z</dcterms:modified>
  <dc:identifier>DAGcXvwJf-4</dc:identifier>
</cp:coreProperties>
</file>