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</p:sldIdLst>
  <p:sldSz cy="10287000" cx="18288000"/>
  <p:notesSz cx="6858000" cy="9144000"/>
  <p:embeddedFontLst>
    <p:embeddedFont>
      <p:font typeface="Poppins"/>
      <p:regular r:id="rId36"/>
      <p:bold r:id="rId37"/>
      <p:italic r:id="rId38"/>
      <p:boldItalic r:id="rId39"/>
    </p:embeddedFont>
    <p:embeddedFont>
      <p:font typeface="Open Sans ExtraBold"/>
      <p:bold r:id="rId40"/>
      <p:boldItalic r:id="rId41"/>
    </p:embeddedFont>
    <p:embeddedFont>
      <p:font typeface="Open Sans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46" roundtripDataSignature="AMtx7mi3TmY14mBU0/Kl9Ny1dPcilXm6C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ExtraBold-bold.fntdata"/><Relationship Id="rId20" Type="http://schemas.openxmlformats.org/officeDocument/2006/relationships/slide" Target="slides/slide14.xml"/><Relationship Id="rId42" Type="http://schemas.openxmlformats.org/officeDocument/2006/relationships/font" Target="fonts/OpenSans-regular.fntdata"/><Relationship Id="rId41" Type="http://schemas.openxmlformats.org/officeDocument/2006/relationships/font" Target="fonts/OpenSansExtraBold-boldItalic.fntdata"/><Relationship Id="rId22" Type="http://schemas.openxmlformats.org/officeDocument/2006/relationships/slide" Target="slides/slide16.xml"/><Relationship Id="rId44" Type="http://schemas.openxmlformats.org/officeDocument/2006/relationships/font" Target="fonts/OpenSans-italic.fntdata"/><Relationship Id="rId21" Type="http://schemas.openxmlformats.org/officeDocument/2006/relationships/slide" Target="slides/slide15.xml"/><Relationship Id="rId43" Type="http://schemas.openxmlformats.org/officeDocument/2006/relationships/font" Target="fonts/OpenSans-bold.fntdata"/><Relationship Id="rId24" Type="http://schemas.openxmlformats.org/officeDocument/2006/relationships/slide" Target="slides/slide18.xml"/><Relationship Id="rId46" Type="http://customschemas.google.com/relationships/presentationmetadata" Target="metadata"/><Relationship Id="rId23" Type="http://schemas.openxmlformats.org/officeDocument/2006/relationships/slide" Target="slides/slide17.xml"/><Relationship Id="rId45" Type="http://schemas.openxmlformats.org/officeDocument/2006/relationships/font" Target="fonts/OpenSans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Poppins-bold.fntdata"/><Relationship Id="rId14" Type="http://schemas.openxmlformats.org/officeDocument/2006/relationships/slide" Target="slides/slide8.xml"/><Relationship Id="rId36" Type="http://schemas.openxmlformats.org/officeDocument/2006/relationships/font" Target="fonts/Poppins-regular.fntdata"/><Relationship Id="rId17" Type="http://schemas.openxmlformats.org/officeDocument/2006/relationships/slide" Target="slides/slide11.xml"/><Relationship Id="rId39" Type="http://schemas.openxmlformats.org/officeDocument/2006/relationships/font" Target="fonts/Poppins-boldItalic.fntdata"/><Relationship Id="rId16" Type="http://schemas.openxmlformats.org/officeDocument/2006/relationships/slide" Target="slides/slide10.xml"/><Relationship Id="rId38" Type="http://schemas.openxmlformats.org/officeDocument/2006/relationships/font" Target="fonts/Poppins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55" name="Google Shape;155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0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10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11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2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12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3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13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512" name="Google Shape;512;p13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3" name="Google Shape;513;p13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Očekávání:</a:t>
            </a:r>
            <a:br>
              <a:rPr b="1" lang="en-US" sz="1100">
                <a:latin typeface="Arial"/>
                <a:ea typeface="Arial"/>
                <a:cs typeface="Arial"/>
                <a:sym typeface="Arial"/>
              </a:rPr>
            </a:b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Filmový obraz: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Často si hackery představujeme jako osoby s kapucí, které dokážou prolomit jakýkoli počítačový systém.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Superhrdinové: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Působí velmi inteligentně a pracují ve tmě, aby získali tajné informace.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Realita:</a:t>
            </a:r>
            <a:br>
              <a:rPr b="1" lang="en-US" sz="1100">
                <a:latin typeface="Arial"/>
                <a:ea typeface="Arial"/>
                <a:cs typeface="Arial"/>
                <a:sym typeface="Arial"/>
              </a:rPr>
            </a:b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Různé druhy hackerů: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Existují různé typy hackerů, včetně těch, kteří pomáhají zlepšovat bezpečnost (tzv. „bílé klobouky“), a těch, kteří dělají něco nelegálního (tzv. „černé klobouky“).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Dovednosti a nástroje: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Hackeři používají speciální nástroje a techniky, ale jejich činnost je často techničtější než ve filmech. Ne vždy pracují v tajnosti a často využívají sociální inženýrství.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Sociální inženýrství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jsou manipulační techniky, jejichž cílem je získat informace nebo přístup k systémům oklamáním lidí, nikoli prolomením počítačového zabezpečení.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Příklady sociálních inženýrských technik:</a:t>
            </a:r>
            <a:br>
              <a:rPr b="1" lang="en-US" sz="1100">
                <a:latin typeface="Arial"/>
                <a:ea typeface="Arial"/>
                <a:cs typeface="Arial"/>
                <a:sym typeface="Arial"/>
              </a:rPr>
            </a:b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Phishing: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Někdo se snaží získat vaše údaje zasláním falešných e-mailů, které vypadají jako od důvěryhodného zdroje, například banky.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Pretexting: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Někdo předstírá, že je někdo jiný (například zaměstnanec firmy), aby od vás získal důležité informace, jako je heslo nebo telefonní číslo.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Proč je sociální inženýrství účinné?</a:t>
            </a:r>
            <a:br>
              <a:rPr b="1" lang="en-US" sz="1100">
                <a:latin typeface="Arial"/>
                <a:ea typeface="Arial"/>
                <a:cs typeface="Arial"/>
                <a:sym typeface="Arial"/>
              </a:rPr>
            </a:b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Psychologie: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Lidé si často neuvědomují, že jsou podvedeni, a mohou snadno naletět, pokud se někdo vydává za osobu, které důvěřují.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Jak se chránit?</a:t>
            </a:r>
            <a:br>
              <a:rPr b="1" lang="en-US" sz="1100">
                <a:latin typeface="Arial"/>
                <a:ea typeface="Arial"/>
                <a:cs typeface="Arial"/>
                <a:sym typeface="Arial"/>
              </a:rPr>
            </a:b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Nevěřte každému: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Vždy si ověřte, zda osoba, která žádá vaše údaje, je skutečně tím, za koho se vydává.</a:t>
            </a:r>
            <a:br>
              <a:rPr lang="en-US" sz="1100">
                <a:latin typeface="Arial"/>
                <a:ea typeface="Arial"/>
                <a:cs typeface="Arial"/>
                <a:sym typeface="Arial"/>
              </a:rPr>
            </a:b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Neklikejte na podezřelé odkazy: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Pokud obdržíte e-mail nebo zprávu, která se vám zdá podezřelá, neklikejte na odkazy a neposkytujte své osobní údaje.</a:t>
            </a:r>
            <a:endParaRPr/>
          </a:p>
        </p:txBody>
      </p:sp>
      <p:sp>
        <p:nvSpPr>
          <p:cNvPr id="514" name="Google Shape;514;p13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13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14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5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15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16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16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7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17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18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18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19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19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85" name="Google Shape;185;p2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2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Incydent to coś, co wydarzyło się niespodziewanie i mogło spowodować pewne problemy lub trudności. Może to być coś dużego, jak wypadek samochodowy, lub coś mniejszego, jak kłótnia w szkole. Ważne jest, aby zrozumieć, co się stało, dlaczego to się wydarzyło, i jak można to naprawić lub uniknąć podobnych sytuacji w przyszłości.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 przykład, jeśli w szkole wybuchł mały pożar w kuchni, to incydent. Musimy zrozumieć, co spowodowało ogień, jak można było go uniknąć, i jak teraz zapewnić bezpieczeństwo.</a:t>
            </a:r>
            <a:endParaRPr/>
          </a:p>
        </p:txBody>
      </p:sp>
      <p:sp>
        <p:nvSpPr>
          <p:cNvPr id="187" name="Google Shape;187;p2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20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20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21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2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22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23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23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2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24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25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25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26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26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27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27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8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p28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34" name="Google Shape;734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3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02" name="Google Shape;202;p3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3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3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3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4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5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5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6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6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7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7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8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8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9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9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7" name="Google Shape;17;p3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8" name="Google Shape;18;p3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5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5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76" name="Google Shape;76;p5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77" name="Google Shape;77;p5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4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4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1" name="Google Shape;91;p3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3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3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6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36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3" name="Google Shape;103;p3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3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3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37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09" name="Google Shape;109;p37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0" name="Google Shape;110;p3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3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3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38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6" name="Google Shape;116;p38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17" name="Google Shape;117;p38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p38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19" name="Google Shape;119;p3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3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3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3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3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3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0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40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0" name="Google Shape;130;p40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31" name="Google Shape;131;p4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4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4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1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41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37" name="Google Shape;137;p41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38" name="Google Shape;138;p4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4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4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4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23" name="Google Shape;23;p4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24" name="Google Shape;24;p4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42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4" name="Google Shape;144;p4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4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4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3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43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4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4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4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4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29" name="Google Shape;29;p4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30" name="Google Shape;30;p4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4" name="Google Shape;34;p4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5" name="Google Shape;35;p4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36" name="Google Shape;36;p4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37" name="Google Shape;37;p4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4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2" name="Google Shape;42;p4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4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4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45" name="Google Shape;45;p4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46" name="Google Shape;46;p4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0" name="Google Shape;50;p4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1" name="Google Shape;51;p4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4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5" name="Google Shape;55;p4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6" name="Google Shape;56;p4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7" name="Google Shape;57;p4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8" name="Google Shape;58;p4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5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5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3" name="Google Shape;63;p5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4" name="Google Shape;64;p5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5" name="Google Shape;65;p5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5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5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70" name="Google Shape;70;p5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71" name="Google Shape;71;p5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3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0" name="Google Shape;80;p3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Google Shape;81;p3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3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3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8.png"/><Relationship Id="rId6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0.jpg"/><Relationship Id="rId4" Type="http://schemas.openxmlformats.org/officeDocument/2006/relationships/image" Target="../media/image18.png"/><Relationship Id="rId5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Relationship Id="rId4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Relationship Id="rId5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Relationship Id="rId5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jpg"/><Relationship Id="rId4" Type="http://schemas.openxmlformats.org/officeDocument/2006/relationships/image" Target="../media/image1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7.jpg"/><Relationship Id="rId4" Type="http://schemas.openxmlformats.org/officeDocument/2006/relationships/image" Target="../media/image1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Relationship Id="rId4" Type="http://schemas.openxmlformats.org/officeDocument/2006/relationships/image" Target="../media/image29.png"/><Relationship Id="rId5" Type="http://schemas.openxmlformats.org/officeDocument/2006/relationships/image" Target="../media/image32.png"/><Relationship Id="rId6" Type="http://schemas.openxmlformats.org/officeDocument/2006/relationships/image" Target="../media/image11.png"/><Relationship Id="rId7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jpg"/><Relationship Id="rId4" Type="http://schemas.openxmlformats.org/officeDocument/2006/relationships/image" Target="../media/image1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2.jpg"/><Relationship Id="rId4" Type="http://schemas.openxmlformats.org/officeDocument/2006/relationships/image" Target="../media/image1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8.jpg"/><Relationship Id="rId4" Type="http://schemas.openxmlformats.org/officeDocument/2006/relationships/image" Target="../media/image18.png"/><Relationship Id="rId5" Type="http://schemas.openxmlformats.org/officeDocument/2006/relationships/image" Target="../media/image34.png"/><Relationship Id="rId6" Type="http://schemas.openxmlformats.org/officeDocument/2006/relationships/image" Target="../media/image1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6.jpg"/><Relationship Id="rId4" Type="http://schemas.openxmlformats.org/officeDocument/2006/relationships/image" Target="../media/image18.png"/><Relationship Id="rId11" Type="http://schemas.openxmlformats.org/officeDocument/2006/relationships/image" Target="../media/image11.png"/><Relationship Id="rId10" Type="http://schemas.openxmlformats.org/officeDocument/2006/relationships/image" Target="../media/image40.png"/><Relationship Id="rId9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36.png"/><Relationship Id="rId7" Type="http://schemas.openxmlformats.org/officeDocument/2006/relationships/image" Target="../media/image38.png"/><Relationship Id="rId8" Type="http://schemas.openxmlformats.org/officeDocument/2006/relationships/image" Target="../media/image3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9.png"/><Relationship Id="rId4" Type="http://schemas.openxmlformats.org/officeDocument/2006/relationships/image" Target="../media/image45.png"/><Relationship Id="rId5" Type="http://schemas.openxmlformats.org/officeDocument/2006/relationships/image" Target="../media/image1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1.png"/><Relationship Id="rId4" Type="http://schemas.openxmlformats.org/officeDocument/2006/relationships/image" Target="../media/image1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1.png"/><Relationship Id="rId4" Type="http://schemas.openxmlformats.org/officeDocument/2006/relationships/image" Target="../media/image39.png"/><Relationship Id="rId5" Type="http://schemas.openxmlformats.org/officeDocument/2006/relationships/image" Target="../media/image4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5.png"/><Relationship Id="rId5" Type="http://schemas.openxmlformats.org/officeDocument/2006/relationships/image" Target="../media/image13.png"/><Relationship Id="rId6" Type="http://schemas.openxmlformats.org/officeDocument/2006/relationships/image" Target="../media/image9.png"/><Relationship Id="rId7" Type="http://schemas.openxmlformats.org/officeDocument/2006/relationships/image" Target="../media/image6.png"/><Relationship Id="rId8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4.jpg"/><Relationship Id="rId5" Type="http://schemas.openxmlformats.org/officeDocument/2006/relationships/image" Target="../media/image17.jpg"/><Relationship Id="rId6" Type="http://schemas.openxmlformats.org/officeDocument/2006/relationships/image" Target="../media/image7.jpg"/><Relationship Id="rId7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"/>
          <p:cNvSpPr txBox="1"/>
          <p:nvPr/>
        </p:nvSpPr>
        <p:spPr>
          <a:xfrm>
            <a:off x="1391331" y="3298747"/>
            <a:ext cx="9858000" cy="38038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156"/>
              <a:buFont typeface="Arial"/>
              <a:buNone/>
            </a:pPr>
            <a:r>
              <a:rPr b="0" i="0" lang="en-US" sz="9156" u="none" cap="none" strike="noStrike">
                <a:solidFill>
                  <a:srgbClr val="051D4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Lekce 3</a:t>
            </a:r>
            <a:b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8500" u="none" cap="none" strike="noStrike">
                <a:solidFill>
                  <a:srgbClr val="051D4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Incidenty</a:t>
            </a:r>
            <a:endParaRPr b="0" i="0" sz="8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"/>
          <p:cNvSpPr/>
          <p:nvPr/>
        </p:nvSpPr>
        <p:spPr>
          <a:xfrm>
            <a:off x="8757394" y="7522582"/>
            <a:ext cx="8779632" cy="1733977"/>
          </a:xfrm>
          <a:custGeom>
            <a:rect b="b" l="l" r="r" t="t"/>
            <a:pathLst>
              <a:path extrusionOk="0" h="1733977" w="8779632">
                <a:moveTo>
                  <a:pt x="0" y="0"/>
                </a:moveTo>
                <a:lnTo>
                  <a:pt x="8779632" y="0"/>
                </a:lnTo>
                <a:lnTo>
                  <a:pt x="8779632" y="1733977"/>
                </a:lnTo>
                <a:lnTo>
                  <a:pt x="0" y="1733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"/>
          <p:cNvSpPr txBox="1"/>
          <p:nvPr/>
        </p:nvSpPr>
        <p:spPr>
          <a:xfrm>
            <a:off x="1429681" y="6898423"/>
            <a:ext cx="8087100" cy="5001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32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Efektivní reakce na kybernetické incidenty</a:t>
            </a:r>
            <a:endParaRPr/>
          </a:p>
        </p:txBody>
      </p:sp>
      <p:sp>
        <p:nvSpPr>
          <p:cNvPr id="160" name="Google Shape;160;p1"/>
          <p:cNvSpPr/>
          <p:nvPr/>
        </p:nvSpPr>
        <p:spPr>
          <a:xfrm>
            <a:off x="601458" y="196896"/>
            <a:ext cx="3642074" cy="3642074"/>
          </a:xfrm>
          <a:custGeom>
            <a:rect b="b" l="l" r="r" t="t"/>
            <a:pathLst>
              <a:path extrusionOk="0" h="3642074" w="3642074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1" name="Google Shape;161;p1"/>
          <p:cNvGrpSpPr/>
          <p:nvPr/>
        </p:nvGrpSpPr>
        <p:grpSpPr>
          <a:xfrm rot="5400000">
            <a:off x="15928467" y="1561271"/>
            <a:ext cx="1504489" cy="1337061"/>
            <a:chOff x="36828" y="54313"/>
            <a:chExt cx="739143" cy="656887"/>
          </a:xfrm>
        </p:grpSpPr>
        <p:sp>
          <p:nvSpPr>
            <p:cNvPr id="162" name="Google Shape;162;p1"/>
            <p:cNvSpPr/>
            <p:nvPr/>
          </p:nvSpPr>
          <p:spPr>
            <a:xfrm>
              <a:off x="36828" y="54313"/>
              <a:ext cx="739143" cy="656887"/>
            </a:xfrm>
            <a:custGeom>
              <a:rect b="b" l="l" r="r" t="t"/>
              <a:pathLst>
                <a:path extrusionOk="0" h="656887" w="739143">
                  <a:moveTo>
                    <a:pt x="416006" y="26947"/>
                  </a:moveTo>
                  <a:lnTo>
                    <a:pt x="729538" y="575627"/>
                  </a:lnTo>
                  <a:cubicBezTo>
                    <a:pt x="739144" y="592437"/>
                    <a:pt x="739075" y="613090"/>
                    <a:pt x="729357" y="629835"/>
                  </a:cubicBezTo>
                  <a:cubicBezTo>
                    <a:pt x="719639" y="646581"/>
                    <a:pt x="701742" y="656887"/>
                    <a:pt x="682381" y="656887"/>
                  </a:cubicBezTo>
                  <a:lnTo>
                    <a:pt x="56763" y="656887"/>
                  </a:lnTo>
                  <a:cubicBezTo>
                    <a:pt x="37402" y="656887"/>
                    <a:pt x="19505" y="646581"/>
                    <a:pt x="9787" y="629835"/>
                  </a:cubicBezTo>
                  <a:cubicBezTo>
                    <a:pt x="69" y="613090"/>
                    <a:pt x="0" y="592437"/>
                    <a:pt x="9606" y="575627"/>
                  </a:cubicBezTo>
                  <a:lnTo>
                    <a:pt x="323138" y="26947"/>
                  </a:lnTo>
                  <a:cubicBezTo>
                    <a:pt x="332660" y="10284"/>
                    <a:pt x="350380" y="0"/>
                    <a:pt x="369572" y="0"/>
                  </a:cubicBezTo>
                  <a:cubicBezTo>
                    <a:pt x="388764" y="0"/>
                    <a:pt x="406484" y="10284"/>
                    <a:pt x="416006" y="26947"/>
                  </a:cubicBezTo>
                  <a:close/>
                </a:path>
              </a:pathLst>
            </a:custGeom>
            <a:solidFill>
              <a:srgbClr val="1C94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"/>
            <p:cNvSpPr txBox="1"/>
            <p:nvPr/>
          </p:nvSpPr>
          <p:spPr>
            <a:xfrm>
              <a:off x="127000" y="358775"/>
              <a:ext cx="558800" cy="301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" name="Google Shape;164;p1"/>
          <p:cNvGrpSpPr/>
          <p:nvPr/>
        </p:nvGrpSpPr>
        <p:grpSpPr>
          <a:xfrm rot="5400000">
            <a:off x="16860591" y="169771"/>
            <a:ext cx="1504489" cy="1337061"/>
            <a:chOff x="36828" y="54313"/>
            <a:chExt cx="739143" cy="656887"/>
          </a:xfrm>
        </p:grpSpPr>
        <p:sp>
          <p:nvSpPr>
            <p:cNvPr id="165" name="Google Shape;165;p1"/>
            <p:cNvSpPr/>
            <p:nvPr/>
          </p:nvSpPr>
          <p:spPr>
            <a:xfrm>
              <a:off x="36828" y="54313"/>
              <a:ext cx="739143" cy="656887"/>
            </a:xfrm>
            <a:custGeom>
              <a:rect b="b" l="l" r="r" t="t"/>
              <a:pathLst>
                <a:path extrusionOk="0" h="656887" w="739143">
                  <a:moveTo>
                    <a:pt x="416006" y="26947"/>
                  </a:moveTo>
                  <a:lnTo>
                    <a:pt x="729538" y="575627"/>
                  </a:lnTo>
                  <a:cubicBezTo>
                    <a:pt x="739144" y="592437"/>
                    <a:pt x="739075" y="613090"/>
                    <a:pt x="729357" y="629835"/>
                  </a:cubicBezTo>
                  <a:cubicBezTo>
                    <a:pt x="719639" y="646581"/>
                    <a:pt x="701742" y="656887"/>
                    <a:pt x="682381" y="656887"/>
                  </a:cubicBezTo>
                  <a:lnTo>
                    <a:pt x="56763" y="656887"/>
                  </a:lnTo>
                  <a:cubicBezTo>
                    <a:pt x="37402" y="656887"/>
                    <a:pt x="19505" y="646581"/>
                    <a:pt x="9787" y="629835"/>
                  </a:cubicBezTo>
                  <a:cubicBezTo>
                    <a:pt x="69" y="613090"/>
                    <a:pt x="0" y="592437"/>
                    <a:pt x="9606" y="575627"/>
                  </a:cubicBezTo>
                  <a:lnTo>
                    <a:pt x="323138" y="26947"/>
                  </a:lnTo>
                  <a:cubicBezTo>
                    <a:pt x="332660" y="10284"/>
                    <a:pt x="350380" y="0"/>
                    <a:pt x="369572" y="0"/>
                  </a:cubicBezTo>
                  <a:cubicBezTo>
                    <a:pt x="388764" y="0"/>
                    <a:pt x="406484" y="10284"/>
                    <a:pt x="416006" y="26947"/>
                  </a:cubicBezTo>
                  <a:close/>
                </a:path>
              </a:pathLst>
            </a:custGeom>
            <a:solidFill>
              <a:srgbClr val="2C53AB"/>
            </a:solidFill>
            <a:ln cap="sq" cmpd="sng" w="38100">
              <a:solidFill>
                <a:srgbClr val="2C53A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"/>
            <p:cNvSpPr txBox="1"/>
            <p:nvPr/>
          </p:nvSpPr>
          <p:spPr>
            <a:xfrm>
              <a:off x="127000" y="358775"/>
              <a:ext cx="558800" cy="301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" name="Google Shape;167;p1"/>
          <p:cNvGrpSpPr/>
          <p:nvPr/>
        </p:nvGrpSpPr>
        <p:grpSpPr>
          <a:xfrm rot="-5400000">
            <a:off x="15388322" y="137907"/>
            <a:ext cx="1489496" cy="1326006"/>
            <a:chOff x="40511" y="59744"/>
            <a:chExt cx="731777" cy="651456"/>
          </a:xfrm>
        </p:grpSpPr>
        <p:sp>
          <p:nvSpPr>
            <p:cNvPr id="168" name="Google Shape;168;p1"/>
            <p:cNvSpPr/>
            <p:nvPr/>
          </p:nvSpPr>
          <p:spPr>
            <a:xfrm>
              <a:off x="40511" y="59744"/>
              <a:ext cx="731777" cy="651456"/>
            </a:xfrm>
            <a:custGeom>
              <a:rect b="b" l="l" r="r" t="t"/>
              <a:pathLst>
                <a:path extrusionOk="0" h="651456" w="731777">
                  <a:moveTo>
                    <a:pt x="416967" y="29642"/>
                  </a:moveTo>
                  <a:lnTo>
                    <a:pt x="721211" y="562070"/>
                  </a:lnTo>
                  <a:cubicBezTo>
                    <a:pt x="731778" y="580561"/>
                    <a:pt x="731702" y="603279"/>
                    <a:pt x="721012" y="621699"/>
                  </a:cubicBezTo>
                  <a:cubicBezTo>
                    <a:pt x="710323" y="640119"/>
                    <a:pt x="690636" y="651456"/>
                    <a:pt x="669339" y="651456"/>
                  </a:cubicBezTo>
                  <a:lnTo>
                    <a:pt x="62439" y="651456"/>
                  </a:lnTo>
                  <a:cubicBezTo>
                    <a:pt x="41142" y="651456"/>
                    <a:pt x="21455" y="640119"/>
                    <a:pt x="10766" y="621699"/>
                  </a:cubicBezTo>
                  <a:cubicBezTo>
                    <a:pt x="76" y="603279"/>
                    <a:pt x="0" y="580561"/>
                    <a:pt x="10567" y="562070"/>
                  </a:cubicBezTo>
                  <a:lnTo>
                    <a:pt x="314811" y="29642"/>
                  </a:lnTo>
                  <a:cubicBezTo>
                    <a:pt x="325285" y="11312"/>
                    <a:pt x="344778" y="0"/>
                    <a:pt x="365889" y="0"/>
                  </a:cubicBezTo>
                  <a:cubicBezTo>
                    <a:pt x="387000" y="0"/>
                    <a:pt x="406493" y="11312"/>
                    <a:pt x="416967" y="29642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1"/>
            <p:cNvSpPr txBox="1"/>
            <p:nvPr/>
          </p:nvSpPr>
          <p:spPr>
            <a:xfrm>
              <a:off x="127000" y="358775"/>
              <a:ext cx="558800" cy="301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0" name="Google Shape;170;p1"/>
          <p:cNvGrpSpPr/>
          <p:nvPr/>
        </p:nvGrpSpPr>
        <p:grpSpPr>
          <a:xfrm rot="5400000">
            <a:off x="16912982" y="2811191"/>
            <a:ext cx="1504489" cy="1337061"/>
            <a:chOff x="36828" y="54313"/>
            <a:chExt cx="739143" cy="656887"/>
          </a:xfrm>
        </p:grpSpPr>
        <p:sp>
          <p:nvSpPr>
            <p:cNvPr id="171" name="Google Shape;171;p1"/>
            <p:cNvSpPr/>
            <p:nvPr/>
          </p:nvSpPr>
          <p:spPr>
            <a:xfrm>
              <a:off x="36828" y="54313"/>
              <a:ext cx="739143" cy="656887"/>
            </a:xfrm>
            <a:custGeom>
              <a:rect b="b" l="l" r="r" t="t"/>
              <a:pathLst>
                <a:path extrusionOk="0" h="656887" w="739143">
                  <a:moveTo>
                    <a:pt x="416006" y="26947"/>
                  </a:moveTo>
                  <a:lnTo>
                    <a:pt x="729538" y="575627"/>
                  </a:lnTo>
                  <a:cubicBezTo>
                    <a:pt x="739144" y="592437"/>
                    <a:pt x="739075" y="613090"/>
                    <a:pt x="729357" y="629835"/>
                  </a:cubicBezTo>
                  <a:cubicBezTo>
                    <a:pt x="719639" y="646581"/>
                    <a:pt x="701742" y="656887"/>
                    <a:pt x="682381" y="656887"/>
                  </a:cubicBezTo>
                  <a:lnTo>
                    <a:pt x="56763" y="656887"/>
                  </a:lnTo>
                  <a:cubicBezTo>
                    <a:pt x="37402" y="656887"/>
                    <a:pt x="19505" y="646581"/>
                    <a:pt x="9787" y="629835"/>
                  </a:cubicBezTo>
                  <a:cubicBezTo>
                    <a:pt x="69" y="613090"/>
                    <a:pt x="0" y="592437"/>
                    <a:pt x="9606" y="575627"/>
                  </a:cubicBezTo>
                  <a:lnTo>
                    <a:pt x="323138" y="26947"/>
                  </a:lnTo>
                  <a:cubicBezTo>
                    <a:pt x="332660" y="10284"/>
                    <a:pt x="350380" y="0"/>
                    <a:pt x="369572" y="0"/>
                  </a:cubicBezTo>
                  <a:cubicBezTo>
                    <a:pt x="388764" y="0"/>
                    <a:pt x="406484" y="10284"/>
                    <a:pt x="416006" y="26947"/>
                  </a:cubicBezTo>
                  <a:close/>
                </a:path>
              </a:pathLst>
            </a:custGeom>
            <a:solidFill>
              <a:srgbClr val="5682A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1"/>
            <p:cNvSpPr txBox="1"/>
            <p:nvPr/>
          </p:nvSpPr>
          <p:spPr>
            <a:xfrm>
              <a:off x="127000" y="358775"/>
              <a:ext cx="558800" cy="301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3" name="Google Shape;173;p1"/>
          <p:cNvSpPr/>
          <p:nvPr/>
        </p:nvSpPr>
        <p:spPr>
          <a:xfrm>
            <a:off x="8018075" y="5261700"/>
            <a:ext cx="10258200" cy="5025300"/>
          </a:xfrm>
          <a:prstGeom prst="rtTriangle">
            <a:avLst/>
          </a:prstGeom>
          <a:solidFill>
            <a:srgbClr val="051D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51D40"/>
              </a:solidFill>
              <a:highlight>
                <a:srgbClr val="051D4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"/>
          <p:cNvSpPr txBox="1"/>
          <p:nvPr/>
        </p:nvSpPr>
        <p:spPr>
          <a:xfrm>
            <a:off x="4584247" y="4679369"/>
            <a:ext cx="916849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5" name="Google Shape;175;p1"/>
          <p:cNvGrpSpPr/>
          <p:nvPr/>
        </p:nvGrpSpPr>
        <p:grpSpPr>
          <a:xfrm>
            <a:off x="8264566" y="3143200"/>
            <a:ext cx="9146584" cy="5246370"/>
            <a:chOff x="0" y="0"/>
            <a:chExt cx="7981950" cy="4578350"/>
          </a:xfrm>
        </p:grpSpPr>
        <p:sp>
          <p:nvSpPr>
            <p:cNvPr id="176" name="Google Shape;176;p1"/>
            <p:cNvSpPr/>
            <p:nvPr/>
          </p:nvSpPr>
          <p:spPr>
            <a:xfrm>
              <a:off x="765810" y="21590"/>
              <a:ext cx="6451600" cy="4326890"/>
            </a:xfrm>
            <a:custGeom>
              <a:rect b="b" l="l" r="r" t="t"/>
              <a:pathLst>
                <a:path extrusionOk="0" h="4326890" w="645160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"/>
            <p:cNvSpPr/>
            <p:nvPr/>
          </p:nvSpPr>
          <p:spPr>
            <a:xfrm>
              <a:off x="0" y="0"/>
              <a:ext cx="7981950" cy="4542790"/>
            </a:xfrm>
            <a:custGeom>
              <a:rect b="b" l="l" r="r" t="t"/>
              <a:pathLst>
                <a:path extrusionOk="0" h="4542790" w="798195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"/>
            <p:cNvSpPr/>
            <p:nvPr/>
          </p:nvSpPr>
          <p:spPr>
            <a:xfrm>
              <a:off x="3460750" y="4349750"/>
              <a:ext cx="1059180" cy="96520"/>
            </a:xfrm>
            <a:custGeom>
              <a:rect b="b" l="l" r="r" t="t"/>
              <a:pathLst>
                <a:path extrusionOk="0" h="96520" w="105918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1"/>
            <p:cNvSpPr/>
            <p:nvPr/>
          </p:nvSpPr>
          <p:spPr>
            <a:xfrm>
              <a:off x="163830" y="4542790"/>
              <a:ext cx="7654290" cy="35560"/>
            </a:xfrm>
            <a:custGeom>
              <a:rect b="b" l="l" r="r" t="t"/>
              <a:pathLst>
                <a:path extrusionOk="0" h="35560" w="765429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1"/>
          <p:cNvSpPr/>
          <p:nvPr/>
        </p:nvSpPr>
        <p:spPr>
          <a:xfrm>
            <a:off x="9367686" y="3491328"/>
            <a:ext cx="6938888" cy="4342626"/>
          </a:xfrm>
          <a:custGeom>
            <a:rect b="b" l="l" r="r" t="t"/>
            <a:pathLst>
              <a:path extrusionOk="0" h="3789680" w="6055360">
                <a:moveTo>
                  <a:pt x="0" y="0"/>
                </a:moveTo>
                <a:lnTo>
                  <a:pt x="6055360" y="0"/>
                </a:lnTo>
                <a:lnTo>
                  <a:pt x="6055360" y="3789680"/>
                </a:lnTo>
                <a:lnTo>
                  <a:pt x="0" y="378968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37767" l="0" r="0" t="-564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8832" y="8984585"/>
            <a:ext cx="6629400" cy="66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" name="Google Shape;427;p10"/>
          <p:cNvGrpSpPr/>
          <p:nvPr/>
        </p:nvGrpSpPr>
        <p:grpSpPr>
          <a:xfrm>
            <a:off x="-6656283" y="-2445901"/>
            <a:ext cx="15178802" cy="15178802"/>
            <a:chOff x="0" y="0"/>
            <a:chExt cx="812800" cy="812800"/>
          </a:xfrm>
        </p:grpSpPr>
        <p:sp>
          <p:nvSpPr>
            <p:cNvPr id="428" name="Google Shape;428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145DA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0" name="Google Shape;430;p10"/>
          <p:cNvGrpSpPr/>
          <p:nvPr/>
        </p:nvGrpSpPr>
        <p:grpSpPr>
          <a:xfrm>
            <a:off x="-6007842" y="-1797460"/>
            <a:ext cx="13881919" cy="13881919"/>
            <a:chOff x="0" y="0"/>
            <a:chExt cx="812800" cy="812800"/>
          </a:xfrm>
        </p:grpSpPr>
        <p:sp>
          <p:nvSpPr>
            <p:cNvPr id="431" name="Google Shape;431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3" name="Google Shape;433;p10"/>
          <p:cNvSpPr txBox="1"/>
          <p:nvPr/>
        </p:nvSpPr>
        <p:spPr>
          <a:xfrm>
            <a:off x="1028700" y="3389912"/>
            <a:ext cx="6839328" cy="24086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80">
                <a:solidFill>
                  <a:srgbClr val="FDFDF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6. Myslíte si, že vaše osobní údaje jsou cenné pro ostatní?</a:t>
            </a:r>
            <a:endParaRPr/>
          </a:p>
        </p:txBody>
      </p:sp>
      <p:sp>
        <p:nvSpPr>
          <p:cNvPr id="434" name="Google Shape;434;p10"/>
          <p:cNvSpPr/>
          <p:nvPr/>
        </p:nvSpPr>
        <p:spPr>
          <a:xfrm>
            <a:off x="8618101" y="1767991"/>
            <a:ext cx="1424256" cy="1424256"/>
          </a:xfrm>
          <a:custGeom>
            <a:rect b="b" l="l" r="r" t="t"/>
            <a:pathLst>
              <a:path extrusionOk="0" h="1424256" w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10"/>
          <p:cNvSpPr txBox="1"/>
          <p:nvPr/>
        </p:nvSpPr>
        <p:spPr>
          <a:xfrm>
            <a:off x="10280481" y="1934654"/>
            <a:ext cx="6176209" cy="9757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Ne, nikdo nebude mít zájem o mé údaje</a:t>
            </a:r>
            <a:endParaRPr sz="279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6" name="Google Shape;436;p10"/>
          <p:cNvSpPr txBox="1"/>
          <p:nvPr/>
        </p:nvSpPr>
        <p:spPr>
          <a:xfrm>
            <a:off x="8763159" y="2041203"/>
            <a:ext cx="1134140" cy="8016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84">
                <a:solidFill>
                  <a:srgbClr val="FDFDF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</a:t>
            </a:r>
            <a:endParaRPr/>
          </a:p>
        </p:txBody>
      </p:sp>
      <p:sp>
        <p:nvSpPr>
          <p:cNvPr id="437" name="Google Shape;437;p10"/>
          <p:cNvSpPr txBox="1"/>
          <p:nvPr/>
        </p:nvSpPr>
        <p:spPr>
          <a:xfrm>
            <a:off x="10737523" y="4225750"/>
            <a:ext cx="6521777" cy="9757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Ano, mohou být použity pro krádež identity nebo podvod</a:t>
            </a:r>
            <a:endParaRPr sz="279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38" name="Google Shape;438;p10"/>
          <p:cNvGrpSpPr/>
          <p:nvPr/>
        </p:nvGrpSpPr>
        <p:grpSpPr>
          <a:xfrm>
            <a:off x="8998942" y="4095132"/>
            <a:ext cx="1424256" cy="1424256"/>
            <a:chOff x="0" y="0"/>
            <a:chExt cx="1899008" cy="1899008"/>
          </a:xfrm>
        </p:grpSpPr>
        <p:sp>
          <p:nvSpPr>
            <p:cNvPr id="439" name="Google Shape;439;p10"/>
            <p:cNvSpPr/>
            <p:nvPr/>
          </p:nvSpPr>
          <p:spPr>
            <a:xfrm>
              <a:off x="0" y="0"/>
              <a:ext cx="1899008" cy="1899008"/>
            </a:xfrm>
            <a:custGeom>
              <a:rect b="b" l="l" r="r" t="t"/>
              <a:pathLst>
                <a:path extrusionOk="0" h="1899008" w="1899008">
                  <a:moveTo>
                    <a:pt x="0" y="0"/>
                  </a:moveTo>
                  <a:lnTo>
                    <a:pt x="1899008" y="0"/>
                  </a:lnTo>
                  <a:lnTo>
                    <a:pt x="1899008" y="1899008"/>
                  </a:lnTo>
                  <a:lnTo>
                    <a:pt x="0" y="1899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10"/>
            <p:cNvSpPr txBox="1"/>
            <p:nvPr/>
          </p:nvSpPr>
          <p:spPr>
            <a:xfrm>
              <a:off x="193411" y="389683"/>
              <a:ext cx="1512186" cy="10434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784">
                  <a:solidFill>
                    <a:srgbClr val="FDFDFD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b</a:t>
              </a:r>
              <a:endParaRPr/>
            </a:p>
          </p:txBody>
        </p:sp>
      </p:grpSp>
      <p:grpSp>
        <p:nvGrpSpPr>
          <p:cNvPr id="441" name="Google Shape;441;p10"/>
          <p:cNvGrpSpPr/>
          <p:nvPr/>
        </p:nvGrpSpPr>
        <p:grpSpPr>
          <a:xfrm>
            <a:off x="8763159" y="6767162"/>
            <a:ext cx="1424256" cy="1424256"/>
            <a:chOff x="0" y="0"/>
            <a:chExt cx="1899008" cy="1899008"/>
          </a:xfrm>
        </p:grpSpPr>
        <p:sp>
          <p:nvSpPr>
            <p:cNvPr id="442" name="Google Shape;442;p10"/>
            <p:cNvSpPr/>
            <p:nvPr/>
          </p:nvSpPr>
          <p:spPr>
            <a:xfrm>
              <a:off x="0" y="0"/>
              <a:ext cx="1899008" cy="1899008"/>
            </a:xfrm>
            <a:custGeom>
              <a:rect b="b" l="l" r="r" t="t"/>
              <a:pathLst>
                <a:path extrusionOk="0" h="1899008" w="1899008">
                  <a:moveTo>
                    <a:pt x="0" y="0"/>
                  </a:moveTo>
                  <a:lnTo>
                    <a:pt x="1899008" y="0"/>
                  </a:lnTo>
                  <a:lnTo>
                    <a:pt x="1899008" y="1899008"/>
                  </a:lnTo>
                  <a:lnTo>
                    <a:pt x="0" y="1899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10"/>
            <p:cNvSpPr txBox="1"/>
            <p:nvPr/>
          </p:nvSpPr>
          <p:spPr>
            <a:xfrm>
              <a:off x="193411" y="389683"/>
              <a:ext cx="1512186" cy="10434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784">
                  <a:solidFill>
                    <a:srgbClr val="FDFDFD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c</a:t>
              </a:r>
              <a:endParaRPr/>
            </a:p>
          </p:txBody>
        </p:sp>
      </p:grpSp>
      <p:sp>
        <p:nvSpPr>
          <p:cNvPr id="444" name="Google Shape;444;p10"/>
          <p:cNvSpPr txBox="1"/>
          <p:nvPr/>
        </p:nvSpPr>
        <p:spPr>
          <a:xfrm>
            <a:off x="10425540" y="7035923"/>
            <a:ext cx="6552398" cy="1024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Pouze mé bankovní údaje nebo hesla jsou cenné</a:t>
            </a:r>
            <a:endParaRPr sz="2900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45" name="Google Shape;445;p10"/>
          <p:cNvGrpSpPr/>
          <p:nvPr/>
        </p:nvGrpSpPr>
        <p:grpSpPr>
          <a:xfrm>
            <a:off x="7905455" y="2656032"/>
            <a:ext cx="373607" cy="373607"/>
            <a:chOff x="0" y="0"/>
            <a:chExt cx="812800" cy="812800"/>
          </a:xfrm>
        </p:grpSpPr>
        <p:sp>
          <p:nvSpPr>
            <p:cNvPr id="446" name="Google Shape;446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cap="sq" cmpd="sng" w="38100">
              <a:solidFill>
                <a:srgbClr val="00569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8" name="Google Shape;448;p10"/>
          <p:cNvGrpSpPr/>
          <p:nvPr/>
        </p:nvGrpSpPr>
        <p:grpSpPr>
          <a:xfrm>
            <a:off x="8315313" y="4180490"/>
            <a:ext cx="373607" cy="373607"/>
            <a:chOff x="0" y="0"/>
            <a:chExt cx="812800" cy="812800"/>
          </a:xfrm>
        </p:grpSpPr>
        <p:sp>
          <p:nvSpPr>
            <p:cNvPr id="449" name="Google Shape;449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cap="sq" cmpd="sng" w="38100">
              <a:solidFill>
                <a:srgbClr val="00569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1" name="Google Shape;451;p10"/>
          <p:cNvGrpSpPr/>
          <p:nvPr/>
        </p:nvGrpSpPr>
        <p:grpSpPr>
          <a:xfrm>
            <a:off x="7944228" y="7402839"/>
            <a:ext cx="373607" cy="373607"/>
            <a:chOff x="0" y="0"/>
            <a:chExt cx="812800" cy="812800"/>
          </a:xfrm>
        </p:grpSpPr>
        <p:sp>
          <p:nvSpPr>
            <p:cNvPr id="452" name="Google Shape;452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cap="sq" cmpd="sng" w="38100">
              <a:solidFill>
                <a:srgbClr val="00569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4" name="Google Shape;454;p10"/>
          <p:cNvGrpSpPr/>
          <p:nvPr/>
        </p:nvGrpSpPr>
        <p:grpSpPr>
          <a:xfrm>
            <a:off x="8309460" y="5760481"/>
            <a:ext cx="373607" cy="373607"/>
            <a:chOff x="0" y="0"/>
            <a:chExt cx="812800" cy="812800"/>
          </a:xfrm>
        </p:grpSpPr>
        <p:sp>
          <p:nvSpPr>
            <p:cNvPr id="455" name="Google Shape;455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cap="sq" cmpd="sng" w="38100">
              <a:solidFill>
                <a:srgbClr val="00569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7" name="Google Shape;457;p10"/>
          <p:cNvSpPr/>
          <p:nvPr/>
        </p:nvSpPr>
        <p:spPr>
          <a:xfrm>
            <a:off x="16056650" y="0"/>
            <a:ext cx="2230770" cy="2276296"/>
          </a:xfrm>
          <a:custGeom>
            <a:rect b="b" l="l" r="r" t="t"/>
            <a:pathLst>
              <a:path extrusionOk="0" h="3642074" w="3642074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2" name="Google Shape;462;p11"/>
          <p:cNvGrpSpPr/>
          <p:nvPr/>
        </p:nvGrpSpPr>
        <p:grpSpPr>
          <a:xfrm>
            <a:off x="-6656283" y="-2445901"/>
            <a:ext cx="15178802" cy="15178802"/>
            <a:chOff x="0" y="0"/>
            <a:chExt cx="812800" cy="812800"/>
          </a:xfrm>
        </p:grpSpPr>
        <p:sp>
          <p:nvSpPr>
            <p:cNvPr id="463" name="Google Shape;463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145DA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5" name="Google Shape;465;p11"/>
          <p:cNvGrpSpPr/>
          <p:nvPr/>
        </p:nvGrpSpPr>
        <p:grpSpPr>
          <a:xfrm>
            <a:off x="-6007842" y="-1797460"/>
            <a:ext cx="13881919" cy="13881919"/>
            <a:chOff x="0" y="0"/>
            <a:chExt cx="812800" cy="812800"/>
          </a:xfrm>
        </p:grpSpPr>
        <p:sp>
          <p:nvSpPr>
            <p:cNvPr id="466" name="Google Shape;466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8" name="Google Shape;468;p11"/>
          <p:cNvSpPr txBox="1"/>
          <p:nvPr/>
        </p:nvSpPr>
        <p:spPr>
          <a:xfrm>
            <a:off x="1028700" y="3389912"/>
            <a:ext cx="6839328" cy="32294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80">
                <a:solidFill>
                  <a:srgbClr val="FDFDF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7. Co děláte, když zaznamenáte podezřelou aktivitu na svém účtu?</a:t>
            </a:r>
            <a:endParaRPr/>
          </a:p>
        </p:txBody>
      </p:sp>
      <p:sp>
        <p:nvSpPr>
          <p:cNvPr id="469" name="Google Shape;469;p11"/>
          <p:cNvSpPr/>
          <p:nvPr/>
        </p:nvSpPr>
        <p:spPr>
          <a:xfrm>
            <a:off x="8618101" y="1767991"/>
            <a:ext cx="1424256" cy="1424256"/>
          </a:xfrm>
          <a:custGeom>
            <a:rect b="b" l="l" r="r" t="t"/>
            <a:pathLst>
              <a:path extrusionOk="0" h="1424256" w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11"/>
          <p:cNvSpPr txBox="1"/>
          <p:nvPr/>
        </p:nvSpPr>
        <p:spPr>
          <a:xfrm>
            <a:off x="10280481" y="2146126"/>
            <a:ext cx="6176209" cy="4755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Nic, možná je to chyba</a:t>
            </a:r>
            <a:endParaRPr sz="279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71" name="Google Shape;471;p11"/>
          <p:cNvSpPr txBox="1"/>
          <p:nvPr/>
        </p:nvSpPr>
        <p:spPr>
          <a:xfrm>
            <a:off x="8763159" y="2041203"/>
            <a:ext cx="1134140" cy="8016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84">
                <a:solidFill>
                  <a:srgbClr val="FDFDF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</a:t>
            </a:r>
            <a:endParaRPr/>
          </a:p>
        </p:txBody>
      </p:sp>
      <p:sp>
        <p:nvSpPr>
          <p:cNvPr id="472" name="Google Shape;472;p11"/>
          <p:cNvSpPr txBox="1"/>
          <p:nvPr/>
        </p:nvSpPr>
        <p:spPr>
          <a:xfrm>
            <a:off x="10737523" y="4225750"/>
            <a:ext cx="6521777" cy="9757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Okamžitě změním heslo a zkontroluji své další účty</a:t>
            </a:r>
            <a:endParaRPr sz="279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73" name="Google Shape;473;p11"/>
          <p:cNvGrpSpPr/>
          <p:nvPr/>
        </p:nvGrpSpPr>
        <p:grpSpPr>
          <a:xfrm>
            <a:off x="8998942" y="4095132"/>
            <a:ext cx="1424256" cy="1424256"/>
            <a:chOff x="0" y="0"/>
            <a:chExt cx="1899008" cy="1899008"/>
          </a:xfrm>
        </p:grpSpPr>
        <p:sp>
          <p:nvSpPr>
            <p:cNvPr id="474" name="Google Shape;474;p11"/>
            <p:cNvSpPr/>
            <p:nvPr/>
          </p:nvSpPr>
          <p:spPr>
            <a:xfrm>
              <a:off x="0" y="0"/>
              <a:ext cx="1899008" cy="1899008"/>
            </a:xfrm>
            <a:custGeom>
              <a:rect b="b" l="l" r="r" t="t"/>
              <a:pathLst>
                <a:path extrusionOk="0" h="1899008" w="1899008">
                  <a:moveTo>
                    <a:pt x="0" y="0"/>
                  </a:moveTo>
                  <a:lnTo>
                    <a:pt x="1899008" y="0"/>
                  </a:lnTo>
                  <a:lnTo>
                    <a:pt x="1899008" y="1899008"/>
                  </a:lnTo>
                  <a:lnTo>
                    <a:pt x="0" y="1899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11"/>
            <p:cNvSpPr txBox="1"/>
            <p:nvPr/>
          </p:nvSpPr>
          <p:spPr>
            <a:xfrm>
              <a:off x="193411" y="389683"/>
              <a:ext cx="1512186" cy="10434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784">
                  <a:solidFill>
                    <a:srgbClr val="FDFDFD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b</a:t>
              </a:r>
              <a:endParaRPr/>
            </a:p>
          </p:txBody>
        </p:sp>
      </p:grpSp>
      <p:grpSp>
        <p:nvGrpSpPr>
          <p:cNvPr id="476" name="Google Shape;476;p11"/>
          <p:cNvGrpSpPr/>
          <p:nvPr/>
        </p:nvGrpSpPr>
        <p:grpSpPr>
          <a:xfrm>
            <a:off x="8763159" y="6767162"/>
            <a:ext cx="1424256" cy="1424256"/>
            <a:chOff x="0" y="0"/>
            <a:chExt cx="1899008" cy="1899008"/>
          </a:xfrm>
        </p:grpSpPr>
        <p:sp>
          <p:nvSpPr>
            <p:cNvPr id="477" name="Google Shape;477;p11"/>
            <p:cNvSpPr/>
            <p:nvPr/>
          </p:nvSpPr>
          <p:spPr>
            <a:xfrm>
              <a:off x="0" y="0"/>
              <a:ext cx="1899008" cy="1899008"/>
            </a:xfrm>
            <a:custGeom>
              <a:rect b="b" l="l" r="r" t="t"/>
              <a:pathLst>
                <a:path extrusionOk="0" h="1899008" w="1899008">
                  <a:moveTo>
                    <a:pt x="0" y="0"/>
                  </a:moveTo>
                  <a:lnTo>
                    <a:pt x="1899008" y="0"/>
                  </a:lnTo>
                  <a:lnTo>
                    <a:pt x="1899008" y="1899008"/>
                  </a:lnTo>
                  <a:lnTo>
                    <a:pt x="0" y="1899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11"/>
            <p:cNvSpPr txBox="1"/>
            <p:nvPr/>
          </p:nvSpPr>
          <p:spPr>
            <a:xfrm>
              <a:off x="193411" y="389683"/>
              <a:ext cx="1512186" cy="10434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784">
                  <a:solidFill>
                    <a:srgbClr val="FDFDFD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c</a:t>
              </a:r>
              <a:endParaRPr/>
            </a:p>
          </p:txBody>
        </p:sp>
      </p:grpSp>
      <p:sp>
        <p:nvSpPr>
          <p:cNvPr id="479" name="Google Shape;479;p11"/>
          <p:cNvSpPr txBox="1"/>
          <p:nvPr/>
        </p:nvSpPr>
        <p:spPr>
          <a:xfrm>
            <a:off x="10425540" y="7035923"/>
            <a:ext cx="6552398" cy="1031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Čekám a sleduji, jestli se situace opakuje</a:t>
            </a:r>
            <a:endParaRPr sz="2900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80" name="Google Shape;480;p11"/>
          <p:cNvGrpSpPr/>
          <p:nvPr/>
        </p:nvGrpSpPr>
        <p:grpSpPr>
          <a:xfrm>
            <a:off x="7905455" y="2656032"/>
            <a:ext cx="373607" cy="373607"/>
            <a:chOff x="0" y="0"/>
            <a:chExt cx="812800" cy="812800"/>
          </a:xfrm>
        </p:grpSpPr>
        <p:sp>
          <p:nvSpPr>
            <p:cNvPr id="481" name="Google Shape;481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cap="sq" cmpd="sng" w="38100">
              <a:solidFill>
                <a:srgbClr val="00569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3" name="Google Shape;483;p11"/>
          <p:cNvGrpSpPr/>
          <p:nvPr/>
        </p:nvGrpSpPr>
        <p:grpSpPr>
          <a:xfrm>
            <a:off x="8315313" y="4180490"/>
            <a:ext cx="373607" cy="373607"/>
            <a:chOff x="0" y="0"/>
            <a:chExt cx="812800" cy="812800"/>
          </a:xfrm>
        </p:grpSpPr>
        <p:sp>
          <p:nvSpPr>
            <p:cNvPr id="484" name="Google Shape;484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cap="sq" cmpd="sng" w="38100">
              <a:solidFill>
                <a:srgbClr val="00569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6" name="Google Shape;486;p11"/>
          <p:cNvGrpSpPr/>
          <p:nvPr/>
        </p:nvGrpSpPr>
        <p:grpSpPr>
          <a:xfrm>
            <a:off x="7944228" y="7402839"/>
            <a:ext cx="373607" cy="373607"/>
            <a:chOff x="0" y="0"/>
            <a:chExt cx="812800" cy="812800"/>
          </a:xfrm>
        </p:grpSpPr>
        <p:sp>
          <p:nvSpPr>
            <p:cNvPr id="487" name="Google Shape;487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cap="sq" cmpd="sng" w="38100">
              <a:solidFill>
                <a:srgbClr val="00569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9" name="Google Shape;489;p11"/>
          <p:cNvGrpSpPr/>
          <p:nvPr/>
        </p:nvGrpSpPr>
        <p:grpSpPr>
          <a:xfrm>
            <a:off x="8309460" y="5760481"/>
            <a:ext cx="373607" cy="373607"/>
            <a:chOff x="0" y="0"/>
            <a:chExt cx="812800" cy="812800"/>
          </a:xfrm>
        </p:grpSpPr>
        <p:sp>
          <p:nvSpPr>
            <p:cNvPr id="490" name="Google Shape;490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cap="sq" cmpd="sng" w="38100">
              <a:solidFill>
                <a:srgbClr val="00569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2" name="Google Shape;492;p11"/>
          <p:cNvSpPr/>
          <p:nvPr/>
        </p:nvSpPr>
        <p:spPr>
          <a:xfrm>
            <a:off x="16056650" y="0"/>
            <a:ext cx="2230770" cy="2276296"/>
          </a:xfrm>
          <a:custGeom>
            <a:rect b="b" l="l" r="r" t="t"/>
            <a:pathLst>
              <a:path extrusionOk="0" h="3642074" w="3642074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999" l="0" r="0" t="-799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12"/>
          <p:cNvSpPr/>
          <p:nvPr/>
        </p:nvSpPr>
        <p:spPr>
          <a:xfrm rot="5400000">
            <a:off x="8990215" y="810330"/>
            <a:ext cx="8541900" cy="8666340"/>
          </a:xfrm>
          <a:custGeom>
            <a:rect b="b" l="l" r="r" t="t"/>
            <a:pathLst>
              <a:path extrusionOk="0" h="8666340" w="8541900">
                <a:moveTo>
                  <a:pt x="0" y="0"/>
                </a:moveTo>
                <a:lnTo>
                  <a:pt x="8541901" y="0"/>
                </a:lnTo>
                <a:lnTo>
                  <a:pt x="8541901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4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12"/>
          <p:cNvSpPr/>
          <p:nvPr/>
        </p:nvSpPr>
        <p:spPr>
          <a:xfrm rot="5400000">
            <a:off x="2832861" y="810330"/>
            <a:ext cx="8541900" cy="8666340"/>
          </a:xfrm>
          <a:custGeom>
            <a:rect b="b" l="l" r="r" t="t"/>
            <a:pathLst>
              <a:path extrusionOk="0" h="8666340" w="8541900">
                <a:moveTo>
                  <a:pt x="0" y="0"/>
                </a:moveTo>
                <a:lnTo>
                  <a:pt x="8541900" y="0"/>
                </a:lnTo>
                <a:lnTo>
                  <a:pt x="8541900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4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0" name="Google Shape;500;p12"/>
          <p:cNvGrpSpPr/>
          <p:nvPr/>
        </p:nvGrpSpPr>
        <p:grpSpPr>
          <a:xfrm>
            <a:off x="931207" y="2067317"/>
            <a:ext cx="16425586" cy="7605220"/>
            <a:chOff x="0" y="-38100"/>
            <a:chExt cx="4326080" cy="2003021"/>
          </a:xfrm>
        </p:grpSpPr>
        <p:sp>
          <p:nvSpPr>
            <p:cNvPr id="501" name="Google Shape;501;p12"/>
            <p:cNvSpPr/>
            <p:nvPr/>
          </p:nvSpPr>
          <p:spPr>
            <a:xfrm>
              <a:off x="0" y="0"/>
              <a:ext cx="4326080" cy="1964921"/>
            </a:xfrm>
            <a:custGeom>
              <a:rect b="b" l="l" r="r" t="t"/>
              <a:pathLst>
                <a:path extrusionOk="0" h="1964921" w="4326080">
                  <a:moveTo>
                    <a:pt x="0" y="0"/>
                  </a:moveTo>
                  <a:lnTo>
                    <a:pt x="4326080" y="0"/>
                  </a:lnTo>
                  <a:lnTo>
                    <a:pt x="4326080" y="1964921"/>
                  </a:lnTo>
                  <a:lnTo>
                    <a:pt x="0" y="1964921"/>
                  </a:lnTo>
                  <a:close/>
                </a:path>
              </a:pathLst>
            </a:custGeom>
            <a:solidFill>
              <a:srgbClr val="145DA0"/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12"/>
            <p:cNvSpPr txBox="1"/>
            <p:nvPr/>
          </p:nvSpPr>
          <p:spPr>
            <a:xfrm>
              <a:off x="0" y="-38100"/>
              <a:ext cx="4326080" cy="20030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3" name="Google Shape;503;p12"/>
          <p:cNvSpPr txBox="1"/>
          <p:nvPr/>
        </p:nvSpPr>
        <p:spPr>
          <a:xfrm>
            <a:off x="2442586" y="209462"/>
            <a:ext cx="13237406" cy="18177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58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Výsledek kvízu</a:t>
            </a:r>
            <a:endParaRPr sz="10558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504" name="Google Shape;504;p12"/>
          <p:cNvSpPr txBox="1"/>
          <p:nvPr/>
        </p:nvSpPr>
        <p:spPr>
          <a:xfrm>
            <a:off x="2133600" y="3222020"/>
            <a:ext cx="14325937" cy="52304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Výhody odpovědi „a“: Máte co zlepšovat, hackeři mohou využít vaší slabé bezpečnosti. Zvyšte své povědomí o hrozbách a zaveďte lepší návyky.</a:t>
            </a:r>
            <a:endParaRPr b="1" sz="2899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99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Výhody odpovědi „b“: Jste dobře připraveni a vědomi si rizik, ale vždy je dobré prohloubit své znalosti o online bezpečnosti.</a:t>
            </a:r>
            <a:endParaRPr b="1" sz="2899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99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Výhody odpovědi „c“: Máte základní znalosti, ale stále je prostor pro zlepšení. Pracujte na posílení bezpečnosti svých účtů a zařízení.</a:t>
            </a:r>
            <a:endParaRPr/>
          </a:p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99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99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505" name="Google Shape;505;p12"/>
          <p:cNvGrpSpPr/>
          <p:nvPr/>
        </p:nvGrpSpPr>
        <p:grpSpPr>
          <a:xfrm>
            <a:off x="15573718" y="7940477"/>
            <a:ext cx="4693046" cy="4693046"/>
            <a:chOff x="0" y="0"/>
            <a:chExt cx="812800" cy="812800"/>
          </a:xfrm>
        </p:grpSpPr>
        <p:sp>
          <p:nvSpPr>
            <p:cNvPr id="506" name="Google Shape;506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0">
              <a:solidFill>
                <a:srgbClr val="FFFFFF">
                  <a:alpha val="15294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8" name="Google Shape;508;p12"/>
          <p:cNvSpPr/>
          <p:nvPr/>
        </p:nvSpPr>
        <p:spPr>
          <a:xfrm>
            <a:off x="16056650" y="0"/>
            <a:ext cx="2230770" cy="2276296"/>
          </a:xfrm>
          <a:custGeom>
            <a:rect b="b" l="l" r="r" t="t"/>
            <a:pathLst>
              <a:path extrusionOk="0" h="3642074" w="3642074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" name="Google Shape;517;p13"/>
          <p:cNvGrpSpPr/>
          <p:nvPr/>
        </p:nvGrpSpPr>
        <p:grpSpPr>
          <a:xfrm>
            <a:off x="3367558" y="166141"/>
            <a:ext cx="11552885" cy="5250548"/>
            <a:chOff x="0" y="-38100"/>
            <a:chExt cx="3042735" cy="1382860"/>
          </a:xfrm>
        </p:grpSpPr>
        <p:sp>
          <p:nvSpPr>
            <p:cNvPr id="518" name="Google Shape;518;p13"/>
            <p:cNvSpPr/>
            <p:nvPr/>
          </p:nvSpPr>
          <p:spPr>
            <a:xfrm>
              <a:off x="0" y="0"/>
              <a:ext cx="3042735" cy="1344760"/>
            </a:xfrm>
            <a:custGeom>
              <a:rect b="b" l="l" r="r" t="t"/>
              <a:pathLst>
                <a:path extrusionOk="0" h="1344760" w="3042735">
                  <a:moveTo>
                    <a:pt x="0" y="0"/>
                  </a:moveTo>
                  <a:lnTo>
                    <a:pt x="3042735" y="0"/>
                  </a:lnTo>
                  <a:lnTo>
                    <a:pt x="3042735" y="1344760"/>
                  </a:lnTo>
                  <a:lnTo>
                    <a:pt x="0" y="1344760"/>
                  </a:lnTo>
                  <a:close/>
                </a:path>
              </a:pathLst>
            </a:custGeom>
            <a:solidFill>
              <a:srgbClr val="002060"/>
            </a:solidFill>
            <a:ln cap="sq" cmpd="sng" w="9525">
              <a:solidFill>
                <a:srgbClr val="00206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13"/>
            <p:cNvSpPr txBox="1"/>
            <p:nvPr/>
          </p:nvSpPr>
          <p:spPr>
            <a:xfrm>
              <a:off x="0" y="-38100"/>
              <a:ext cx="3042735" cy="1382860"/>
            </a:xfrm>
            <a:prstGeom prst="rect">
              <a:avLst/>
            </a:prstGeom>
            <a:noFill/>
            <a:ln cap="flat" cmpd="sng" w="9525">
              <a:solidFill>
                <a:srgbClr val="0020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0" name="Google Shape;520;p13"/>
          <p:cNvGrpSpPr/>
          <p:nvPr/>
        </p:nvGrpSpPr>
        <p:grpSpPr>
          <a:xfrm>
            <a:off x="-188217" y="9113639"/>
            <a:ext cx="18476217" cy="1173361"/>
            <a:chOff x="0" y="-38100"/>
            <a:chExt cx="4866164" cy="309033"/>
          </a:xfrm>
        </p:grpSpPr>
        <p:sp>
          <p:nvSpPr>
            <p:cNvPr id="521" name="Google Shape;521;p13"/>
            <p:cNvSpPr/>
            <p:nvPr/>
          </p:nvSpPr>
          <p:spPr>
            <a:xfrm>
              <a:off x="0" y="0"/>
              <a:ext cx="4866164" cy="270933"/>
            </a:xfrm>
            <a:custGeom>
              <a:rect b="b" l="l" r="r" t="t"/>
              <a:pathLst>
                <a:path extrusionOk="0" h="270933" w="4866164">
                  <a:moveTo>
                    <a:pt x="0" y="0"/>
                  </a:moveTo>
                  <a:lnTo>
                    <a:pt x="4866164" y="0"/>
                  </a:lnTo>
                  <a:lnTo>
                    <a:pt x="4866164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13"/>
            <p:cNvSpPr txBox="1"/>
            <p:nvPr/>
          </p:nvSpPr>
          <p:spPr>
            <a:xfrm>
              <a:off x="0" y="-38100"/>
              <a:ext cx="4866164" cy="3090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3" name="Google Shape;523;p13"/>
          <p:cNvSpPr/>
          <p:nvPr/>
        </p:nvSpPr>
        <p:spPr>
          <a:xfrm>
            <a:off x="345950" y="3215084"/>
            <a:ext cx="6043216" cy="6043216"/>
          </a:xfrm>
          <a:custGeom>
            <a:rect b="b" l="l" r="r" t="t"/>
            <a:pathLst>
              <a:path extrusionOk="0" h="6043216" w="6043216">
                <a:moveTo>
                  <a:pt x="0" y="0"/>
                </a:moveTo>
                <a:lnTo>
                  <a:pt x="6043216" y="0"/>
                </a:lnTo>
                <a:lnTo>
                  <a:pt x="6043216" y="6043216"/>
                </a:lnTo>
                <a:lnTo>
                  <a:pt x="0" y="60432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13"/>
          <p:cNvSpPr/>
          <p:nvPr/>
        </p:nvSpPr>
        <p:spPr>
          <a:xfrm>
            <a:off x="11898834" y="3215084"/>
            <a:ext cx="6043216" cy="6043216"/>
          </a:xfrm>
          <a:custGeom>
            <a:rect b="b" l="l" r="r" t="t"/>
            <a:pathLst>
              <a:path extrusionOk="0" h="6043216" w="6043216">
                <a:moveTo>
                  <a:pt x="0" y="0"/>
                </a:moveTo>
                <a:lnTo>
                  <a:pt x="6043216" y="0"/>
                </a:lnTo>
                <a:lnTo>
                  <a:pt x="6043216" y="6043216"/>
                </a:lnTo>
                <a:lnTo>
                  <a:pt x="0" y="60432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13"/>
          <p:cNvSpPr txBox="1"/>
          <p:nvPr/>
        </p:nvSpPr>
        <p:spPr>
          <a:xfrm>
            <a:off x="5942030" y="1348452"/>
            <a:ext cx="6403940" cy="23462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36">
                <a:solidFill>
                  <a:srgbClr val="FDFDF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Kdo je hacker?</a:t>
            </a:r>
            <a:endParaRPr/>
          </a:p>
        </p:txBody>
      </p:sp>
      <p:sp>
        <p:nvSpPr>
          <p:cNvPr id="526" name="Google Shape;526;p13"/>
          <p:cNvSpPr txBox="1"/>
          <p:nvPr/>
        </p:nvSpPr>
        <p:spPr>
          <a:xfrm>
            <a:off x="6465283" y="6799912"/>
            <a:ext cx="5169218" cy="448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99">
                <a:solidFill>
                  <a:srgbClr val="051D4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Očekávání vs. Realita</a:t>
            </a:r>
            <a:endParaRPr b="1" sz="2599">
              <a:solidFill>
                <a:srgbClr val="051D40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grpSp>
        <p:nvGrpSpPr>
          <p:cNvPr id="527" name="Google Shape;527;p13"/>
          <p:cNvGrpSpPr/>
          <p:nvPr/>
        </p:nvGrpSpPr>
        <p:grpSpPr>
          <a:xfrm>
            <a:off x="15218894" y="-4382244"/>
            <a:ext cx="4693046" cy="4693046"/>
            <a:chOff x="0" y="0"/>
            <a:chExt cx="812800" cy="812800"/>
          </a:xfrm>
        </p:grpSpPr>
        <p:sp>
          <p:nvSpPr>
            <p:cNvPr id="528" name="Google Shape;528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0">
              <a:solidFill>
                <a:srgbClr val="FFFFFF">
                  <a:alpha val="15294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0" name="Google Shape;530;p13"/>
          <p:cNvGrpSpPr/>
          <p:nvPr/>
        </p:nvGrpSpPr>
        <p:grpSpPr>
          <a:xfrm>
            <a:off x="15573718" y="7940477"/>
            <a:ext cx="4693046" cy="4693046"/>
            <a:chOff x="0" y="0"/>
            <a:chExt cx="812800" cy="812800"/>
          </a:xfrm>
        </p:grpSpPr>
        <p:sp>
          <p:nvSpPr>
            <p:cNvPr id="531" name="Google Shape;531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0">
              <a:solidFill>
                <a:srgbClr val="FFFFFF">
                  <a:alpha val="15294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3" name="Google Shape;533;p13"/>
          <p:cNvSpPr/>
          <p:nvPr/>
        </p:nvSpPr>
        <p:spPr>
          <a:xfrm>
            <a:off x="16056650" y="0"/>
            <a:ext cx="2230770" cy="2276296"/>
          </a:xfrm>
          <a:custGeom>
            <a:rect b="b" l="l" r="r" t="t"/>
            <a:pathLst>
              <a:path extrusionOk="0" h="3642074" w="3642074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" name="Google Shape;538;p14"/>
          <p:cNvGrpSpPr/>
          <p:nvPr/>
        </p:nvGrpSpPr>
        <p:grpSpPr>
          <a:xfrm>
            <a:off x="-2533058" y="-2595604"/>
            <a:ext cx="4693046" cy="4693046"/>
            <a:chOff x="0" y="0"/>
            <a:chExt cx="812800" cy="812800"/>
          </a:xfrm>
        </p:grpSpPr>
        <p:sp>
          <p:nvSpPr>
            <p:cNvPr id="539" name="Google Shape;539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2060">
                <a:alpha val="0"/>
              </a:srgbClr>
            </a:solidFill>
            <a:ln cap="sq" cmpd="sng" w="952500">
              <a:solidFill>
                <a:srgbClr val="00206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1" name="Google Shape;541;p14"/>
          <p:cNvGrpSpPr/>
          <p:nvPr/>
        </p:nvGrpSpPr>
        <p:grpSpPr>
          <a:xfrm>
            <a:off x="10239603" y="1122782"/>
            <a:ext cx="7019697" cy="10556306"/>
            <a:chOff x="0" y="0"/>
            <a:chExt cx="660400" cy="993118"/>
          </a:xfrm>
        </p:grpSpPr>
        <p:sp>
          <p:nvSpPr>
            <p:cNvPr id="542" name="Google Shape;542;p14"/>
            <p:cNvSpPr/>
            <p:nvPr/>
          </p:nvSpPr>
          <p:spPr>
            <a:xfrm>
              <a:off x="0" y="0"/>
              <a:ext cx="660400" cy="993118"/>
            </a:xfrm>
            <a:custGeom>
              <a:rect b="b" l="l" r="r" t="t"/>
              <a:pathLst>
                <a:path extrusionOk="0" h="993118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2507"/>
                  </a:cubicBezTo>
                  <a:lnTo>
                    <a:pt x="660400" y="993118"/>
                  </a:lnTo>
                  <a:lnTo>
                    <a:pt x="0" y="993118"/>
                  </a:lnTo>
                  <a:lnTo>
                    <a:pt x="0" y="332998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14"/>
            <p:cNvSpPr txBox="1"/>
            <p:nvPr/>
          </p:nvSpPr>
          <p:spPr>
            <a:xfrm>
              <a:off x="0" y="88900"/>
              <a:ext cx="660400" cy="9042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4" name="Google Shape;544;p14"/>
          <p:cNvSpPr/>
          <p:nvPr/>
        </p:nvSpPr>
        <p:spPr>
          <a:xfrm>
            <a:off x="3586803" y="3221750"/>
            <a:ext cx="12358206" cy="6488058"/>
          </a:xfrm>
          <a:custGeom>
            <a:rect b="b" l="l" r="r" t="t"/>
            <a:pathLst>
              <a:path extrusionOk="0" h="6488058" w="12358206">
                <a:moveTo>
                  <a:pt x="0" y="0"/>
                </a:moveTo>
                <a:lnTo>
                  <a:pt x="12358206" y="0"/>
                </a:lnTo>
                <a:lnTo>
                  <a:pt x="12358206" y="6488059"/>
                </a:lnTo>
                <a:lnTo>
                  <a:pt x="0" y="64880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14"/>
          <p:cNvSpPr txBox="1"/>
          <p:nvPr/>
        </p:nvSpPr>
        <p:spPr>
          <a:xfrm>
            <a:off x="2248394" y="1657388"/>
            <a:ext cx="8414772" cy="8517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>
                <a:solidFill>
                  <a:srgbClr val="051D4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Prolomení hesel</a:t>
            </a:r>
            <a:endParaRPr sz="5100">
              <a:solidFill>
                <a:srgbClr val="051D40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546" name="Google Shape;546;p14"/>
          <p:cNvSpPr txBox="1"/>
          <p:nvPr/>
        </p:nvSpPr>
        <p:spPr>
          <a:xfrm>
            <a:off x="222636" y="9758650"/>
            <a:ext cx="10092022" cy="3879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50">
                <a:solidFill>
                  <a:srgbClr val="051D4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Link: https://www.hivesystems.com/password-table </a:t>
            </a:r>
            <a:endParaRPr/>
          </a:p>
        </p:txBody>
      </p:sp>
      <p:sp>
        <p:nvSpPr>
          <p:cNvPr id="547" name="Google Shape;547;p14"/>
          <p:cNvSpPr/>
          <p:nvPr/>
        </p:nvSpPr>
        <p:spPr>
          <a:xfrm>
            <a:off x="16056650" y="0"/>
            <a:ext cx="2230770" cy="2276296"/>
          </a:xfrm>
          <a:custGeom>
            <a:rect b="b" l="l" r="r" t="t"/>
            <a:pathLst>
              <a:path extrusionOk="0" h="3642074" w="3642074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" name="Google Shape;552;p15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553" name="Google Shape;553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0">
              <a:solidFill>
                <a:srgbClr val="00206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 cap="flat" cmpd="sng" w="9525">
              <a:solidFill>
                <a:srgbClr val="0020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5" name="Google Shape;555;p15"/>
          <p:cNvGrpSpPr/>
          <p:nvPr/>
        </p:nvGrpSpPr>
        <p:grpSpPr>
          <a:xfrm>
            <a:off x="25622" y="3357173"/>
            <a:ext cx="6466630" cy="10556306"/>
            <a:chOff x="0" y="0"/>
            <a:chExt cx="608368" cy="993118"/>
          </a:xfrm>
        </p:grpSpPr>
        <p:sp>
          <p:nvSpPr>
            <p:cNvPr id="556" name="Google Shape;556;p15"/>
            <p:cNvSpPr/>
            <p:nvPr/>
          </p:nvSpPr>
          <p:spPr>
            <a:xfrm>
              <a:off x="0" y="0"/>
              <a:ext cx="608368" cy="993118"/>
            </a:xfrm>
            <a:custGeom>
              <a:rect b="b" l="l" r="r" t="t"/>
              <a:pathLst>
                <a:path extrusionOk="0" h="993118" w="608368">
                  <a:moveTo>
                    <a:pt x="202899" y="19070"/>
                  </a:moveTo>
                  <a:cubicBezTo>
                    <a:pt x="233988" y="7556"/>
                    <a:pt x="269547" y="0"/>
                    <a:pt x="304348" y="0"/>
                  </a:cubicBezTo>
                  <a:cubicBezTo>
                    <a:pt x="339150" y="0"/>
                    <a:pt x="372639" y="6476"/>
                    <a:pt x="403499" y="17990"/>
                  </a:cubicBezTo>
                  <a:cubicBezTo>
                    <a:pt x="404157" y="18350"/>
                    <a:pt x="404813" y="18350"/>
                    <a:pt x="405469" y="18710"/>
                  </a:cubicBezTo>
                  <a:cubicBezTo>
                    <a:pt x="521365" y="64765"/>
                    <a:pt x="606727" y="186379"/>
                    <a:pt x="608368" y="332507"/>
                  </a:cubicBezTo>
                  <a:lnTo>
                    <a:pt x="608368" y="993118"/>
                  </a:lnTo>
                  <a:lnTo>
                    <a:pt x="0" y="993118"/>
                  </a:lnTo>
                  <a:lnTo>
                    <a:pt x="0" y="332998"/>
                  </a:lnTo>
                  <a:cubicBezTo>
                    <a:pt x="1642" y="185660"/>
                    <a:pt x="85690" y="64045"/>
                    <a:pt x="202899" y="190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15"/>
            <p:cNvSpPr txBox="1"/>
            <p:nvPr/>
          </p:nvSpPr>
          <p:spPr>
            <a:xfrm>
              <a:off x="0" y="88900"/>
              <a:ext cx="608368" cy="9042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8" name="Google Shape;558;p15"/>
          <p:cNvGrpSpPr/>
          <p:nvPr/>
        </p:nvGrpSpPr>
        <p:grpSpPr>
          <a:xfrm>
            <a:off x="6691140" y="4350621"/>
            <a:ext cx="5674967" cy="8201400"/>
            <a:chOff x="0" y="0"/>
            <a:chExt cx="687189" cy="993118"/>
          </a:xfrm>
        </p:grpSpPr>
        <p:sp>
          <p:nvSpPr>
            <p:cNvPr id="559" name="Google Shape;559;p15"/>
            <p:cNvSpPr/>
            <p:nvPr/>
          </p:nvSpPr>
          <p:spPr>
            <a:xfrm>
              <a:off x="0" y="0"/>
              <a:ext cx="687189" cy="993118"/>
            </a:xfrm>
            <a:custGeom>
              <a:rect b="b" l="l" r="r" t="t"/>
              <a:pathLst>
                <a:path extrusionOk="0" h="993118" w="687189">
                  <a:moveTo>
                    <a:pt x="229187" y="19070"/>
                  </a:moveTo>
                  <a:cubicBezTo>
                    <a:pt x="264303" y="7556"/>
                    <a:pt x="304469" y="0"/>
                    <a:pt x="343779" y="0"/>
                  </a:cubicBezTo>
                  <a:cubicBezTo>
                    <a:pt x="383090" y="0"/>
                    <a:pt x="420918" y="6476"/>
                    <a:pt x="455777" y="17990"/>
                  </a:cubicBezTo>
                  <a:cubicBezTo>
                    <a:pt x="456519" y="18350"/>
                    <a:pt x="457261" y="18350"/>
                    <a:pt x="458002" y="18710"/>
                  </a:cubicBezTo>
                  <a:cubicBezTo>
                    <a:pt x="588913" y="64765"/>
                    <a:pt x="685335" y="186379"/>
                    <a:pt x="687189" y="332507"/>
                  </a:cubicBezTo>
                  <a:lnTo>
                    <a:pt x="687189" y="993118"/>
                  </a:lnTo>
                  <a:lnTo>
                    <a:pt x="0" y="993118"/>
                  </a:lnTo>
                  <a:lnTo>
                    <a:pt x="0" y="332998"/>
                  </a:lnTo>
                  <a:cubicBezTo>
                    <a:pt x="1854" y="185660"/>
                    <a:pt x="96792" y="64045"/>
                    <a:pt x="229187" y="190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15"/>
            <p:cNvSpPr txBox="1"/>
            <p:nvPr/>
          </p:nvSpPr>
          <p:spPr>
            <a:xfrm>
              <a:off x="0" y="88900"/>
              <a:ext cx="687189" cy="9042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1" name="Google Shape;561;p15"/>
          <p:cNvGrpSpPr/>
          <p:nvPr/>
        </p:nvGrpSpPr>
        <p:grpSpPr>
          <a:xfrm>
            <a:off x="12564996" y="3086516"/>
            <a:ext cx="5670695" cy="8527660"/>
            <a:chOff x="0" y="0"/>
            <a:chExt cx="660400" cy="993118"/>
          </a:xfrm>
        </p:grpSpPr>
        <p:sp>
          <p:nvSpPr>
            <p:cNvPr id="562" name="Google Shape;562;p15"/>
            <p:cNvSpPr/>
            <p:nvPr/>
          </p:nvSpPr>
          <p:spPr>
            <a:xfrm>
              <a:off x="0" y="0"/>
              <a:ext cx="660400" cy="993118"/>
            </a:xfrm>
            <a:custGeom>
              <a:rect b="b" l="l" r="r" t="t"/>
              <a:pathLst>
                <a:path extrusionOk="0" h="993118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2507"/>
                  </a:cubicBezTo>
                  <a:lnTo>
                    <a:pt x="660400" y="993118"/>
                  </a:lnTo>
                  <a:lnTo>
                    <a:pt x="0" y="993118"/>
                  </a:lnTo>
                  <a:lnTo>
                    <a:pt x="0" y="332998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15"/>
            <p:cNvSpPr txBox="1"/>
            <p:nvPr/>
          </p:nvSpPr>
          <p:spPr>
            <a:xfrm>
              <a:off x="0" y="88900"/>
              <a:ext cx="660400" cy="9042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4" name="Google Shape;564;p15"/>
          <p:cNvSpPr/>
          <p:nvPr/>
        </p:nvSpPr>
        <p:spPr>
          <a:xfrm>
            <a:off x="11280231" y="1835679"/>
            <a:ext cx="2698948" cy="2698948"/>
          </a:xfrm>
          <a:custGeom>
            <a:rect b="b" l="l" r="r" t="t"/>
            <a:pathLst>
              <a:path extrusionOk="0" h="2698948" w="2698948">
                <a:moveTo>
                  <a:pt x="0" y="0"/>
                </a:moveTo>
                <a:lnTo>
                  <a:pt x="2698948" y="0"/>
                </a:lnTo>
                <a:lnTo>
                  <a:pt x="2698948" y="2698947"/>
                </a:lnTo>
                <a:lnTo>
                  <a:pt x="0" y="26989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15"/>
          <p:cNvSpPr txBox="1"/>
          <p:nvPr/>
        </p:nvSpPr>
        <p:spPr>
          <a:xfrm>
            <a:off x="3034947" y="1577621"/>
            <a:ext cx="8414772" cy="7689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051D4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Sledování úniků</a:t>
            </a:r>
            <a:endParaRPr sz="4500">
              <a:solidFill>
                <a:srgbClr val="051D40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566" name="Google Shape;566;p15"/>
          <p:cNvSpPr txBox="1"/>
          <p:nvPr/>
        </p:nvSpPr>
        <p:spPr>
          <a:xfrm>
            <a:off x="762000" y="5095875"/>
            <a:ext cx="5499486" cy="36627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993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40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63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Have I Been Pwned </a:t>
            </a:r>
            <a:r>
              <a:rPr lang="en-US" sz="2563" u="sng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https://haveibeenpwned.com/ </a:t>
            </a:r>
            <a:endParaRPr/>
          </a:p>
          <a:p>
            <a:pPr indent="0" lvl="0" marL="0" marR="0" rtl="0" algn="l">
              <a:lnSpc>
                <a:spcPct val="140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63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marR="0" rtl="0" algn="l">
              <a:lnSpc>
                <a:spcPct val="140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63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Oblíbený nástroj pro kontrolu, zda vaše e-mailová adresa nebo heslo byla součástí úniků dat.</a:t>
            </a:r>
            <a:endParaRPr/>
          </a:p>
          <a:p>
            <a:pPr indent="0" lvl="0" marL="0" marR="0" rtl="0" algn="l">
              <a:lnSpc>
                <a:spcPct val="140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63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567" name="Google Shape;567;p15"/>
          <p:cNvSpPr txBox="1"/>
          <p:nvPr/>
        </p:nvSpPr>
        <p:spPr>
          <a:xfrm>
            <a:off x="7242333" y="5084778"/>
            <a:ext cx="4885685" cy="46167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34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400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2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DeHashed </a:t>
            </a:r>
            <a:r>
              <a:rPr lang="en-US" sz="2520" u="sng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https://www.dehashed.com/ </a:t>
            </a:r>
            <a:endParaRPr/>
          </a:p>
          <a:p>
            <a:pPr indent="0" lvl="0" marL="0" marR="0" rtl="0" algn="l">
              <a:lnSpc>
                <a:spcPct val="1400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20" u="sng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marR="0" rtl="0" algn="l">
              <a:lnSpc>
                <a:spcPct val="1400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2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Nástroj pro vyhledávání úniků dat, který vám umožní zjistit, zda byla vaše data zveřejněna. Nabízí také pokročilé funkce v placené verzi.</a:t>
            </a:r>
            <a:endParaRPr/>
          </a:p>
        </p:txBody>
      </p:sp>
      <p:sp>
        <p:nvSpPr>
          <p:cNvPr id="568" name="Google Shape;568;p15"/>
          <p:cNvSpPr txBox="1"/>
          <p:nvPr/>
        </p:nvSpPr>
        <p:spPr>
          <a:xfrm>
            <a:off x="12962773" y="5439314"/>
            <a:ext cx="5299605" cy="25865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99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BreachAlarm </a:t>
            </a:r>
            <a:r>
              <a:rPr b="1" lang="en-US" sz="2399" u="sng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https://breachalarm.com/ </a:t>
            </a:r>
            <a:endParaRPr/>
          </a:p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99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99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Kontrolor úniku hesel a monitor pro kontrolu, zda vaše data byla kompromitována.</a:t>
            </a:r>
            <a:endParaRPr/>
          </a:p>
        </p:txBody>
      </p:sp>
      <p:sp>
        <p:nvSpPr>
          <p:cNvPr id="569" name="Google Shape;569;p15"/>
          <p:cNvSpPr/>
          <p:nvPr/>
        </p:nvSpPr>
        <p:spPr>
          <a:xfrm>
            <a:off x="16056650" y="0"/>
            <a:ext cx="2230770" cy="2276296"/>
          </a:xfrm>
          <a:custGeom>
            <a:rect b="b" l="l" r="r" t="t"/>
            <a:pathLst>
              <a:path extrusionOk="0" h="3642074" w="3642074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6"/>
          <p:cNvSpPr/>
          <p:nvPr/>
        </p:nvSpPr>
        <p:spPr>
          <a:xfrm>
            <a:off x="3610390" y="2334709"/>
            <a:ext cx="11067220" cy="7152191"/>
          </a:xfrm>
          <a:custGeom>
            <a:rect b="b" l="l" r="r" t="t"/>
            <a:pathLst>
              <a:path extrusionOk="0" h="7152191" w="11067220">
                <a:moveTo>
                  <a:pt x="0" y="0"/>
                </a:moveTo>
                <a:lnTo>
                  <a:pt x="11067221" y="0"/>
                </a:lnTo>
                <a:lnTo>
                  <a:pt x="11067221" y="7152191"/>
                </a:lnTo>
                <a:lnTo>
                  <a:pt x="0" y="71521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16"/>
          <p:cNvSpPr txBox="1"/>
          <p:nvPr/>
        </p:nvSpPr>
        <p:spPr>
          <a:xfrm>
            <a:off x="4419600" y="800100"/>
            <a:ext cx="10472182" cy="8801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>
                <a:solidFill>
                  <a:srgbClr val="051D4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Byl jsem zatčen?</a:t>
            </a:r>
            <a:endParaRPr/>
          </a:p>
        </p:txBody>
      </p:sp>
      <p:sp>
        <p:nvSpPr>
          <p:cNvPr id="576" name="Google Shape;576;p16"/>
          <p:cNvSpPr/>
          <p:nvPr/>
        </p:nvSpPr>
        <p:spPr>
          <a:xfrm>
            <a:off x="16056650" y="0"/>
            <a:ext cx="2230770" cy="2276296"/>
          </a:xfrm>
          <a:custGeom>
            <a:rect b="b" l="l" r="r" t="t"/>
            <a:pathLst>
              <a:path extrusionOk="0" h="3642074" w="3642074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2060"/>
        </a:solidFill>
      </p:bgPr>
    </p:bg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1" name="Google Shape;581;p17"/>
          <p:cNvGrpSpPr/>
          <p:nvPr/>
        </p:nvGrpSpPr>
        <p:grpSpPr>
          <a:xfrm>
            <a:off x="15573718" y="7940477"/>
            <a:ext cx="4693046" cy="4693046"/>
            <a:chOff x="0" y="0"/>
            <a:chExt cx="812800" cy="812800"/>
          </a:xfrm>
        </p:grpSpPr>
        <p:sp>
          <p:nvSpPr>
            <p:cNvPr id="582" name="Google Shape;582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0">
              <a:solidFill>
                <a:srgbClr val="FFFFFF">
                  <a:alpha val="15294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4" name="Google Shape;584;p17"/>
          <p:cNvSpPr txBox="1"/>
          <p:nvPr/>
        </p:nvSpPr>
        <p:spPr>
          <a:xfrm>
            <a:off x="1270420" y="904875"/>
            <a:ext cx="10291271" cy="11265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84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Obdržíte e-mail</a:t>
            </a:r>
            <a:endParaRPr b="1" sz="6605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5" name="Google Shape;585;p17"/>
          <p:cNvSpPr txBox="1"/>
          <p:nvPr/>
        </p:nvSpPr>
        <p:spPr>
          <a:xfrm>
            <a:off x="1270420" y="2837020"/>
            <a:ext cx="16331780" cy="6296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Představte si, že jste se právě dozvěděli, že vaše heslo bylo vystaveno a váš účet byl kompromitován. To může být způsobeno hackerským útokem, únikem dat ze služby nebo dokonce náhodným zveřejněním hesla.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b="0" i="0" lang="en-US" sz="3200" u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 se stane, když se o takovém incidentu dozvíte?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b="0" i="0" lang="en-US" sz="3200" u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Jak reagujete?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b="0" i="0" lang="en-US" sz="3200" u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 si myslíte, co cítíte a co děláte?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Skupinová práce</a:t>
            </a:r>
            <a:endParaRPr b="0" i="0" sz="3200" u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Sdílení příběhu</a:t>
            </a:r>
            <a:endParaRPr b="0" i="0" sz="3200" u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013">
              <a:solidFill>
                <a:srgbClr val="FDFDF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746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13">
              <a:solidFill>
                <a:srgbClr val="FDFDF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586" name="Google Shape;586;p17"/>
          <p:cNvGrpSpPr/>
          <p:nvPr/>
        </p:nvGrpSpPr>
        <p:grpSpPr>
          <a:xfrm>
            <a:off x="15726118" y="8092877"/>
            <a:ext cx="4693046" cy="4693046"/>
            <a:chOff x="0" y="0"/>
            <a:chExt cx="812800" cy="812800"/>
          </a:xfrm>
        </p:grpSpPr>
        <p:sp>
          <p:nvSpPr>
            <p:cNvPr id="587" name="Google Shape;587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0">
              <a:solidFill>
                <a:srgbClr val="FFFFFF">
                  <a:alpha val="15294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9" name="Google Shape;589;p17"/>
          <p:cNvSpPr/>
          <p:nvPr/>
        </p:nvSpPr>
        <p:spPr>
          <a:xfrm>
            <a:off x="16056650" y="0"/>
            <a:ext cx="2230770" cy="2276296"/>
          </a:xfrm>
          <a:custGeom>
            <a:rect b="b" l="l" r="r" t="t"/>
            <a:pathLst>
              <a:path extrusionOk="0" h="3642074" w="3642074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" name="Google Shape;594;p18"/>
          <p:cNvGrpSpPr/>
          <p:nvPr/>
        </p:nvGrpSpPr>
        <p:grpSpPr>
          <a:xfrm>
            <a:off x="689399" y="1652216"/>
            <a:ext cx="10125574" cy="8465219"/>
            <a:chOff x="0" y="-38100"/>
            <a:chExt cx="2835386" cy="2370450"/>
          </a:xfrm>
        </p:grpSpPr>
        <p:sp>
          <p:nvSpPr>
            <p:cNvPr id="595" name="Google Shape;595;p18"/>
            <p:cNvSpPr/>
            <p:nvPr/>
          </p:nvSpPr>
          <p:spPr>
            <a:xfrm>
              <a:off x="0" y="0"/>
              <a:ext cx="2835386" cy="2332350"/>
            </a:xfrm>
            <a:custGeom>
              <a:rect b="b" l="l" r="r" t="t"/>
              <a:pathLst>
                <a:path extrusionOk="0" h="2332350" w="2835386">
                  <a:moveTo>
                    <a:pt x="0" y="0"/>
                  </a:moveTo>
                  <a:lnTo>
                    <a:pt x="2835386" y="0"/>
                  </a:lnTo>
                  <a:lnTo>
                    <a:pt x="2835386" y="2332350"/>
                  </a:lnTo>
                  <a:lnTo>
                    <a:pt x="0" y="233235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18"/>
            <p:cNvSpPr txBox="1"/>
            <p:nvPr/>
          </p:nvSpPr>
          <p:spPr>
            <a:xfrm>
              <a:off x="0" y="-38100"/>
              <a:ext cx="2835386" cy="237045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7" name="Google Shape;597;p18"/>
          <p:cNvGrpSpPr/>
          <p:nvPr/>
        </p:nvGrpSpPr>
        <p:grpSpPr>
          <a:xfrm>
            <a:off x="2229304" y="805625"/>
            <a:ext cx="7523780" cy="982652"/>
            <a:chOff x="0" y="-38100"/>
            <a:chExt cx="2106826" cy="275165"/>
          </a:xfrm>
        </p:grpSpPr>
        <p:sp>
          <p:nvSpPr>
            <p:cNvPr id="598" name="Google Shape;598;p18"/>
            <p:cNvSpPr/>
            <p:nvPr/>
          </p:nvSpPr>
          <p:spPr>
            <a:xfrm>
              <a:off x="0" y="0"/>
              <a:ext cx="2106826" cy="237065"/>
            </a:xfrm>
            <a:custGeom>
              <a:rect b="b" l="l" r="r" t="t"/>
              <a:pathLst>
                <a:path extrusionOk="0" h="237065" w="2106826">
                  <a:moveTo>
                    <a:pt x="0" y="0"/>
                  </a:moveTo>
                  <a:lnTo>
                    <a:pt x="2106826" y="0"/>
                  </a:lnTo>
                  <a:lnTo>
                    <a:pt x="2106826" y="237065"/>
                  </a:lnTo>
                  <a:lnTo>
                    <a:pt x="0" y="237065"/>
                  </a:lnTo>
                  <a:close/>
                </a:path>
              </a:pathLst>
            </a:custGeom>
            <a:solidFill>
              <a:srgbClr val="145DA0">
                <a:alpha val="48235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18"/>
            <p:cNvSpPr txBox="1"/>
            <p:nvPr/>
          </p:nvSpPr>
          <p:spPr>
            <a:xfrm>
              <a:off x="0" y="-38100"/>
              <a:ext cx="2106826" cy="2751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0" name="Google Shape;600;p18"/>
          <p:cNvSpPr/>
          <p:nvPr/>
        </p:nvSpPr>
        <p:spPr>
          <a:xfrm>
            <a:off x="12255103" y="1788277"/>
            <a:ext cx="4569020" cy="5083749"/>
          </a:xfrm>
          <a:custGeom>
            <a:rect b="b" l="l" r="r" t="t"/>
            <a:pathLst>
              <a:path extrusionOk="0" h="5083749" w="4569020">
                <a:moveTo>
                  <a:pt x="0" y="0"/>
                </a:moveTo>
                <a:lnTo>
                  <a:pt x="4569019" y="0"/>
                </a:lnTo>
                <a:lnTo>
                  <a:pt x="4569019" y="5083749"/>
                </a:lnTo>
                <a:lnTo>
                  <a:pt x="0" y="50837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18"/>
          <p:cNvSpPr/>
          <p:nvPr/>
        </p:nvSpPr>
        <p:spPr>
          <a:xfrm>
            <a:off x="11105591" y="7053012"/>
            <a:ext cx="4598152" cy="2891088"/>
          </a:xfrm>
          <a:custGeom>
            <a:rect b="b" l="l" r="r" t="t"/>
            <a:pathLst>
              <a:path extrusionOk="0" h="2891088" w="4598152">
                <a:moveTo>
                  <a:pt x="0" y="0"/>
                </a:moveTo>
                <a:lnTo>
                  <a:pt x="4598152" y="0"/>
                </a:lnTo>
                <a:lnTo>
                  <a:pt x="4598152" y="2891088"/>
                </a:lnTo>
                <a:lnTo>
                  <a:pt x="0" y="28910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18"/>
          <p:cNvSpPr txBox="1"/>
          <p:nvPr/>
        </p:nvSpPr>
        <p:spPr>
          <a:xfrm>
            <a:off x="1075100" y="2034436"/>
            <a:ext cx="9354171" cy="7660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44">
                <a:solidFill>
                  <a:srgbClr val="FDFDF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Co dělat v případě úniku hesla?</a:t>
            </a:r>
            <a:endParaRPr/>
          </a:p>
        </p:txBody>
      </p:sp>
      <p:sp>
        <p:nvSpPr>
          <p:cNvPr id="603" name="Google Shape;603;p18"/>
          <p:cNvSpPr txBox="1"/>
          <p:nvPr/>
        </p:nvSpPr>
        <p:spPr>
          <a:xfrm>
            <a:off x="1028700" y="3898718"/>
            <a:ext cx="9631414" cy="44884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1. Okamžitě změňte své heslo.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Čím dříve změníte heslo, tím menší je šance, že někdo využije váš účet.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Jak: Přejděte na webovou stránku nebo do aplikace, přihlaste se, přejděte do nastavení a změňte své heslo na nové, silné heslo.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2. Ověřte aktivní přihlášení</a:t>
            </a:r>
            <a:endParaRPr b="1" i="0" sz="1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Kontrola, kde jste přihlášeni, vám umožní odhlásit potenciálně nebezpečné relace.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Jak: V nastavení účtu najděte sekci „Aktivní relace“ nebo „Zařízení“ a podívejte se, z jakých míst a zařízení jste přihlášeni. Odhlaste podezřelé relace.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3. Změňte všechna podobná hesla</a:t>
            </a:r>
            <a:endParaRPr b="1" i="0" sz="1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Pokud používáte podobná hesla na jiných účtech, změňte je, abyste předešli kompromitaci dalších účtů, pokud někdo získá jedno z vašich hesel.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Jak: Ujistěte se, že každý účet má jedinečné heslo, které není podobné žádnému jinému.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b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967" u="none" cap="none" strike="noStrike">
              <a:solidFill>
                <a:srgbClr val="FDFDF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4" name="Google Shape;604;p18"/>
          <p:cNvSpPr/>
          <p:nvPr/>
        </p:nvSpPr>
        <p:spPr>
          <a:xfrm>
            <a:off x="16056650" y="0"/>
            <a:ext cx="2230770" cy="2276296"/>
          </a:xfrm>
          <a:custGeom>
            <a:rect b="b" l="l" r="r" t="t"/>
            <a:pathLst>
              <a:path extrusionOk="0" h="3642074" w="3642074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oogle Shape;609;p19"/>
          <p:cNvGrpSpPr/>
          <p:nvPr/>
        </p:nvGrpSpPr>
        <p:grpSpPr>
          <a:xfrm>
            <a:off x="689399" y="1652216"/>
            <a:ext cx="10125574" cy="8465219"/>
            <a:chOff x="0" y="-38100"/>
            <a:chExt cx="2835386" cy="2370450"/>
          </a:xfrm>
        </p:grpSpPr>
        <p:sp>
          <p:nvSpPr>
            <p:cNvPr id="610" name="Google Shape;610;p19"/>
            <p:cNvSpPr/>
            <p:nvPr/>
          </p:nvSpPr>
          <p:spPr>
            <a:xfrm>
              <a:off x="0" y="0"/>
              <a:ext cx="2835386" cy="2332350"/>
            </a:xfrm>
            <a:custGeom>
              <a:rect b="b" l="l" r="r" t="t"/>
              <a:pathLst>
                <a:path extrusionOk="0" h="2332350" w="2835386">
                  <a:moveTo>
                    <a:pt x="0" y="0"/>
                  </a:moveTo>
                  <a:lnTo>
                    <a:pt x="2835386" y="0"/>
                  </a:lnTo>
                  <a:lnTo>
                    <a:pt x="2835386" y="2332350"/>
                  </a:lnTo>
                  <a:lnTo>
                    <a:pt x="0" y="233235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19"/>
            <p:cNvSpPr txBox="1"/>
            <p:nvPr/>
          </p:nvSpPr>
          <p:spPr>
            <a:xfrm>
              <a:off x="0" y="-38100"/>
              <a:ext cx="2835386" cy="237045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>
            <a:off x="2229304" y="805625"/>
            <a:ext cx="7523780" cy="982652"/>
            <a:chOff x="0" y="-38100"/>
            <a:chExt cx="2106826" cy="275165"/>
          </a:xfrm>
        </p:grpSpPr>
        <p:sp>
          <p:nvSpPr>
            <p:cNvPr id="613" name="Google Shape;613;p19"/>
            <p:cNvSpPr/>
            <p:nvPr/>
          </p:nvSpPr>
          <p:spPr>
            <a:xfrm>
              <a:off x="0" y="0"/>
              <a:ext cx="2106826" cy="237065"/>
            </a:xfrm>
            <a:custGeom>
              <a:rect b="b" l="l" r="r" t="t"/>
              <a:pathLst>
                <a:path extrusionOk="0" h="237065" w="2106826">
                  <a:moveTo>
                    <a:pt x="0" y="0"/>
                  </a:moveTo>
                  <a:lnTo>
                    <a:pt x="2106826" y="0"/>
                  </a:lnTo>
                  <a:lnTo>
                    <a:pt x="2106826" y="237065"/>
                  </a:lnTo>
                  <a:lnTo>
                    <a:pt x="0" y="237065"/>
                  </a:lnTo>
                  <a:close/>
                </a:path>
              </a:pathLst>
            </a:custGeom>
            <a:solidFill>
              <a:srgbClr val="145DA0">
                <a:alpha val="48235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19"/>
            <p:cNvSpPr txBox="1"/>
            <p:nvPr/>
          </p:nvSpPr>
          <p:spPr>
            <a:xfrm>
              <a:off x="0" y="-38100"/>
              <a:ext cx="2106826" cy="2751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5" name="Google Shape;615;p19"/>
          <p:cNvSpPr/>
          <p:nvPr/>
        </p:nvSpPr>
        <p:spPr>
          <a:xfrm>
            <a:off x="12255103" y="1788277"/>
            <a:ext cx="4569020" cy="5083749"/>
          </a:xfrm>
          <a:custGeom>
            <a:rect b="b" l="l" r="r" t="t"/>
            <a:pathLst>
              <a:path extrusionOk="0" h="5083749" w="4569020">
                <a:moveTo>
                  <a:pt x="0" y="0"/>
                </a:moveTo>
                <a:lnTo>
                  <a:pt x="4569019" y="0"/>
                </a:lnTo>
                <a:lnTo>
                  <a:pt x="4569019" y="5083749"/>
                </a:lnTo>
                <a:lnTo>
                  <a:pt x="0" y="50837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19"/>
          <p:cNvSpPr/>
          <p:nvPr/>
        </p:nvSpPr>
        <p:spPr>
          <a:xfrm>
            <a:off x="11105591" y="7053012"/>
            <a:ext cx="4598152" cy="2891088"/>
          </a:xfrm>
          <a:custGeom>
            <a:rect b="b" l="l" r="r" t="t"/>
            <a:pathLst>
              <a:path extrusionOk="0" h="2891088" w="4598152">
                <a:moveTo>
                  <a:pt x="0" y="0"/>
                </a:moveTo>
                <a:lnTo>
                  <a:pt x="4598152" y="0"/>
                </a:lnTo>
                <a:lnTo>
                  <a:pt x="4598152" y="2891088"/>
                </a:lnTo>
                <a:lnTo>
                  <a:pt x="0" y="28910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19"/>
          <p:cNvSpPr txBox="1"/>
          <p:nvPr/>
        </p:nvSpPr>
        <p:spPr>
          <a:xfrm>
            <a:off x="1075100" y="2034436"/>
            <a:ext cx="9354171" cy="7660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44">
                <a:solidFill>
                  <a:srgbClr val="FDFDF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Co dělat v případě úniku hesla?</a:t>
            </a:r>
            <a:endParaRPr/>
          </a:p>
        </p:txBody>
      </p:sp>
      <p:sp>
        <p:nvSpPr>
          <p:cNvPr id="618" name="Google Shape;618;p19"/>
          <p:cNvSpPr txBox="1"/>
          <p:nvPr/>
        </p:nvSpPr>
        <p:spPr>
          <a:xfrm>
            <a:off x="1028700" y="3898718"/>
            <a:ext cx="9631414" cy="27312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4. Povolte dvoufaktorovou autentifikaci (2FA)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Dvoufaktorové přihlášení poskytuje další vrstvu bezpečnosti, i když někdo zná vaše heslo.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Jak: Povolit 2FA v nastavení účtu výběrem možnosti přidat druhý faktor, např. SMS kód, autentifikační aplikaci (např. Google Authenticator) nebo dongle.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DFDF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5. Začněte používat správce hesel</a:t>
            </a:r>
            <a:endParaRPr b="1" sz="1800">
              <a:solidFill>
                <a:srgbClr val="FDFDF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Správce hesel vám pomůže generovat a uchovávat silná, jedinečná hesla pro každý účet.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Jak: Nainstalujte správce hesel (např. KeePassXC, LastPass) a přeneste do něj všechna svá hesla. Používejte ho k automatickému vyplňování hesel při přihlašování.</a:t>
            </a:r>
            <a:endParaRPr/>
          </a:p>
          <a:p>
            <a:pPr indent="0" lvl="0" marL="0" marR="0" rtl="0" algn="l">
              <a:lnSpc>
                <a:spcPct val="901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67">
              <a:solidFill>
                <a:srgbClr val="FDFDF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16056650" y="0"/>
            <a:ext cx="2230770" cy="2276296"/>
          </a:xfrm>
          <a:custGeom>
            <a:rect b="b" l="l" r="r" t="t"/>
            <a:pathLst>
              <a:path extrusionOk="0" h="3642074" w="3642074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p2"/>
          <p:cNvGrpSpPr/>
          <p:nvPr/>
        </p:nvGrpSpPr>
        <p:grpSpPr>
          <a:xfrm>
            <a:off x="14554200" y="-190501"/>
            <a:ext cx="3733799" cy="10477501"/>
            <a:chOff x="0" y="-38100"/>
            <a:chExt cx="1044090" cy="2913572"/>
          </a:xfrm>
        </p:grpSpPr>
        <p:sp>
          <p:nvSpPr>
            <p:cNvPr id="191" name="Google Shape;191;p2"/>
            <p:cNvSpPr/>
            <p:nvPr/>
          </p:nvSpPr>
          <p:spPr>
            <a:xfrm>
              <a:off x="0" y="0"/>
              <a:ext cx="1044090" cy="2875472"/>
            </a:xfrm>
            <a:custGeom>
              <a:rect b="b" l="l" r="r" t="t"/>
              <a:pathLst>
                <a:path extrusionOk="0" h="2875472" w="1044090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002060"/>
            </a:solidFill>
            <a:ln cap="sq" cmpd="sng" w="9525">
              <a:solidFill>
                <a:srgbClr val="00206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2"/>
            <p:cNvSpPr txBox="1"/>
            <p:nvPr/>
          </p:nvSpPr>
          <p:spPr>
            <a:xfrm>
              <a:off x="0" y="-38100"/>
              <a:ext cx="1044090" cy="2913572"/>
            </a:xfrm>
            <a:prstGeom prst="rect">
              <a:avLst/>
            </a:prstGeom>
            <a:noFill/>
            <a:ln cap="flat" cmpd="sng" w="9525">
              <a:solidFill>
                <a:srgbClr val="00206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3" name="Google Shape;193;p2"/>
          <p:cNvSpPr txBox="1"/>
          <p:nvPr/>
        </p:nvSpPr>
        <p:spPr>
          <a:xfrm>
            <a:off x="1406645" y="3157202"/>
            <a:ext cx="8817656" cy="38394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19">
                <a:solidFill>
                  <a:srgbClr val="051D4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Digitální bezpečnostní incidenty</a:t>
            </a:r>
            <a:endParaRPr sz="7319">
              <a:solidFill>
                <a:srgbClr val="051D40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grpSp>
        <p:nvGrpSpPr>
          <p:cNvPr id="194" name="Google Shape;194;p2"/>
          <p:cNvGrpSpPr/>
          <p:nvPr/>
        </p:nvGrpSpPr>
        <p:grpSpPr>
          <a:xfrm>
            <a:off x="-1867766" y="-1553873"/>
            <a:ext cx="3735531" cy="3735531"/>
            <a:chOff x="0" y="13130"/>
            <a:chExt cx="812800" cy="812800"/>
          </a:xfrm>
        </p:grpSpPr>
        <p:sp>
          <p:nvSpPr>
            <p:cNvPr id="195" name="Google Shape;195;p2"/>
            <p:cNvSpPr/>
            <p:nvPr/>
          </p:nvSpPr>
          <p:spPr>
            <a:xfrm>
              <a:off x="0" y="1313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2060">
                <a:alpha val="0"/>
              </a:srgbClr>
            </a:solidFill>
            <a:ln cap="sq" cmpd="sng" w="952500">
              <a:solidFill>
                <a:srgbClr val="00206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7" name="Google Shape;197;p2"/>
          <p:cNvSpPr/>
          <p:nvPr/>
        </p:nvSpPr>
        <p:spPr>
          <a:xfrm>
            <a:off x="9998363" y="2324714"/>
            <a:ext cx="7375238" cy="7962286"/>
          </a:xfrm>
          <a:custGeom>
            <a:rect b="b" l="l" r="r" t="t"/>
            <a:pathLst>
              <a:path extrusionOk="0" h="9392508" w="7786677">
                <a:moveTo>
                  <a:pt x="0" y="0"/>
                </a:moveTo>
                <a:lnTo>
                  <a:pt x="7786677" y="0"/>
                </a:lnTo>
                <a:lnTo>
                  <a:pt x="7786677" y="9392508"/>
                </a:lnTo>
                <a:lnTo>
                  <a:pt x="0" y="93925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40519" r="-40518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"/>
          <p:cNvSpPr/>
          <p:nvPr/>
        </p:nvSpPr>
        <p:spPr>
          <a:xfrm>
            <a:off x="16056650" y="0"/>
            <a:ext cx="2230770" cy="2276296"/>
          </a:xfrm>
          <a:custGeom>
            <a:rect b="b" l="l" r="r" t="t"/>
            <a:pathLst>
              <a:path extrusionOk="0" h="3642074" w="3642074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2060"/>
        </a:solidFill>
      </p:bgPr>
    </p:bg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20"/>
          <p:cNvSpPr txBox="1"/>
          <p:nvPr/>
        </p:nvSpPr>
        <p:spPr>
          <a:xfrm>
            <a:off x="1270420" y="904875"/>
            <a:ext cx="10291271" cy="11265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5">
                <a:solidFill>
                  <a:srgbClr val="FDFDF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Ransomware</a:t>
            </a:r>
            <a:endParaRPr/>
          </a:p>
        </p:txBody>
      </p:sp>
      <p:sp>
        <p:nvSpPr>
          <p:cNvPr id="625" name="Google Shape;625;p20"/>
          <p:cNvSpPr txBox="1"/>
          <p:nvPr/>
        </p:nvSpPr>
        <p:spPr>
          <a:xfrm>
            <a:off x="1270420" y="2837020"/>
            <a:ext cx="8025980" cy="41862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13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Jedná se o typ malwaru, který zablokuje přístup k vašim souborům na počítači a požaduje výkupné, aby je odemkl.</a:t>
            </a:r>
            <a:endParaRPr sz="3013">
              <a:solidFill>
                <a:srgbClr val="FDFDF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13">
              <a:solidFill>
                <a:srgbClr val="FDFDF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13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Vypadá to, jako by vás někdo zamkl v místnosti a požadoval peníze, aby vás pustil ven.</a:t>
            </a:r>
            <a:endParaRPr sz="3013">
              <a:solidFill>
                <a:srgbClr val="FDFDF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746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13">
              <a:solidFill>
                <a:srgbClr val="FDFDF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Obraz zawierający Klamka, uchwyt, lakier, Drzwi do domu&#10;&#10;Opis wygenerowany automatycznie" id="626" name="Google Shape;62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94146" y="0"/>
            <a:ext cx="802598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20"/>
          <p:cNvSpPr txBox="1"/>
          <p:nvPr/>
        </p:nvSpPr>
        <p:spPr>
          <a:xfrm>
            <a:off x="13716001" y="2798920"/>
            <a:ext cx="13716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Pay!!!</a:t>
            </a:r>
            <a:endParaRPr/>
          </a:p>
        </p:txBody>
      </p:sp>
      <p:sp>
        <p:nvSpPr>
          <p:cNvPr id="628" name="Google Shape;628;p20"/>
          <p:cNvSpPr txBox="1"/>
          <p:nvPr/>
        </p:nvSpPr>
        <p:spPr>
          <a:xfrm>
            <a:off x="16166091" y="8312864"/>
            <a:ext cx="3813100" cy="403308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477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20"/>
          <p:cNvSpPr/>
          <p:nvPr/>
        </p:nvSpPr>
        <p:spPr>
          <a:xfrm>
            <a:off x="16056650" y="0"/>
            <a:ext cx="2230770" cy="2276296"/>
          </a:xfrm>
          <a:custGeom>
            <a:rect b="b" l="l" r="r" t="t"/>
            <a:pathLst>
              <a:path extrusionOk="0" h="3642074" w="3642074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2060"/>
        </a:solidFill>
      </p:bgPr>
    </p:bg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21"/>
          <p:cNvSpPr/>
          <p:nvPr/>
        </p:nvSpPr>
        <p:spPr>
          <a:xfrm>
            <a:off x="11212126" y="-8767"/>
            <a:ext cx="7097934" cy="10295767"/>
          </a:xfrm>
          <a:custGeom>
            <a:rect b="b" l="l" r="r" t="t"/>
            <a:pathLst>
              <a:path extrusionOk="0" h="10295767" w="7097934">
                <a:moveTo>
                  <a:pt x="0" y="0"/>
                </a:moveTo>
                <a:lnTo>
                  <a:pt x="7097934" y="0"/>
                </a:lnTo>
                <a:lnTo>
                  <a:pt x="7097934" y="10295767"/>
                </a:lnTo>
                <a:lnTo>
                  <a:pt x="0" y="10295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78647" r="-78647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35" name="Google Shape;635;p21"/>
          <p:cNvGrpSpPr/>
          <p:nvPr/>
        </p:nvGrpSpPr>
        <p:grpSpPr>
          <a:xfrm>
            <a:off x="15573718" y="7940477"/>
            <a:ext cx="4693046" cy="4693046"/>
            <a:chOff x="0" y="0"/>
            <a:chExt cx="812800" cy="812800"/>
          </a:xfrm>
        </p:grpSpPr>
        <p:sp>
          <p:nvSpPr>
            <p:cNvPr id="636" name="Google Shape;636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0">
              <a:solidFill>
                <a:srgbClr val="FFFFFF">
                  <a:alpha val="15294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8" name="Google Shape;638;p21"/>
          <p:cNvSpPr txBox="1"/>
          <p:nvPr/>
        </p:nvSpPr>
        <p:spPr>
          <a:xfrm>
            <a:off x="1270420" y="904875"/>
            <a:ext cx="11759780" cy="11035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712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DFDF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Ochrana proti ransomware</a:t>
            </a:r>
            <a:endParaRPr/>
          </a:p>
        </p:txBody>
      </p:sp>
      <p:sp>
        <p:nvSpPr>
          <p:cNvPr id="639" name="Google Shape;639;p21"/>
          <p:cNvSpPr txBox="1"/>
          <p:nvPr/>
        </p:nvSpPr>
        <p:spPr>
          <a:xfrm>
            <a:off x="1270420" y="2739293"/>
            <a:ext cx="9321380" cy="54495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13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Pravidelné zálohy: </a:t>
            </a:r>
            <a:r>
              <a:rPr lang="en-US" sz="2213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Uchovávejte důležité soubory na externím disku nebo v cloudu. Pokud váš počítač bude infikován, můžete své soubory obnovit ze zálohy.</a:t>
            </a:r>
            <a:endParaRPr/>
          </a:p>
          <a:p>
            <a:pPr indent="0" lvl="0" marL="0" marR="0" rtl="0" algn="l">
              <a:lnSpc>
                <a:spcPct val="139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13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Aktualizace softwaru: </a:t>
            </a:r>
            <a:r>
              <a:rPr lang="en-US" sz="2213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Ujistěte se, že váš operační systém a všechny programy jsou vždy aktuální. Nové aktualizace často opravují bezpečnostní zranitelnosti.</a:t>
            </a:r>
            <a:endParaRPr/>
          </a:p>
          <a:p>
            <a:pPr indent="0" lvl="0" marL="0" marR="0" rtl="0" algn="l">
              <a:lnSpc>
                <a:spcPct val="139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13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Antivirus: </a:t>
            </a:r>
            <a:r>
              <a:rPr lang="en-US" sz="2213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Nainstalujte a používejte antivirový program, který dokáže detekovat a blokovat hrozby.</a:t>
            </a:r>
            <a:endParaRPr/>
          </a:p>
          <a:p>
            <a:pPr indent="0" lvl="0" marL="0" marR="0" rtl="0" algn="l">
              <a:lnSpc>
                <a:spcPct val="139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13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Bezpečné surfování: </a:t>
            </a:r>
            <a:r>
              <a:rPr lang="en-US" sz="2213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Neklikejte na podezřelé odkazy a nestahujte soubory z neznámých zdrojů.</a:t>
            </a:r>
            <a:endParaRPr/>
          </a:p>
          <a:p>
            <a:pPr indent="0" lvl="0" marL="0" marR="0" rtl="0" algn="l">
              <a:lnSpc>
                <a:spcPct val="139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13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Vzdělávání: </a:t>
            </a:r>
            <a:r>
              <a:rPr lang="en-US" sz="2213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</a:rPr>
              <a:t>Naučte se rozpoznávat podezřelé e-maily a zprávy, které mohou obsahovat malware.</a:t>
            </a:r>
            <a:endParaRPr sz="2213">
              <a:solidFill>
                <a:srgbClr val="FDFDF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39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13">
              <a:solidFill>
                <a:srgbClr val="FDFDF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957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13">
              <a:solidFill>
                <a:srgbClr val="FDFDF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40" name="Google Shape;640;p21"/>
          <p:cNvSpPr/>
          <p:nvPr/>
        </p:nvSpPr>
        <p:spPr>
          <a:xfrm>
            <a:off x="16056650" y="0"/>
            <a:ext cx="2230770" cy="2276296"/>
          </a:xfrm>
          <a:custGeom>
            <a:rect b="b" l="l" r="r" t="t"/>
            <a:pathLst>
              <a:path extrusionOk="0" h="3642074" w="3642074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2060"/>
        </a:solidFill>
      </p:bgPr>
    </p:bg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" name="Google Shape;645;p22"/>
          <p:cNvGrpSpPr/>
          <p:nvPr/>
        </p:nvGrpSpPr>
        <p:grpSpPr>
          <a:xfrm>
            <a:off x="15573718" y="7940477"/>
            <a:ext cx="4693046" cy="4693046"/>
            <a:chOff x="0" y="0"/>
            <a:chExt cx="812800" cy="812800"/>
          </a:xfrm>
        </p:grpSpPr>
        <p:sp>
          <p:nvSpPr>
            <p:cNvPr id="646" name="Google Shape;646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0">
              <a:solidFill>
                <a:srgbClr val="FFFFFF">
                  <a:alpha val="15294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8" name="Google Shape;648;p22"/>
          <p:cNvSpPr/>
          <p:nvPr/>
        </p:nvSpPr>
        <p:spPr>
          <a:xfrm>
            <a:off x="216281" y="4165011"/>
            <a:ext cx="5717929" cy="4518228"/>
          </a:xfrm>
          <a:custGeom>
            <a:rect b="b" l="l" r="r" t="t"/>
            <a:pathLst>
              <a:path extrusionOk="0" h="4518228" w="5717929">
                <a:moveTo>
                  <a:pt x="0" y="0"/>
                </a:moveTo>
                <a:lnTo>
                  <a:pt x="5717928" y="0"/>
                </a:lnTo>
                <a:lnTo>
                  <a:pt x="5717928" y="4518228"/>
                </a:lnTo>
                <a:lnTo>
                  <a:pt x="0" y="45182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p22"/>
          <p:cNvSpPr/>
          <p:nvPr/>
        </p:nvSpPr>
        <p:spPr>
          <a:xfrm>
            <a:off x="6280198" y="4165011"/>
            <a:ext cx="5727604" cy="4518228"/>
          </a:xfrm>
          <a:custGeom>
            <a:rect b="b" l="l" r="r" t="t"/>
            <a:pathLst>
              <a:path extrusionOk="0" h="4518228" w="5727604">
                <a:moveTo>
                  <a:pt x="0" y="0"/>
                </a:moveTo>
                <a:lnTo>
                  <a:pt x="5727604" y="0"/>
                </a:lnTo>
                <a:lnTo>
                  <a:pt x="5727604" y="4518228"/>
                </a:lnTo>
                <a:lnTo>
                  <a:pt x="0" y="45182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0" name="Google Shape;650;p22"/>
          <p:cNvSpPr/>
          <p:nvPr/>
        </p:nvSpPr>
        <p:spPr>
          <a:xfrm>
            <a:off x="12997807" y="654700"/>
            <a:ext cx="2554140" cy="2276296"/>
          </a:xfrm>
          <a:custGeom>
            <a:rect b="b" l="l" r="r" t="t"/>
            <a:pathLst>
              <a:path extrusionOk="0" h="3384021" w="3744422">
                <a:moveTo>
                  <a:pt x="0" y="0"/>
                </a:moveTo>
                <a:lnTo>
                  <a:pt x="3744422" y="0"/>
                </a:lnTo>
                <a:lnTo>
                  <a:pt x="3744422" y="3384021"/>
                </a:lnTo>
                <a:lnTo>
                  <a:pt x="0" y="33840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1" name="Google Shape;651;p22"/>
          <p:cNvSpPr txBox="1"/>
          <p:nvPr/>
        </p:nvSpPr>
        <p:spPr>
          <a:xfrm>
            <a:off x="1270420" y="904875"/>
            <a:ext cx="10737382" cy="22833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5">
                <a:solidFill>
                  <a:srgbClr val="FDFDF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Ochrana proti ransomware</a:t>
            </a:r>
            <a:endParaRPr/>
          </a:p>
        </p:txBody>
      </p:sp>
      <p:sp>
        <p:nvSpPr>
          <p:cNvPr id="652" name="Google Shape;652;p22"/>
          <p:cNvSpPr txBox="1"/>
          <p:nvPr/>
        </p:nvSpPr>
        <p:spPr>
          <a:xfrm>
            <a:off x="1994441" y="3439858"/>
            <a:ext cx="15925800" cy="5387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99">
                <a:solidFill>
                  <a:srgbClr val="FDFDF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Windows Update -&gt; advanced options -&gt; software protection ransomware </a:t>
            </a:r>
            <a:endParaRPr/>
          </a:p>
        </p:txBody>
      </p:sp>
      <p:sp>
        <p:nvSpPr>
          <p:cNvPr id="653" name="Google Shape;653;p22"/>
          <p:cNvSpPr/>
          <p:nvPr/>
        </p:nvSpPr>
        <p:spPr>
          <a:xfrm>
            <a:off x="16056650" y="0"/>
            <a:ext cx="2230770" cy="2276296"/>
          </a:xfrm>
          <a:custGeom>
            <a:rect b="b" l="l" r="r" t="t"/>
            <a:pathLst>
              <a:path extrusionOk="0" h="3642074" w="3642074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4" name="Google Shape;654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290290" y="4189597"/>
            <a:ext cx="5921510" cy="3880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raz zawierający komputer, w pomieszczeniu, ściana, Płaski ekran&#10;&#10;Opis wygenerowany automatycznie" id="659" name="Google Shape;65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8214" y="-10886"/>
            <a:ext cx="10287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0" name="Google Shape;660;p23"/>
          <p:cNvGrpSpPr/>
          <p:nvPr/>
        </p:nvGrpSpPr>
        <p:grpSpPr>
          <a:xfrm>
            <a:off x="151050" y="2376433"/>
            <a:ext cx="11201401" cy="5512362"/>
            <a:chOff x="-822005" y="-107055"/>
            <a:chExt cx="3864740" cy="1451815"/>
          </a:xfrm>
        </p:grpSpPr>
        <p:sp>
          <p:nvSpPr>
            <p:cNvPr id="661" name="Google Shape;661;p23"/>
            <p:cNvSpPr/>
            <p:nvPr/>
          </p:nvSpPr>
          <p:spPr>
            <a:xfrm>
              <a:off x="-822005" y="-107055"/>
              <a:ext cx="3042735" cy="1344760"/>
            </a:xfrm>
            <a:custGeom>
              <a:rect b="b" l="l" r="r" t="t"/>
              <a:pathLst>
                <a:path extrusionOk="0" h="1344760" w="3042735">
                  <a:moveTo>
                    <a:pt x="0" y="0"/>
                  </a:moveTo>
                  <a:lnTo>
                    <a:pt x="3042735" y="0"/>
                  </a:lnTo>
                  <a:lnTo>
                    <a:pt x="3042735" y="1344760"/>
                  </a:lnTo>
                  <a:lnTo>
                    <a:pt x="0" y="134476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23"/>
            <p:cNvSpPr txBox="1"/>
            <p:nvPr/>
          </p:nvSpPr>
          <p:spPr>
            <a:xfrm>
              <a:off x="0" y="-38100"/>
              <a:ext cx="3042735" cy="13828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3" name="Google Shape;663;p23"/>
          <p:cNvGrpSpPr/>
          <p:nvPr/>
        </p:nvGrpSpPr>
        <p:grpSpPr>
          <a:xfrm>
            <a:off x="0" y="9113639"/>
            <a:ext cx="18288000" cy="1173361"/>
            <a:chOff x="0" y="-38100"/>
            <a:chExt cx="4866164" cy="309033"/>
          </a:xfrm>
        </p:grpSpPr>
        <p:sp>
          <p:nvSpPr>
            <p:cNvPr id="664" name="Google Shape;664;p23"/>
            <p:cNvSpPr/>
            <p:nvPr/>
          </p:nvSpPr>
          <p:spPr>
            <a:xfrm>
              <a:off x="0" y="0"/>
              <a:ext cx="4866164" cy="270933"/>
            </a:xfrm>
            <a:custGeom>
              <a:rect b="b" l="l" r="r" t="t"/>
              <a:pathLst>
                <a:path extrusionOk="0" h="270933" w="4866164">
                  <a:moveTo>
                    <a:pt x="0" y="0"/>
                  </a:moveTo>
                  <a:lnTo>
                    <a:pt x="4866164" y="0"/>
                  </a:lnTo>
                  <a:lnTo>
                    <a:pt x="4866164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23"/>
            <p:cNvSpPr txBox="1"/>
            <p:nvPr/>
          </p:nvSpPr>
          <p:spPr>
            <a:xfrm>
              <a:off x="0" y="-38100"/>
              <a:ext cx="4866164" cy="3090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6" name="Google Shape;666;p23"/>
          <p:cNvSpPr txBox="1"/>
          <p:nvPr/>
        </p:nvSpPr>
        <p:spPr>
          <a:xfrm>
            <a:off x="1082384" y="2489448"/>
            <a:ext cx="6583266" cy="9920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54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Zálohování dat</a:t>
            </a:r>
            <a:endParaRPr sz="5854">
              <a:solidFill>
                <a:schemeClr val="lt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67" name="Google Shape;667;p23"/>
          <p:cNvSpPr txBox="1"/>
          <p:nvPr/>
        </p:nvSpPr>
        <p:spPr>
          <a:xfrm>
            <a:off x="145899" y="3597889"/>
            <a:ext cx="8591232" cy="22141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82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Vytvoříte kopii svých důležitých souborů a uložíte ji na bezpečné místo.</a:t>
            </a:r>
            <a:endParaRPr/>
          </a:p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82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Pokud něco selže váš počítač nebo telefon, můžete tuto kopii použít k obnovení svých dat.</a:t>
            </a:r>
            <a:endParaRPr/>
          </a:p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82">
              <a:solidFill>
                <a:srgbClr val="FDFDF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68" name="Google Shape;668;p23"/>
          <p:cNvSpPr/>
          <p:nvPr/>
        </p:nvSpPr>
        <p:spPr>
          <a:xfrm>
            <a:off x="16056650" y="0"/>
            <a:ext cx="2230770" cy="2276296"/>
          </a:xfrm>
          <a:custGeom>
            <a:rect b="b" l="l" r="r" t="t"/>
            <a:pathLst>
              <a:path extrusionOk="0" h="3642074" w="3642074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24"/>
          <p:cNvSpPr/>
          <p:nvPr/>
        </p:nvSpPr>
        <p:spPr>
          <a:xfrm>
            <a:off x="163828" y="-76968"/>
            <a:ext cx="18288000" cy="5143500"/>
          </a:xfrm>
          <a:custGeom>
            <a:rect b="b" l="l" r="r" t="t"/>
            <a:pathLst>
              <a:path extrusionOk="0" h="5143500" w="182880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0856" l="0" r="0" t="-9580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74" name="Google Shape;674;p24"/>
          <p:cNvGrpSpPr/>
          <p:nvPr/>
        </p:nvGrpSpPr>
        <p:grpSpPr>
          <a:xfrm>
            <a:off x="3273449" y="2841484"/>
            <a:ext cx="11552885" cy="6416816"/>
            <a:chOff x="0" y="-38100"/>
            <a:chExt cx="3042735" cy="1690026"/>
          </a:xfrm>
        </p:grpSpPr>
        <p:sp>
          <p:nvSpPr>
            <p:cNvPr id="675" name="Google Shape;675;p24"/>
            <p:cNvSpPr/>
            <p:nvPr/>
          </p:nvSpPr>
          <p:spPr>
            <a:xfrm>
              <a:off x="0" y="0"/>
              <a:ext cx="3042735" cy="1651926"/>
            </a:xfrm>
            <a:custGeom>
              <a:rect b="b" l="l" r="r" t="t"/>
              <a:pathLst>
                <a:path extrusionOk="0" h="1651926" w="3042735">
                  <a:moveTo>
                    <a:pt x="0" y="0"/>
                  </a:moveTo>
                  <a:lnTo>
                    <a:pt x="3042735" y="0"/>
                  </a:lnTo>
                  <a:lnTo>
                    <a:pt x="3042735" y="1651926"/>
                  </a:lnTo>
                  <a:lnTo>
                    <a:pt x="0" y="165192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24"/>
            <p:cNvSpPr txBox="1"/>
            <p:nvPr/>
          </p:nvSpPr>
          <p:spPr>
            <a:xfrm>
              <a:off x="0" y="-38100"/>
              <a:ext cx="3042735" cy="16900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7" name="Google Shape;677;p24"/>
          <p:cNvSpPr txBox="1"/>
          <p:nvPr/>
        </p:nvSpPr>
        <p:spPr>
          <a:xfrm>
            <a:off x="5337927" y="3345946"/>
            <a:ext cx="6583266" cy="9920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54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Pravidlo 3-2-1</a:t>
            </a:r>
            <a:endParaRPr/>
          </a:p>
        </p:txBody>
      </p:sp>
      <p:sp>
        <p:nvSpPr>
          <p:cNvPr id="678" name="Google Shape;678;p24"/>
          <p:cNvSpPr txBox="1"/>
          <p:nvPr/>
        </p:nvSpPr>
        <p:spPr>
          <a:xfrm>
            <a:off x="3564578" y="4620698"/>
            <a:ext cx="10970627" cy="49071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82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3 kopie vašich dat: Mějte alespoň tři kopie vašich dat. Jedna kopie je originál a další dvě jsou zálohy.</a:t>
            </a:r>
            <a:endParaRPr/>
          </a:p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82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82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2 různá média: Uložte tyto kopie na dvou různých typech médií. Například jednu kopii na počítači a druhou na externím pevném disku.</a:t>
            </a:r>
            <a:endParaRPr/>
          </a:p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82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82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1 offline záloha: Mějte alespoň jednu zálohu, která není připojena k internetu, aby byla bezpečná i v případě, že váš počítač bude infikován virem.</a:t>
            </a:r>
            <a:endParaRPr/>
          </a:p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82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79" name="Google Shape;679;p24"/>
          <p:cNvSpPr/>
          <p:nvPr/>
        </p:nvSpPr>
        <p:spPr>
          <a:xfrm>
            <a:off x="16056650" y="0"/>
            <a:ext cx="2230770" cy="2276296"/>
          </a:xfrm>
          <a:custGeom>
            <a:rect b="b" l="l" r="r" t="t"/>
            <a:pathLst>
              <a:path extrusionOk="0" h="3642074" w="3642074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248" r="-624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25"/>
          <p:cNvSpPr/>
          <p:nvPr/>
        </p:nvSpPr>
        <p:spPr>
          <a:xfrm rot="5400000">
            <a:off x="8990215" y="810330"/>
            <a:ext cx="8541900" cy="8666340"/>
          </a:xfrm>
          <a:custGeom>
            <a:rect b="b" l="l" r="r" t="t"/>
            <a:pathLst>
              <a:path extrusionOk="0" h="8666340" w="8541900">
                <a:moveTo>
                  <a:pt x="0" y="0"/>
                </a:moveTo>
                <a:lnTo>
                  <a:pt x="8541901" y="0"/>
                </a:lnTo>
                <a:lnTo>
                  <a:pt x="8541901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4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6" name="Google Shape;686;p25"/>
          <p:cNvSpPr/>
          <p:nvPr/>
        </p:nvSpPr>
        <p:spPr>
          <a:xfrm rot="5400000">
            <a:off x="2832861" y="810330"/>
            <a:ext cx="8541900" cy="8666340"/>
          </a:xfrm>
          <a:custGeom>
            <a:rect b="b" l="l" r="r" t="t"/>
            <a:pathLst>
              <a:path extrusionOk="0" h="8666340" w="8541900">
                <a:moveTo>
                  <a:pt x="0" y="0"/>
                </a:moveTo>
                <a:lnTo>
                  <a:pt x="8541900" y="0"/>
                </a:lnTo>
                <a:lnTo>
                  <a:pt x="8541900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4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87" name="Google Shape;687;p25"/>
          <p:cNvGrpSpPr/>
          <p:nvPr/>
        </p:nvGrpSpPr>
        <p:grpSpPr>
          <a:xfrm>
            <a:off x="928125" y="2290279"/>
            <a:ext cx="16425586" cy="7605220"/>
            <a:chOff x="0" y="-38100"/>
            <a:chExt cx="4326080" cy="2003021"/>
          </a:xfrm>
        </p:grpSpPr>
        <p:sp>
          <p:nvSpPr>
            <p:cNvPr id="688" name="Google Shape;688;p25"/>
            <p:cNvSpPr/>
            <p:nvPr/>
          </p:nvSpPr>
          <p:spPr>
            <a:xfrm>
              <a:off x="0" y="0"/>
              <a:ext cx="4326080" cy="1964921"/>
            </a:xfrm>
            <a:custGeom>
              <a:rect b="b" l="l" r="r" t="t"/>
              <a:pathLst>
                <a:path extrusionOk="0" h="1964921" w="4326080">
                  <a:moveTo>
                    <a:pt x="0" y="0"/>
                  </a:moveTo>
                  <a:lnTo>
                    <a:pt x="4326080" y="0"/>
                  </a:lnTo>
                  <a:lnTo>
                    <a:pt x="4326080" y="1964921"/>
                  </a:lnTo>
                  <a:lnTo>
                    <a:pt x="0" y="1964921"/>
                  </a:lnTo>
                  <a:close/>
                </a:path>
              </a:pathLst>
            </a:custGeom>
            <a:solidFill>
              <a:srgbClr val="145DA0"/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25"/>
            <p:cNvSpPr txBox="1"/>
            <p:nvPr/>
          </p:nvSpPr>
          <p:spPr>
            <a:xfrm>
              <a:off x="0" y="-38100"/>
              <a:ext cx="4326080" cy="20030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0" name="Google Shape;690;p25"/>
          <p:cNvSpPr/>
          <p:nvPr/>
        </p:nvSpPr>
        <p:spPr>
          <a:xfrm>
            <a:off x="0" y="318273"/>
            <a:ext cx="2348992" cy="2378726"/>
          </a:xfrm>
          <a:custGeom>
            <a:rect b="b" l="l" r="r" t="t"/>
            <a:pathLst>
              <a:path extrusionOk="0" h="2378726" w="2348992">
                <a:moveTo>
                  <a:pt x="0" y="0"/>
                </a:moveTo>
                <a:lnTo>
                  <a:pt x="2348992" y="0"/>
                </a:lnTo>
                <a:lnTo>
                  <a:pt x="2348992" y="2378726"/>
                </a:lnTo>
                <a:lnTo>
                  <a:pt x="0" y="23787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691;p25"/>
          <p:cNvSpPr txBox="1"/>
          <p:nvPr/>
        </p:nvSpPr>
        <p:spPr>
          <a:xfrm>
            <a:off x="2728731" y="641918"/>
            <a:ext cx="14874071" cy="17865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58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Domácí úkol: </a:t>
            </a:r>
            <a:br>
              <a:rPr lang="en-US" sz="5158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</a:br>
            <a:r>
              <a:rPr lang="en-US" sz="5158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Incident Management</a:t>
            </a:r>
            <a:endParaRPr/>
          </a:p>
        </p:txBody>
      </p:sp>
      <p:sp>
        <p:nvSpPr>
          <p:cNvPr id="692" name="Google Shape;692;p25"/>
          <p:cNvSpPr txBox="1"/>
          <p:nvPr/>
        </p:nvSpPr>
        <p:spPr>
          <a:xfrm>
            <a:off x="1600200" y="2653513"/>
            <a:ext cx="15299336" cy="69454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264153" marR="0" rtl="0" algn="l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46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Zkontrolujte své e-mailové adresy:</a:t>
            </a:r>
            <a:endParaRPr/>
          </a:p>
          <a:p>
            <a:pPr indent="0" lvl="1" marL="264153" marR="0" rtl="0" algn="l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46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Použijte službu Have I Been Pwned a zkontrolujte, zda vaše e-mailové adresy byly součástí úniků dat.</a:t>
            </a:r>
            <a:endParaRPr/>
          </a:p>
          <a:p>
            <a:pPr indent="0" lvl="1" marL="264153" marR="0" rtl="0" algn="l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46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Vytvořte seznam e-mailových adres, které byly uniknuty.</a:t>
            </a:r>
            <a:endParaRPr b="0" i="0" sz="2446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1" marL="264153" marR="0" rtl="0" algn="l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46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1" marL="264153" marR="0" rtl="0" algn="l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46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Zůstaňte informováni o nových únicích:</a:t>
            </a:r>
            <a:endParaRPr/>
          </a:p>
          <a:p>
            <a:pPr indent="0" lvl="1" marL="264153" marR="0" rtl="0" algn="l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46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Použijte upozornění Have I Been Pwned pro nové úniky. Zadejte své e-mailové adresy, abyste byli informováni o budoucích únicích souvisejících s těmito adresami.</a:t>
            </a:r>
            <a:endParaRPr b="0" i="0" sz="2446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1" marL="264153" marR="0" rtl="0" algn="l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46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1" marL="264153" marR="0" rtl="0" algn="l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46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Změňte hesla:</a:t>
            </a:r>
            <a:endParaRPr/>
          </a:p>
          <a:p>
            <a:pPr indent="0" lvl="1" marL="264153" marR="0" rtl="0" algn="l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46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Změňte hesla účtů, které byly součástí úniků. Používejte silná, náhodná hesla. Můžete použít správce hesel, jako je KeePassXC, pro generování a uchovávání nových hesel.</a:t>
            </a:r>
            <a:endParaRPr b="0" i="0" sz="2446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1" marL="264153" marR="0" rtl="0" algn="l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46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1" marL="264153" marR="0" rtl="0" algn="l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46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Vytvořte zálohy:</a:t>
            </a:r>
            <a:endParaRPr/>
          </a:p>
          <a:p>
            <a:pPr indent="0" lvl="1" marL="264153" marR="0" rtl="0" algn="l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46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Vše, co potřebujete udělat, je zkopírovat své cenné soubory na přenosný USB disk a uchovat ho na bezpečném místě.</a:t>
            </a:r>
            <a:endParaRPr/>
          </a:p>
          <a:p>
            <a:pPr indent="0" lvl="0" marL="0" marR="0" rtl="0" algn="l">
              <a:lnSpc>
                <a:spcPct val="134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46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93" name="Google Shape;693;p25"/>
          <p:cNvSpPr/>
          <p:nvPr/>
        </p:nvSpPr>
        <p:spPr>
          <a:xfrm>
            <a:off x="16056650" y="0"/>
            <a:ext cx="2230770" cy="2276296"/>
          </a:xfrm>
          <a:custGeom>
            <a:rect b="b" l="l" r="r" t="t"/>
            <a:pathLst>
              <a:path extrusionOk="0" h="3642074" w="3642074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2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248" r="-624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9" name="Google Shape;699;p26"/>
          <p:cNvSpPr/>
          <p:nvPr/>
        </p:nvSpPr>
        <p:spPr>
          <a:xfrm rot="5400000">
            <a:off x="8990215" y="810330"/>
            <a:ext cx="8541900" cy="8666340"/>
          </a:xfrm>
          <a:custGeom>
            <a:rect b="b" l="l" r="r" t="t"/>
            <a:pathLst>
              <a:path extrusionOk="0" h="8666340" w="8541900">
                <a:moveTo>
                  <a:pt x="0" y="0"/>
                </a:moveTo>
                <a:lnTo>
                  <a:pt x="8541901" y="0"/>
                </a:lnTo>
                <a:lnTo>
                  <a:pt x="8541901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4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0" name="Google Shape;700;p26"/>
          <p:cNvGrpSpPr/>
          <p:nvPr/>
        </p:nvGrpSpPr>
        <p:grpSpPr>
          <a:xfrm>
            <a:off x="1283557" y="1959170"/>
            <a:ext cx="15720884" cy="7605220"/>
            <a:chOff x="0" y="-38100"/>
            <a:chExt cx="4140480" cy="2003021"/>
          </a:xfrm>
        </p:grpSpPr>
        <p:sp>
          <p:nvSpPr>
            <p:cNvPr id="701" name="Google Shape;701;p26"/>
            <p:cNvSpPr/>
            <p:nvPr/>
          </p:nvSpPr>
          <p:spPr>
            <a:xfrm>
              <a:off x="0" y="0"/>
              <a:ext cx="4140480" cy="1964921"/>
            </a:xfrm>
            <a:custGeom>
              <a:rect b="b" l="l" r="r" t="t"/>
              <a:pathLst>
                <a:path extrusionOk="0" h="1964921" w="4140480">
                  <a:moveTo>
                    <a:pt x="0" y="0"/>
                  </a:moveTo>
                  <a:lnTo>
                    <a:pt x="4140480" y="0"/>
                  </a:lnTo>
                  <a:lnTo>
                    <a:pt x="4140480" y="1964921"/>
                  </a:lnTo>
                  <a:lnTo>
                    <a:pt x="0" y="1964921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p26"/>
            <p:cNvSpPr txBox="1"/>
            <p:nvPr/>
          </p:nvSpPr>
          <p:spPr>
            <a:xfrm>
              <a:off x="0" y="-38100"/>
              <a:ext cx="4140480" cy="20030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3" name="Google Shape;703;p26"/>
          <p:cNvSpPr/>
          <p:nvPr/>
        </p:nvSpPr>
        <p:spPr>
          <a:xfrm rot="5400000">
            <a:off x="4545120" y="822712"/>
            <a:ext cx="6842023" cy="6941699"/>
          </a:xfrm>
          <a:custGeom>
            <a:rect b="b" l="l" r="r" t="t"/>
            <a:pathLst>
              <a:path extrusionOk="0" h="6941699" w="6842023">
                <a:moveTo>
                  <a:pt x="0" y="0"/>
                </a:moveTo>
                <a:lnTo>
                  <a:pt x="6842023" y="0"/>
                </a:lnTo>
                <a:lnTo>
                  <a:pt x="6842023" y="6941699"/>
                </a:lnTo>
                <a:lnTo>
                  <a:pt x="0" y="69416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4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26"/>
          <p:cNvSpPr/>
          <p:nvPr/>
        </p:nvSpPr>
        <p:spPr>
          <a:xfrm>
            <a:off x="2810731" y="2586094"/>
            <a:ext cx="3035762" cy="2281393"/>
          </a:xfrm>
          <a:custGeom>
            <a:rect b="b" l="l" r="r" t="t"/>
            <a:pathLst>
              <a:path extrusionOk="0" h="2281393" w="3035762">
                <a:moveTo>
                  <a:pt x="0" y="0"/>
                </a:moveTo>
                <a:lnTo>
                  <a:pt x="3035761" y="0"/>
                </a:lnTo>
                <a:lnTo>
                  <a:pt x="3035761" y="2281394"/>
                </a:lnTo>
                <a:lnTo>
                  <a:pt x="0" y="22813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26"/>
          <p:cNvSpPr/>
          <p:nvPr/>
        </p:nvSpPr>
        <p:spPr>
          <a:xfrm>
            <a:off x="6367359" y="2586094"/>
            <a:ext cx="3400303" cy="3400303"/>
          </a:xfrm>
          <a:custGeom>
            <a:rect b="b" l="l" r="r" t="t"/>
            <a:pathLst>
              <a:path extrusionOk="0" h="3400303" w="3400303">
                <a:moveTo>
                  <a:pt x="0" y="0"/>
                </a:moveTo>
                <a:lnTo>
                  <a:pt x="3400302" y="0"/>
                </a:lnTo>
                <a:lnTo>
                  <a:pt x="3400302" y="3400303"/>
                </a:lnTo>
                <a:lnTo>
                  <a:pt x="0" y="34003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26"/>
          <p:cNvSpPr/>
          <p:nvPr/>
        </p:nvSpPr>
        <p:spPr>
          <a:xfrm>
            <a:off x="12967752" y="6147276"/>
            <a:ext cx="3119011" cy="3119011"/>
          </a:xfrm>
          <a:custGeom>
            <a:rect b="b" l="l" r="r" t="t"/>
            <a:pathLst>
              <a:path extrusionOk="0" h="3119011" w="3119011">
                <a:moveTo>
                  <a:pt x="0" y="0"/>
                </a:moveTo>
                <a:lnTo>
                  <a:pt x="3119011" y="0"/>
                </a:lnTo>
                <a:lnTo>
                  <a:pt x="3119011" y="3119011"/>
                </a:lnTo>
                <a:lnTo>
                  <a:pt x="0" y="31190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26"/>
          <p:cNvSpPr/>
          <p:nvPr/>
        </p:nvSpPr>
        <p:spPr>
          <a:xfrm>
            <a:off x="11675605" y="2794759"/>
            <a:ext cx="2997604" cy="2997604"/>
          </a:xfrm>
          <a:custGeom>
            <a:rect b="b" l="l" r="r" t="t"/>
            <a:pathLst>
              <a:path extrusionOk="0" h="2997604" w="2997604">
                <a:moveTo>
                  <a:pt x="0" y="0"/>
                </a:moveTo>
                <a:lnTo>
                  <a:pt x="2997604" y="0"/>
                </a:lnTo>
                <a:lnTo>
                  <a:pt x="2997604" y="2997604"/>
                </a:lnTo>
                <a:lnTo>
                  <a:pt x="0" y="29976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p26"/>
          <p:cNvSpPr/>
          <p:nvPr/>
        </p:nvSpPr>
        <p:spPr>
          <a:xfrm>
            <a:off x="2757856" y="6615963"/>
            <a:ext cx="4975088" cy="2798487"/>
          </a:xfrm>
          <a:custGeom>
            <a:rect b="b" l="l" r="r" t="t"/>
            <a:pathLst>
              <a:path extrusionOk="0" h="2798487" w="4975088">
                <a:moveTo>
                  <a:pt x="0" y="0"/>
                </a:moveTo>
                <a:lnTo>
                  <a:pt x="4975088" y="0"/>
                </a:lnTo>
                <a:lnTo>
                  <a:pt x="4975088" y="2798487"/>
                </a:lnTo>
                <a:lnTo>
                  <a:pt x="0" y="27984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26"/>
          <p:cNvSpPr/>
          <p:nvPr/>
        </p:nvSpPr>
        <p:spPr>
          <a:xfrm>
            <a:off x="8223398" y="6134319"/>
            <a:ext cx="3088526" cy="3078433"/>
          </a:xfrm>
          <a:custGeom>
            <a:rect b="b" l="l" r="r" t="t"/>
            <a:pathLst>
              <a:path extrusionOk="0" h="3078433" w="3088526">
                <a:moveTo>
                  <a:pt x="0" y="0"/>
                </a:moveTo>
                <a:lnTo>
                  <a:pt x="3088526" y="0"/>
                </a:lnTo>
                <a:lnTo>
                  <a:pt x="3088526" y="3078433"/>
                </a:lnTo>
                <a:lnTo>
                  <a:pt x="0" y="30784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26"/>
          <p:cNvSpPr txBox="1"/>
          <p:nvPr/>
        </p:nvSpPr>
        <p:spPr>
          <a:xfrm>
            <a:off x="4147711" y="349862"/>
            <a:ext cx="9992577" cy="881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58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Sociální média</a:t>
            </a:r>
            <a:endParaRPr sz="5158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11" name="Google Shape;711;p26"/>
          <p:cNvSpPr/>
          <p:nvPr/>
        </p:nvSpPr>
        <p:spPr>
          <a:xfrm>
            <a:off x="16056650" y="0"/>
            <a:ext cx="2230770" cy="2276296"/>
          </a:xfrm>
          <a:custGeom>
            <a:rect b="b" l="l" r="r" t="t"/>
            <a:pathLst>
              <a:path extrusionOk="0" h="3642074" w="3642074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27"/>
          <p:cNvSpPr/>
          <p:nvPr/>
        </p:nvSpPr>
        <p:spPr>
          <a:xfrm>
            <a:off x="257729" y="1959518"/>
            <a:ext cx="2652015" cy="3501010"/>
          </a:xfrm>
          <a:custGeom>
            <a:rect b="b" l="l" r="r" t="t"/>
            <a:pathLst>
              <a:path extrusionOk="0" h="3501010" w="2652015">
                <a:moveTo>
                  <a:pt x="0" y="0"/>
                </a:moveTo>
                <a:lnTo>
                  <a:pt x="2652015" y="0"/>
                </a:lnTo>
                <a:lnTo>
                  <a:pt x="2652015" y="3501009"/>
                </a:lnTo>
                <a:lnTo>
                  <a:pt x="0" y="35010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340401" y="6470177"/>
            <a:ext cx="2486672" cy="2175248"/>
          </a:xfrm>
          <a:custGeom>
            <a:rect b="b" l="l" r="r" t="t"/>
            <a:pathLst>
              <a:path extrusionOk="0" h="2175248" w="2486672">
                <a:moveTo>
                  <a:pt x="0" y="0"/>
                </a:moveTo>
                <a:lnTo>
                  <a:pt x="2486671" y="0"/>
                </a:lnTo>
                <a:lnTo>
                  <a:pt x="2486671" y="2175248"/>
                </a:lnTo>
                <a:lnTo>
                  <a:pt x="0" y="21752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370" l="0" r="0" t="-137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p27"/>
          <p:cNvSpPr txBox="1"/>
          <p:nvPr/>
        </p:nvSpPr>
        <p:spPr>
          <a:xfrm>
            <a:off x="3531638" y="1330278"/>
            <a:ext cx="13089404" cy="7715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051D4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Hrozby</a:t>
            </a:r>
            <a:endParaRPr sz="4500">
              <a:solidFill>
                <a:srgbClr val="051D40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19" name="Google Shape;719;p27"/>
          <p:cNvSpPr txBox="1"/>
          <p:nvPr/>
        </p:nvSpPr>
        <p:spPr>
          <a:xfrm>
            <a:off x="3531638" y="2545285"/>
            <a:ext cx="13727662" cy="43461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89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Sociální inženýrství a phishingové útoky: </a:t>
            </a:r>
            <a:r>
              <a:rPr lang="en-US" sz="2189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Neklikejte na podezřelé odkazy nebo přílohy ve zprávách. Buďte opatrní na osoby, kteří se snaží získat vaše osobní údaje pod záminkou pomoci.</a:t>
            </a:r>
            <a:endParaRPr/>
          </a:p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89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Přehnané sdílení: </a:t>
            </a:r>
            <a:r>
              <a:rPr lang="en-US" sz="2189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Nesdílejte soukromé informace, jako je vaše domácí adresa, telefonní číslo nebo přihlašovací údaje. Přemýšlejte, než sdílíte fotografie nebo svou polohu.</a:t>
            </a:r>
            <a:endParaRPr/>
          </a:p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89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Sběr dat: </a:t>
            </a:r>
            <a:r>
              <a:rPr lang="en-US" sz="2189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Aplikace mohou sbírat vaše osobní údaje, i když to neočekáváte. Zkontrolujte nastavení soukromí.</a:t>
            </a:r>
            <a:endParaRPr/>
          </a:p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89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Nezabezpečené účty: </a:t>
            </a:r>
            <a:r>
              <a:rPr lang="en-US" sz="2189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Pravidelně kontrolujte a aktualizujte svá nastavení soukromí. Zabezpečte své účty silnými hesly a povolte dvoufaktorovou autentifikaci.</a:t>
            </a:r>
            <a:endParaRPr/>
          </a:p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89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Podvodné stránky: </a:t>
            </a:r>
            <a:r>
              <a:rPr lang="en-US" sz="2189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Ujistěte se, že navštěvujete pouze webové stránky a aplikace, kterým důvěřujete. Před zadáním jakýchkoli údajů zkontrolujte URL adresu.</a:t>
            </a:r>
            <a:endParaRPr/>
          </a:p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89">
              <a:solidFill>
                <a:srgbClr val="051D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6056650" y="0"/>
            <a:ext cx="2230770" cy="2276296"/>
          </a:xfrm>
          <a:custGeom>
            <a:rect b="b" l="l" r="r" t="t"/>
            <a:pathLst>
              <a:path extrusionOk="0" h="3642074" w="3642074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8"/>
          <p:cNvGrpSpPr/>
          <p:nvPr/>
        </p:nvGrpSpPr>
        <p:grpSpPr>
          <a:xfrm>
            <a:off x="-1766494" y="9204114"/>
            <a:ext cx="21820987" cy="1082886"/>
            <a:chOff x="0" y="-38100"/>
            <a:chExt cx="6110362" cy="303232"/>
          </a:xfrm>
        </p:grpSpPr>
        <p:sp>
          <p:nvSpPr>
            <p:cNvPr id="726" name="Google Shape;726;p28"/>
            <p:cNvSpPr/>
            <p:nvPr/>
          </p:nvSpPr>
          <p:spPr>
            <a:xfrm>
              <a:off x="494658" y="0"/>
              <a:ext cx="5121047" cy="265132"/>
            </a:xfrm>
            <a:custGeom>
              <a:rect b="b" l="l" r="r" t="t"/>
              <a:pathLst>
                <a:path extrusionOk="0" h="265132" w="6110362">
                  <a:moveTo>
                    <a:pt x="0" y="0"/>
                  </a:moveTo>
                  <a:lnTo>
                    <a:pt x="6110362" y="0"/>
                  </a:lnTo>
                  <a:lnTo>
                    <a:pt x="6110362" y="265132"/>
                  </a:lnTo>
                  <a:lnTo>
                    <a:pt x="0" y="26513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28"/>
            <p:cNvSpPr txBox="1"/>
            <p:nvPr/>
          </p:nvSpPr>
          <p:spPr>
            <a:xfrm>
              <a:off x="0" y="-38100"/>
              <a:ext cx="6110362" cy="3032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8" name="Google Shape;728;p28"/>
          <p:cNvSpPr/>
          <p:nvPr/>
        </p:nvSpPr>
        <p:spPr>
          <a:xfrm>
            <a:off x="259733" y="4322774"/>
            <a:ext cx="2696944" cy="2612664"/>
          </a:xfrm>
          <a:custGeom>
            <a:rect b="b" l="l" r="r" t="t"/>
            <a:pathLst>
              <a:path extrusionOk="0" h="2612664" w="2696944">
                <a:moveTo>
                  <a:pt x="0" y="0"/>
                </a:moveTo>
                <a:lnTo>
                  <a:pt x="2696943" y="0"/>
                </a:lnTo>
                <a:lnTo>
                  <a:pt x="2696943" y="2612664"/>
                </a:lnTo>
                <a:lnTo>
                  <a:pt x="0" y="2612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p28"/>
          <p:cNvSpPr txBox="1"/>
          <p:nvPr/>
        </p:nvSpPr>
        <p:spPr>
          <a:xfrm>
            <a:off x="4166118" y="1239757"/>
            <a:ext cx="9955762" cy="15628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051D4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Vědomé používání, někdy zapomínáme...</a:t>
            </a:r>
            <a:endParaRPr/>
          </a:p>
        </p:txBody>
      </p:sp>
      <p:sp>
        <p:nvSpPr>
          <p:cNvPr id="730" name="Google Shape;730;p28"/>
          <p:cNvSpPr txBox="1"/>
          <p:nvPr/>
        </p:nvSpPr>
        <p:spPr>
          <a:xfrm>
            <a:off x="3531638" y="3328946"/>
            <a:ext cx="13727662" cy="43461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89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Uvážené sdílení zpráv: </a:t>
            </a:r>
            <a:r>
              <a:rPr lang="en-US" sz="2189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Než odešlete zprávu, zvažte, zda je bezpečná a neobsahuje soukromé údaje. Vyhněte se sdílení informací, které by mohly být využity k podvodům nebo obtěžování.</a:t>
            </a:r>
            <a:endParaRPr/>
          </a:p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89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Udržujte svá zařízení v bezpečí: </a:t>
            </a:r>
            <a:r>
              <a:rPr lang="en-US" sz="2189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Nainstalujte antivirový software a pravidelně jej aktualizujte. Používejte silná hesla a vyhněte se používání stejných hesel na různých účtech. Chraňte svá zařízení heslem, PINem nebo otiskem prstu.</a:t>
            </a:r>
            <a:endParaRPr/>
          </a:p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89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Ověřte svou přátelskost:</a:t>
            </a:r>
            <a:r>
              <a:rPr lang="en-US" sz="2189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Přijímejte žádosti o přátelství pouze od lidí, které skutečně znáte. Pravidelně kontrolujte svůj seznam přátel a odstraňujte lidi, které neznáte.</a:t>
            </a:r>
            <a:endParaRPr/>
          </a:p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89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Ověřte nastavení soukromí: </a:t>
            </a:r>
            <a:r>
              <a:rPr lang="en-US" sz="2189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Pravidelně kontrolujte a aktualizujte nastavení soukromí na svých profilech. Nastavte, kdo může vidět vaše příspěvky, fotografie a další informace. Povolení bezpečnostních funkcí, jako je dvoufaktorová autentifikace, pro další ochranu vašich účtů.</a:t>
            </a:r>
            <a:endParaRPr/>
          </a:p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89">
              <a:solidFill>
                <a:srgbClr val="051D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1" name="Google Shape;731;p28"/>
          <p:cNvSpPr/>
          <p:nvPr/>
        </p:nvSpPr>
        <p:spPr>
          <a:xfrm>
            <a:off x="16056650" y="0"/>
            <a:ext cx="2230770" cy="2276296"/>
          </a:xfrm>
          <a:custGeom>
            <a:rect b="b" l="l" r="r" t="t"/>
            <a:pathLst>
              <a:path extrusionOk="0" h="3642074" w="3642074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272F"/>
        </a:solidFill>
      </p:bgPr>
    </p:bg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29"/>
          <p:cNvGrpSpPr/>
          <p:nvPr/>
        </p:nvGrpSpPr>
        <p:grpSpPr>
          <a:xfrm rot="5400000">
            <a:off x="-275527" y="7126363"/>
            <a:ext cx="2398303" cy="1878652"/>
            <a:chOff x="22782" y="33598"/>
            <a:chExt cx="767236" cy="677602"/>
          </a:xfrm>
        </p:grpSpPr>
        <p:sp>
          <p:nvSpPr>
            <p:cNvPr id="737" name="Google Shape;737;p29"/>
            <p:cNvSpPr/>
            <p:nvPr/>
          </p:nvSpPr>
          <p:spPr>
            <a:xfrm>
              <a:off x="22782" y="33598"/>
              <a:ext cx="767236" cy="677602"/>
            </a:xfrm>
            <a:custGeom>
              <a:rect b="b" l="l" r="r" t="t"/>
              <a:pathLst>
                <a:path extrusionOk="0" h="677602" w="767236">
                  <a:moveTo>
                    <a:pt x="412342" y="16669"/>
                  </a:moveTo>
                  <a:lnTo>
                    <a:pt x="761294" y="627335"/>
                  </a:lnTo>
                  <a:cubicBezTo>
                    <a:pt x="767236" y="637733"/>
                    <a:pt x="767193" y="650509"/>
                    <a:pt x="761182" y="660868"/>
                  </a:cubicBezTo>
                  <a:cubicBezTo>
                    <a:pt x="755170" y="671227"/>
                    <a:pt x="744099" y="677602"/>
                    <a:pt x="732123" y="677602"/>
                  </a:cubicBezTo>
                  <a:lnTo>
                    <a:pt x="35113" y="677602"/>
                  </a:lnTo>
                  <a:cubicBezTo>
                    <a:pt x="23137" y="677602"/>
                    <a:pt x="12066" y="671227"/>
                    <a:pt x="6054" y="660868"/>
                  </a:cubicBezTo>
                  <a:cubicBezTo>
                    <a:pt x="43" y="650509"/>
                    <a:pt x="0" y="637733"/>
                    <a:pt x="5942" y="627335"/>
                  </a:cubicBezTo>
                  <a:lnTo>
                    <a:pt x="354894" y="16669"/>
                  </a:lnTo>
                  <a:cubicBezTo>
                    <a:pt x="360784" y="6361"/>
                    <a:pt x="371746" y="0"/>
                    <a:pt x="383618" y="0"/>
                  </a:cubicBezTo>
                  <a:cubicBezTo>
                    <a:pt x="395490" y="0"/>
                    <a:pt x="406452" y="6361"/>
                    <a:pt x="412342" y="16669"/>
                  </a:cubicBezTo>
                  <a:close/>
                </a:path>
              </a:pathLst>
            </a:custGeom>
            <a:solidFill>
              <a:srgbClr val="1975B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9"/>
            <p:cNvSpPr txBox="1"/>
            <p:nvPr/>
          </p:nvSpPr>
          <p:spPr>
            <a:xfrm>
              <a:off x="127000" y="349250"/>
              <a:ext cx="558800" cy="311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8875" lIns="48875" spcFirstLastPara="1" rIns="48875" wrap="square" tIns="48875">
              <a:noAutofit/>
            </a:bodyPr>
            <a:lstStyle/>
            <a:p>
              <a:pPr indent="0" lvl="0" marL="0" marR="0" rtl="0" algn="ctr">
                <a:lnSpc>
                  <a:spcPct val="85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9" name="Google Shape;739;p29"/>
          <p:cNvSpPr/>
          <p:nvPr/>
        </p:nvSpPr>
        <p:spPr>
          <a:xfrm>
            <a:off x="1075" y="8715250"/>
            <a:ext cx="18288642" cy="1572580"/>
          </a:xfrm>
          <a:custGeom>
            <a:rect b="b" l="l" r="r" t="t"/>
            <a:pathLst>
              <a:path extrusionOk="0" h="833155" w="11359405">
                <a:moveTo>
                  <a:pt x="0" y="0"/>
                </a:moveTo>
                <a:lnTo>
                  <a:pt x="11359405" y="0"/>
                </a:lnTo>
                <a:lnTo>
                  <a:pt x="11359405" y="833155"/>
                </a:lnTo>
                <a:lnTo>
                  <a:pt x="0" y="833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29"/>
          <p:cNvSpPr/>
          <p:nvPr/>
        </p:nvSpPr>
        <p:spPr>
          <a:xfrm>
            <a:off x="10872153" y="1327603"/>
            <a:ext cx="4838786" cy="7631804"/>
          </a:xfrm>
          <a:custGeom>
            <a:rect b="b" l="l" r="r" t="t"/>
            <a:pathLst>
              <a:path extrusionOk="0" h="8184240" w="4875351">
                <a:moveTo>
                  <a:pt x="0" y="0"/>
                </a:moveTo>
                <a:lnTo>
                  <a:pt x="4875351" y="0"/>
                </a:lnTo>
                <a:lnTo>
                  <a:pt x="4875351" y="8184240"/>
                </a:lnTo>
                <a:lnTo>
                  <a:pt x="0" y="81842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33926" r="-33926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29"/>
          <p:cNvSpPr/>
          <p:nvPr/>
        </p:nvSpPr>
        <p:spPr>
          <a:xfrm>
            <a:off x="1952275" y="3120818"/>
            <a:ext cx="258169" cy="258169"/>
          </a:xfrm>
          <a:custGeom>
            <a:rect b="b" l="l" r="r" t="t"/>
            <a:pathLst>
              <a:path extrusionOk="0" h="258169" w="258169">
                <a:moveTo>
                  <a:pt x="0" y="0"/>
                </a:moveTo>
                <a:lnTo>
                  <a:pt x="258170" y="0"/>
                </a:lnTo>
                <a:lnTo>
                  <a:pt x="258170" y="258170"/>
                </a:lnTo>
                <a:lnTo>
                  <a:pt x="0" y="2581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29"/>
          <p:cNvSpPr/>
          <p:nvPr/>
        </p:nvSpPr>
        <p:spPr>
          <a:xfrm>
            <a:off x="1952275" y="2636055"/>
            <a:ext cx="258169" cy="258169"/>
          </a:xfrm>
          <a:custGeom>
            <a:rect b="b" l="l" r="r" t="t"/>
            <a:pathLst>
              <a:path extrusionOk="0" h="258169" w="258169">
                <a:moveTo>
                  <a:pt x="0" y="0"/>
                </a:moveTo>
                <a:lnTo>
                  <a:pt x="258170" y="0"/>
                </a:lnTo>
                <a:lnTo>
                  <a:pt x="258170" y="258169"/>
                </a:lnTo>
                <a:lnTo>
                  <a:pt x="0" y="2581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29"/>
          <p:cNvSpPr/>
          <p:nvPr/>
        </p:nvSpPr>
        <p:spPr>
          <a:xfrm>
            <a:off x="1952275" y="3605581"/>
            <a:ext cx="258169" cy="258169"/>
          </a:xfrm>
          <a:custGeom>
            <a:rect b="b" l="l" r="r" t="t"/>
            <a:pathLst>
              <a:path extrusionOk="0" h="258169" w="258169">
                <a:moveTo>
                  <a:pt x="0" y="0"/>
                </a:moveTo>
                <a:lnTo>
                  <a:pt x="258170" y="0"/>
                </a:lnTo>
                <a:lnTo>
                  <a:pt x="258170" y="258170"/>
                </a:lnTo>
                <a:lnTo>
                  <a:pt x="0" y="2581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29"/>
          <p:cNvSpPr txBox="1"/>
          <p:nvPr/>
        </p:nvSpPr>
        <p:spPr>
          <a:xfrm>
            <a:off x="2293382" y="731271"/>
            <a:ext cx="7613100" cy="15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56"/>
              <a:buFont typeface="Arial"/>
              <a:buNone/>
            </a:pPr>
            <a:r>
              <a:rPr b="1" i="0" lang="en-US" sz="5056" u="none" cap="none" strike="noStrike">
                <a:solidFill>
                  <a:srgbClr val="1975B9"/>
                </a:solidFill>
                <a:latin typeface="Open Sans"/>
                <a:ea typeface="Open Sans"/>
                <a:cs typeface="Open Sans"/>
                <a:sym typeface="Open Sans"/>
              </a:rPr>
              <a:t>Další informace o projektu</a:t>
            </a:r>
            <a:endParaRPr b="1" i="0" sz="5056" u="none" cap="none" strike="noStrike">
              <a:solidFill>
                <a:srgbClr val="1975B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5" name="Google Shape;745;p29"/>
          <p:cNvSpPr txBox="1"/>
          <p:nvPr/>
        </p:nvSpPr>
        <p:spPr>
          <a:xfrm>
            <a:off x="2293382" y="4492394"/>
            <a:ext cx="8669100" cy="2539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99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19"/>
              <a:buFont typeface="Arial"/>
              <a:buNone/>
            </a:pPr>
            <a:r>
              <a:rPr b="0" i="0" lang="en-US" sz="1719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Financováno Evropskou unií. Nicméně názory a stanoviska vyjádřená v tomto projektu jsou pouze názory autora(ů) a nemusí nutně odrážet názory Evropské unie nebo Výkonné agentury pro vzdělávání a kulturu (EACEA). Evropská unie ani EACEA nemohou nést odpovědnost za tyto názory.</a:t>
            </a:r>
            <a:endParaRPr/>
          </a:p>
          <a:p>
            <a:pPr indent="0" lvl="0" marL="0" marR="0" rtl="0" algn="just">
              <a:lnSpc>
                <a:spcPct val="1199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19"/>
              <a:buFont typeface="Arial"/>
              <a:buNone/>
            </a:pPr>
            <a:r>
              <a:rPr b="0" i="0" lang="en-US" sz="1719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Všechny výsledky vyvinuté v rámci tohoto projektu jsou dostupné pod otevřenými licencemi (CC BY-NC 4.0). Mohou být používány zdarma a bez omezení. Kopírování nebo zpracování těchto materiálů v celku nebo zčásti bez souhlasu autora je zakázáno. Při použití výsledků je nutné uvést zdroj financování a autory.</a:t>
            </a:r>
            <a:endParaRPr/>
          </a:p>
        </p:txBody>
      </p:sp>
      <p:sp>
        <p:nvSpPr>
          <p:cNvPr id="746" name="Google Shape;746;p29"/>
          <p:cNvSpPr txBox="1"/>
          <p:nvPr/>
        </p:nvSpPr>
        <p:spPr>
          <a:xfrm>
            <a:off x="5746462" y="8257662"/>
            <a:ext cx="5662500" cy="1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"/>
              <a:buFont typeface="Arial"/>
              <a:buNone/>
            </a:pPr>
            <a:r>
              <a:rPr b="0" i="0" lang="en-US" sz="138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PROJEKT NR 2023-2-PL01-KA210-VET-000176822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29"/>
          <p:cNvSpPr txBox="1"/>
          <p:nvPr/>
        </p:nvSpPr>
        <p:spPr>
          <a:xfrm>
            <a:off x="2369812" y="2500928"/>
            <a:ext cx="8185200" cy="14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20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19"/>
              <a:buFont typeface="Arial"/>
              <a:buNone/>
            </a:pPr>
            <a:r>
              <a:rPr b="1" i="0" lang="en-US" sz="1719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https://www.coventry.ac.uk/wroclaw/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220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19"/>
              <a:buFont typeface="Arial"/>
              <a:buNone/>
            </a:pPr>
            <a:r>
              <a:rPr b="1" i="0" lang="en-US" sz="1719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https://kreatywnidlabiznesu.pl/cyber-sec-edu-check/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220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19"/>
              <a:buFont typeface="Arial"/>
              <a:buNone/>
            </a:pPr>
            <a:r>
              <a:rPr b="1" i="0" lang="en-US" sz="1719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https://eccedu.net/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8" name="Google Shape;748;p29"/>
          <p:cNvGrpSpPr/>
          <p:nvPr/>
        </p:nvGrpSpPr>
        <p:grpSpPr>
          <a:xfrm rot="5400000">
            <a:off x="15608368" y="1887032"/>
            <a:ext cx="1504526" cy="1337028"/>
            <a:chOff x="36828" y="54313"/>
            <a:chExt cx="739143" cy="656887"/>
          </a:xfrm>
        </p:grpSpPr>
        <p:sp>
          <p:nvSpPr>
            <p:cNvPr id="749" name="Google Shape;749;p29"/>
            <p:cNvSpPr/>
            <p:nvPr/>
          </p:nvSpPr>
          <p:spPr>
            <a:xfrm>
              <a:off x="36828" y="54313"/>
              <a:ext cx="739143" cy="656887"/>
            </a:xfrm>
            <a:custGeom>
              <a:rect b="b" l="l" r="r" t="t"/>
              <a:pathLst>
                <a:path extrusionOk="0" h="656887" w="739143">
                  <a:moveTo>
                    <a:pt x="416006" y="26947"/>
                  </a:moveTo>
                  <a:lnTo>
                    <a:pt x="729538" y="575627"/>
                  </a:lnTo>
                  <a:cubicBezTo>
                    <a:pt x="739144" y="592437"/>
                    <a:pt x="739075" y="613090"/>
                    <a:pt x="729357" y="629835"/>
                  </a:cubicBezTo>
                  <a:cubicBezTo>
                    <a:pt x="719639" y="646581"/>
                    <a:pt x="701742" y="656887"/>
                    <a:pt x="682381" y="656887"/>
                  </a:cubicBezTo>
                  <a:lnTo>
                    <a:pt x="56763" y="656887"/>
                  </a:lnTo>
                  <a:cubicBezTo>
                    <a:pt x="37402" y="656887"/>
                    <a:pt x="19505" y="646581"/>
                    <a:pt x="9787" y="629835"/>
                  </a:cubicBezTo>
                  <a:cubicBezTo>
                    <a:pt x="69" y="613090"/>
                    <a:pt x="0" y="592437"/>
                    <a:pt x="9606" y="575627"/>
                  </a:cubicBezTo>
                  <a:lnTo>
                    <a:pt x="323138" y="26947"/>
                  </a:lnTo>
                  <a:cubicBezTo>
                    <a:pt x="332660" y="10284"/>
                    <a:pt x="350380" y="0"/>
                    <a:pt x="369572" y="0"/>
                  </a:cubicBezTo>
                  <a:cubicBezTo>
                    <a:pt x="388764" y="0"/>
                    <a:pt x="406484" y="10284"/>
                    <a:pt x="416006" y="26947"/>
                  </a:cubicBezTo>
                  <a:close/>
                </a:path>
              </a:pathLst>
            </a:custGeom>
            <a:solidFill>
              <a:srgbClr val="1C94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9"/>
            <p:cNvSpPr txBox="1"/>
            <p:nvPr/>
          </p:nvSpPr>
          <p:spPr>
            <a:xfrm>
              <a:off x="127000" y="358775"/>
              <a:ext cx="558900" cy="30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1" name="Google Shape;751;p29"/>
          <p:cNvGrpSpPr/>
          <p:nvPr/>
        </p:nvGrpSpPr>
        <p:grpSpPr>
          <a:xfrm rot="5400000">
            <a:off x="16540492" y="495532"/>
            <a:ext cx="1504526" cy="1337028"/>
            <a:chOff x="36828" y="54313"/>
            <a:chExt cx="739143" cy="656887"/>
          </a:xfrm>
        </p:grpSpPr>
        <p:sp>
          <p:nvSpPr>
            <p:cNvPr id="752" name="Google Shape;752;p29"/>
            <p:cNvSpPr/>
            <p:nvPr/>
          </p:nvSpPr>
          <p:spPr>
            <a:xfrm>
              <a:off x="36828" y="54313"/>
              <a:ext cx="739143" cy="656887"/>
            </a:xfrm>
            <a:custGeom>
              <a:rect b="b" l="l" r="r" t="t"/>
              <a:pathLst>
                <a:path extrusionOk="0" h="656887" w="739143">
                  <a:moveTo>
                    <a:pt x="416006" y="26947"/>
                  </a:moveTo>
                  <a:lnTo>
                    <a:pt x="729538" y="575627"/>
                  </a:lnTo>
                  <a:cubicBezTo>
                    <a:pt x="739144" y="592437"/>
                    <a:pt x="739075" y="613090"/>
                    <a:pt x="729357" y="629835"/>
                  </a:cubicBezTo>
                  <a:cubicBezTo>
                    <a:pt x="719639" y="646581"/>
                    <a:pt x="701742" y="656887"/>
                    <a:pt x="682381" y="656887"/>
                  </a:cubicBezTo>
                  <a:lnTo>
                    <a:pt x="56763" y="656887"/>
                  </a:lnTo>
                  <a:cubicBezTo>
                    <a:pt x="37402" y="656887"/>
                    <a:pt x="19505" y="646581"/>
                    <a:pt x="9787" y="629835"/>
                  </a:cubicBezTo>
                  <a:cubicBezTo>
                    <a:pt x="69" y="613090"/>
                    <a:pt x="0" y="592437"/>
                    <a:pt x="9606" y="575627"/>
                  </a:cubicBezTo>
                  <a:lnTo>
                    <a:pt x="323138" y="26947"/>
                  </a:lnTo>
                  <a:cubicBezTo>
                    <a:pt x="332660" y="10284"/>
                    <a:pt x="350380" y="0"/>
                    <a:pt x="369572" y="0"/>
                  </a:cubicBezTo>
                  <a:cubicBezTo>
                    <a:pt x="388764" y="0"/>
                    <a:pt x="406484" y="10284"/>
                    <a:pt x="416006" y="26947"/>
                  </a:cubicBezTo>
                  <a:close/>
                </a:path>
              </a:pathLst>
            </a:custGeom>
            <a:solidFill>
              <a:srgbClr val="2C53AB"/>
            </a:solidFill>
            <a:ln cap="sq" cmpd="sng" w="38100">
              <a:solidFill>
                <a:srgbClr val="2C53A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9"/>
            <p:cNvSpPr txBox="1"/>
            <p:nvPr/>
          </p:nvSpPr>
          <p:spPr>
            <a:xfrm>
              <a:off x="127000" y="358775"/>
              <a:ext cx="558900" cy="30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4" name="Google Shape;754;p29"/>
          <p:cNvGrpSpPr/>
          <p:nvPr/>
        </p:nvGrpSpPr>
        <p:grpSpPr>
          <a:xfrm rot="-5400000">
            <a:off x="15068185" y="463628"/>
            <a:ext cx="1489532" cy="1325974"/>
            <a:chOff x="40511" y="59744"/>
            <a:chExt cx="731777" cy="651456"/>
          </a:xfrm>
        </p:grpSpPr>
        <p:sp>
          <p:nvSpPr>
            <p:cNvPr id="755" name="Google Shape;755;p29"/>
            <p:cNvSpPr/>
            <p:nvPr/>
          </p:nvSpPr>
          <p:spPr>
            <a:xfrm>
              <a:off x="40511" y="59744"/>
              <a:ext cx="731777" cy="651456"/>
            </a:xfrm>
            <a:custGeom>
              <a:rect b="b" l="l" r="r" t="t"/>
              <a:pathLst>
                <a:path extrusionOk="0" h="651456" w="731777">
                  <a:moveTo>
                    <a:pt x="416967" y="29642"/>
                  </a:moveTo>
                  <a:lnTo>
                    <a:pt x="721211" y="562070"/>
                  </a:lnTo>
                  <a:cubicBezTo>
                    <a:pt x="731778" y="580561"/>
                    <a:pt x="731702" y="603279"/>
                    <a:pt x="721012" y="621699"/>
                  </a:cubicBezTo>
                  <a:cubicBezTo>
                    <a:pt x="710323" y="640119"/>
                    <a:pt x="690636" y="651456"/>
                    <a:pt x="669339" y="651456"/>
                  </a:cubicBezTo>
                  <a:lnTo>
                    <a:pt x="62439" y="651456"/>
                  </a:lnTo>
                  <a:cubicBezTo>
                    <a:pt x="41142" y="651456"/>
                    <a:pt x="21455" y="640119"/>
                    <a:pt x="10766" y="621699"/>
                  </a:cubicBezTo>
                  <a:cubicBezTo>
                    <a:pt x="76" y="603279"/>
                    <a:pt x="0" y="580561"/>
                    <a:pt x="10567" y="562070"/>
                  </a:cubicBezTo>
                  <a:lnTo>
                    <a:pt x="314811" y="29642"/>
                  </a:lnTo>
                  <a:cubicBezTo>
                    <a:pt x="325285" y="11312"/>
                    <a:pt x="344778" y="0"/>
                    <a:pt x="365889" y="0"/>
                  </a:cubicBezTo>
                  <a:cubicBezTo>
                    <a:pt x="387000" y="0"/>
                    <a:pt x="406493" y="11312"/>
                    <a:pt x="416967" y="29642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9"/>
            <p:cNvSpPr txBox="1"/>
            <p:nvPr/>
          </p:nvSpPr>
          <p:spPr>
            <a:xfrm>
              <a:off x="127000" y="358775"/>
              <a:ext cx="558900" cy="30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7" name="Google Shape;757;p29"/>
          <p:cNvGrpSpPr/>
          <p:nvPr/>
        </p:nvGrpSpPr>
        <p:grpSpPr>
          <a:xfrm rot="5400000">
            <a:off x="16592883" y="3136952"/>
            <a:ext cx="1504526" cy="1337028"/>
            <a:chOff x="36828" y="54313"/>
            <a:chExt cx="739143" cy="656887"/>
          </a:xfrm>
        </p:grpSpPr>
        <p:sp>
          <p:nvSpPr>
            <p:cNvPr id="758" name="Google Shape;758;p29"/>
            <p:cNvSpPr/>
            <p:nvPr/>
          </p:nvSpPr>
          <p:spPr>
            <a:xfrm>
              <a:off x="36828" y="54313"/>
              <a:ext cx="739143" cy="656887"/>
            </a:xfrm>
            <a:custGeom>
              <a:rect b="b" l="l" r="r" t="t"/>
              <a:pathLst>
                <a:path extrusionOk="0" h="656887" w="739143">
                  <a:moveTo>
                    <a:pt x="416006" y="26947"/>
                  </a:moveTo>
                  <a:lnTo>
                    <a:pt x="729538" y="575627"/>
                  </a:lnTo>
                  <a:cubicBezTo>
                    <a:pt x="739144" y="592437"/>
                    <a:pt x="739075" y="613090"/>
                    <a:pt x="729357" y="629835"/>
                  </a:cubicBezTo>
                  <a:cubicBezTo>
                    <a:pt x="719639" y="646581"/>
                    <a:pt x="701742" y="656887"/>
                    <a:pt x="682381" y="656887"/>
                  </a:cubicBezTo>
                  <a:lnTo>
                    <a:pt x="56763" y="656887"/>
                  </a:lnTo>
                  <a:cubicBezTo>
                    <a:pt x="37402" y="656887"/>
                    <a:pt x="19505" y="646581"/>
                    <a:pt x="9787" y="629835"/>
                  </a:cubicBezTo>
                  <a:cubicBezTo>
                    <a:pt x="69" y="613090"/>
                    <a:pt x="0" y="592437"/>
                    <a:pt x="9606" y="575627"/>
                  </a:cubicBezTo>
                  <a:lnTo>
                    <a:pt x="323138" y="26947"/>
                  </a:lnTo>
                  <a:cubicBezTo>
                    <a:pt x="332660" y="10284"/>
                    <a:pt x="350380" y="0"/>
                    <a:pt x="369572" y="0"/>
                  </a:cubicBezTo>
                  <a:cubicBezTo>
                    <a:pt x="388764" y="0"/>
                    <a:pt x="406484" y="10284"/>
                    <a:pt x="416006" y="26947"/>
                  </a:cubicBezTo>
                  <a:close/>
                </a:path>
              </a:pathLst>
            </a:custGeom>
            <a:solidFill>
              <a:srgbClr val="5682A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9"/>
            <p:cNvSpPr txBox="1"/>
            <p:nvPr/>
          </p:nvSpPr>
          <p:spPr>
            <a:xfrm>
              <a:off x="127000" y="358775"/>
              <a:ext cx="558900" cy="30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60" name="Google Shape;760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31790" y="8887749"/>
            <a:ext cx="11424419" cy="1255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"/>
          <p:cNvSpPr txBox="1"/>
          <p:nvPr/>
        </p:nvSpPr>
        <p:spPr>
          <a:xfrm>
            <a:off x="1968384" y="422704"/>
            <a:ext cx="7922504" cy="15628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051D4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Digitální bezpečnostní 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051D4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incidenty</a:t>
            </a:r>
            <a:endParaRPr sz="4500">
              <a:solidFill>
                <a:srgbClr val="051D40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08" name="Google Shape;208;p3"/>
          <p:cNvSpPr/>
          <p:nvPr/>
        </p:nvSpPr>
        <p:spPr>
          <a:xfrm>
            <a:off x="9963604" y="-128"/>
            <a:ext cx="8324396" cy="10287127"/>
          </a:xfrm>
          <a:custGeom>
            <a:rect b="b" l="l" r="r" t="t"/>
            <a:pathLst>
              <a:path extrusionOk="0" h="10286874" w="8606155">
                <a:moveTo>
                  <a:pt x="8606155" y="10251441"/>
                </a:moveTo>
                <a:cubicBezTo>
                  <a:pt x="8606155" y="10284588"/>
                  <a:pt x="8595487" y="10286874"/>
                  <a:pt x="8567674" y="10286874"/>
                </a:cubicBezTo>
                <a:cubicBezTo>
                  <a:pt x="5713094" y="10286239"/>
                  <a:pt x="2858643" y="10286239"/>
                  <a:pt x="4064" y="10286239"/>
                </a:cubicBezTo>
                <a:cubicBezTo>
                  <a:pt x="0" y="10272396"/>
                  <a:pt x="6350" y="10259823"/>
                  <a:pt x="9271" y="10246996"/>
                </a:cubicBezTo>
                <a:cubicBezTo>
                  <a:pt x="134747" y="9685402"/>
                  <a:pt x="260350" y="9123935"/>
                  <a:pt x="386207" y="8562467"/>
                </a:cubicBezTo>
                <a:cubicBezTo>
                  <a:pt x="565658" y="7761986"/>
                  <a:pt x="745490" y="6961633"/>
                  <a:pt x="924814" y="6161151"/>
                </a:cubicBezTo>
                <a:cubicBezTo>
                  <a:pt x="1146302" y="5172583"/>
                  <a:pt x="1367282" y="4184015"/>
                  <a:pt x="1588643" y="3195574"/>
                </a:cubicBezTo>
                <a:cubicBezTo>
                  <a:pt x="1813560" y="2191385"/>
                  <a:pt x="2038604" y="1187323"/>
                  <a:pt x="2264156" y="183261"/>
                </a:cubicBezTo>
                <a:cubicBezTo>
                  <a:pt x="2277872" y="122174"/>
                  <a:pt x="2286635" y="59690"/>
                  <a:pt x="2308860" y="635"/>
                </a:cubicBezTo>
                <a:cubicBezTo>
                  <a:pt x="4395216" y="635"/>
                  <a:pt x="6481572" y="635"/>
                  <a:pt x="8567928" y="0"/>
                </a:cubicBezTo>
                <a:cubicBezTo>
                  <a:pt x="8596249" y="0"/>
                  <a:pt x="8605901" y="3429"/>
                  <a:pt x="8605901" y="35814"/>
                </a:cubicBezTo>
                <a:cubicBezTo>
                  <a:pt x="8605139" y="3441066"/>
                  <a:pt x="8605139" y="6846317"/>
                  <a:pt x="8606155" y="10251441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4177" r="-15386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3"/>
          <p:cNvSpPr/>
          <p:nvPr/>
        </p:nvSpPr>
        <p:spPr>
          <a:xfrm>
            <a:off x="49615" y="5146102"/>
            <a:ext cx="5580535" cy="4413696"/>
          </a:xfrm>
          <a:custGeom>
            <a:rect b="b" l="l" r="r" t="t"/>
            <a:pathLst>
              <a:path extrusionOk="0" h="4413696" w="5580535">
                <a:moveTo>
                  <a:pt x="0" y="0"/>
                </a:moveTo>
                <a:lnTo>
                  <a:pt x="5580535" y="0"/>
                </a:lnTo>
                <a:lnTo>
                  <a:pt x="5580535" y="4413696"/>
                </a:lnTo>
                <a:lnTo>
                  <a:pt x="0" y="44136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3"/>
          <p:cNvSpPr/>
          <p:nvPr/>
        </p:nvSpPr>
        <p:spPr>
          <a:xfrm>
            <a:off x="3485765" y="1994327"/>
            <a:ext cx="4970099" cy="3930896"/>
          </a:xfrm>
          <a:custGeom>
            <a:rect b="b" l="l" r="r" t="t"/>
            <a:pathLst>
              <a:path extrusionOk="0" h="3930896" w="4970099">
                <a:moveTo>
                  <a:pt x="0" y="0"/>
                </a:moveTo>
                <a:lnTo>
                  <a:pt x="4970099" y="0"/>
                </a:lnTo>
                <a:lnTo>
                  <a:pt x="4970099" y="3930897"/>
                </a:lnTo>
                <a:lnTo>
                  <a:pt x="0" y="39308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3"/>
          <p:cNvSpPr/>
          <p:nvPr/>
        </p:nvSpPr>
        <p:spPr>
          <a:xfrm>
            <a:off x="5570384" y="5143500"/>
            <a:ext cx="5402422" cy="4272825"/>
          </a:xfrm>
          <a:custGeom>
            <a:rect b="b" l="l" r="r" t="t"/>
            <a:pathLst>
              <a:path extrusionOk="0" h="4272825" w="5402422">
                <a:moveTo>
                  <a:pt x="0" y="0"/>
                </a:moveTo>
                <a:lnTo>
                  <a:pt x="5402422" y="0"/>
                </a:lnTo>
                <a:lnTo>
                  <a:pt x="5402422" y="4272825"/>
                </a:lnTo>
                <a:lnTo>
                  <a:pt x="0" y="42728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3"/>
          <p:cNvSpPr/>
          <p:nvPr/>
        </p:nvSpPr>
        <p:spPr>
          <a:xfrm>
            <a:off x="9144000" y="494254"/>
            <a:ext cx="5357735" cy="4237481"/>
          </a:xfrm>
          <a:custGeom>
            <a:rect b="b" l="l" r="r" t="t"/>
            <a:pathLst>
              <a:path extrusionOk="0" h="4237481" w="5357735">
                <a:moveTo>
                  <a:pt x="0" y="0"/>
                </a:moveTo>
                <a:lnTo>
                  <a:pt x="5357735" y="0"/>
                </a:lnTo>
                <a:lnTo>
                  <a:pt x="5357735" y="4237481"/>
                </a:lnTo>
                <a:lnTo>
                  <a:pt x="0" y="42374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3"/>
          <p:cNvSpPr txBox="1"/>
          <p:nvPr/>
        </p:nvSpPr>
        <p:spPr>
          <a:xfrm>
            <a:off x="4257168" y="3157876"/>
            <a:ext cx="3427294" cy="12614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91">
                <a:solidFill>
                  <a:srgbClr val="051D4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Hacknutí účtu: Někdo získal přístup k vašemu účtu bez vašeho souhlasu.</a:t>
            </a:r>
            <a:endParaRPr/>
          </a:p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91">
              <a:solidFill>
                <a:srgbClr val="051D40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14" name="Google Shape;214;p3"/>
          <p:cNvSpPr txBox="1"/>
          <p:nvPr/>
        </p:nvSpPr>
        <p:spPr>
          <a:xfrm>
            <a:off x="6318286" y="6443637"/>
            <a:ext cx="3906618" cy="13290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6">
                <a:solidFill>
                  <a:srgbClr val="051D4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Ztráta herního účtu po sdílení hesla: Někdo převzal váš účet a přišli jste o svůj herní postup, máte problémy s obnovením účtu.</a:t>
            </a:r>
            <a:endParaRPr/>
          </a:p>
          <a:p>
            <a:pPr indent="0" lvl="0" marL="0" marR="0" rtl="0" algn="ctr">
              <a:lnSpc>
                <a:spcPct val="1400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6">
              <a:solidFill>
                <a:srgbClr val="051D40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15" name="Google Shape;215;p3"/>
          <p:cNvSpPr txBox="1"/>
          <p:nvPr/>
        </p:nvSpPr>
        <p:spPr>
          <a:xfrm>
            <a:off x="9466293" y="1558605"/>
            <a:ext cx="4311215" cy="17086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4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33">
                <a:solidFill>
                  <a:srgbClr val="051D4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Hacknutí vašeho bankovního účtu: Někdo získal přístup k vašemu účtu bez vašeho souhlasu a převedl peníze.</a:t>
            </a:r>
            <a:endParaRPr/>
          </a:p>
          <a:p>
            <a:pPr indent="0" lvl="0" marL="0" marR="0" rtl="0" algn="ctr">
              <a:lnSpc>
                <a:spcPct val="14004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33">
              <a:solidFill>
                <a:srgbClr val="051D40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16" name="Google Shape;216;p3"/>
          <p:cNvSpPr txBox="1"/>
          <p:nvPr/>
        </p:nvSpPr>
        <p:spPr>
          <a:xfrm>
            <a:off x="555948" y="6410980"/>
            <a:ext cx="4259191" cy="12612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81">
                <a:solidFill>
                  <a:srgbClr val="051D4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Malware: Programy, které poškozují váš počítač, jako jsou viry nebo ransomware.</a:t>
            </a:r>
            <a:endParaRPr/>
          </a:p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81">
              <a:solidFill>
                <a:srgbClr val="051D40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16056650" y="0"/>
            <a:ext cx="2230770" cy="2276296"/>
          </a:xfrm>
          <a:custGeom>
            <a:rect b="b" l="l" r="r" t="t"/>
            <a:pathLst>
              <a:path extrusionOk="0" h="3642074" w="3642074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2060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"/>
          <p:cNvSpPr/>
          <p:nvPr/>
        </p:nvSpPr>
        <p:spPr>
          <a:xfrm>
            <a:off x="232204" y="7686324"/>
            <a:ext cx="5841799" cy="1153755"/>
          </a:xfrm>
          <a:custGeom>
            <a:rect b="b" l="l" r="r" t="t"/>
            <a:pathLst>
              <a:path extrusionOk="0" h="1153755" w="5841799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4"/>
          <p:cNvSpPr/>
          <p:nvPr/>
        </p:nvSpPr>
        <p:spPr>
          <a:xfrm>
            <a:off x="6224860" y="7686324"/>
            <a:ext cx="5841799" cy="1153755"/>
          </a:xfrm>
          <a:custGeom>
            <a:rect b="b" l="l" r="r" t="t"/>
            <a:pathLst>
              <a:path extrusionOk="0" h="1153755" w="5841799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4"/>
          <p:cNvSpPr/>
          <p:nvPr/>
        </p:nvSpPr>
        <p:spPr>
          <a:xfrm>
            <a:off x="12213997" y="7686324"/>
            <a:ext cx="5841799" cy="1153755"/>
          </a:xfrm>
          <a:custGeom>
            <a:rect b="b" l="l" r="r" t="t"/>
            <a:pathLst>
              <a:path extrusionOk="0" h="1153755" w="5841799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5" name="Google Shape;225;p4"/>
          <p:cNvGrpSpPr/>
          <p:nvPr/>
        </p:nvGrpSpPr>
        <p:grpSpPr>
          <a:xfrm>
            <a:off x="12213997" y="3155449"/>
            <a:ext cx="5841799" cy="5289854"/>
            <a:chOff x="0" y="-38100"/>
            <a:chExt cx="1554321" cy="1407465"/>
          </a:xfrm>
        </p:grpSpPr>
        <p:sp>
          <p:nvSpPr>
            <p:cNvPr id="226" name="Google Shape;226;p4"/>
            <p:cNvSpPr/>
            <p:nvPr/>
          </p:nvSpPr>
          <p:spPr>
            <a:xfrm>
              <a:off x="0" y="0"/>
              <a:ext cx="1554321" cy="1369365"/>
            </a:xfrm>
            <a:custGeom>
              <a:rect b="b" l="l" r="r" t="t"/>
              <a:pathLst>
                <a:path extrusionOk="0" h="1369365" w="1554321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311054"/>
                  </a:lnTo>
                  <a:cubicBezTo>
                    <a:pt x="1554321" y="1326519"/>
                    <a:pt x="1548177" y="1341351"/>
                    <a:pt x="1537241" y="1352286"/>
                  </a:cubicBezTo>
                  <a:cubicBezTo>
                    <a:pt x="1526306" y="1363222"/>
                    <a:pt x="1511474" y="1369365"/>
                    <a:pt x="1496009" y="1369365"/>
                  </a:cubicBezTo>
                  <a:lnTo>
                    <a:pt x="58312" y="1369365"/>
                  </a:lnTo>
                  <a:cubicBezTo>
                    <a:pt x="42846" y="1369365"/>
                    <a:pt x="28015" y="1363222"/>
                    <a:pt x="17079" y="1352286"/>
                  </a:cubicBezTo>
                  <a:cubicBezTo>
                    <a:pt x="6144" y="1341351"/>
                    <a:pt x="0" y="1326519"/>
                    <a:pt x="0" y="1311054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4"/>
            <p:cNvSpPr txBox="1"/>
            <p:nvPr/>
          </p:nvSpPr>
          <p:spPr>
            <a:xfrm>
              <a:off x="0" y="-38100"/>
              <a:ext cx="1554321" cy="14074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8" name="Google Shape;228;p4"/>
          <p:cNvGrpSpPr/>
          <p:nvPr/>
        </p:nvGrpSpPr>
        <p:grpSpPr>
          <a:xfrm>
            <a:off x="6224860" y="3155449"/>
            <a:ext cx="5841799" cy="5289854"/>
            <a:chOff x="0" y="-38100"/>
            <a:chExt cx="1554321" cy="1407465"/>
          </a:xfrm>
        </p:grpSpPr>
        <p:sp>
          <p:nvSpPr>
            <p:cNvPr id="229" name="Google Shape;229;p4"/>
            <p:cNvSpPr/>
            <p:nvPr/>
          </p:nvSpPr>
          <p:spPr>
            <a:xfrm>
              <a:off x="0" y="0"/>
              <a:ext cx="1554321" cy="1369365"/>
            </a:xfrm>
            <a:custGeom>
              <a:rect b="b" l="l" r="r" t="t"/>
              <a:pathLst>
                <a:path extrusionOk="0" h="1369365" w="1554321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311054"/>
                  </a:lnTo>
                  <a:cubicBezTo>
                    <a:pt x="1554321" y="1326519"/>
                    <a:pt x="1548177" y="1341351"/>
                    <a:pt x="1537241" y="1352286"/>
                  </a:cubicBezTo>
                  <a:cubicBezTo>
                    <a:pt x="1526306" y="1363222"/>
                    <a:pt x="1511474" y="1369365"/>
                    <a:pt x="1496009" y="1369365"/>
                  </a:cubicBezTo>
                  <a:lnTo>
                    <a:pt x="58312" y="1369365"/>
                  </a:lnTo>
                  <a:cubicBezTo>
                    <a:pt x="42846" y="1369365"/>
                    <a:pt x="28015" y="1363222"/>
                    <a:pt x="17079" y="1352286"/>
                  </a:cubicBezTo>
                  <a:cubicBezTo>
                    <a:pt x="6144" y="1341351"/>
                    <a:pt x="0" y="1326519"/>
                    <a:pt x="0" y="1311054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4"/>
            <p:cNvSpPr txBox="1"/>
            <p:nvPr/>
          </p:nvSpPr>
          <p:spPr>
            <a:xfrm>
              <a:off x="0" y="-38100"/>
              <a:ext cx="1554321" cy="14074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1" name="Google Shape;231;p4"/>
          <p:cNvGrpSpPr/>
          <p:nvPr/>
        </p:nvGrpSpPr>
        <p:grpSpPr>
          <a:xfrm>
            <a:off x="232204" y="3155449"/>
            <a:ext cx="5841799" cy="5289854"/>
            <a:chOff x="0" y="-38100"/>
            <a:chExt cx="1554321" cy="1407465"/>
          </a:xfrm>
        </p:grpSpPr>
        <p:sp>
          <p:nvSpPr>
            <p:cNvPr id="232" name="Google Shape;232;p4"/>
            <p:cNvSpPr/>
            <p:nvPr/>
          </p:nvSpPr>
          <p:spPr>
            <a:xfrm>
              <a:off x="0" y="0"/>
              <a:ext cx="1554321" cy="1369365"/>
            </a:xfrm>
            <a:custGeom>
              <a:rect b="b" l="l" r="r" t="t"/>
              <a:pathLst>
                <a:path extrusionOk="0" h="1369365" w="1554321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311054"/>
                  </a:lnTo>
                  <a:cubicBezTo>
                    <a:pt x="1554321" y="1326519"/>
                    <a:pt x="1548177" y="1341351"/>
                    <a:pt x="1537241" y="1352286"/>
                  </a:cubicBezTo>
                  <a:cubicBezTo>
                    <a:pt x="1526306" y="1363222"/>
                    <a:pt x="1511474" y="1369365"/>
                    <a:pt x="1496009" y="1369365"/>
                  </a:cubicBezTo>
                  <a:lnTo>
                    <a:pt x="58312" y="1369365"/>
                  </a:lnTo>
                  <a:cubicBezTo>
                    <a:pt x="42846" y="1369365"/>
                    <a:pt x="28015" y="1363222"/>
                    <a:pt x="17079" y="1352286"/>
                  </a:cubicBezTo>
                  <a:cubicBezTo>
                    <a:pt x="6144" y="1341351"/>
                    <a:pt x="0" y="1326519"/>
                    <a:pt x="0" y="1311054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4"/>
            <p:cNvSpPr txBox="1"/>
            <p:nvPr/>
          </p:nvSpPr>
          <p:spPr>
            <a:xfrm>
              <a:off x="0" y="-38100"/>
              <a:ext cx="1554321" cy="14074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4" name="Google Shape;234;p4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235" name="Google Shape;235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0">
              <a:solidFill>
                <a:srgbClr val="FFFFFF">
                  <a:alpha val="15294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" name="Google Shape;237;p4"/>
          <p:cNvGrpSpPr/>
          <p:nvPr/>
        </p:nvGrpSpPr>
        <p:grpSpPr>
          <a:xfrm>
            <a:off x="15573718" y="7940477"/>
            <a:ext cx="4693046" cy="4693046"/>
            <a:chOff x="0" y="0"/>
            <a:chExt cx="812800" cy="812800"/>
          </a:xfrm>
        </p:grpSpPr>
        <p:sp>
          <p:nvSpPr>
            <p:cNvPr id="238" name="Google Shape;238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0">
              <a:solidFill>
                <a:srgbClr val="FFFFFF">
                  <a:alpha val="15294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0" name="Google Shape;240;p4"/>
          <p:cNvSpPr/>
          <p:nvPr/>
        </p:nvSpPr>
        <p:spPr>
          <a:xfrm>
            <a:off x="384604" y="3447950"/>
            <a:ext cx="5570064" cy="3133474"/>
          </a:xfrm>
          <a:custGeom>
            <a:rect b="b" l="l" r="r" t="t"/>
            <a:pathLst>
              <a:path extrusionOk="0" h="6350000" w="11287761">
                <a:moveTo>
                  <a:pt x="0" y="5824220"/>
                </a:moveTo>
                <a:lnTo>
                  <a:pt x="0" y="525780"/>
                </a:lnTo>
                <a:cubicBezTo>
                  <a:pt x="0" y="234950"/>
                  <a:pt x="234950" y="0"/>
                  <a:pt x="525780" y="0"/>
                </a:cubicBezTo>
                <a:lnTo>
                  <a:pt x="10761980" y="0"/>
                </a:lnTo>
                <a:cubicBezTo>
                  <a:pt x="11052811" y="0"/>
                  <a:pt x="11287761" y="234950"/>
                  <a:pt x="11287761" y="525780"/>
                </a:cubicBezTo>
                <a:lnTo>
                  <a:pt x="11287761" y="5822950"/>
                </a:lnTo>
                <a:cubicBezTo>
                  <a:pt x="11287761" y="6113780"/>
                  <a:pt x="11052811" y="6348730"/>
                  <a:pt x="10761980" y="6348730"/>
                </a:cubicBezTo>
                <a:lnTo>
                  <a:pt x="525780" y="6348730"/>
                </a:lnTo>
                <a:cubicBezTo>
                  <a:pt x="236220" y="6350000"/>
                  <a:pt x="0" y="6115050"/>
                  <a:pt x="0" y="5824220"/>
                </a:cubicBezTo>
                <a:cubicBezTo>
                  <a:pt x="0" y="5824220"/>
                  <a:pt x="0" y="5824220"/>
                  <a:pt x="0" y="582422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9226" l="0" r="0" t="-922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4"/>
          <p:cNvSpPr/>
          <p:nvPr/>
        </p:nvSpPr>
        <p:spPr>
          <a:xfrm>
            <a:off x="6358655" y="3447950"/>
            <a:ext cx="5570064" cy="3133474"/>
          </a:xfrm>
          <a:custGeom>
            <a:rect b="b" l="l" r="r" t="t"/>
            <a:pathLst>
              <a:path extrusionOk="0" h="6350000" w="11287761">
                <a:moveTo>
                  <a:pt x="0" y="5824220"/>
                </a:moveTo>
                <a:lnTo>
                  <a:pt x="0" y="525780"/>
                </a:lnTo>
                <a:cubicBezTo>
                  <a:pt x="0" y="234950"/>
                  <a:pt x="234950" y="0"/>
                  <a:pt x="525780" y="0"/>
                </a:cubicBezTo>
                <a:lnTo>
                  <a:pt x="10761980" y="0"/>
                </a:lnTo>
                <a:cubicBezTo>
                  <a:pt x="11052811" y="0"/>
                  <a:pt x="11287761" y="234950"/>
                  <a:pt x="11287761" y="525780"/>
                </a:cubicBezTo>
                <a:lnTo>
                  <a:pt x="11287761" y="5822950"/>
                </a:lnTo>
                <a:cubicBezTo>
                  <a:pt x="11287761" y="6113780"/>
                  <a:pt x="11052811" y="6348730"/>
                  <a:pt x="10761980" y="6348730"/>
                </a:cubicBezTo>
                <a:lnTo>
                  <a:pt x="525780" y="6348730"/>
                </a:lnTo>
                <a:cubicBezTo>
                  <a:pt x="236220" y="6350000"/>
                  <a:pt x="0" y="6115050"/>
                  <a:pt x="0" y="5824220"/>
                </a:cubicBezTo>
                <a:cubicBezTo>
                  <a:pt x="0" y="5824220"/>
                  <a:pt x="0" y="5824220"/>
                  <a:pt x="0" y="582422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9226" l="0" r="0" t="-922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4"/>
          <p:cNvSpPr/>
          <p:nvPr/>
        </p:nvSpPr>
        <p:spPr>
          <a:xfrm>
            <a:off x="12349552" y="3446286"/>
            <a:ext cx="5570064" cy="3133474"/>
          </a:xfrm>
          <a:custGeom>
            <a:rect b="b" l="l" r="r" t="t"/>
            <a:pathLst>
              <a:path extrusionOk="0" h="6350000" w="11287761">
                <a:moveTo>
                  <a:pt x="0" y="5824220"/>
                </a:moveTo>
                <a:lnTo>
                  <a:pt x="0" y="525780"/>
                </a:lnTo>
                <a:cubicBezTo>
                  <a:pt x="0" y="234950"/>
                  <a:pt x="234950" y="0"/>
                  <a:pt x="525780" y="0"/>
                </a:cubicBezTo>
                <a:lnTo>
                  <a:pt x="10761980" y="0"/>
                </a:lnTo>
                <a:cubicBezTo>
                  <a:pt x="11052811" y="0"/>
                  <a:pt x="11287761" y="234950"/>
                  <a:pt x="11287761" y="525780"/>
                </a:cubicBezTo>
                <a:lnTo>
                  <a:pt x="11287761" y="5822950"/>
                </a:lnTo>
                <a:cubicBezTo>
                  <a:pt x="11287761" y="6113780"/>
                  <a:pt x="11052811" y="6348730"/>
                  <a:pt x="10761980" y="6348730"/>
                </a:cubicBezTo>
                <a:lnTo>
                  <a:pt x="525780" y="6348730"/>
                </a:lnTo>
                <a:cubicBezTo>
                  <a:pt x="236220" y="6350000"/>
                  <a:pt x="0" y="6115050"/>
                  <a:pt x="0" y="5824220"/>
                </a:cubicBezTo>
                <a:cubicBezTo>
                  <a:pt x="0" y="5824220"/>
                  <a:pt x="0" y="5824220"/>
                  <a:pt x="0" y="582422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8453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4"/>
          <p:cNvSpPr txBox="1"/>
          <p:nvPr/>
        </p:nvSpPr>
        <p:spPr>
          <a:xfrm>
            <a:off x="5376343" y="1218971"/>
            <a:ext cx="7453950" cy="11275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8">
                <a:solidFill>
                  <a:srgbClr val="FDFDF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Minikvíz</a:t>
            </a:r>
            <a:endParaRPr sz="6608">
              <a:solidFill>
                <a:srgbClr val="FDFDF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44" name="Google Shape;244;p4"/>
          <p:cNvSpPr txBox="1"/>
          <p:nvPr/>
        </p:nvSpPr>
        <p:spPr>
          <a:xfrm>
            <a:off x="601956" y="6920533"/>
            <a:ext cx="4979014" cy="14680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99">
                <a:solidFill>
                  <a:srgbClr val="051D4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Zkontrolujte svou zranitelnost vůči hackerům.</a:t>
            </a:r>
            <a:endParaRPr/>
          </a:p>
        </p:txBody>
      </p:sp>
      <p:sp>
        <p:nvSpPr>
          <p:cNvPr id="245" name="Google Shape;245;p4"/>
          <p:cNvSpPr txBox="1"/>
          <p:nvPr/>
        </p:nvSpPr>
        <p:spPr>
          <a:xfrm>
            <a:off x="6222787" y="6901520"/>
            <a:ext cx="5841799" cy="4677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99">
                <a:solidFill>
                  <a:srgbClr val="051D4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Kvíz se skládá ze sedmi otázek.</a:t>
            </a:r>
            <a:endParaRPr/>
          </a:p>
        </p:txBody>
      </p:sp>
      <p:sp>
        <p:nvSpPr>
          <p:cNvPr id="246" name="Google Shape;246;p4"/>
          <p:cNvSpPr txBox="1"/>
          <p:nvPr/>
        </p:nvSpPr>
        <p:spPr>
          <a:xfrm>
            <a:off x="12830293" y="6885330"/>
            <a:ext cx="4840511" cy="9678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99">
                <a:solidFill>
                  <a:srgbClr val="051D4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Napište si své odpovědi.</a:t>
            </a:r>
            <a:endParaRPr/>
          </a:p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99">
              <a:solidFill>
                <a:srgbClr val="051D40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47" name="Google Shape;247;p4"/>
          <p:cNvSpPr/>
          <p:nvPr/>
        </p:nvSpPr>
        <p:spPr>
          <a:xfrm>
            <a:off x="16056650" y="0"/>
            <a:ext cx="2230770" cy="2276296"/>
          </a:xfrm>
          <a:custGeom>
            <a:rect b="b" l="l" r="r" t="t"/>
            <a:pathLst>
              <a:path extrusionOk="0" h="3642074" w="3642074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5"/>
          <p:cNvGrpSpPr/>
          <p:nvPr/>
        </p:nvGrpSpPr>
        <p:grpSpPr>
          <a:xfrm>
            <a:off x="-6656283" y="-2445901"/>
            <a:ext cx="15178802" cy="15178802"/>
            <a:chOff x="0" y="0"/>
            <a:chExt cx="812800" cy="812800"/>
          </a:xfrm>
        </p:grpSpPr>
        <p:sp>
          <p:nvSpPr>
            <p:cNvPr id="253" name="Google Shape;253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145DA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5" name="Google Shape;255;p5"/>
          <p:cNvGrpSpPr/>
          <p:nvPr/>
        </p:nvGrpSpPr>
        <p:grpSpPr>
          <a:xfrm>
            <a:off x="-6007842" y="-1797460"/>
            <a:ext cx="13881919" cy="13881919"/>
            <a:chOff x="0" y="0"/>
            <a:chExt cx="812800" cy="812800"/>
          </a:xfrm>
        </p:grpSpPr>
        <p:sp>
          <p:nvSpPr>
            <p:cNvPr id="256" name="Google Shape;256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8" name="Google Shape;258;p5"/>
          <p:cNvSpPr txBox="1"/>
          <p:nvPr/>
        </p:nvSpPr>
        <p:spPr>
          <a:xfrm>
            <a:off x="1028700" y="3399437"/>
            <a:ext cx="5280510" cy="24824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80">
                <a:solidFill>
                  <a:srgbClr val="FDFDF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1. Chce vás někdo napadnout?</a:t>
            </a:r>
            <a:endParaRPr/>
          </a:p>
        </p:txBody>
      </p:sp>
      <p:sp>
        <p:nvSpPr>
          <p:cNvPr id="259" name="Google Shape;259;p5"/>
          <p:cNvSpPr/>
          <p:nvPr/>
        </p:nvSpPr>
        <p:spPr>
          <a:xfrm>
            <a:off x="8618101" y="1767991"/>
            <a:ext cx="1424256" cy="1424256"/>
          </a:xfrm>
          <a:custGeom>
            <a:rect b="b" l="l" r="r" t="t"/>
            <a:pathLst>
              <a:path extrusionOk="0" h="1424256" w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5"/>
          <p:cNvSpPr txBox="1"/>
          <p:nvPr/>
        </p:nvSpPr>
        <p:spPr>
          <a:xfrm>
            <a:off x="10280481" y="2033266"/>
            <a:ext cx="6176209" cy="9757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Ne, protože nemám žádná důležitá data, která by se dala prodat</a:t>
            </a:r>
            <a:endParaRPr sz="279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1" name="Google Shape;261;p5"/>
          <p:cNvSpPr txBox="1"/>
          <p:nvPr/>
        </p:nvSpPr>
        <p:spPr>
          <a:xfrm>
            <a:off x="8763159" y="2041203"/>
            <a:ext cx="1134140" cy="8016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84">
                <a:solidFill>
                  <a:srgbClr val="FDFDF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</a:t>
            </a:r>
            <a:endParaRPr/>
          </a:p>
        </p:txBody>
      </p:sp>
      <p:sp>
        <p:nvSpPr>
          <p:cNvPr id="262" name="Google Shape;262;p5"/>
          <p:cNvSpPr txBox="1"/>
          <p:nvPr/>
        </p:nvSpPr>
        <p:spPr>
          <a:xfrm>
            <a:off x="10688346" y="3980469"/>
            <a:ext cx="6299289" cy="14758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Ano, protože někdo může použít můj účet na sociálních médiích k podvádění ostatních</a:t>
            </a:r>
            <a:endParaRPr sz="279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63" name="Google Shape;263;p5"/>
          <p:cNvGrpSpPr/>
          <p:nvPr/>
        </p:nvGrpSpPr>
        <p:grpSpPr>
          <a:xfrm>
            <a:off x="8998942" y="4095132"/>
            <a:ext cx="1424256" cy="1424256"/>
            <a:chOff x="0" y="0"/>
            <a:chExt cx="1899008" cy="1899008"/>
          </a:xfrm>
        </p:grpSpPr>
        <p:sp>
          <p:nvSpPr>
            <p:cNvPr id="264" name="Google Shape;264;p5"/>
            <p:cNvSpPr/>
            <p:nvPr/>
          </p:nvSpPr>
          <p:spPr>
            <a:xfrm>
              <a:off x="0" y="0"/>
              <a:ext cx="1899008" cy="1899008"/>
            </a:xfrm>
            <a:custGeom>
              <a:rect b="b" l="l" r="r" t="t"/>
              <a:pathLst>
                <a:path extrusionOk="0" h="1899008" w="1899008">
                  <a:moveTo>
                    <a:pt x="0" y="0"/>
                  </a:moveTo>
                  <a:lnTo>
                    <a:pt x="1899008" y="0"/>
                  </a:lnTo>
                  <a:lnTo>
                    <a:pt x="1899008" y="1899008"/>
                  </a:lnTo>
                  <a:lnTo>
                    <a:pt x="0" y="1899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5"/>
            <p:cNvSpPr txBox="1"/>
            <p:nvPr/>
          </p:nvSpPr>
          <p:spPr>
            <a:xfrm>
              <a:off x="193411" y="389683"/>
              <a:ext cx="1512186" cy="10434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784">
                  <a:solidFill>
                    <a:srgbClr val="FDFDFD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b</a:t>
              </a:r>
              <a:endParaRPr/>
            </a:p>
          </p:txBody>
        </p:sp>
      </p:grpSp>
      <p:grpSp>
        <p:nvGrpSpPr>
          <p:cNvPr id="266" name="Google Shape;266;p5"/>
          <p:cNvGrpSpPr/>
          <p:nvPr/>
        </p:nvGrpSpPr>
        <p:grpSpPr>
          <a:xfrm>
            <a:off x="8763159" y="6767162"/>
            <a:ext cx="1424256" cy="1424256"/>
            <a:chOff x="0" y="0"/>
            <a:chExt cx="1899008" cy="1899008"/>
          </a:xfrm>
        </p:grpSpPr>
        <p:sp>
          <p:nvSpPr>
            <p:cNvPr id="267" name="Google Shape;267;p5"/>
            <p:cNvSpPr/>
            <p:nvPr/>
          </p:nvSpPr>
          <p:spPr>
            <a:xfrm>
              <a:off x="0" y="0"/>
              <a:ext cx="1899008" cy="1899008"/>
            </a:xfrm>
            <a:custGeom>
              <a:rect b="b" l="l" r="r" t="t"/>
              <a:pathLst>
                <a:path extrusionOk="0" h="1899008" w="1899008">
                  <a:moveTo>
                    <a:pt x="0" y="0"/>
                  </a:moveTo>
                  <a:lnTo>
                    <a:pt x="1899008" y="0"/>
                  </a:lnTo>
                  <a:lnTo>
                    <a:pt x="1899008" y="1899008"/>
                  </a:lnTo>
                  <a:lnTo>
                    <a:pt x="0" y="1899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5"/>
            <p:cNvSpPr txBox="1"/>
            <p:nvPr/>
          </p:nvSpPr>
          <p:spPr>
            <a:xfrm>
              <a:off x="193411" y="389683"/>
              <a:ext cx="1512186" cy="10434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784">
                  <a:solidFill>
                    <a:srgbClr val="FDFDFD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c</a:t>
              </a:r>
              <a:endParaRPr/>
            </a:p>
          </p:txBody>
        </p:sp>
      </p:grpSp>
      <p:sp>
        <p:nvSpPr>
          <p:cNvPr id="269" name="Google Shape;269;p5"/>
          <p:cNvSpPr txBox="1"/>
          <p:nvPr/>
        </p:nvSpPr>
        <p:spPr>
          <a:xfrm>
            <a:off x="10484414" y="6976399"/>
            <a:ext cx="5768345" cy="1550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Ano, protože někdo může zašifrovat má data a požadovat výkupné</a:t>
            </a:r>
            <a:endParaRPr sz="2900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70" name="Google Shape;270;p5"/>
          <p:cNvGrpSpPr/>
          <p:nvPr/>
        </p:nvGrpSpPr>
        <p:grpSpPr>
          <a:xfrm>
            <a:off x="7905455" y="2656032"/>
            <a:ext cx="373607" cy="373607"/>
            <a:chOff x="0" y="0"/>
            <a:chExt cx="812800" cy="812800"/>
          </a:xfrm>
        </p:grpSpPr>
        <p:sp>
          <p:nvSpPr>
            <p:cNvPr id="271" name="Google Shape;271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cap="sq" cmpd="sng" w="38100">
              <a:solidFill>
                <a:srgbClr val="00569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3" name="Google Shape;273;p5"/>
          <p:cNvGrpSpPr/>
          <p:nvPr/>
        </p:nvGrpSpPr>
        <p:grpSpPr>
          <a:xfrm>
            <a:off x="8315313" y="4180490"/>
            <a:ext cx="373607" cy="373607"/>
            <a:chOff x="0" y="0"/>
            <a:chExt cx="812800" cy="812800"/>
          </a:xfrm>
        </p:grpSpPr>
        <p:sp>
          <p:nvSpPr>
            <p:cNvPr id="274" name="Google Shape;274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cap="sq" cmpd="sng" w="38100">
              <a:solidFill>
                <a:srgbClr val="00569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6" name="Google Shape;276;p5"/>
          <p:cNvGrpSpPr/>
          <p:nvPr/>
        </p:nvGrpSpPr>
        <p:grpSpPr>
          <a:xfrm>
            <a:off x="7944228" y="7402839"/>
            <a:ext cx="373607" cy="373607"/>
            <a:chOff x="0" y="0"/>
            <a:chExt cx="812800" cy="812800"/>
          </a:xfrm>
        </p:grpSpPr>
        <p:sp>
          <p:nvSpPr>
            <p:cNvPr id="277" name="Google Shape;277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cap="sq" cmpd="sng" w="38100">
              <a:solidFill>
                <a:srgbClr val="00569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" name="Google Shape;279;p5"/>
          <p:cNvGrpSpPr/>
          <p:nvPr/>
        </p:nvGrpSpPr>
        <p:grpSpPr>
          <a:xfrm>
            <a:off x="8309460" y="5760481"/>
            <a:ext cx="373607" cy="373607"/>
            <a:chOff x="0" y="0"/>
            <a:chExt cx="812800" cy="812800"/>
          </a:xfrm>
        </p:grpSpPr>
        <p:sp>
          <p:nvSpPr>
            <p:cNvPr id="280" name="Google Shape;280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cap="sq" cmpd="sng" w="38100">
              <a:solidFill>
                <a:srgbClr val="00569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2" name="Google Shape;282;p5"/>
          <p:cNvSpPr/>
          <p:nvPr/>
        </p:nvSpPr>
        <p:spPr>
          <a:xfrm>
            <a:off x="16056650" y="0"/>
            <a:ext cx="2230770" cy="2276296"/>
          </a:xfrm>
          <a:custGeom>
            <a:rect b="b" l="l" r="r" t="t"/>
            <a:pathLst>
              <a:path extrusionOk="0" h="3642074" w="3642074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6"/>
          <p:cNvGrpSpPr/>
          <p:nvPr/>
        </p:nvGrpSpPr>
        <p:grpSpPr>
          <a:xfrm>
            <a:off x="-6656283" y="-2445901"/>
            <a:ext cx="15178802" cy="15178802"/>
            <a:chOff x="0" y="0"/>
            <a:chExt cx="812800" cy="812800"/>
          </a:xfrm>
        </p:grpSpPr>
        <p:sp>
          <p:nvSpPr>
            <p:cNvPr id="288" name="Google Shape;288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145DA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0" name="Google Shape;290;p6"/>
          <p:cNvGrpSpPr/>
          <p:nvPr/>
        </p:nvGrpSpPr>
        <p:grpSpPr>
          <a:xfrm>
            <a:off x="-6007842" y="-1797460"/>
            <a:ext cx="13881919" cy="13881919"/>
            <a:chOff x="0" y="0"/>
            <a:chExt cx="812800" cy="812800"/>
          </a:xfrm>
        </p:grpSpPr>
        <p:sp>
          <p:nvSpPr>
            <p:cNvPr id="291" name="Google Shape;291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3" name="Google Shape;293;p6"/>
          <p:cNvSpPr txBox="1"/>
          <p:nvPr/>
        </p:nvSpPr>
        <p:spPr>
          <a:xfrm>
            <a:off x="1028700" y="3399437"/>
            <a:ext cx="5280510" cy="33288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80">
                <a:solidFill>
                  <a:srgbClr val="FDFDF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2. Používáte stejné heslo pro několik různých účtů?</a:t>
            </a:r>
            <a:endParaRPr/>
          </a:p>
        </p:txBody>
      </p:sp>
      <p:sp>
        <p:nvSpPr>
          <p:cNvPr id="294" name="Google Shape;294;p6"/>
          <p:cNvSpPr/>
          <p:nvPr/>
        </p:nvSpPr>
        <p:spPr>
          <a:xfrm>
            <a:off x="8618101" y="1767991"/>
            <a:ext cx="1424256" cy="1424256"/>
          </a:xfrm>
          <a:custGeom>
            <a:rect b="b" l="l" r="r" t="t"/>
            <a:pathLst>
              <a:path extrusionOk="0" h="1424256" w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6"/>
          <p:cNvSpPr txBox="1"/>
          <p:nvPr/>
        </p:nvSpPr>
        <p:spPr>
          <a:xfrm>
            <a:off x="10280481" y="2033266"/>
            <a:ext cx="6176209" cy="4755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Ano, protože se lépe pamatují</a:t>
            </a:r>
            <a:endParaRPr sz="279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6" name="Google Shape;296;p6"/>
          <p:cNvSpPr txBox="1"/>
          <p:nvPr/>
        </p:nvSpPr>
        <p:spPr>
          <a:xfrm>
            <a:off x="8763159" y="2041203"/>
            <a:ext cx="1134140" cy="8016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84">
                <a:solidFill>
                  <a:srgbClr val="FDFDF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</a:t>
            </a:r>
            <a:endParaRPr/>
          </a:p>
        </p:txBody>
      </p:sp>
      <p:sp>
        <p:nvSpPr>
          <p:cNvPr id="297" name="Google Shape;297;p6"/>
          <p:cNvSpPr txBox="1"/>
          <p:nvPr/>
        </p:nvSpPr>
        <p:spPr>
          <a:xfrm>
            <a:off x="10737523" y="4225750"/>
            <a:ext cx="6299289" cy="15005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Ne, mám jedinečné heslo pro každý účet</a:t>
            </a:r>
            <a:endParaRPr sz="279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9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98" name="Google Shape;298;p6"/>
          <p:cNvGrpSpPr/>
          <p:nvPr/>
        </p:nvGrpSpPr>
        <p:grpSpPr>
          <a:xfrm>
            <a:off x="8998942" y="4095132"/>
            <a:ext cx="1424256" cy="1424256"/>
            <a:chOff x="0" y="0"/>
            <a:chExt cx="1899008" cy="1899008"/>
          </a:xfrm>
        </p:grpSpPr>
        <p:sp>
          <p:nvSpPr>
            <p:cNvPr id="299" name="Google Shape;299;p6"/>
            <p:cNvSpPr/>
            <p:nvPr/>
          </p:nvSpPr>
          <p:spPr>
            <a:xfrm>
              <a:off x="0" y="0"/>
              <a:ext cx="1899008" cy="1899008"/>
            </a:xfrm>
            <a:custGeom>
              <a:rect b="b" l="l" r="r" t="t"/>
              <a:pathLst>
                <a:path extrusionOk="0" h="1899008" w="1899008">
                  <a:moveTo>
                    <a:pt x="0" y="0"/>
                  </a:moveTo>
                  <a:lnTo>
                    <a:pt x="1899008" y="0"/>
                  </a:lnTo>
                  <a:lnTo>
                    <a:pt x="1899008" y="1899008"/>
                  </a:lnTo>
                  <a:lnTo>
                    <a:pt x="0" y="1899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6"/>
            <p:cNvSpPr txBox="1"/>
            <p:nvPr/>
          </p:nvSpPr>
          <p:spPr>
            <a:xfrm>
              <a:off x="193411" y="389683"/>
              <a:ext cx="1512186" cy="10434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784">
                  <a:solidFill>
                    <a:srgbClr val="FDFDFD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b</a:t>
              </a:r>
              <a:endParaRPr/>
            </a:p>
          </p:txBody>
        </p:sp>
      </p:grpSp>
      <p:grpSp>
        <p:nvGrpSpPr>
          <p:cNvPr id="301" name="Google Shape;301;p6"/>
          <p:cNvGrpSpPr/>
          <p:nvPr/>
        </p:nvGrpSpPr>
        <p:grpSpPr>
          <a:xfrm>
            <a:off x="8763159" y="6767162"/>
            <a:ext cx="1424256" cy="1424256"/>
            <a:chOff x="0" y="0"/>
            <a:chExt cx="1899008" cy="1899008"/>
          </a:xfrm>
        </p:grpSpPr>
        <p:sp>
          <p:nvSpPr>
            <p:cNvPr id="302" name="Google Shape;302;p6"/>
            <p:cNvSpPr/>
            <p:nvPr/>
          </p:nvSpPr>
          <p:spPr>
            <a:xfrm>
              <a:off x="0" y="0"/>
              <a:ext cx="1899008" cy="1899008"/>
            </a:xfrm>
            <a:custGeom>
              <a:rect b="b" l="l" r="r" t="t"/>
              <a:pathLst>
                <a:path extrusionOk="0" h="1899008" w="1899008">
                  <a:moveTo>
                    <a:pt x="0" y="0"/>
                  </a:moveTo>
                  <a:lnTo>
                    <a:pt x="1899008" y="0"/>
                  </a:lnTo>
                  <a:lnTo>
                    <a:pt x="1899008" y="1899008"/>
                  </a:lnTo>
                  <a:lnTo>
                    <a:pt x="0" y="1899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6"/>
            <p:cNvSpPr txBox="1"/>
            <p:nvPr/>
          </p:nvSpPr>
          <p:spPr>
            <a:xfrm>
              <a:off x="193411" y="389683"/>
              <a:ext cx="1512186" cy="10434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784">
                  <a:solidFill>
                    <a:srgbClr val="FDFDFD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c</a:t>
              </a:r>
              <a:endParaRPr/>
            </a:p>
          </p:txBody>
        </p:sp>
      </p:grpSp>
      <p:sp>
        <p:nvSpPr>
          <p:cNvPr id="304" name="Google Shape;304;p6"/>
          <p:cNvSpPr txBox="1"/>
          <p:nvPr/>
        </p:nvSpPr>
        <p:spPr>
          <a:xfrm>
            <a:off x="10484414" y="6976399"/>
            <a:ext cx="6552398" cy="1550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Používám jedno hlavní heslo a menší úpravy na dalších účtech</a:t>
            </a:r>
            <a:endParaRPr sz="2900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305" name="Google Shape;305;p6"/>
          <p:cNvGrpSpPr/>
          <p:nvPr/>
        </p:nvGrpSpPr>
        <p:grpSpPr>
          <a:xfrm>
            <a:off x="7905455" y="2656032"/>
            <a:ext cx="373607" cy="373607"/>
            <a:chOff x="0" y="0"/>
            <a:chExt cx="812800" cy="812800"/>
          </a:xfrm>
        </p:grpSpPr>
        <p:sp>
          <p:nvSpPr>
            <p:cNvPr id="306" name="Google Shape;306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cap="sq" cmpd="sng" w="38100">
              <a:solidFill>
                <a:srgbClr val="00569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8" name="Google Shape;308;p6"/>
          <p:cNvGrpSpPr/>
          <p:nvPr/>
        </p:nvGrpSpPr>
        <p:grpSpPr>
          <a:xfrm>
            <a:off x="8315313" y="4180490"/>
            <a:ext cx="373607" cy="373607"/>
            <a:chOff x="0" y="0"/>
            <a:chExt cx="812800" cy="812800"/>
          </a:xfrm>
        </p:grpSpPr>
        <p:sp>
          <p:nvSpPr>
            <p:cNvPr id="309" name="Google Shape;309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cap="sq" cmpd="sng" w="38100">
              <a:solidFill>
                <a:srgbClr val="00569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1" name="Google Shape;311;p6"/>
          <p:cNvGrpSpPr/>
          <p:nvPr/>
        </p:nvGrpSpPr>
        <p:grpSpPr>
          <a:xfrm>
            <a:off x="7944228" y="7402839"/>
            <a:ext cx="373607" cy="373607"/>
            <a:chOff x="0" y="0"/>
            <a:chExt cx="812800" cy="812800"/>
          </a:xfrm>
        </p:grpSpPr>
        <p:sp>
          <p:nvSpPr>
            <p:cNvPr id="312" name="Google Shape;312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cap="sq" cmpd="sng" w="38100">
              <a:solidFill>
                <a:srgbClr val="00569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4" name="Google Shape;314;p6"/>
          <p:cNvGrpSpPr/>
          <p:nvPr/>
        </p:nvGrpSpPr>
        <p:grpSpPr>
          <a:xfrm>
            <a:off x="8309460" y="5760481"/>
            <a:ext cx="373607" cy="373607"/>
            <a:chOff x="0" y="0"/>
            <a:chExt cx="812800" cy="812800"/>
          </a:xfrm>
        </p:grpSpPr>
        <p:sp>
          <p:nvSpPr>
            <p:cNvPr id="315" name="Google Shape;315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cap="sq" cmpd="sng" w="38100">
              <a:solidFill>
                <a:srgbClr val="00569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7" name="Google Shape;317;p6"/>
          <p:cNvSpPr/>
          <p:nvPr/>
        </p:nvSpPr>
        <p:spPr>
          <a:xfrm>
            <a:off x="16056650" y="0"/>
            <a:ext cx="2230770" cy="2276296"/>
          </a:xfrm>
          <a:custGeom>
            <a:rect b="b" l="l" r="r" t="t"/>
            <a:pathLst>
              <a:path extrusionOk="0" h="3642074" w="3642074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7"/>
          <p:cNvGrpSpPr/>
          <p:nvPr/>
        </p:nvGrpSpPr>
        <p:grpSpPr>
          <a:xfrm>
            <a:off x="-6656283" y="-2445901"/>
            <a:ext cx="15178802" cy="15178802"/>
            <a:chOff x="0" y="0"/>
            <a:chExt cx="812800" cy="812800"/>
          </a:xfrm>
        </p:grpSpPr>
        <p:sp>
          <p:nvSpPr>
            <p:cNvPr id="323" name="Google Shape;323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145DA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5" name="Google Shape;325;p7"/>
          <p:cNvGrpSpPr/>
          <p:nvPr/>
        </p:nvGrpSpPr>
        <p:grpSpPr>
          <a:xfrm>
            <a:off x="-6007842" y="-1797460"/>
            <a:ext cx="13881919" cy="13881919"/>
            <a:chOff x="0" y="0"/>
            <a:chExt cx="812800" cy="812800"/>
          </a:xfrm>
        </p:grpSpPr>
        <p:sp>
          <p:nvSpPr>
            <p:cNvPr id="326" name="Google Shape;326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8" name="Google Shape;328;p7"/>
          <p:cNvSpPr txBox="1"/>
          <p:nvPr/>
        </p:nvSpPr>
        <p:spPr>
          <a:xfrm>
            <a:off x="1028700" y="3399437"/>
            <a:ext cx="6010558" cy="41752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80">
                <a:solidFill>
                  <a:srgbClr val="FDFDF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3. Ověřujete zdroje odkazů, které obdržíte v e-mailech nebo zprávách?</a:t>
            </a:r>
            <a:endParaRPr/>
          </a:p>
        </p:txBody>
      </p:sp>
      <p:sp>
        <p:nvSpPr>
          <p:cNvPr id="329" name="Google Shape;329;p7"/>
          <p:cNvSpPr/>
          <p:nvPr/>
        </p:nvSpPr>
        <p:spPr>
          <a:xfrm>
            <a:off x="8618101" y="1767991"/>
            <a:ext cx="1424256" cy="1424256"/>
          </a:xfrm>
          <a:custGeom>
            <a:rect b="b" l="l" r="r" t="t"/>
            <a:pathLst>
              <a:path extrusionOk="0" h="1424256" w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7"/>
          <p:cNvSpPr txBox="1"/>
          <p:nvPr/>
        </p:nvSpPr>
        <p:spPr>
          <a:xfrm>
            <a:off x="10280481" y="1889587"/>
            <a:ext cx="6176209" cy="9757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Ne vždy, obvykle kliknu, pokud odesílatel vypadá známý</a:t>
            </a:r>
            <a:endParaRPr sz="279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31" name="Google Shape;331;p7"/>
          <p:cNvSpPr txBox="1"/>
          <p:nvPr/>
        </p:nvSpPr>
        <p:spPr>
          <a:xfrm>
            <a:off x="8763159" y="2041203"/>
            <a:ext cx="1134140" cy="8016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84">
                <a:solidFill>
                  <a:srgbClr val="FDFDF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</a:t>
            </a:r>
            <a:endParaRPr/>
          </a:p>
        </p:txBody>
      </p:sp>
      <p:sp>
        <p:nvSpPr>
          <p:cNvPr id="332" name="Google Shape;332;p7"/>
          <p:cNvSpPr txBox="1"/>
          <p:nvPr/>
        </p:nvSpPr>
        <p:spPr>
          <a:xfrm>
            <a:off x="10737523" y="4225750"/>
            <a:ext cx="6299289" cy="9757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Vždy zkontroluji, zda je odkaz bezpečný, než na něj kliknu</a:t>
            </a:r>
            <a:endParaRPr sz="279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333" name="Google Shape;333;p7"/>
          <p:cNvGrpSpPr/>
          <p:nvPr/>
        </p:nvGrpSpPr>
        <p:grpSpPr>
          <a:xfrm>
            <a:off x="8998942" y="4095132"/>
            <a:ext cx="1424256" cy="1424256"/>
            <a:chOff x="0" y="0"/>
            <a:chExt cx="1899008" cy="1899008"/>
          </a:xfrm>
        </p:grpSpPr>
        <p:sp>
          <p:nvSpPr>
            <p:cNvPr id="334" name="Google Shape;334;p7"/>
            <p:cNvSpPr/>
            <p:nvPr/>
          </p:nvSpPr>
          <p:spPr>
            <a:xfrm>
              <a:off x="0" y="0"/>
              <a:ext cx="1899008" cy="1899008"/>
            </a:xfrm>
            <a:custGeom>
              <a:rect b="b" l="l" r="r" t="t"/>
              <a:pathLst>
                <a:path extrusionOk="0" h="1899008" w="1899008">
                  <a:moveTo>
                    <a:pt x="0" y="0"/>
                  </a:moveTo>
                  <a:lnTo>
                    <a:pt x="1899008" y="0"/>
                  </a:lnTo>
                  <a:lnTo>
                    <a:pt x="1899008" y="1899008"/>
                  </a:lnTo>
                  <a:lnTo>
                    <a:pt x="0" y="1899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7"/>
            <p:cNvSpPr txBox="1"/>
            <p:nvPr/>
          </p:nvSpPr>
          <p:spPr>
            <a:xfrm>
              <a:off x="193411" y="389683"/>
              <a:ext cx="1512186" cy="10434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784">
                  <a:solidFill>
                    <a:srgbClr val="FDFDFD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b</a:t>
              </a:r>
              <a:endParaRPr/>
            </a:p>
          </p:txBody>
        </p:sp>
      </p:grpSp>
      <p:grpSp>
        <p:nvGrpSpPr>
          <p:cNvPr id="336" name="Google Shape;336;p7"/>
          <p:cNvGrpSpPr/>
          <p:nvPr/>
        </p:nvGrpSpPr>
        <p:grpSpPr>
          <a:xfrm>
            <a:off x="8763159" y="6767162"/>
            <a:ext cx="1424256" cy="1424256"/>
            <a:chOff x="0" y="0"/>
            <a:chExt cx="1899008" cy="1899008"/>
          </a:xfrm>
        </p:grpSpPr>
        <p:sp>
          <p:nvSpPr>
            <p:cNvPr id="337" name="Google Shape;337;p7"/>
            <p:cNvSpPr/>
            <p:nvPr/>
          </p:nvSpPr>
          <p:spPr>
            <a:xfrm>
              <a:off x="0" y="0"/>
              <a:ext cx="1899008" cy="1899008"/>
            </a:xfrm>
            <a:custGeom>
              <a:rect b="b" l="l" r="r" t="t"/>
              <a:pathLst>
                <a:path extrusionOk="0" h="1899008" w="1899008">
                  <a:moveTo>
                    <a:pt x="0" y="0"/>
                  </a:moveTo>
                  <a:lnTo>
                    <a:pt x="1899008" y="0"/>
                  </a:lnTo>
                  <a:lnTo>
                    <a:pt x="1899008" y="1899008"/>
                  </a:lnTo>
                  <a:lnTo>
                    <a:pt x="0" y="1899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7"/>
            <p:cNvSpPr txBox="1"/>
            <p:nvPr/>
          </p:nvSpPr>
          <p:spPr>
            <a:xfrm>
              <a:off x="193411" y="389683"/>
              <a:ext cx="1512186" cy="10434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784">
                  <a:solidFill>
                    <a:srgbClr val="FDFDFD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c</a:t>
              </a:r>
              <a:endParaRPr/>
            </a:p>
          </p:txBody>
        </p:sp>
      </p:grpSp>
      <p:sp>
        <p:nvSpPr>
          <p:cNvPr id="339" name="Google Shape;339;p7"/>
          <p:cNvSpPr txBox="1"/>
          <p:nvPr/>
        </p:nvSpPr>
        <p:spPr>
          <a:xfrm>
            <a:off x="10484414" y="6976399"/>
            <a:ext cx="6552398" cy="1024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Pouze pokud zpráva vypadá podezřele</a:t>
            </a:r>
            <a:endParaRPr sz="2900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340" name="Google Shape;340;p7"/>
          <p:cNvGrpSpPr/>
          <p:nvPr/>
        </p:nvGrpSpPr>
        <p:grpSpPr>
          <a:xfrm>
            <a:off x="7905455" y="2656032"/>
            <a:ext cx="373607" cy="373607"/>
            <a:chOff x="0" y="0"/>
            <a:chExt cx="812800" cy="812800"/>
          </a:xfrm>
        </p:grpSpPr>
        <p:sp>
          <p:nvSpPr>
            <p:cNvPr id="341" name="Google Shape;341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cap="sq" cmpd="sng" w="38100">
              <a:solidFill>
                <a:srgbClr val="00569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3" name="Google Shape;343;p7"/>
          <p:cNvGrpSpPr/>
          <p:nvPr/>
        </p:nvGrpSpPr>
        <p:grpSpPr>
          <a:xfrm>
            <a:off x="8315313" y="4180490"/>
            <a:ext cx="373607" cy="373607"/>
            <a:chOff x="0" y="0"/>
            <a:chExt cx="812800" cy="812800"/>
          </a:xfrm>
        </p:grpSpPr>
        <p:sp>
          <p:nvSpPr>
            <p:cNvPr id="344" name="Google Shape;344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cap="sq" cmpd="sng" w="38100">
              <a:solidFill>
                <a:srgbClr val="00569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7"/>
          <p:cNvGrpSpPr/>
          <p:nvPr/>
        </p:nvGrpSpPr>
        <p:grpSpPr>
          <a:xfrm>
            <a:off x="7944228" y="7402839"/>
            <a:ext cx="373607" cy="373607"/>
            <a:chOff x="0" y="0"/>
            <a:chExt cx="812800" cy="812800"/>
          </a:xfrm>
        </p:grpSpPr>
        <p:sp>
          <p:nvSpPr>
            <p:cNvPr id="347" name="Google Shape;347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cap="sq" cmpd="sng" w="38100">
              <a:solidFill>
                <a:srgbClr val="00569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9" name="Google Shape;349;p7"/>
          <p:cNvGrpSpPr/>
          <p:nvPr/>
        </p:nvGrpSpPr>
        <p:grpSpPr>
          <a:xfrm>
            <a:off x="8309460" y="5760481"/>
            <a:ext cx="373607" cy="373607"/>
            <a:chOff x="0" y="0"/>
            <a:chExt cx="812800" cy="812800"/>
          </a:xfrm>
        </p:grpSpPr>
        <p:sp>
          <p:nvSpPr>
            <p:cNvPr id="350" name="Google Shape;350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cap="sq" cmpd="sng" w="38100">
              <a:solidFill>
                <a:srgbClr val="00569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2" name="Google Shape;352;p7"/>
          <p:cNvSpPr/>
          <p:nvPr/>
        </p:nvSpPr>
        <p:spPr>
          <a:xfrm>
            <a:off x="16056650" y="0"/>
            <a:ext cx="2230770" cy="2276296"/>
          </a:xfrm>
          <a:custGeom>
            <a:rect b="b" l="l" r="r" t="t"/>
            <a:pathLst>
              <a:path extrusionOk="0" h="3642074" w="3642074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8"/>
          <p:cNvGrpSpPr/>
          <p:nvPr/>
        </p:nvGrpSpPr>
        <p:grpSpPr>
          <a:xfrm>
            <a:off x="-6656283" y="-2445901"/>
            <a:ext cx="15178802" cy="15178802"/>
            <a:chOff x="0" y="0"/>
            <a:chExt cx="812800" cy="812800"/>
          </a:xfrm>
        </p:grpSpPr>
        <p:sp>
          <p:nvSpPr>
            <p:cNvPr id="358" name="Google Shape;358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145DA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0" name="Google Shape;360;p8"/>
          <p:cNvGrpSpPr/>
          <p:nvPr/>
        </p:nvGrpSpPr>
        <p:grpSpPr>
          <a:xfrm>
            <a:off x="-6007842" y="-1797460"/>
            <a:ext cx="13881919" cy="13881919"/>
            <a:chOff x="0" y="0"/>
            <a:chExt cx="812800" cy="812800"/>
          </a:xfrm>
        </p:grpSpPr>
        <p:sp>
          <p:nvSpPr>
            <p:cNvPr id="361" name="Google Shape;361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3" name="Google Shape;363;p8"/>
          <p:cNvSpPr txBox="1"/>
          <p:nvPr/>
        </p:nvSpPr>
        <p:spPr>
          <a:xfrm>
            <a:off x="1028700" y="3389912"/>
            <a:ext cx="6839328" cy="40693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80">
                <a:solidFill>
                  <a:srgbClr val="FDFDF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4. Co děláte, když obdržíte podezřelý e-mail, který žádá o vaše údaje?</a:t>
            </a:r>
            <a:endParaRPr/>
          </a:p>
          <a:p>
            <a:pPr indent="0" lvl="0" marL="0" marR="0" rtl="0" algn="l">
              <a:lnSpc>
                <a:spcPct val="14307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80">
              <a:solidFill>
                <a:srgbClr val="FDFDF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64" name="Google Shape;364;p8"/>
          <p:cNvSpPr/>
          <p:nvPr/>
        </p:nvSpPr>
        <p:spPr>
          <a:xfrm>
            <a:off x="8618101" y="1767991"/>
            <a:ext cx="1424256" cy="1424256"/>
          </a:xfrm>
          <a:custGeom>
            <a:rect b="b" l="l" r="r" t="t"/>
            <a:pathLst>
              <a:path extrusionOk="0" h="1424256" w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8"/>
          <p:cNvSpPr txBox="1"/>
          <p:nvPr/>
        </p:nvSpPr>
        <p:spPr>
          <a:xfrm>
            <a:off x="10280481" y="2031678"/>
            <a:ext cx="6176209" cy="4755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Ignoruji ho nebo ho smažu</a:t>
            </a:r>
            <a:endParaRPr sz="279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6" name="Google Shape;366;p8"/>
          <p:cNvSpPr txBox="1"/>
          <p:nvPr/>
        </p:nvSpPr>
        <p:spPr>
          <a:xfrm>
            <a:off x="8763159" y="2041203"/>
            <a:ext cx="1134140" cy="8016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84">
                <a:solidFill>
                  <a:srgbClr val="FDFDF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</a:t>
            </a:r>
            <a:endParaRPr/>
          </a:p>
        </p:txBody>
      </p:sp>
      <p:sp>
        <p:nvSpPr>
          <p:cNvPr id="367" name="Google Shape;367;p8"/>
          <p:cNvSpPr txBox="1"/>
          <p:nvPr/>
        </p:nvSpPr>
        <p:spPr>
          <a:xfrm>
            <a:off x="10737523" y="4225750"/>
            <a:ext cx="6299289" cy="9757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Zkontroluji detaily odesílatele a odkazy, než se rozhodnu</a:t>
            </a:r>
            <a:endParaRPr sz="279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368" name="Google Shape;368;p8"/>
          <p:cNvGrpSpPr/>
          <p:nvPr/>
        </p:nvGrpSpPr>
        <p:grpSpPr>
          <a:xfrm>
            <a:off x="8998942" y="4095132"/>
            <a:ext cx="1424256" cy="1424256"/>
            <a:chOff x="0" y="0"/>
            <a:chExt cx="1899008" cy="1899008"/>
          </a:xfrm>
        </p:grpSpPr>
        <p:sp>
          <p:nvSpPr>
            <p:cNvPr id="369" name="Google Shape;369;p8"/>
            <p:cNvSpPr/>
            <p:nvPr/>
          </p:nvSpPr>
          <p:spPr>
            <a:xfrm>
              <a:off x="0" y="0"/>
              <a:ext cx="1899008" cy="1899008"/>
            </a:xfrm>
            <a:custGeom>
              <a:rect b="b" l="l" r="r" t="t"/>
              <a:pathLst>
                <a:path extrusionOk="0" h="1899008" w="1899008">
                  <a:moveTo>
                    <a:pt x="0" y="0"/>
                  </a:moveTo>
                  <a:lnTo>
                    <a:pt x="1899008" y="0"/>
                  </a:lnTo>
                  <a:lnTo>
                    <a:pt x="1899008" y="1899008"/>
                  </a:lnTo>
                  <a:lnTo>
                    <a:pt x="0" y="1899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8"/>
            <p:cNvSpPr txBox="1"/>
            <p:nvPr/>
          </p:nvSpPr>
          <p:spPr>
            <a:xfrm>
              <a:off x="193411" y="389683"/>
              <a:ext cx="1512186" cy="10434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784">
                  <a:solidFill>
                    <a:srgbClr val="FDFDFD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b</a:t>
              </a:r>
              <a:endParaRPr/>
            </a:p>
          </p:txBody>
        </p:sp>
      </p:grpSp>
      <p:grpSp>
        <p:nvGrpSpPr>
          <p:cNvPr id="371" name="Google Shape;371;p8"/>
          <p:cNvGrpSpPr/>
          <p:nvPr/>
        </p:nvGrpSpPr>
        <p:grpSpPr>
          <a:xfrm>
            <a:off x="8763159" y="6767162"/>
            <a:ext cx="1424256" cy="1424256"/>
            <a:chOff x="0" y="0"/>
            <a:chExt cx="1899008" cy="1899008"/>
          </a:xfrm>
        </p:grpSpPr>
        <p:sp>
          <p:nvSpPr>
            <p:cNvPr id="372" name="Google Shape;372;p8"/>
            <p:cNvSpPr/>
            <p:nvPr/>
          </p:nvSpPr>
          <p:spPr>
            <a:xfrm>
              <a:off x="0" y="0"/>
              <a:ext cx="1899008" cy="1899008"/>
            </a:xfrm>
            <a:custGeom>
              <a:rect b="b" l="l" r="r" t="t"/>
              <a:pathLst>
                <a:path extrusionOk="0" h="1899008" w="1899008">
                  <a:moveTo>
                    <a:pt x="0" y="0"/>
                  </a:moveTo>
                  <a:lnTo>
                    <a:pt x="1899008" y="0"/>
                  </a:lnTo>
                  <a:lnTo>
                    <a:pt x="1899008" y="1899008"/>
                  </a:lnTo>
                  <a:lnTo>
                    <a:pt x="0" y="1899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8"/>
            <p:cNvSpPr txBox="1"/>
            <p:nvPr/>
          </p:nvSpPr>
          <p:spPr>
            <a:xfrm>
              <a:off x="193411" y="389683"/>
              <a:ext cx="1512186" cy="10434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784">
                  <a:solidFill>
                    <a:srgbClr val="FDFDFD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c</a:t>
              </a:r>
              <a:endParaRPr/>
            </a:p>
          </p:txBody>
        </p:sp>
      </p:grpSp>
      <p:sp>
        <p:nvSpPr>
          <p:cNvPr id="374" name="Google Shape;374;p8"/>
          <p:cNvSpPr txBox="1"/>
          <p:nvPr/>
        </p:nvSpPr>
        <p:spPr>
          <a:xfrm>
            <a:off x="10425540" y="7035923"/>
            <a:ext cx="6552398" cy="4984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Otevřu, ale nezadávám žádné údaje</a:t>
            </a:r>
            <a:endParaRPr sz="2900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375" name="Google Shape;375;p8"/>
          <p:cNvGrpSpPr/>
          <p:nvPr/>
        </p:nvGrpSpPr>
        <p:grpSpPr>
          <a:xfrm>
            <a:off x="7905455" y="2656032"/>
            <a:ext cx="373607" cy="373607"/>
            <a:chOff x="0" y="0"/>
            <a:chExt cx="812800" cy="812800"/>
          </a:xfrm>
        </p:grpSpPr>
        <p:sp>
          <p:nvSpPr>
            <p:cNvPr id="376" name="Google Shape;376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cap="sq" cmpd="sng" w="38100">
              <a:solidFill>
                <a:srgbClr val="00569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8" name="Google Shape;378;p8"/>
          <p:cNvGrpSpPr/>
          <p:nvPr/>
        </p:nvGrpSpPr>
        <p:grpSpPr>
          <a:xfrm>
            <a:off x="8315313" y="4180490"/>
            <a:ext cx="373607" cy="373607"/>
            <a:chOff x="0" y="0"/>
            <a:chExt cx="812800" cy="812800"/>
          </a:xfrm>
        </p:grpSpPr>
        <p:sp>
          <p:nvSpPr>
            <p:cNvPr id="379" name="Google Shape;379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cap="sq" cmpd="sng" w="38100">
              <a:solidFill>
                <a:srgbClr val="00569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1" name="Google Shape;381;p8"/>
          <p:cNvGrpSpPr/>
          <p:nvPr/>
        </p:nvGrpSpPr>
        <p:grpSpPr>
          <a:xfrm>
            <a:off x="7944228" y="7402839"/>
            <a:ext cx="373607" cy="373607"/>
            <a:chOff x="0" y="0"/>
            <a:chExt cx="812800" cy="812800"/>
          </a:xfrm>
        </p:grpSpPr>
        <p:sp>
          <p:nvSpPr>
            <p:cNvPr id="382" name="Google Shape;382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cap="sq" cmpd="sng" w="38100">
              <a:solidFill>
                <a:srgbClr val="00569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4" name="Google Shape;384;p8"/>
          <p:cNvGrpSpPr/>
          <p:nvPr/>
        </p:nvGrpSpPr>
        <p:grpSpPr>
          <a:xfrm>
            <a:off x="8309460" y="5760481"/>
            <a:ext cx="373607" cy="373607"/>
            <a:chOff x="0" y="0"/>
            <a:chExt cx="812800" cy="812800"/>
          </a:xfrm>
        </p:grpSpPr>
        <p:sp>
          <p:nvSpPr>
            <p:cNvPr id="385" name="Google Shape;385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cap="sq" cmpd="sng" w="38100">
              <a:solidFill>
                <a:srgbClr val="00569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7" name="Google Shape;387;p8"/>
          <p:cNvSpPr/>
          <p:nvPr/>
        </p:nvSpPr>
        <p:spPr>
          <a:xfrm>
            <a:off x="16056650" y="0"/>
            <a:ext cx="2230770" cy="2276296"/>
          </a:xfrm>
          <a:custGeom>
            <a:rect b="b" l="l" r="r" t="t"/>
            <a:pathLst>
              <a:path extrusionOk="0" h="3642074" w="3642074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DFD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9"/>
          <p:cNvGrpSpPr/>
          <p:nvPr/>
        </p:nvGrpSpPr>
        <p:grpSpPr>
          <a:xfrm>
            <a:off x="-6656283" y="-2445901"/>
            <a:ext cx="15178802" cy="15178802"/>
            <a:chOff x="0" y="0"/>
            <a:chExt cx="812800" cy="812800"/>
          </a:xfrm>
        </p:grpSpPr>
        <p:sp>
          <p:nvSpPr>
            <p:cNvPr id="393" name="Google Shape;393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145DA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5" name="Google Shape;395;p9"/>
          <p:cNvGrpSpPr/>
          <p:nvPr/>
        </p:nvGrpSpPr>
        <p:grpSpPr>
          <a:xfrm>
            <a:off x="-6007842" y="-1797460"/>
            <a:ext cx="13881919" cy="13881919"/>
            <a:chOff x="0" y="0"/>
            <a:chExt cx="812800" cy="812800"/>
          </a:xfrm>
        </p:grpSpPr>
        <p:sp>
          <p:nvSpPr>
            <p:cNvPr id="396" name="Google Shape;396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8" name="Google Shape;398;p9"/>
          <p:cNvSpPr txBox="1"/>
          <p:nvPr/>
        </p:nvSpPr>
        <p:spPr>
          <a:xfrm>
            <a:off x="1028700" y="3389912"/>
            <a:ext cx="6839328" cy="32486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80">
                <a:solidFill>
                  <a:srgbClr val="FDFDF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5. Jaké kroky podnikáte k ochraně svých zařízení?</a:t>
            </a:r>
            <a:endParaRPr/>
          </a:p>
          <a:p>
            <a:pPr indent="0" lvl="0" marL="0" marR="0" rtl="0" algn="l">
              <a:lnSpc>
                <a:spcPct val="14307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80">
              <a:solidFill>
                <a:srgbClr val="FDFDF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99" name="Google Shape;399;p9"/>
          <p:cNvSpPr/>
          <p:nvPr/>
        </p:nvSpPr>
        <p:spPr>
          <a:xfrm>
            <a:off x="8618101" y="1767991"/>
            <a:ext cx="1424256" cy="1424256"/>
          </a:xfrm>
          <a:custGeom>
            <a:rect b="b" l="l" r="r" t="t"/>
            <a:pathLst>
              <a:path extrusionOk="0" h="1424256" w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9"/>
          <p:cNvSpPr txBox="1"/>
          <p:nvPr/>
        </p:nvSpPr>
        <p:spPr>
          <a:xfrm>
            <a:off x="10280481" y="1934654"/>
            <a:ext cx="6176209" cy="10052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Nepoužívám žádné další bezpečnostní funkce</a:t>
            </a:r>
            <a:endParaRPr sz="279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1" name="Google Shape;401;p9"/>
          <p:cNvSpPr txBox="1"/>
          <p:nvPr/>
        </p:nvSpPr>
        <p:spPr>
          <a:xfrm>
            <a:off x="8763159" y="2041203"/>
            <a:ext cx="1134140" cy="8016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84">
                <a:solidFill>
                  <a:srgbClr val="FDFDF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</a:t>
            </a:r>
            <a:endParaRPr/>
          </a:p>
        </p:txBody>
      </p:sp>
      <p:sp>
        <p:nvSpPr>
          <p:cNvPr id="402" name="Google Shape;402;p9"/>
          <p:cNvSpPr txBox="1"/>
          <p:nvPr/>
        </p:nvSpPr>
        <p:spPr>
          <a:xfrm>
            <a:off x="10737523" y="4225750"/>
            <a:ext cx="6521777" cy="9757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Mám nainstalovaný antivirový program a pravidelně jej aktualizuji</a:t>
            </a:r>
            <a:endParaRPr sz="279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03" name="Google Shape;403;p9"/>
          <p:cNvGrpSpPr/>
          <p:nvPr/>
        </p:nvGrpSpPr>
        <p:grpSpPr>
          <a:xfrm>
            <a:off x="8998942" y="4095132"/>
            <a:ext cx="1424256" cy="1424256"/>
            <a:chOff x="0" y="0"/>
            <a:chExt cx="1899008" cy="1899008"/>
          </a:xfrm>
        </p:grpSpPr>
        <p:sp>
          <p:nvSpPr>
            <p:cNvPr id="404" name="Google Shape;404;p9"/>
            <p:cNvSpPr/>
            <p:nvPr/>
          </p:nvSpPr>
          <p:spPr>
            <a:xfrm>
              <a:off x="0" y="0"/>
              <a:ext cx="1899008" cy="1899008"/>
            </a:xfrm>
            <a:custGeom>
              <a:rect b="b" l="l" r="r" t="t"/>
              <a:pathLst>
                <a:path extrusionOk="0" h="1899008" w="1899008">
                  <a:moveTo>
                    <a:pt x="0" y="0"/>
                  </a:moveTo>
                  <a:lnTo>
                    <a:pt x="1899008" y="0"/>
                  </a:lnTo>
                  <a:lnTo>
                    <a:pt x="1899008" y="1899008"/>
                  </a:lnTo>
                  <a:lnTo>
                    <a:pt x="0" y="1899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9"/>
            <p:cNvSpPr txBox="1"/>
            <p:nvPr/>
          </p:nvSpPr>
          <p:spPr>
            <a:xfrm>
              <a:off x="193411" y="389683"/>
              <a:ext cx="1512186" cy="10434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784">
                  <a:solidFill>
                    <a:srgbClr val="FDFDFD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b</a:t>
              </a:r>
              <a:endParaRPr/>
            </a:p>
          </p:txBody>
        </p:sp>
      </p:grpSp>
      <p:grpSp>
        <p:nvGrpSpPr>
          <p:cNvPr id="406" name="Google Shape;406;p9"/>
          <p:cNvGrpSpPr/>
          <p:nvPr/>
        </p:nvGrpSpPr>
        <p:grpSpPr>
          <a:xfrm>
            <a:off x="8763159" y="6767162"/>
            <a:ext cx="1424256" cy="1424256"/>
            <a:chOff x="0" y="0"/>
            <a:chExt cx="1899008" cy="1899008"/>
          </a:xfrm>
        </p:grpSpPr>
        <p:sp>
          <p:nvSpPr>
            <p:cNvPr id="407" name="Google Shape;407;p9"/>
            <p:cNvSpPr/>
            <p:nvPr/>
          </p:nvSpPr>
          <p:spPr>
            <a:xfrm>
              <a:off x="0" y="0"/>
              <a:ext cx="1899008" cy="1899008"/>
            </a:xfrm>
            <a:custGeom>
              <a:rect b="b" l="l" r="r" t="t"/>
              <a:pathLst>
                <a:path extrusionOk="0" h="1899008" w="1899008">
                  <a:moveTo>
                    <a:pt x="0" y="0"/>
                  </a:moveTo>
                  <a:lnTo>
                    <a:pt x="1899008" y="0"/>
                  </a:lnTo>
                  <a:lnTo>
                    <a:pt x="1899008" y="1899008"/>
                  </a:lnTo>
                  <a:lnTo>
                    <a:pt x="0" y="1899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9"/>
            <p:cNvSpPr txBox="1"/>
            <p:nvPr/>
          </p:nvSpPr>
          <p:spPr>
            <a:xfrm>
              <a:off x="193411" y="389683"/>
              <a:ext cx="1512186" cy="10434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784">
                  <a:solidFill>
                    <a:srgbClr val="FDFDFD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c</a:t>
              </a:r>
              <a:endParaRPr/>
            </a:p>
          </p:txBody>
        </p:sp>
      </p:grpSp>
      <p:sp>
        <p:nvSpPr>
          <p:cNvPr id="409" name="Google Shape;409;p9"/>
          <p:cNvSpPr txBox="1"/>
          <p:nvPr/>
        </p:nvSpPr>
        <p:spPr>
          <a:xfrm>
            <a:off x="10425540" y="7035923"/>
            <a:ext cx="6552398" cy="1550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Používám antivirový program, aktualizuji svůj software a používám správce hesel</a:t>
            </a:r>
            <a:endParaRPr sz="2900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10" name="Google Shape;410;p9"/>
          <p:cNvGrpSpPr/>
          <p:nvPr/>
        </p:nvGrpSpPr>
        <p:grpSpPr>
          <a:xfrm>
            <a:off x="7905455" y="2656032"/>
            <a:ext cx="373607" cy="373607"/>
            <a:chOff x="0" y="0"/>
            <a:chExt cx="812800" cy="812800"/>
          </a:xfrm>
        </p:grpSpPr>
        <p:sp>
          <p:nvSpPr>
            <p:cNvPr id="411" name="Google Shape;411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cap="sq" cmpd="sng" w="38100">
              <a:solidFill>
                <a:srgbClr val="00569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3" name="Google Shape;413;p9"/>
          <p:cNvGrpSpPr/>
          <p:nvPr/>
        </p:nvGrpSpPr>
        <p:grpSpPr>
          <a:xfrm>
            <a:off x="8315313" y="4180490"/>
            <a:ext cx="373607" cy="373607"/>
            <a:chOff x="0" y="0"/>
            <a:chExt cx="812800" cy="812800"/>
          </a:xfrm>
        </p:grpSpPr>
        <p:sp>
          <p:nvSpPr>
            <p:cNvPr id="414" name="Google Shape;414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cap="sq" cmpd="sng" w="38100">
              <a:solidFill>
                <a:srgbClr val="00569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6" name="Google Shape;416;p9"/>
          <p:cNvGrpSpPr/>
          <p:nvPr/>
        </p:nvGrpSpPr>
        <p:grpSpPr>
          <a:xfrm>
            <a:off x="7944228" y="7402839"/>
            <a:ext cx="373607" cy="373607"/>
            <a:chOff x="0" y="0"/>
            <a:chExt cx="812800" cy="812800"/>
          </a:xfrm>
        </p:grpSpPr>
        <p:sp>
          <p:nvSpPr>
            <p:cNvPr id="417" name="Google Shape;417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cap="sq" cmpd="sng" w="38100">
              <a:solidFill>
                <a:srgbClr val="00569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9" name="Google Shape;419;p9"/>
          <p:cNvGrpSpPr/>
          <p:nvPr/>
        </p:nvGrpSpPr>
        <p:grpSpPr>
          <a:xfrm>
            <a:off x="8309460" y="5760481"/>
            <a:ext cx="373607" cy="373607"/>
            <a:chOff x="0" y="0"/>
            <a:chExt cx="812800" cy="812800"/>
          </a:xfrm>
        </p:grpSpPr>
        <p:sp>
          <p:nvSpPr>
            <p:cNvPr id="420" name="Google Shape;420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cap="sq" cmpd="sng" w="38100">
              <a:solidFill>
                <a:srgbClr val="00569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2" name="Google Shape;422;p9"/>
          <p:cNvSpPr/>
          <p:nvPr/>
        </p:nvSpPr>
        <p:spPr>
          <a:xfrm>
            <a:off x="16056650" y="0"/>
            <a:ext cx="2230770" cy="2276296"/>
          </a:xfrm>
          <a:custGeom>
            <a:rect b="b" l="l" r="r" t="t"/>
            <a:pathLst>
              <a:path extrusionOk="0" h="3642074" w="3642074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