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9" r:id="rId3"/>
    <p:sldId id="257" r:id="rId4"/>
    <p:sldId id="270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0" r:id="rId17"/>
  </p:sldIdLst>
  <p:sldSz cx="18288000" cy="10287000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Extra Bold" panose="020B0604020202020204" charset="0"/>
      <p:regular r:id="rId23"/>
    </p:embeddedFont>
    <p:embeddedFont>
      <p:font typeface="Open Sans ExtraBold" panose="020B0906030804020204" pitchFamily="34" charset="0"/>
      <p:bold r:id="rId24"/>
      <p:boldItalic r:id="rId25"/>
    </p:embeddedFont>
    <p:embeddedFont>
      <p:font typeface="Poppins" panose="00000500000000000000" pitchFamily="2" charset="-18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DD65-0A77-4AAD-9E57-56E08403C4DA}" type="datetimeFigureOut">
              <a:rPr lang="pl-PL" smtClean="0"/>
              <a:t>24.02.2025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18189-88F2-4CA7-8D1D-3043D48D36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67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243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78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148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9333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786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6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352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18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152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1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930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391331" y="3298747"/>
            <a:ext cx="9858000" cy="35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6"/>
              </a:lnSpc>
              <a:buClr>
                <a:srgbClr val="000000"/>
              </a:buClr>
            </a:pPr>
            <a:r>
              <a:rPr kumimoji="0" lang="en-US" sz="9156" b="0" i="0" u="none" strike="noStrike" kern="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Le</a:t>
            </a:r>
            <a:r>
              <a:rPr kumimoji="0" lang="pl-PL" sz="9156" b="0" i="0" u="none" strike="noStrike" kern="0" cap="none" spc="0" normalizeH="0" baseline="0" noProof="0" dirty="0" err="1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kce</a:t>
            </a:r>
            <a:r>
              <a:rPr kumimoji="0" lang="en-US" sz="9156" b="0" i="0" u="none" strike="noStrike" kern="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kumimoji="0" lang="pl-PL" sz="9156" b="0" i="0" u="none" strike="noStrike" kern="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lang="en-US" sz="60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Kyberšikana</a:t>
            </a:r>
            <a:endParaRPr lang="en-US" sz="6000" dirty="0">
              <a:solidFill>
                <a:srgbClr val="051D4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  <a:p>
            <a:pPr marL="0" marR="0" lvl="0" indent="0" algn="l" defTabSz="914400" rtl="0" eaLnBrk="1" fontAlgn="auto" latinLnBrk="0" hangingPunct="1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8757394" y="7522582"/>
            <a:ext cx="8779632" cy="1733977"/>
          </a:xfrm>
          <a:custGeom>
            <a:avLst/>
            <a:gdLst/>
            <a:ahLst/>
            <a:cxnLst/>
            <a:rect l="l" t="t" r="r" b="b"/>
            <a:pathLst>
              <a:path w="8779632" h="1733977" extrusionOk="0">
                <a:moveTo>
                  <a:pt x="0" y="0"/>
                </a:moveTo>
                <a:lnTo>
                  <a:pt x="8779632" y="0"/>
                </a:lnTo>
                <a:lnTo>
                  <a:pt x="8779632" y="1733977"/>
                </a:lnTo>
                <a:lnTo>
                  <a:pt x="0" y="173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429681" y="6898423"/>
            <a:ext cx="5969760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ts val="3855"/>
              </a:lnSpc>
              <a:spcBef>
                <a:spcPct val="0"/>
              </a:spcBef>
            </a:pPr>
            <a:r>
              <a:rPr lang="en-US" sz="2753" spc="-55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Rozpoznávání</a:t>
            </a:r>
            <a:r>
              <a:rPr lang="en-US" sz="2753" spc="-55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2753" spc="-55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řešení</a:t>
            </a:r>
            <a:r>
              <a:rPr lang="en-US" sz="2753" spc="-55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53" spc="-55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škodlivého</a:t>
            </a:r>
            <a:r>
              <a:rPr lang="en-US" sz="2753" spc="-55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53" spc="-55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chování</a:t>
            </a:r>
            <a:r>
              <a:rPr lang="en-US" sz="2753" spc="-55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online</a:t>
            </a:r>
          </a:p>
        </p:txBody>
      </p:sp>
      <p:sp>
        <p:nvSpPr>
          <p:cNvPr id="88" name="Google Shape;88;p1"/>
          <p:cNvSpPr/>
          <p:nvPr/>
        </p:nvSpPr>
        <p:spPr>
          <a:xfrm>
            <a:off x="601458" y="196896"/>
            <a:ext cx="3642074" cy="3642074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259882" y="8981095"/>
            <a:ext cx="7747239" cy="1233491"/>
            <a:chOff x="0" y="0"/>
            <a:chExt cx="2776390" cy="442048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2776390" cy="442048"/>
            </a:xfrm>
            <a:custGeom>
              <a:avLst/>
              <a:gdLst/>
              <a:ahLst/>
              <a:cxnLst/>
              <a:rect l="l" t="t" r="r" b="b"/>
              <a:pathLst>
                <a:path w="2776390" h="442048" extrusionOk="0">
                  <a:moveTo>
                    <a:pt x="0" y="0"/>
                  </a:moveTo>
                  <a:lnTo>
                    <a:pt x="2776390" y="0"/>
                  </a:lnTo>
                  <a:lnTo>
                    <a:pt x="2776390" y="442048"/>
                  </a:lnTo>
                  <a:lnTo>
                    <a:pt x="0" y="4420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0" y="38100"/>
              <a:ext cx="2776390" cy="403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99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WZMACNIACZ: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99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LEWADER: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 rot="5400000">
            <a:off x="15928467" y="1561271"/>
            <a:ext cx="1504489" cy="1337061"/>
            <a:chOff x="36828" y="54313"/>
            <a:chExt cx="739143" cy="656887"/>
          </a:xfrm>
        </p:grpSpPr>
        <p:sp>
          <p:nvSpPr>
            <p:cNvPr id="99" name="Google Shape;99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1C9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 rot="5400000">
            <a:off x="16860591" y="169771"/>
            <a:ext cx="1504489" cy="1337061"/>
            <a:chOff x="36828" y="54313"/>
            <a:chExt cx="739143" cy="656887"/>
          </a:xfrm>
        </p:grpSpPr>
        <p:sp>
          <p:nvSpPr>
            <p:cNvPr id="102" name="Google Shape;102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2C53AB"/>
            </a:solidFill>
            <a:ln w="38100" cap="sq" cmpd="sng">
              <a:solidFill>
                <a:srgbClr val="2C53A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"/>
          <p:cNvGrpSpPr/>
          <p:nvPr/>
        </p:nvGrpSpPr>
        <p:grpSpPr>
          <a:xfrm rot="-5400000">
            <a:off x="15388322" y="137907"/>
            <a:ext cx="1489496" cy="1326006"/>
            <a:chOff x="40511" y="59744"/>
            <a:chExt cx="731777" cy="651456"/>
          </a:xfrm>
        </p:grpSpPr>
        <p:sp>
          <p:nvSpPr>
            <p:cNvPr id="105" name="Google Shape;105;p1"/>
            <p:cNvSpPr/>
            <p:nvPr/>
          </p:nvSpPr>
          <p:spPr>
            <a:xfrm>
              <a:off x="40511" y="59744"/>
              <a:ext cx="731777" cy="651456"/>
            </a:xfrm>
            <a:custGeom>
              <a:avLst/>
              <a:gdLst/>
              <a:ahLst/>
              <a:cxnLst/>
              <a:rect l="l" t="t" r="r" b="b"/>
              <a:pathLst>
                <a:path w="731777" h="651456" extrusionOk="0">
                  <a:moveTo>
                    <a:pt x="416967" y="29642"/>
                  </a:moveTo>
                  <a:lnTo>
                    <a:pt x="721211" y="562070"/>
                  </a:lnTo>
                  <a:cubicBezTo>
                    <a:pt x="731778" y="580561"/>
                    <a:pt x="731702" y="603279"/>
                    <a:pt x="721012" y="621699"/>
                  </a:cubicBezTo>
                  <a:cubicBezTo>
                    <a:pt x="710323" y="640119"/>
                    <a:pt x="690636" y="651456"/>
                    <a:pt x="669339" y="651456"/>
                  </a:cubicBezTo>
                  <a:lnTo>
                    <a:pt x="62439" y="651456"/>
                  </a:lnTo>
                  <a:cubicBezTo>
                    <a:pt x="41142" y="651456"/>
                    <a:pt x="21455" y="640119"/>
                    <a:pt x="10766" y="621699"/>
                  </a:cubicBezTo>
                  <a:cubicBezTo>
                    <a:pt x="76" y="603279"/>
                    <a:pt x="0" y="580561"/>
                    <a:pt x="10567" y="562070"/>
                  </a:cubicBezTo>
                  <a:lnTo>
                    <a:pt x="314811" y="29642"/>
                  </a:lnTo>
                  <a:cubicBezTo>
                    <a:pt x="325285" y="11312"/>
                    <a:pt x="344778" y="0"/>
                    <a:pt x="365889" y="0"/>
                  </a:cubicBezTo>
                  <a:cubicBezTo>
                    <a:pt x="387000" y="0"/>
                    <a:pt x="406493" y="11312"/>
                    <a:pt x="416967" y="29642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 rot="5400000">
            <a:off x="16912982" y="2811191"/>
            <a:ext cx="1504489" cy="1337061"/>
            <a:chOff x="36828" y="54313"/>
            <a:chExt cx="739143" cy="656887"/>
          </a:xfrm>
        </p:grpSpPr>
        <p:sp>
          <p:nvSpPr>
            <p:cNvPr id="108" name="Google Shape;108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568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8018075" y="5261700"/>
            <a:ext cx="10258200" cy="5025300"/>
          </a:xfrm>
          <a:prstGeom prst="rtTriangle">
            <a:avLst/>
          </a:prstGeom>
          <a:solidFill>
            <a:srgbClr val="051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51D40"/>
              </a:solidFill>
              <a:effectLst/>
              <a:highlight>
                <a:srgbClr val="051D4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0F5FCD-03E3-D56A-FBDA-852C47A84BF8}"/>
              </a:ext>
            </a:extLst>
          </p:cNvPr>
          <p:cNvSpPr txBox="1"/>
          <p:nvPr/>
        </p:nvSpPr>
        <p:spPr>
          <a:xfrm>
            <a:off x="4584247" y="4679369"/>
            <a:ext cx="9168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87EA054-7627-6B1B-10C2-804E7FD24BFE}"/>
              </a:ext>
            </a:extLst>
          </p:cNvPr>
          <p:cNvGrpSpPr>
            <a:grpSpLocks noChangeAspect="1"/>
          </p:cNvGrpSpPr>
          <p:nvPr/>
        </p:nvGrpSpPr>
        <p:grpSpPr>
          <a:xfrm>
            <a:off x="8264566" y="3143200"/>
            <a:ext cx="9146584" cy="5246370"/>
            <a:chOff x="0" y="0"/>
            <a:chExt cx="7981950" cy="457835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B8E0457-FD29-D875-6832-D3B86E35C7C5}"/>
                </a:ext>
              </a:extLst>
            </p:cNvPr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7451D60-68C5-3C37-DF92-E716E0B2A18B}"/>
                </a:ext>
              </a:extLst>
            </p:cNvPr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CEACCDA-2DA9-98F9-4166-7FC9E8934EC9}"/>
                </a:ext>
              </a:extLst>
            </p:cNvPr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FD68F28-5C19-9D40-DCCD-F7E6B7E1E262}"/>
                </a:ext>
              </a:extLst>
            </p:cNvPr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102024E7-8375-7691-6704-A14107319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3463375"/>
            <a:ext cx="6884847" cy="435791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7B1BB1-051C-F375-3BBF-F621082BF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2" y="8984585"/>
            <a:ext cx="66294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239603" y="1122782"/>
            <a:ext cx="7019697" cy="10556306"/>
            <a:chOff x="0" y="0"/>
            <a:chExt cx="660400" cy="9931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993118"/>
            </a:xfrm>
            <a:custGeom>
              <a:avLst/>
              <a:gdLst/>
              <a:ahLst/>
              <a:cxnLst/>
              <a:rect l="l" t="t" r="r" b="b"/>
              <a:pathLst>
                <a:path w="660400" h="99311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614313" y="1459818"/>
            <a:ext cx="6270276" cy="6270276"/>
            <a:chOff x="0" y="0"/>
            <a:chExt cx="8916670" cy="8916670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18345" y="4509232"/>
            <a:ext cx="8414772" cy="2278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Co </a:t>
            </a:r>
            <a:r>
              <a:rPr lang="en-US" sz="3200" spc="-64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dělat</a:t>
            </a: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200" spc="-64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když</a:t>
            </a: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-64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jsme</a:t>
            </a: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-64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svědky</a:t>
            </a: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-64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nebo</a:t>
            </a: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-64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obětí</a:t>
            </a: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-64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kyberšikany</a:t>
            </a: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Jak </a:t>
            </a:r>
            <a:r>
              <a:rPr lang="en-US" sz="3200" spc="-64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mohou</a:t>
            </a: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-64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pachatelé</a:t>
            </a: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-64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opravit</a:t>
            </a: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-64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své</a:t>
            </a: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-64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chyby</a:t>
            </a:r>
            <a:r>
              <a:rPr lang="en-US" sz="3200" spc="-64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8345" y="1940730"/>
            <a:ext cx="8414772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Shrnutí</a:t>
            </a:r>
            <a:r>
              <a:rPr lang="en-US" sz="56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6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klíčových</a:t>
            </a:r>
            <a:r>
              <a:rPr lang="en-US" sz="56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6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bodů</a:t>
            </a:r>
            <a:r>
              <a:rPr lang="en-US" sz="56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</a:t>
            </a:r>
          </a:p>
        </p:txBody>
      </p:sp>
      <p:sp>
        <p:nvSpPr>
          <p:cNvPr id="13" name="Google Shape;129;p2">
            <a:extLst>
              <a:ext uri="{FF2B5EF4-FFF2-40B4-BE49-F238E27FC236}">
                <a16:creationId xmlns:a16="http://schemas.microsoft.com/office/drawing/2014/main" id="{3866E50F-D885-546E-CF9F-B828D4E1DDD1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6830" y="0"/>
            <a:ext cx="5021170" cy="10287000"/>
            <a:chOff x="0" y="0"/>
            <a:chExt cx="132244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09132" y="1213279"/>
            <a:ext cx="900642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  <a:spcBef>
                <a:spcPct val="0"/>
              </a:spcBef>
            </a:pPr>
            <a:r>
              <a:rPr lang="en-US" sz="51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Trestní</a:t>
            </a:r>
            <a:r>
              <a:rPr lang="en-US" sz="51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1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odpovědnost</a:t>
            </a:r>
            <a:endParaRPr lang="en-US" sz="5199" dirty="0">
              <a:solidFill>
                <a:srgbClr val="051D4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95820" y="-1782102"/>
            <a:ext cx="3564204" cy="35642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09133" y="2333323"/>
            <a:ext cx="7839668" cy="6969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Ve </a:t>
            </a:r>
            <a:r>
              <a:rPr lang="en-US" sz="2799" b="1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věku</a:t>
            </a:r>
            <a:r>
              <a:rPr lang="en-US" sz="2799" b="1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od 10 do 15 let:</a:t>
            </a:r>
          </a:p>
          <a:p>
            <a:pPr algn="l">
              <a:lnSpc>
                <a:spcPts val="3919"/>
              </a:lnSpc>
            </a:pP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Může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být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zahájeno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řízení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podle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zákona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o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soudnictví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ve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věcech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mládeže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. V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tomto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případě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jde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především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o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výchovná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opatření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.</a:t>
            </a:r>
          </a:p>
          <a:p>
            <a:pPr algn="l">
              <a:lnSpc>
                <a:spcPts val="3919"/>
              </a:lnSpc>
            </a:pPr>
            <a:endParaRPr lang="en-US" sz="2799" b="1" spc="-55" dirty="0">
              <a:solidFill>
                <a:srgbClr val="051D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Bold"/>
            </a:endParaRPr>
          </a:p>
          <a:p>
            <a:pPr algn="l">
              <a:lnSpc>
                <a:spcPts val="3919"/>
              </a:lnSpc>
            </a:pPr>
            <a:r>
              <a:rPr lang="en-US" sz="2799" b="1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Ve </a:t>
            </a:r>
            <a:r>
              <a:rPr lang="en-US" sz="2799" b="1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věku</a:t>
            </a:r>
            <a:r>
              <a:rPr lang="en-US" sz="2799" b="1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od 15 do 18 let:</a:t>
            </a:r>
          </a:p>
          <a:p>
            <a:pPr algn="l">
              <a:lnSpc>
                <a:spcPts val="3919"/>
              </a:lnSpc>
            </a:pP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Jste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trestně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odpovědní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.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Tresty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mohou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zahrnovat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podmíněný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trest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,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výchovná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opatření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nebo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trest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odnětí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svobody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.</a:t>
            </a:r>
          </a:p>
          <a:p>
            <a:pPr algn="l">
              <a:lnSpc>
                <a:spcPts val="3919"/>
              </a:lnSpc>
            </a:pPr>
            <a:endParaRPr lang="en-US" sz="2799" b="1" spc="-55" dirty="0">
              <a:solidFill>
                <a:srgbClr val="051D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Bold"/>
            </a:endParaRPr>
          </a:p>
          <a:p>
            <a:pPr algn="l">
              <a:lnSpc>
                <a:spcPts val="3919"/>
              </a:lnSpc>
            </a:pPr>
            <a:r>
              <a:rPr lang="en-US" sz="2799" b="1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Po </a:t>
            </a:r>
            <a:r>
              <a:rPr lang="en-US" sz="2799" b="1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dovršení</a:t>
            </a:r>
            <a:r>
              <a:rPr lang="en-US" sz="2799" b="1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18 let:</a:t>
            </a:r>
          </a:p>
          <a:p>
            <a:pPr algn="l">
              <a:lnSpc>
                <a:spcPts val="3919"/>
              </a:lnSpc>
            </a:pP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Jste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považováni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za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dospělého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a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podléháte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standardnímu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trestnímu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právu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podle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trestního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 </a:t>
            </a:r>
            <a:r>
              <a:rPr lang="en-US" sz="2799" spc="-55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zákoníka</a:t>
            </a:r>
            <a:r>
              <a:rPr lang="en-US" sz="2799" spc="-55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Bold"/>
              </a:rPr>
              <a:t>.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966307" y="300249"/>
            <a:ext cx="8027935" cy="9598729"/>
            <a:chOff x="0" y="0"/>
            <a:chExt cx="8603361" cy="10286746"/>
          </a:xfrm>
        </p:grpSpPr>
        <p:sp>
          <p:nvSpPr>
            <p:cNvPr id="11" name="Freeform 11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2"/>
              <a:stretch>
                <a:fillRect t="-1546" b="-154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700679" y="7074186"/>
            <a:ext cx="5946973" cy="594697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Google Shape;129;p2">
            <a:extLst>
              <a:ext uri="{FF2B5EF4-FFF2-40B4-BE49-F238E27FC236}">
                <a16:creationId xmlns:a16="http://schemas.microsoft.com/office/drawing/2014/main" id="{B7053251-5B44-9E43-A138-D4F6272165E7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201264"/>
            <a:ext cx="18288000" cy="2085736"/>
            <a:chOff x="0" y="0"/>
            <a:chExt cx="4866164" cy="270933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63698" y="716691"/>
            <a:ext cx="11552885" cy="3295239"/>
            <a:chOff x="0" y="0"/>
            <a:chExt cx="3042735" cy="867882"/>
          </a:xfrm>
          <a:solidFill>
            <a:srgbClr val="00206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042735" cy="867882"/>
            </a:xfrm>
            <a:custGeom>
              <a:avLst/>
              <a:gdLst/>
              <a:ahLst/>
              <a:cxnLst/>
              <a:rect l="l" t="t" r="r" b="b"/>
              <a:pathLst>
                <a:path w="3042735" h="867882">
                  <a:moveTo>
                    <a:pt x="0" y="0"/>
                  </a:moveTo>
                  <a:lnTo>
                    <a:pt x="3042735" y="0"/>
                  </a:lnTo>
                  <a:lnTo>
                    <a:pt x="3042735" y="867882"/>
                  </a:lnTo>
                  <a:lnTo>
                    <a:pt x="0" y="867882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42735" cy="90598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463698" y="1029627"/>
            <a:ext cx="11552885" cy="992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95"/>
              </a:lnSpc>
              <a:spcBef>
                <a:spcPct val="0"/>
              </a:spcBef>
            </a:pPr>
            <a:r>
              <a:rPr lang="en-US" sz="5854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Kde</a:t>
            </a: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854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hledat</a:t>
            </a: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854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podporu</a:t>
            </a:r>
            <a:endParaRPr lang="en-US" sz="5854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92896" y="2314977"/>
            <a:ext cx="10494490" cy="718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-84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116 111, www.linkabezpeci.cz/</a:t>
            </a:r>
          </a:p>
        </p:txBody>
      </p:sp>
      <p:sp>
        <p:nvSpPr>
          <p:cNvPr id="12" name="Google Shape;129;p2">
            <a:extLst>
              <a:ext uri="{FF2B5EF4-FFF2-40B4-BE49-F238E27FC236}">
                <a16:creationId xmlns:a16="http://schemas.microsoft.com/office/drawing/2014/main" id="{9B8C07AD-652B-D957-D999-695A47F863DA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A256916-B1AB-2DA0-3F14-9024F4D5684F}"/>
              </a:ext>
            </a:extLst>
          </p:cNvPr>
          <p:cNvSpPr txBox="1"/>
          <p:nvPr/>
        </p:nvSpPr>
        <p:spPr>
          <a:xfrm>
            <a:off x="685800" y="8306780"/>
            <a:ext cx="9405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Telefon funguje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každý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</a:p>
          <a:p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7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dní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týdnu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24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hodin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denně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EAF2A96-EAED-0202-CA79-CBFE080DF6EE}"/>
              </a:ext>
            </a:extLst>
          </p:cNvPr>
          <p:cNvSpPr txBox="1"/>
          <p:nvPr/>
        </p:nvSpPr>
        <p:spPr>
          <a:xfrm>
            <a:off x="6067399" y="8263715"/>
            <a:ext cx="6345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Naše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rozhovory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korespondence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jsou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důvěrné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To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znamená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nikomu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neřekneme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čem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hovoříme</a:t>
            </a:r>
            <a:r>
              <a:rPr lang="pl-PL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4B1937-71E7-4BAB-34C2-97D036BA74D1}"/>
              </a:ext>
            </a:extLst>
          </p:cNvPr>
          <p:cNvSpPr txBox="1"/>
          <p:nvPr/>
        </p:nvSpPr>
        <p:spPr>
          <a:xfrm>
            <a:off x="12956720" y="8263715"/>
            <a:ext cx="54047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situaci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ohrožení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tvého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života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nebo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zdraví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spojíme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osobami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které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postarají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tvoji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bezpečnost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4088420D-B763-5395-CFA3-896FEDA9A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011930"/>
            <a:ext cx="18287420" cy="38769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1796730" y="0"/>
            <a:ext cx="6490689" cy="9839754"/>
          </a:xfrm>
          <a:custGeom>
            <a:avLst/>
            <a:gdLst/>
            <a:ahLst/>
            <a:cxnLst/>
            <a:rect l="l" t="t" r="r" b="b"/>
            <a:pathLst>
              <a:path w="5972616" h="9392508">
                <a:moveTo>
                  <a:pt x="0" y="0"/>
                </a:moveTo>
                <a:lnTo>
                  <a:pt x="5972616" y="0"/>
                </a:lnTo>
                <a:lnTo>
                  <a:pt x="5972616" y="9392508"/>
                </a:lnTo>
                <a:lnTo>
                  <a:pt x="0" y="9392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883" r="-3688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-304800" y="767149"/>
            <a:ext cx="14782800" cy="741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pl-PL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Co </a:t>
            </a:r>
            <a:r>
              <a:rPr lang="pl-PL" sz="43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když</a:t>
            </a:r>
            <a:r>
              <a:rPr lang="pl-PL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pl-PL" sz="43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se</a:t>
            </a:r>
            <a:r>
              <a:rPr lang="pl-PL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do “</a:t>
            </a:r>
            <a:r>
              <a:rPr lang="pl-PL" sz="43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toho</a:t>
            </a:r>
            <a:r>
              <a:rPr lang="pl-PL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” </a:t>
            </a:r>
            <a:r>
              <a:rPr lang="pl-PL" sz="43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zapojím</a:t>
            </a:r>
            <a:r>
              <a:rPr lang="pl-PL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  <a:endParaRPr lang="en-US" sz="4399" dirty="0">
              <a:solidFill>
                <a:srgbClr val="051D4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1" name="Google Shape;129;p2">
            <a:extLst>
              <a:ext uri="{FF2B5EF4-FFF2-40B4-BE49-F238E27FC236}">
                <a16:creationId xmlns:a16="http://schemas.microsoft.com/office/drawing/2014/main" id="{C124E87E-80B8-FBA6-DD36-FE5BD0F0D421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4C3D2A-7252-68F2-5271-8A37596EC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019300"/>
            <a:ext cx="9144000" cy="76339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946155" y="1122781"/>
            <a:ext cx="7019697" cy="10556306"/>
          </a:xfrm>
          <a:custGeom>
            <a:avLst/>
            <a:gdLst/>
            <a:ahLst/>
            <a:cxnLst/>
            <a:rect l="l" t="t" r="r" b="b"/>
            <a:pathLst>
              <a:path w="660400" h="993118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32507"/>
                </a:cubicBezTo>
                <a:lnTo>
                  <a:pt x="660400" y="993118"/>
                </a:lnTo>
                <a:lnTo>
                  <a:pt x="0" y="993118"/>
                </a:lnTo>
                <a:lnTo>
                  <a:pt x="0" y="332998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320865" y="1464147"/>
            <a:ext cx="6270276" cy="6270276"/>
            <a:chOff x="0" y="0"/>
            <a:chExt cx="8916670" cy="8916670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09600" y="751782"/>
            <a:ext cx="13749452" cy="74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What if I'm caught up in "it"?</a:t>
            </a:r>
          </a:p>
        </p:txBody>
      </p:sp>
      <p:sp>
        <p:nvSpPr>
          <p:cNvPr id="13" name="Google Shape;129;p2">
            <a:extLst>
              <a:ext uri="{FF2B5EF4-FFF2-40B4-BE49-F238E27FC236}">
                <a16:creationId xmlns:a16="http://schemas.microsoft.com/office/drawing/2014/main" id="{75E3EB61-F8BD-56F9-800E-FADC39527F4A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66A498F-B120-2482-6901-954B39F74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80" y="2276296"/>
            <a:ext cx="9020520" cy="72730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72F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23"/>
          <p:cNvGrpSpPr/>
          <p:nvPr/>
        </p:nvGrpSpPr>
        <p:grpSpPr>
          <a:xfrm rot="5400000">
            <a:off x="-275527" y="7126363"/>
            <a:ext cx="2398303" cy="1878652"/>
            <a:chOff x="22782" y="33598"/>
            <a:chExt cx="767236" cy="677602"/>
          </a:xfrm>
        </p:grpSpPr>
        <p:sp>
          <p:nvSpPr>
            <p:cNvPr id="540" name="Google Shape;540;p23"/>
            <p:cNvSpPr/>
            <p:nvPr/>
          </p:nvSpPr>
          <p:spPr>
            <a:xfrm>
              <a:off x="22782" y="33598"/>
              <a:ext cx="767236" cy="677602"/>
            </a:xfrm>
            <a:custGeom>
              <a:avLst/>
              <a:gdLst/>
              <a:ahLst/>
              <a:cxnLst/>
              <a:rect l="l" t="t" r="r" b="b"/>
              <a:pathLst>
                <a:path w="767236" h="677602" extrusionOk="0">
                  <a:moveTo>
                    <a:pt x="412342" y="16669"/>
                  </a:moveTo>
                  <a:lnTo>
                    <a:pt x="761294" y="627335"/>
                  </a:lnTo>
                  <a:cubicBezTo>
                    <a:pt x="767236" y="637733"/>
                    <a:pt x="767193" y="650509"/>
                    <a:pt x="761182" y="660868"/>
                  </a:cubicBezTo>
                  <a:cubicBezTo>
                    <a:pt x="755170" y="671227"/>
                    <a:pt x="744099" y="677602"/>
                    <a:pt x="732123" y="677602"/>
                  </a:cubicBezTo>
                  <a:lnTo>
                    <a:pt x="35113" y="677602"/>
                  </a:lnTo>
                  <a:cubicBezTo>
                    <a:pt x="23137" y="677602"/>
                    <a:pt x="12066" y="671227"/>
                    <a:pt x="6054" y="660868"/>
                  </a:cubicBezTo>
                  <a:cubicBezTo>
                    <a:pt x="43" y="650509"/>
                    <a:pt x="0" y="637733"/>
                    <a:pt x="5942" y="627335"/>
                  </a:cubicBezTo>
                  <a:lnTo>
                    <a:pt x="354894" y="16669"/>
                  </a:lnTo>
                  <a:cubicBezTo>
                    <a:pt x="360784" y="6361"/>
                    <a:pt x="371746" y="0"/>
                    <a:pt x="383618" y="0"/>
                  </a:cubicBezTo>
                  <a:cubicBezTo>
                    <a:pt x="395490" y="0"/>
                    <a:pt x="406452" y="6361"/>
                    <a:pt x="412342" y="16669"/>
                  </a:cubicBezTo>
                  <a:close/>
                </a:path>
              </a:pathLst>
            </a:custGeom>
            <a:solidFill>
              <a:srgbClr val="197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3"/>
            <p:cNvSpPr txBox="1"/>
            <p:nvPr/>
          </p:nvSpPr>
          <p:spPr>
            <a:xfrm>
              <a:off x="127000" y="349250"/>
              <a:ext cx="5588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875" tIns="48875" rIns="48875" bIns="488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3"/>
          <p:cNvSpPr/>
          <p:nvPr/>
        </p:nvSpPr>
        <p:spPr>
          <a:xfrm>
            <a:off x="1075" y="8715250"/>
            <a:ext cx="18288642" cy="1572580"/>
          </a:xfrm>
          <a:custGeom>
            <a:avLst/>
            <a:gdLst/>
            <a:ahLst/>
            <a:cxnLst/>
            <a:rect l="l" t="t" r="r" b="b"/>
            <a:pathLst>
              <a:path w="11359405" h="833155" extrusionOk="0">
                <a:moveTo>
                  <a:pt x="0" y="0"/>
                </a:moveTo>
                <a:lnTo>
                  <a:pt x="11359405" y="0"/>
                </a:lnTo>
                <a:lnTo>
                  <a:pt x="11359405" y="833155"/>
                </a:lnTo>
                <a:lnTo>
                  <a:pt x="0" y="833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6" name="Google Shape;546;p23"/>
          <p:cNvSpPr/>
          <p:nvPr/>
        </p:nvSpPr>
        <p:spPr>
          <a:xfrm>
            <a:off x="10872153" y="1327603"/>
            <a:ext cx="4838786" cy="7631804"/>
          </a:xfrm>
          <a:custGeom>
            <a:avLst/>
            <a:gdLst/>
            <a:ahLst/>
            <a:cxnLst/>
            <a:rect l="l" t="t" r="r" b="b"/>
            <a:pathLst>
              <a:path w="4875351" h="8184240" extrusionOk="0">
                <a:moveTo>
                  <a:pt x="0" y="0"/>
                </a:moveTo>
                <a:lnTo>
                  <a:pt x="4875351" y="0"/>
                </a:lnTo>
                <a:lnTo>
                  <a:pt x="4875351" y="8184240"/>
                </a:lnTo>
                <a:lnTo>
                  <a:pt x="0" y="8184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929" r="-33929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7" name="Google Shape;547;p23"/>
          <p:cNvSpPr/>
          <p:nvPr/>
        </p:nvSpPr>
        <p:spPr>
          <a:xfrm>
            <a:off x="1952275" y="3120818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70"/>
                </a:lnTo>
                <a:lnTo>
                  <a:pt x="0" y="258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p23"/>
          <p:cNvSpPr/>
          <p:nvPr/>
        </p:nvSpPr>
        <p:spPr>
          <a:xfrm>
            <a:off x="1952275" y="2636055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69"/>
                </a:lnTo>
                <a:lnTo>
                  <a:pt x="0" y="258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1952275" y="3605581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70"/>
                </a:lnTo>
                <a:lnTo>
                  <a:pt x="0" y="258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23"/>
          <p:cNvSpPr txBox="1"/>
          <p:nvPr/>
        </p:nvSpPr>
        <p:spPr>
          <a:xfrm>
            <a:off x="2293382" y="731271"/>
            <a:ext cx="7613100" cy="1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56" b="1" i="0" u="none" strike="noStrike" kern="0" cap="none" spc="0" normalizeH="0" baseline="0" noProof="0" dirty="0" err="1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Další</a:t>
            </a:r>
            <a:r>
              <a:rPr kumimoji="0" lang="en-US" sz="5056" b="1" i="0" u="none" strike="noStrike" kern="0" cap="none" spc="0" normalizeH="0" baseline="0" noProof="0" dirty="0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5056" b="1" i="0" u="none" strike="noStrike" kern="0" cap="none" spc="0" normalizeH="0" baseline="0" noProof="0" dirty="0" err="1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informace</a:t>
            </a:r>
            <a:r>
              <a:rPr kumimoji="0" lang="en-US" sz="5056" b="1" i="0" u="none" strike="noStrike" kern="0" cap="none" spc="0" normalizeH="0" baseline="0" noProof="0" dirty="0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kumimoji="0" lang="en-US" sz="5056" b="1" i="0" u="none" strike="noStrike" kern="0" cap="none" spc="0" normalizeH="0" baseline="0" noProof="0" dirty="0" err="1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projektu</a:t>
            </a:r>
            <a:endParaRPr kumimoji="0" lang="en-US" sz="5056" b="1" i="0" u="none" strike="noStrike" kern="0" cap="none" spc="0" normalizeH="0" baseline="0" noProof="0" dirty="0">
              <a:ln>
                <a:noFill/>
              </a:ln>
              <a:solidFill>
                <a:srgbClr val="1975B9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23"/>
          <p:cNvSpPr txBox="1"/>
          <p:nvPr/>
        </p:nvSpPr>
        <p:spPr>
          <a:xfrm>
            <a:off x="2293382" y="4492394"/>
            <a:ext cx="8669100" cy="253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Financováno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Evropskou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Názory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stanoviska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vyjádřená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tomto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dokumentu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jsou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pouze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názory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autora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autora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nemusí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nutně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odrážet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názory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Evropské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unie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nebo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Výkonné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agentury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pro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vzdělávání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audiovizuální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oblast a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kulturu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(EACEA).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Evropská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unie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ani EACEA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nemohou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nést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odpovědnost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za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tyto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názory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Všechny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výsledky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vyvinuté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rámci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tohoto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projektu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jsou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k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dispozici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pod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otevřenými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licencemi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(CC BY-NC 4.0).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Mohou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být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používány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zdarma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 bez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omezení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Kopírování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nebo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zpracování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těchto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materiálů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celé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nebo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částečné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podobě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bez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souhlasu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autora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zakázáno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Při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použití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výsledků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nutné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uvést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zdroj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financování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jejich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autory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555" name="Google Shape;555;p23"/>
          <p:cNvSpPr txBox="1"/>
          <p:nvPr/>
        </p:nvSpPr>
        <p:spPr>
          <a:xfrm>
            <a:off x="5746462" y="8257662"/>
            <a:ext cx="56625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8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PROJEKT NR 2023-2-PL01-KA210-VET-000176822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6" name="Google Shape;556;p23"/>
          <p:cNvSpPr txBox="1"/>
          <p:nvPr/>
        </p:nvSpPr>
        <p:spPr>
          <a:xfrm>
            <a:off x="2369812" y="2500928"/>
            <a:ext cx="81852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https://www.coventry.ac.uk/wroclaw/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https://kreatywnidlabiznesu.pl/cyber-sec-edu-check/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https://eccedu.net/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7" name="Google Shape;557;p23"/>
          <p:cNvGrpSpPr/>
          <p:nvPr/>
        </p:nvGrpSpPr>
        <p:grpSpPr>
          <a:xfrm rot="5400000">
            <a:off x="15608368" y="1887032"/>
            <a:ext cx="1504526" cy="1337028"/>
            <a:chOff x="36828" y="54313"/>
            <a:chExt cx="739143" cy="656887"/>
          </a:xfrm>
        </p:grpSpPr>
        <p:sp>
          <p:nvSpPr>
            <p:cNvPr id="558" name="Google Shape;558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1C9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23"/>
          <p:cNvGrpSpPr/>
          <p:nvPr/>
        </p:nvGrpSpPr>
        <p:grpSpPr>
          <a:xfrm rot="5400000">
            <a:off x="16540492" y="495532"/>
            <a:ext cx="1504526" cy="1337028"/>
            <a:chOff x="36828" y="54313"/>
            <a:chExt cx="739143" cy="656887"/>
          </a:xfrm>
        </p:grpSpPr>
        <p:sp>
          <p:nvSpPr>
            <p:cNvPr id="561" name="Google Shape;561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2C53AB"/>
            </a:solidFill>
            <a:ln w="38100" cap="sq" cmpd="sng">
              <a:solidFill>
                <a:srgbClr val="2C53A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23"/>
          <p:cNvGrpSpPr/>
          <p:nvPr/>
        </p:nvGrpSpPr>
        <p:grpSpPr>
          <a:xfrm rot="-5400000">
            <a:off x="15068185" y="463628"/>
            <a:ext cx="1489532" cy="1325974"/>
            <a:chOff x="40511" y="59744"/>
            <a:chExt cx="731777" cy="651456"/>
          </a:xfrm>
        </p:grpSpPr>
        <p:sp>
          <p:nvSpPr>
            <p:cNvPr id="564" name="Google Shape;564;p23"/>
            <p:cNvSpPr/>
            <p:nvPr/>
          </p:nvSpPr>
          <p:spPr>
            <a:xfrm>
              <a:off x="40511" y="59744"/>
              <a:ext cx="731777" cy="651456"/>
            </a:xfrm>
            <a:custGeom>
              <a:avLst/>
              <a:gdLst/>
              <a:ahLst/>
              <a:cxnLst/>
              <a:rect l="l" t="t" r="r" b="b"/>
              <a:pathLst>
                <a:path w="731777" h="651456" extrusionOk="0">
                  <a:moveTo>
                    <a:pt x="416967" y="29642"/>
                  </a:moveTo>
                  <a:lnTo>
                    <a:pt x="721211" y="562070"/>
                  </a:lnTo>
                  <a:cubicBezTo>
                    <a:pt x="731778" y="580561"/>
                    <a:pt x="731702" y="603279"/>
                    <a:pt x="721012" y="621699"/>
                  </a:cubicBezTo>
                  <a:cubicBezTo>
                    <a:pt x="710323" y="640119"/>
                    <a:pt x="690636" y="651456"/>
                    <a:pt x="669339" y="651456"/>
                  </a:cubicBezTo>
                  <a:lnTo>
                    <a:pt x="62439" y="651456"/>
                  </a:lnTo>
                  <a:cubicBezTo>
                    <a:pt x="41142" y="651456"/>
                    <a:pt x="21455" y="640119"/>
                    <a:pt x="10766" y="621699"/>
                  </a:cubicBezTo>
                  <a:cubicBezTo>
                    <a:pt x="76" y="603279"/>
                    <a:pt x="0" y="580561"/>
                    <a:pt x="10567" y="562070"/>
                  </a:cubicBezTo>
                  <a:lnTo>
                    <a:pt x="314811" y="29642"/>
                  </a:lnTo>
                  <a:cubicBezTo>
                    <a:pt x="325285" y="11312"/>
                    <a:pt x="344778" y="0"/>
                    <a:pt x="365889" y="0"/>
                  </a:cubicBezTo>
                  <a:cubicBezTo>
                    <a:pt x="387000" y="0"/>
                    <a:pt x="406493" y="11312"/>
                    <a:pt x="416967" y="29642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23"/>
          <p:cNvGrpSpPr/>
          <p:nvPr/>
        </p:nvGrpSpPr>
        <p:grpSpPr>
          <a:xfrm rot="5400000">
            <a:off x="16592883" y="3136952"/>
            <a:ext cx="1504526" cy="1337028"/>
            <a:chOff x="36828" y="54313"/>
            <a:chExt cx="739143" cy="656887"/>
          </a:xfrm>
        </p:grpSpPr>
        <p:sp>
          <p:nvSpPr>
            <p:cNvPr id="567" name="Google Shape;567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568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E50862E6-EE0D-A3C2-89E2-A78B87EF6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90" y="8887749"/>
            <a:ext cx="11424419" cy="1255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2"/>
            <a:ext cx="18288000" cy="10287010"/>
            <a:chOff x="0" y="-18644"/>
            <a:chExt cx="3042735" cy="852765"/>
          </a:xfrm>
          <a:solidFill>
            <a:srgbClr val="00206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3042735" cy="834121"/>
            </a:xfrm>
            <a:custGeom>
              <a:avLst/>
              <a:gdLst/>
              <a:ahLst/>
              <a:cxnLst/>
              <a:rect l="l" t="t" r="r" b="b"/>
              <a:pathLst>
                <a:path w="3042735" h="834121">
                  <a:moveTo>
                    <a:pt x="0" y="0"/>
                  </a:moveTo>
                  <a:lnTo>
                    <a:pt x="3042735" y="0"/>
                  </a:lnTo>
                  <a:lnTo>
                    <a:pt x="3042735" y="834121"/>
                  </a:lnTo>
                  <a:lnTo>
                    <a:pt x="0" y="834121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8644"/>
              <a:ext cx="3042735" cy="8527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45896" y="394981"/>
            <a:ext cx="13196207" cy="982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195"/>
              </a:lnSpc>
              <a:spcBef>
                <a:spcPct val="0"/>
              </a:spcBef>
            </a:pP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Co je </a:t>
            </a:r>
            <a:r>
              <a:rPr lang="en-US" sz="5854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kyberšikana</a:t>
            </a: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pic>
        <p:nvPicPr>
          <p:cNvPr id="1026" name="Picture 2" descr="Obraz zawierający ubrania, osoba, Ludzka twarz, komputer&#10;&#10;Opis wygenerowany automatycznie">
            <a:extLst>
              <a:ext uri="{FF2B5EF4-FFF2-40B4-BE49-F238E27FC236}">
                <a16:creationId xmlns:a16="http://schemas.microsoft.com/office/drawing/2014/main" id="{873697C9-E355-97DA-0D69-E7A76D14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772473"/>
            <a:ext cx="8039100" cy="80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29;p2">
            <a:extLst>
              <a:ext uri="{FF2B5EF4-FFF2-40B4-BE49-F238E27FC236}">
                <a16:creationId xmlns:a16="http://schemas.microsoft.com/office/drawing/2014/main" id="{D3897F02-679C-4C90-1118-8B4DD8B99435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5D9222-2655-758C-112A-661660B7F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2FD47396-B35B-A9AF-FD78-6221ED0155A8}"/>
              </a:ext>
            </a:extLst>
          </p:cNvPr>
          <p:cNvGrpSpPr/>
          <p:nvPr/>
        </p:nvGrpSpPr>
        <p:grpSpPr>
          <a:xfrm>
            <a:off x="3783850" y="1485900"/>
            <a:ext cx="10515600" cy="7315200"/>
            <a:chOff x="0" y="-18644"/>
            <a:chExt cx="3042735" cy="852765"/>
          </a:xfrm>
          <a:solidFill>
            <a:srgbClr val="002060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62A5AB8-C094-34E7-86E4-36050D4C0547}"/>
                </a:ext>
              </a:extLst>
            </p:cNvPr>
            <p:cNvSpPr/>
            <p:nvPr/>
          </p:nvSpPr>
          <p:spPr>
            <a:xfrm>
              <a:off x="0" y="0"/>
              <a:ext cx="3042735" cy="834121"/>
            </a:xfrm>
            <a:custGeom>
              <a:avLst/>
              <a:gdLst/>
              <a:ahLst/>
              <a:cxnLst/>
              <a:rect l="l" t="t" r="r" b="b"/>
              <a:pathLst>
                <a:path w="3042735" h="834121">
                  <a:moveTo>
                    <a:pt x="0" y="0"/>
                  </a:moveTo>
                  <a:lnTo>
                    <a:pt x="3042735" y="0"/>
                  </a:lnTo>
                  <a:lnTo>
                    <a:pt x="3042735" y="834121"/>
                  </a:lnTo>
                  <a:lnTo>
                    <a:pt x="0" y="834121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944A9DE-804A-2E50-7029-7FB1FEF0CD01}"/>
                </a:ext>
              </a:extLst>
            </p:cNvPr>
            <p:cNvSpPr txBox="1"/>
            <p:nvPr/>
          </p:nvSpPr>
          <p:spPr>
            <a:xfrm>
              <a:off x="0" y="-18644"/>
              <a:ext cx="3042735" cy="8527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E454CA0-C447-3155-C4C8-C57A7D80CE7A}"/>
              </a:ext>
            </a:extLst>
          </p:cNvPr>
          <p:cNvSpPr txBox="1"/>
          <p:nvPr/>
        </p:nvSpPr>
        <p:spPr>
          <a:xfrm>
            <a:off x="4825344" y="1996343"/>
            <a:ext cx="7974293" cy="982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195"/>
              </a:lnSpc>
              <a:spcBef>
                <a:spcPct val="0"/>
              </a:spcBef>
            </a:pP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Co je </a:t>
            </a:r>
            <a:r>
              <a:rPr lang="en-US" sz="5854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kyberšikana</a:t>
            </a: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43E014E-AF79-2184-3E54-BB7909BF8BBE}"/>
              </a:ext>
            </a:extLst>
          </p:cNvPr>
          <p:cNvSpPr txBox="1"/>
          <p:nvPr/>
        </p:nvSpPr>
        <p:spPr>
          <a:xfrm>
            <a:off x="4582885" y="4406336"/>
            <a:ext cx="845921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Kyberšikana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je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násilí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za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použití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elektronických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zařízení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jako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je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telefon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nebo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počítač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1" name="Google Shape;129;p2">
            <a:extLst>
              <a:ext uri="{FF2B5EF4-FFF2-40B4-BE49-F238E27FC236}">
                <a16:creationId xmlns:a16="http://schemas.microsoft.com/office/drawing/2014/main" id="{E7E024E8-47B3-9E98-032F-FFB91EC9ACA2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01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D4948-A19E-B24A-D387-46DE2309C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C5AE594C-BBBC-9D7F-53F6-B024A5BA083D}"/>
              </a:ext>
            </a:extLst>
          </p:cNvPr>
          <p:cNvGrpSpPr/>
          <p:nvPr/>
        </p:nvGrpSpPr>
        <p:grpSpPr>
          <a:xfrm>
            <a:off x="0" y="2"/>
            <a:ext cx="18288000" cy="10287010"/>
            <a:chOff x="0" y="-18644"/>
            <a:chExt cx="3042735" cy="852765"/>
          </a:xfrm>
          <a:solidFill>
            <a:srgbClr val="002060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AAB9CD3-8A96-9ADF-6639-03DECEA23BAB}"/>
                </a:ext>
              </a:extLst>
            </p:cNvPr>
            <p:cNvSpPr/>
            <p:nvPr/>
          </p:nvSpPr>
          <p:spPr>
            <a:xfrm>
              <a:off x="0" y="0"/>
              <a:ext cx="3042735" cy="834121"/>
            </a:xfrm>
            <a:custGeom>
              <a:avLst/>
              <a:gdLst/>
              <a:ahLst/>
              <a:cxnLst/>
              <a:rect l="l" t="t" r="r" b="b"/>
              <a:pathLst>
                <a:path w="3042735" h="834121">
                  <a:moveTo>
                    <a:pt x="0" y="0"/>
                  </a:moveTo>
                  <a:lnTo>
                    <a:pt x="3042735" y="0"/>
                  </a:lnTo>
                  <a:lnTo>
                    <a:pt x="3042735" y="834121"/>
                  </a:lnTo>
                  <a:lnTo>
                    <a:pt x="0" y="834121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7877403-D495-32E5-990F-3D75026C99BA}"/>
                </a:ext>
              </a:extLst>
            </p:cNvPr>
            <p:cNvSpPr txBox="1"/>
            <p:nvPr/>
          </p:nvSpPr>
          <p:spPr>
            <a:xfrm>
              <a:off x="0" y="-18644"/>
              <a:ext cx="3042735" cy="8527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E70C8DA-FE40-1D61-A8C9-22EE0A66C3BA}"/>
              </a:ext>
            </a:extLst>
          </p:cNvPr>
          <p:cNvSpPr txBox="1"/>
          <p:nvPr/>
        </p:nvSpPr>
        <p:spPr>
          <a:xfrm>
            <a:off x="2545896" y="1304669"/>
            <a:ext cx="13196207" cy="982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195"/>
              </a:lnSpc>
              <a:spcBef>
                <a:spcPct val="0"/>
              </a:spcBef>
            </a:pP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Je </a:t>
            </a:r>
            <a:r>
              <a:rPr lang="en-US" sz="5854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kyberšikana</a:t>
            </a: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...?</a:t>
            </a:r>
          </a:p>
        </p:txBody>
      </p:sp>
      <p:sp>
        <p:nvSpPr>
          <p:cNvPr id="11" name="Google Shape;129;p2">
            <a:extLst>
              <a:ext uri="{FF2B5EF4-FFF2-40B4-BE49-F238E27FC236}">
                <a16:creationId xmlns:a16="http://schemas.microsoft.com/office/drawing/2014/main" id="{C2F28A4B-E86C-A0F0-8896-A342D94461C3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84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56283" y="-2445901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6007842" y="-1797460"/>
            <a:ext cx="13881919" cy="1388191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/>
          <p:nvPr/>
        </p:nvGrpSpPr>
        <p:grpSpPr>
          <a:xfrm>
            <a:off x="9673220" y="2001848"/>
            <a:ext cx="6365658" cy="5569951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69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3118" y="4274502"/>
            <a:ext cx="6382082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2879"/>
              </a:lnSpc>
              <a:spcBef>
                <a:spcPct val="0"/>
              </a:spcBef>
            </a:pPr>
            <a:r>
              <a:rPr lang="en-US" sz="9199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Tři</a:t>
            </a:r>
            <a:r>
              <a:rPr lang="en-US" sz="9199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role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97792" y="1087186"/>
            <a:ext cx="3135845" cy="789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553"/>
              </a:lnSpc>
              <a:spcBef>
                <a:spcPct val="0"/>
              </a:spcBef>
            </a:pPr>
            <a:r>
              <a:rPr lang="en-US" sz="4680" dirty="0" err="1">
                <a:solidFill>
                  <a:srgbClr val="00569E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Pachatel</a:t>
            </a:r>
            <a:endParaRPr lang="en-US" sz="4680" dirty="0">
              <a:solidFill>
                <a:srgbClr val="00569E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27421" y="7584867"/>
            <a:ext cx="2091597" cy="79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53"/>
              </a:lnSpc>
              <a:spcBef>
                <a:spcPct val="0"/>
              </a:spcBef>
            </a:pPr>
            <a:r>
              <a:rPr lang="en-US" sz="4680" dirty="0" err="1">
                <a:solidFill>
                  <a:srgbClr val="00569E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Oběť</a:t>
            </a:r>
            <a:endParaRPr lang="en-US" sz="4680" dirty="0">
              <a:solidFill>
                <a:srgbClr val="00569E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672611" y="7584867"/>
            <a:ext cx="2732535" cy="79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53"/>
              </a:lnSpc>
              <a:spcBef>
                <a:spcPct val="0"/>
              </a:spcBef>
            </a:pPr>
            <a:r>
              <a:rPr lang="en-US" sz="4680" dirty="0" err="1">
                <a:solidFill>
                  <a:srgbClr val="00569E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Svědek</a:t>
            </a:r>
            <a:endParaRPr lang="en-US" sz="4680" dirty="0">
              <a:solidFill>
                <a:srgbClr val="00569E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5" name="Google Shape;129;p2">
            <a:extLst>
              <a:ext uri="{FF2B5EF4-FFF2-40B4-BE49-F238E27FC236}">
                <a16:creationId xmlns:a16="http://schemas.microsoft.com/office/drawing/2014/main" id="{A328588D-39C5-AADA-AE2F-1DD34BD9D160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02273" y="-8767"/>
            <a:ext cx="4907787" cy="10295767"/>
          </a:xfrm>
          <a:custGeom>
            <a:avLst/>
            <a:gdLst/>
            <a:ahLst/>
            <a:cxnLst/>
            <a:rect l="l" t="t" r="r" b="b"/>
            <a:pathLst>
              <a:path w="4907787" h="10295767">
                <a:moveTo>
                  <a:pt x="0" y="0"/>
                </a:moveTo>
                <a:lnTo>
                  <a:pt x="4907787" y="0"/>
                </a:lnTo>
                <a:lnTo>
                  <a:pt x="4907787" y="10295767"/>
                </a:lnTo>
                <a:lnTo>
                  <a:pt x="0" y="10295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412" r="-74461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028700" y="4169393"/>
            <a:ext cx="14586028" cy="5088907"/>
            <a:chOff x="0" y="0"/>
            <a:chExt cx="3841588" cy="13402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1588" cy="1340288"/>
            </a:xfrm>
            <a:custGeom>
              <a:avLst/>
              <a:gdLst/>
              <a:ahLst/>
              <a:cxnLst/>
              <a:rect l="l" t="t" r="r" b="b"/>
              <a:pathLst>
                <a:path w="3841588" h="1340288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41588" cy="1378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70420" y="880333"/>
            <a:ext cx="11191879" cy="112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7"/>
              </a:lnSpc>
              <a:spcBef>
                <a:spcPct val="0"/>
              </a:spcBef>
            </a:pPr>
            <a:r>
              <a:rPr lang="en-US" sz="6605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Skupinová</a:t>
            </a:r>
            <a:r>
              <a:rPr lang="en-US" sz="6605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6605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aktivita</a:t>
            </a:r>
            <a:endParaRPr lang="en-US" sz="6605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420" y="2235524"/>
            <a:ext cx="11745405" cy="172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jsou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rozděleni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tří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skupin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přičemž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každá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skupina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má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stejný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úkol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říct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učiteli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že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vědí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situaci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kyberšikany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vůči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spolužákovi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Kyberšikana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zahrnuje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vytváření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urážlivých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memů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jejich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posílání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spolu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s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pomluvy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ostatním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studentům</a:t>
            </a:r>
            <a:r>
              <a:rPr lang="en-US" sz="2399" spc="-47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62920" y="5598167"/>
            <a:ext cx="4161784" cy="302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Skupina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1 –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oběti</a:t>
            </a:r>
            <a:endParaRPr lang="en-US" sz="2400" spc="-48" dirty="0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Skupina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2 –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svědci</a:t>
            </a:r>
            <a:endParaRPr lang="en-US" sz="2400" spc="-48" dirty="0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Skupina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3 –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pachatelé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kteří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už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nechtějí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pokračovat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v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šikanování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spolužáka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endParaRPr lang="en-US" sz="2400" spc="-48" dirty="0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5938890" y="4498062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2178240" y="4493743"/>
            <a:ext cx="2731145" cy="111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Rozdělení</a:t>
            </a:r>
            <a:r>
              <a:rPr lang="en-US" sz="3200" dirty="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200" dirty="0" err="1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skupin</a:t>
            </a:r>
            <a:r>
              <a:rPr lang="en-US" sz="3200" dirty="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36475" y="5598167"/>
            <a:ext cx="8391972" cy="2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Zamyslete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nad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tím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, jak se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cítíte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před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tím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než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půjdete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mluvit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s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učitelem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Napište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3-5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prvních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vět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které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chcete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učiteli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říct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Zamyslete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se, co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řeknete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když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vás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učitel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zeptá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proč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to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hlásíte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až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48" dirty="0" err="1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teď</a:t>
            </a:r>
            <a:r>
              <a:rPr lang="en-US" sz="2400" spc="-48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27853" y="4493743"/>
            <a:ext cx="3329147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V </a:t>
            </a:r>
            <a:r>
              <a:rPr lang="en-US" sz="3200" dirty="0" err="1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rámci</a:t>
            </a:r>
            <a:r>
              <a:rPr lang="en-US" sz="3200" dirty="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200" dirty="0" err="1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skupin</a:t>
            </a:r>
            <a:r>
              <a:rPr lang="en-US" sz="3200" dirty="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</a:t>
            </a:r>
          </a:p>
        </p:txBody>
      </p:sp>
      <p:sp>
        <p:nvSpPr>
          <p:cNvPr id="16" name="Google Shape;129;p2">
            <a:extLst>
              <a:ext uri="{FF2B5EF4-FFF2-40B4-BE49-F238E27FC236}">
                <a16:creationId xmlns:a16="http://schemas.microsoft.com/office/drawing/2014/main" id="{C785AE3B-A25E-98AB-CF65-9B18D6118B43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17814" y="-315404"/>
            <a:ext cx="3964281" cy="10917809"/>
            <a:chOff x="0" y="0"/>
            <a:chExt cx="1044090" cy="2875472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50939" y="339680"/>
            <a:ext cx="6760246" cy="124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48"/>
              </a:lnSpc>
              <a:spcBef>
                <a:spcPct val="0"/>
              </a:spcBef>
            </a:pPr>
            <a:r>
              <a:rPr lang="en-US" sz="732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Pracovní</a:t>
            </a:r>
            <a:r>
              <a:rPr lang="en-US" sz="732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list</a:t>
            </a:r>
          </a:p>
        </p:txBody>
      </p:sp>
      <p:sp>
        <p:nvSpPr>
          <p:cNvPr id="9" name="Freeform 9"/>
          <p:cNvSpPr/>
          <p:nvPr/>
        </p:nvSpPr>
        <p:spPr>
          <a:xfrm>
            <a:off x="11704180" y="447246"/>
            <a:ext cx="5972616" cy="9392508"/>
          </a:xfrm>
          <a:custGeom>
            <a:avLst/>
            <a:gdLst/>
            <a:ahLst/>
            <a:cxnLst/>
            <a:rect l="l" t="t" r="r" b="b"/>
            <a:pathLst>
              <a:path w="5972616" h="9392508">
                <a:moveTo>
                  <a:pt x="0" y="0"/>
                </a:moveTo>
                <a:lnTo>
                  <a:pt x="5972616" y="0"/>
                </a:lnTo>
                <a:lnTo>
                  <a:pt x="5972616" y="9392508"/>
                </a:lnTo>
                <a:lnTo>
                  <a:pt x="0" y="9392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87" r="-238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Google Shape;129;p2">
            <a:extLst>
              <a:ext uri="{FF2B5EF4-FFF2-40B4-BE49-F238E27FC236}">
                <a16:creationId xmlns:a16="http://schemas.microsoft.com/office/drawing/2014/main" id="{0A91A9A5-36BD-03A4-EF38-FD3CBE0B0148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69A148B-D471-54FE-30AA-125D1D374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84" y="1714500"/>
            <a:ext cx="8043756" cy="77150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6224860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4" name="Group 14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Google Shape;129;p2">
            <a:extLst>
              <a:ext uri="{FF2B5EF4-FFF2-40B4-BE49-F238E27FC236}">
                <a16:creationId xmlns:a16="http://schemas.microsoft.com/office/drawing/2014/main" id="{E7FF726E-1B42-3FAA-1D0E-D9DB091CE0DE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6B1D3CD-6110-CAAF-ACD7-8A79BF1A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270" y="2115054"/>
            <a:ext cx="13635459" cy="54441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3" name="Freeform 3"/>
          <p:cNvSpPr/>
          <p:nvPr/>
        </p:nvSpPr>
        <p:spPr>
          <a:xfrm rot="5400000">
            <a:off x="8990215" y="810330"/>
            <a:ext cx="8541900" cy="8666340"/>
          </a:xfrm>
          <a:custGeom>
            <a:avLst/>
            <a:gdLst/>
            <a:ahLst/>
            <a:cxnLst/>
            <a:rect l="l" t="t" r="r" b="b"/>
            <a:pathLst>
              <a:path w="8541900" h="8666340">
                <a:moveTo>
                  <a:pt x="0" y="0"/>
                </a:moveTo>
                <a:lnTo>
                  <a:pt x="8541901" y="0"/>
                </a:lnTo>
                <a:lnTo>
                  <a:pt x="8541901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5400000">
            <a:off x="2832861" y="810330"/>
            <a:ext cx="8541900" cy="8666340"/>
          </a:xfrm>
          <a:custGeom>
            <a:avLst/>
            <a:gdLst/>
            <a:ahLst/>
            <a:cxnLst/>
            <a:rect l="l" t="t" r="r" b="b"/>
            <a:pathLst>
              <a:path w="8541900" h="866634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3061529" y="2360545"/>
            <a:ext cx="12164941" cy="5565910"/>
            <a:chOff x="0" y="0"/>
            <a:chExt cx="3203935" cy="1465919"/>
          </a:xfrm>
          <a:solidFill>
            <a:srgbClr val="00206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203935" cy="1465919"/>
            </a:xfrm>
            <a:custGeom>
              <a:avLst/>
              <a:gdLst/>
              <a:ahLst/>
              <a:cxnLst/>
              <a:rect l="l" t="t" r="r" b="b"/>
              <a:pathLst>
                <a:path w="3203935" h="1465919">
                  <a:moveTo>
                    <a:pt x="0" y="0"/>
                  </a:moveTo>
                  <a:lnTo>
                    <a:pt x="3203935" y="0"/>
                  </a:lnTo>
                  <a:lnTo>
                    <a:pt x="3203935" y="1465919"/>
                  </a:lnTo>
                  <a:lnTo>
                    <a:pt x="0" y="1465919"/>
                  </a:lnTo>
                  <a:close/>
                </a:path>
              </a:pathLst>
            </a:custGeom>
            <a:grpFill/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03935" cy="150401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32775" y="2526983"/>
            <a:ext cx="11622449" cy="3325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 dirty="0" err="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Diskuze</a:t>
            </a:r>
            <a:r>
              <a:rPr lang="en-US" sz="9600" dirty="0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o </a:t>
            </a:r>
            <a:r>
              <a:rPr lang="en-US" sz="9600" dirty="0" err="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výsledcích</a:t>
            </a:r>
            <a:endParaRPr lang="en-US" sz="9600" dirty="0">
              <a:solidFill>
                <a:srgbClr val="FFFFFF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9" name="Google Shape;129;p2">
            <a:extLst>
              <a:ext uri="{FF2B5EF4-FFF2-40B4-BE49-F238E27FC236}">
                <a16:creationId xmlns:a16="http://schemas.microsoft.com/office/drawing/2014/main" id="{04F38EA9-07DD-E0BE-AC45-57F373A4724F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475</Words>
  <Application>Microsoft Office PowerPoint</Application>
  <PresentationFormat>Niestandardowy</PresentationFormat>
  <Paragraphs>51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Open Sans</vt:lpstr>
      <vt:lpstr>Open Sans Extra Bold</vt:lpstr>
      <vt:lpstr>Calibri</vt:lpstr>
      <vt:lpstr>Aptos</vt:lpstr>
      <vt:lpstr>Open Sans ExtraBold</vt:lpstr>
      <vt:lpstr>Poppins</vt:lpstr>
      <vt:lpstr>Arial</vt:lpstr>
      <vt:lpstr>Office Theme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4 - CYBERPRZEMOC - prezentacja</dc:title>
  <cp:lastModifiedBy>Jadwiga Maj</cp:lastModifiedBy>
  <cp:revision>8</cp:revision>
  <dcterms:created xsi:type="dcterms:W3CDTF">2006-08-16T00:00:00Z</dcterms:created>
  <dcterms:modified xsi:type="dcterms:W3CDTF">2025-02-24T11:49:51Z</dcterms:modified>
  <dc:identifier>DAGWfD0RRfU</dc:identifier>
</cp:coreProperties>
</file>