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</p:sldIdLst>
  <p:sldSz cx="18288000" cy="10287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pitchFamily="34" charset="0"/>
      <p:regular r:id="rId23"/>
      <p:bold r:id="rId24"/>
    </p:embeddedFont>
    <p:embeddedFont>
      <p:font typeface="Open Sans Extra Bold" panose="020B0604020202020204" charset="0"/>
      <p:regular r:id="rId25"/>
    </p:embeddedFont>
    <p:embeddedFont>
      <p:font typeface="Open Sans ExtraBold" panose="020B0906030804020204" pitchFamily="34" charset="0"/>
      <p:bold r:id="rId26"/>
      <p:boldItalic r:id="rId27"/>
    </p:embeddedFont>
    <p:embeddedFont>
      <p:font typeface="Poppins" panose="00000500000000000000" pitchFamily="2" charset="-18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Czy te historie są prawdziwe?</a:t>
            </a:r>
          </a:p>
          <a:p>
            <a:r>
              <a:rPr lang="en-US"/>
              <a:t>Nie. Co nie znaczy, że nie mogły się wydarzyć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Czy te historie są prawdziwe?</a:t>
            </a:r>
          </a:p>
          <a:p>
            <a:r>
              <a:rPr lang="en-US"/>
              <a:t>Nie. Co nie znaczy, że nie mogły się wydarzyć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Kliknięcie podejrzanego linku i przejęcie konta: Kliknąłem w link, który wyglądał jak od znajomego, i wpisałem tam swoje dane logowania. Wtedy ktoś przejął moje konto i teraz nie mam dostępu do ważnych rzeczy.</a:t>
            </a:r>
          </a:p>
          <a:p>
            <a:r>
              <a:rPr lang="en-US"/>
              <a:t>Dostęp do konta po zostawieniu otwartego laptopa: Zostawiłam otwarty laptop w szkole, a ktoś wszedł na moje konto społecznościowe i opublikował niemiłe rzeczy, udając mnie. Teraz muszę tłumaczyć się nauczycielom i znajomym, bo wszyscy myślą, że to ja.</a:t>
            </a:r>
          </a:p>
          <a:p>
            <a:r>
              <a:rPr lang="en-US"/>
              <a:t>Kradzież pieniędzy przez słabe hasło: Ustawiłam bardzo proste hasło do mojego konta bankowego i ktoś je złamał, kradnąc wszystkie pieniądze. Teraz muszę walczyć o to, żeby je odzyskać.</a:t>
            </a:r>
          </a:p>
          <a:p>
            <a:r>
              <a:rPr lang="en-US"/>
              <a:t>Utrata konta w grze po podzieleniu się hasłem: Dałem koledze moje hasło do gry, a on zmienił je i zaczął używać mojego konta. Straciłem wszystkie moje osiągnięcia, nad którymi pracowałem przez długi czas.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86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95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11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97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3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0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22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93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87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7441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91331" y="3298747"/>
            <a:ext cx="9858000" cy="313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6"/>
              </a:lnSpc>
              <a:buClr>
                <a:srgbClr val="000000"/>
              </a:buClr>
            </a:pPr>
            <a:r>
              <a:rPr kumimoji="0" lang="pl-PL" sz="9156" b="0" i="0" u="none" strike="noStrike" kern="0" cap="none" spc="0" normalizeH="0" baseline="0" noProof="0" dirty="0" err="1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Lekce</a:t>
            </a:r>
            <a:r>
              <a:rPr kumimoji="0" lang="pl-PL" sz="9156" b="0" i="0" u="none" strike="noStrike" kern="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 5</a:t>
            </a:r>
            <a:b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pl-PL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Pravda</a:t>
            </a:r>
            <a:r>
              <a:rPr lang="pl-PL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pl-PL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nebo</a:t>
            </a:r>
            <a:r>
              <a:rPr lang="pl-PL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pl-PL" sz="5400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lež</a:t>
            </a:r>
            <a:r>
              <a:rPr lang="pl-PL" sz="54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 </a:t>
            </a:r>
          </a:p>
        </p:txBody>
      </p:sp>
      <p:sp>
        <p:nvSpPr>
          <p:cNvPr id="85" name="Google Shape;85;p1"/>
          <p:cNvSpPr/>
          <p:nvPr/>
        </p:nvSpPr>
        <p:spPr>
          <a:xfrm>
            <a:off x="8757394" y="7522582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 extrusionOk="0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29681" y="6898423"/>
            <a:ext cx="4971119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2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Identifikace</a:t>
            </a:r>
            <a:r>
              <a:rPr lang="en-US" sz="2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boj</a:t>
            </a:r>
            <a:r>
              <a:rPr lang="en-US" sz="2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proti</a:t>
            </a:r>
            <a:r>
              <a:rPr lang="en-US" sz="2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digitální</a:t>
            </a:r>
            <a:r>
              <a:rPr lang="en-US" sz="2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dezinformaci</a:t>
            </a:r>
            <a:endParaRPr lang="en-US" sz="2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01458" y="196896"/>
            <a:ext cx="3642074" cy="3642074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59882" y="8981095"/>
            <a:ext cx="7747239" cy="1233491"/>
            <a:chOff x="0" y="0"/>
            <a:chExt cx="2776390" cy="442048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2776390" cy="442048"/>
            </a:xfrm>
            <a:custGeom>
              <a:avLst/>
              <a:gdLst/>
              <a:ahLst/>
              <a:cxnLst/>
              <a:rect l="l" t="t" r="r" b="b"/>
              <a:pathLst>
                <a:path w="2776390" h="442048" extrusionOk="0">
                  <a:moveTo>
                    <a:pt x="0" y="0"/>
                  </a:moveTo>
                  <a:lnTo>
                    <a:pt x="2776390" y="0"/>
                  </a:lnTo>
                  <a:lnTo>
                    <a:pt x="2776390" y="442048"/>
                  </a:lnTo>
                  <a:lnTo>
                    <a:pt x="0" y="442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38100"/>
              <a:ext cx="2776390" cy="403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WZMACNIACZ: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LEWADER: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 rot="5400000">
            <a:off x="15928467" y="1561271"/>
            <a:ext cx="1504489" cy="1337061"/>
            <a:chOff x="36828" y="54313"/>
            <a:chExt cx="739143" cy="656887"/>
          </a:xfrm>
        </p:grpSpPr>
        <p:sp>
          <p:nvSpPr>
            <p:cNvPr id="99" name="Google Shape;99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 rot="5400000">
            <a:off x="16860591" y="169771"/>
            <a:ext cx="1504489" cy="1337061"/>
            <a:chOff x="36828" y="54313"/>
            <a:chExt cx="739143" cy="656887"/>
          </a:xfrm>
        </p:grpSpPr>
        <p:sp>
          <p:nvSpPr>
            <p:cNvPr id="102" name="Google Shape;102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 rot="-5400000">
            <a:off x="15388322" y="137907"/>
            <a:ext cx="1489496" cy="1326006"/>
            <a:chOff x="40511" y="59744"/>
            <a:chExt cx="731777" cy="651456"/>
          </a:xfrm>
        </p:grpSpPr>
        <p:sp>
          <p:nvSpPr>
            <p:cNvPr id="105" name="Google Shape;105;p1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5400000">
            <a:off x="16912982" y="2811191"/>
            <a:ext cx="1504489" cy="1337061"/>
            <a:chOff x="36828" y="54313"/>
            <a:chExt cx="739143" cy="656887"/>
          </a:xfrm>
        </p:grpSpPr>
        <p:sp>
          <p:nvSpPr>
            <p:cNvPr id="108" name="Google Shape;108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8018075" y="5261700"/>
            <a:ext cx="10258200" cy="5025300"/>
          </a:xfrm>
          <a:prstGeom prst="rtTriangle">
            <a:avLst/>
          </a:prstGeom>
          <a:solidFill>
            <a:srgbClr val="051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51D40"/>
              </a:solidFill>
              <a:effectLst/>
              <a:highlight>
                <a:srgbClr val="051D4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0F5FCD-03E3-D56A-FBDA-852C47A84BF8}"/>
              </a:ext>
            </a:extLst>
          </p:cNvPr>
          <p:cNvSpPr txBox="1"/>
          <p:nvPr/>
        </p:nvSpPr>
        <p:spPr>
          <a:xfrm>
            <a:off x="4584247" y="4679369"/>
            <a:ext cx="916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87EA054-7627-6B1B-10C2-804E7FD24BFE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66" y="3143200"/>
            <a:ext cx="9146584" cy="5246370"/>
            <a:chOff x="0" y="0"/>
            <a:chExt cx="7981950" cy="457835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B8E0457-FD29-D875-6832-D3B86E35C7C5}"/>
                </a:ext>
              </a:extLst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7451D60-68C5-3C37-DF92-E716E0B2A18B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CEACCDA-2DA9-98F9-4166-7FC9E8934EC9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FD68F28-5C19-9D40-DCCD-F7E6B7E1E262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CF4EFD54-5DEB-9686-423E-CA42ED78D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855" y="3437908"/>
            <a:ext cx="6883592" cy="432818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D1694A2-2C4C-0F1B-F71D-48398266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2" y="8984585"/>
            <a:ext cx="66294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410739" y="2160702"/>
            <a:ext cx="17509502" cy="7771512"/>
            <a:chOff x="0" y="0"/>
            <a:chExt cx="4658733" cy="2067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8733" cy="2067757"/>
            </a:xfrm>
            <a:custGeom>
              <a:avLst/>
              <a:gdLst/>
              <a:ahLst/>
              <a:cxnLst/>
              <a:rect l="l" t="t" r="r" b="b"/>
              <a:pathLst>
                <a:path w="4658733" h="2067757">
                  <a:moveTo>
                    <a:pt x="19455" y="0"/>
                  </a:moveTo>
                  <a:lnTo>
                    <a:pt x="4639278" y="0"/>
                  </a:lnTo>
                  <a:cubicBezTo>
                    <a:pt x="4650022" y="0"/>
                    <a:pt x="4658733" y="8710"/>
                    <a:pt x="4658733" y="19455"/>
                  </a:cubicBezTo>
                  <a:lnTo>
                    <a:pt x="4658733" y="2048302"/>
                  </a:lnTo>
                  <a:cubicBezTo>
                    <a:pt x="4658733" y="2053462"/>
                    <a:pt x="4656683" y="2058410"/>
                    <a:pt x="4653035" y="2062059"/>
                  </a:cubicBezTo>
                  <a:cubicBezTo>
                    <a:pt x="4649386" y="2065707"/>
                    <a:pt x="4644437" y="2067757"/>
                    <a:pt x="4639278" y="2067757"/>
                  </a:cubicBezTo>
                  <a:lnTo>
                    <a:pt x="19455" y="2067757"/>
                  </a:lnTo>
                  <a:cubicBezTo>
                    <a:pt x="14295" y="2067757"/>
                    <a:pt x="9347" y="2065707"/>
                    <a:pt x="5698" y="2062059"/>
                  </a:cubicBezTo>
                  <a:cubicBezTo>
                    <a:pt x="2050" y="2058410"/>
                    <a:pt x="0" y="2053462"/>
                    <a:pt x="0" y="2048302"/>
                  </a:cubicBezTo>
                  <a:lnTo>
                    <a:pt x="0" y="19455"/>
                  </a:lnTo>
                  <a:cubicBezTo>
                    <a:pt x="0" y="8710"/>
                    <a:pt x="8710" y="0"/>
                    <a:pt x="19455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58733" cy="210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91565" y="7263295"/>
            <a:ext cx="2612204" cy="2668919"/>
          </a:xfrm>
          <a:custGeom>
            <a:avLst/>
            <a:gdLst/>
            <a:ahLst/>
            <a:cxnLst/>
            <a:rect l="l" t="t" r="r" b="b"/>
            <a:pathLst>
              <a:path w="2612204" h="2668919">
                <a:moveTo>
                  <a:pt x="0" y="0"/>
                </a:moveTo>
                <a:lnTo>
                  <a:pt x="2612205" y="0"/>
                </a:lnTo>
                <a:lnTo>
                  <a:pt x="2612205" y="2668919"/>
                </a:lnTo>
                <a:lnTo>
                  <a:pt x="0" y="2668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4590120" y="403011"/>
            <a:ext cx="9107760" cy="1127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1"/>
              </a:lnSpc>
              <a:spcBef>
                <a:spcPct val="0"/>
              </a:spcBef>
            </a:pPr>
            <a:r>
              <a:rPr lang="en-US" sz="6608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Hra</a:t>
            </a:r>
            <a:r>
              <a:rPr lang="en-US" sz="6608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6608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</a:t>
            </a:r>
            <a:r>
              <a:rPr lang="en-US" sz="6608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6608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interpretaci</a:t>
            </a:r>
            <a:endParaRPr lang="en-US" sz="6608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6067" y="2346523"/>
            <a:ext cx="14105498" cy="796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Pochopit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jak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může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neverbální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komunikace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ovlivnit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interpretaci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informací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potenciální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důsledky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špatného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výkladu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</a:pPr>
            <a:r>
              <a:rPr lang="en-US" sz="2799" b="1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Rozdělení</a:t>
            </a:r>
            <a:r>
              <a:rPr lang="en-US" sz="2799" b="1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799" b="1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skupin</a:t>
            </a:r>
            <a:r>
              <a:rPr lang="en-US" sz="2799" b="1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Skupina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účastníci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Skupina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pozorovatelé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Účastníci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budou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provádět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pohyby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pozorovatelé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budou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analyzovat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změny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interpretaci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</a:pPr>
            <a:r>
              <a:rPr lang="en-US" sz="2799" b="1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Průběh</a:t>
            </a:r>
            <a:r>
              <a:rPr lang="en-US" sz="2799" b="1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cvičení</a:t>
            </a:r>
            <a:r>
              <a:rPr lang="en-US" sz="2799" b="1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Ve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skupině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účastníků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vyberte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jednu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osobu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která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začátku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ukáže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jednoduchý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neverbální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pohyb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např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mávání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rukou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skákání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místě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otáčení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kolem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sebe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Studenti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této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skupině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musí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pohyb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pozorovat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opakovat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poslední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viděný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pohyb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který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postupně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předávají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dalšímu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člověku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lang="en-US" sz="2799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řadě</a:t>
            </a: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9DC1C217-CCDF-5F16-7F17-591159E9DEF5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93447" y="3038576"/>
            <a:ext cx="4957918" cy="2659247"/>
          </a:xfrm>
          <a:custGeom>
            <a:avLst/>
            <a:gdLst/>
            <a:ahLst/>
            <a:cxnLst/>
            <a:rect l="l" t="t" r="r" b="b"/>
            <a:pathLst>
              <a:path w="4957918" h="2659247">
                <a:moveTo>
                  <a:pt x="0" y="0"/>
                </a:moveTo>
                <a:lnTo>
                  <a:pt x="4957918" y="0"/>
                </a:lnTo>
                <a:lnTo>
                  <a:pt x="4957918" y="2659247"/>
                </a:lnTo>
                <a:lnTo>
                  <a:pt x="0" y="2659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8205725" y="4705654"/>
            <a:ext cx="4957918" cy="2659247"/>
          </a:xfrm>
          <a:custGeom>
            <a:avLst/>
            <a:gdLst/>
            <a:ahLst/>
            <a:cxnLst/>
            <a:rect l="l" t="t" r="r" b="b"/>
            <a:pathLst>
              <a:path w="4957918" h="2659247">
                <a:moveTo>
                  <a:pt x="0" y="0"/>
                </a:moveTo>
                <a:lnTo>
                  <a:pt x="4957918" y="0"/>
                </a:lnTo>
                <a:lnTo>
                  <a:pt x="4957918" y="2659246"/>
                </a:lnTo>
                <a:lnTo>
                  <a:pt x="0" y="2659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8335677" y="2004260"/>
            <a:ext cx="4957918" cy="2659247"/>
          </a:xfrm>
          <a:custGeom>
            <a:avLst/>
            <a:gdLst/>
            <a:ahLst/>
            <a:cxnLst/>
            <a:rect l="l" t="t" r="r" b="b"/>
            <a:pathLst>
              <a:path w="4957918" h="2659247">
                <a:moveTo>
                  <a:pt x="0" y="0"/>
                </a:moveTo>
                <a:lnTo>
                  <a:pt x="4957917" y="0"/>
                </a:lnTo>
                <a:lnTo>
                  <a:pt x="4957917" y="2659247"/>
                </a:lnTo>
                <a:lnTo>
                  <a:pt x="0" y="2659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8" name="Freeform 8"/>
          <p:cNvSpPr/>
          <p:nvPr/>
        </p:nvSpPr>
        <p:spPr>
          <a:xfrm>
            <a:off x="5759423" y="7407048"/>
            <a:ext cx="4957918" cy="2659247"/>
          </a:xfrm>
          <a:custGeom>
            <a:avLst/>
            <a:gdLst/>
            <a:ahLst/>
            <a:cxnLst/>
            <a:rect l="l" t="t" r="r" b="b"/>
            <a:pathLst>
              <a:path w="4957918" h="2659247">
                <a:moveTo>
                  <a:pt x="0" y="0"/>
                </a:moveTo>
                <a:lnTo>
                  <a:pt x="4957917" y="0"/>
                </a:lnTo>
                <a:lnTo>
                  <a:pt x="4957917" y="2659247"/>
                </a:lnTo>
                <a:lnTo>
                  <a:pt x="0" y="2659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2790362" y="6305946"/>
            <a:ext cx="5340966" cy="2864700"/>
          </a:xfrm>
          <a:custGeom>
            <a:avLst/>
            <a:gdLst/>
            <a:ahLst/>
            <a:cxnLst/>
            <a:rect l="l" t="t" r="r" b="b"/>
            <a:pathLst>
              <a:path w="5340966" h="2864700">
                <a:moveTo>
                  <a:pt x="0" y="0"/>
                </a:moveTo>
                <a:lnTo>
                  <a:pt x="5340967" y="0"/>
                </a:lnTo>
                <a:lnTo>
                  <a:pt x="5340967" y="2864700"/>
                </a:lnTo>
                <a:lnTo>
                  <a:pt x="0" y="2864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52864" y="3008023"/>
            <a:ext cx="6398432" cy="4270954"/>
          </a:xfrm>
          <a:custGeom>
            <a:avLst/>
            <a:gdLst/>
            <a:ahLst/>
            <a:cxnLst/>
            <a:rect l="l" t="t" r="r" b="b"/>
            <a:pathLst>
              <a:path w="6398432" h="4270954">
                <a:moveTo>
                  <a:pt x="0" y="0"/>
                </a:moveTo>
                <a:lnTo>
                  <a:pt x="6398433" y="0"/>
                </a:lnTo>
                <a:lnTo>
                  <a:pt x="6398433" y="4270953"/>
                </a:lnTo>
                <a:lnTo>
                  <a:pt x="0" y="42709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528004" y="711509"/>
            <a:ext cx="9530395" cy="83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Naše</a:t>
            </a:r>
            <a:r>
              <a:rPr lang="en-US" sz="5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odpovědnost</a:t>
            </a:r>
            <a:endParaRPr lang="en-US" sz="50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681129" y="3310612"/>
            <a:ext cx="4182702" cy="141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Existují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rozdíly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v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odpovědnosti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odesílatel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musí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být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důvěryhodný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a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příjemce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musí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být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kritický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vůči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zprávě</a:t>
            </a:r>
            <a:r>
              <a:rPr lang="pl-PL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.</a:t>
            </a:r>
            <a:endParaRPr lang="en-US" sz="20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65629" y="2461451"/>
            <a:ext cx="4698014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Faktory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jako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jsou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emoce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kontext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a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zkušenosti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mohou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ovlivnit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naši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interpretaci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informací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91029" y="5125720"/>
            <a:ext cx="3866119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Odesílatel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by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měl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komunikovat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zprávy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jasně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příjemce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by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měl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informace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pečlivě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analyzovat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64085" y="7764121"/>
            <a:ext cx="401831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Každý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z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nás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je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odpovědný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za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pochopení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informací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které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obdržíme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67317" y="6757429"/>
            <a:ext cx="4412801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Každý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z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nás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může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neúmyslně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šířit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dezinformace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když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sdílíme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neověřené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00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informace</a:t>
            </a:r>
            <a:r>
              <a:rPr lang="en-US" sz="20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.</a:t>
            </a:r>
          </a:p>
        </p:txBody>
      </p:sp>
      <p:sp>
        <p:nvSpPr>
          <p:cNvPr id="17" name="Google Shape;129;p2">
            <a:extLst>
              <a:ext uri="{FF2B5EF4-FFF2-40B4-BE49-F238E27FC236}">
                <a16:creationId xmlns:a16="http://schemas.microsoft.com/office/drawing/2014/main" id="{A6A93866-43E8-DEAB-6392-1B83D356A5DE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410739" y="2691742"/>
            <a:ext cx="17509502" cy="6952193"/>
            <a:chOff x="0" y="0"/>
            <a:chExt cx="4658733" cy="18497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8733" cy="1849762"/>
            </a:xfrm>
            <a:custGeom>
              <a:avLst/>
              <a:gdLst/>
              <a:ahLst/>
              <a:cxnLst/>
              <a:rect l="l" t="t" r="r" b="b"/>
              <a:pathLst>
                <a:path w="4658733" h="1849762">
                  <a:moveTo>
                    <a:pt x="19455" y="0"/>
                  </a:moveTo>
                  <a:lnTo>
                    <a:pt x="4639278" y="0"/>
                  </a:lnTo>
                  <a:cubicBezTo>
                    <a:pt x="4650022" y="0"/>
                    <a:pt x="4658733" y="8710"/>
                    <a:pt x="4658733" y="19455"/>
                  </a:cubicBezTo>
                  <a:lnTo>
                    <a:pt x="4658733" y="1830307"/>
                  </a:lnTo>
                  <a:cubicBezTo>
                    <a:pt x="4658733" y="1841052"/>
                    <a:pt x="4650022" y="1849762"/>
                    <a:pt x="4639278" y="1849762"/>
                  </a:cubicBezTo>
                  <a:lnTo>
                    <a:pt x="19455" y="1849762"/>
                  </a:lnTo>
                  <a:cubicBezTo>
                    <a:pt x="14295" y="1849762"/>
                    <a:pt x="9347" y="1847712"/>
                    <a:pt x="5698" y="1844064"/>
                  </a:cubicBezTo>
                  <a:cubicBezTo>
                    <a:pt x="2050" y="1840415"/>
                    <a:pt x="0" y="1835467"/>
                    <a:pt x="0" y="1830307"/>
                  </a:cubicBezTo>
                  <a:lnTo>
                    <a:pt x="0" y="19455"/>
                  </a:lnTo>
                  <a:cubicBezTo>
                    <a:pt x="0" y="8710"/>
                    <a:pt x="8710" y="0"/>
                    <a:pt x="19455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58733" cy="1887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1545" y="3712709"/>
            <a:ext cx="9308549" cy="4910260"/>
          </a:xfrm>
          <a:custGeom>
            <a:avLst/>
            <a:gdLst/>
            <a:ahLst/>
            <a:cxnLst/>
            <a:rect l="l" t="t" r="r" b="b"/>
            <a:pathLst>
              <a:path w="9308549" h="4910260">
                <a:moveTo>
                  <a:pt x="0" y="0"/>
                </a:moveTo>
                <a:lnTo>
                  <a:pt x="9308549" y="0"/>
                </a:lnTo>
                <a:lnTo>
                  <a:pt x="9308549" y="4910260"/>
                </a:lnTo>
                <a:lnTo>
                  <a:pt x="0" y="4910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3153104" y="716465"/>
            <a:ext cx="13116770" cy="111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1"/>
              </a:lnSpc>
              <a:spcBef>
                <a:spcPct val="0"/>
              </a:spcBef>
            </a:pPr>
            <a:r>
              <a:rPr lang="en-US" sz="6608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Přemýšlej</a:t>
            </a:r>
            <a:r>
              <a:rPr lang="en-US" sz="6608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6608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než</a:t>
            </a:r>
            <a:r>
              <a:rPr lang="en-US" sz="6608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6608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sdílíš</a:t>
            </a:r>
            <a:r>
              <a:rPr lang="en-US" sz="6608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7932" y="4143321"/>
            <a:ext cx="6937921" cy="446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Sdílejme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pouze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spolehlivé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zprávy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abychom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zlepšili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kvalitu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informací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našem</a:t>
            </a:r>
            <a:r>
              <a:rPr lang="en-US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okolÍ</a:t>
            </a:r>
            <a:endParaRPr lang="en-US" sz="2799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919"/>
              </a:lnSpc>
            </a:pPr>
            <a:br>
              <a:rPr lang="pl-PL" sz="27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endParaRPr lang="en-US" sz="2799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https://www.youtube.com/watch?v=80cMnfp6qe0 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69B5C080-E320-DED5-C454-6716E05DCDBC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410739" y="2160702"/>
            <a:ext cx="17509502" cy="7771512"/>
            <a:chOff x="0" y="0"/>
            <a:chExt cx="4658733" cy="2067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8733" cy="2067757"/>
            </a:xfrm>
            <a:custGeom>
              <a:avLst/>
              <a:gdLst/>
              <a:ahLst/>
              <a:cxnLst/>
              <a:rect l="l" t="t" r="r" b="b"/>
              <a:pathLst>
                <a:path w="4658733" h="2067757">
                  <a:moveTo>
                    <a:pt x="19455" y="0"/>
                  </a:moveTo>
                  <a:lnTo>
                    <a:pt x="4639278" y="0"/>
                  </a:lnTo>
                  <a:cubicBezTo>
                    <a:pt x="4650022" y="0"/>
                    <a:pt x="4658733" y="8710"/>
                    <a:pt x="4658733" y="19455"/>
                  </a:cubicBezTo>
                  <a:lnTo>
                    <a:pt x="4658733" y="2048302"/>
                  </a:lnTo>
                  <a:cubicBezTo>
                    <a:pt x="4658733" y="2053462"/>
                    <a:pt x="4656683" y="2058410"/>
                    <a:pt x="4653035" y="2062059"/>
                  </a:cubicBezTo>
                  <a:cubicBezTo>
                    <a:pt x="4649386" y="2065707"/>
                    <a:pt x="4644437" y="2067757"/>
                    <a:pt x="4639278" y="2067757"/>
                  </a:cubicBezTo>
                  <a:lnTo>
                    <a:pt x="19455" y="2067757"/>
                  </a:lnTo>
                  <a:cubicBezTo>
                    <a:pt x="14295" y="2067757"/>
                    <a:pt x="9347" y="2065707"/>
                    <a:pt x="5698" y="2062059"/>
                  </a:cubicBezTo>
                  <a:cubicBezTo>
                    <a:pt x="2050" y="2058410"/>
                    <a:pt x="0" y="2053462"/>
                    <a:pt x="0" y="2048302"/>
                  </a:cubicBezTo>
                  <a:lnTo>
                    <a:pt x="0" y="19455"/>
                  </a:lnTo>
                  <a:cubicBezTo>
                    <a:pt x="0" y="8710"/>
                    <a:pt x="8710" y="0"/>
                    <a:pt x="19455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58733" cy="210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86067" y="2528569"/>
            <a:ext cx="14105498" cy="5469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Dezinformace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je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záměrné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šíření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nepravdivých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které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mohou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ovlivnit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naše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myšlení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rozhodování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Silné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emoce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mohou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zvýšit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víru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v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nepravdivé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informace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usnadnit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jejich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šíření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Kritické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myšlení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je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klíčové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při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rozpoznávání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dezinformací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oddělování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faktů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od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názorů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Důvěryhodnost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zdrojů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je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zásadní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–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vždy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je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dobré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ověřit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kdo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je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autorem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zda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je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odborníkem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v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dané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oblasti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Překlad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zpráv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jejich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předávání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může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změnit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jejich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význam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– 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je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dobré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zvážit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původní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význam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textu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Vědomé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sdílení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b="1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informací</a:t>
            </a:r>
            <a:r>
              <a:rPr lang="en-US" sz="2799" b="1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–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než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něco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sdílíš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online,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ujisti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se,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že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informace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jsou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pravdivé</a:t>
            </a:r>
            <a:r>
              <a:rPr lang="en-US" sz="27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573718" y="7940477"/>
            <a:ext cx="2215667" cy="1811308"/>
          </a:xfrm>
          <a:custGeom>
            <a:avLst/>
            <a:gdLst/>
            <a:ahLst/>
            <a:cxnLst/>
            <a:rect l="l" t="t" r="r" b="b"/>
            <a:pathLst>
              <a:path w="2215667" h="1811308">
                <a:moveTo>
                  <a:pt x="0" y="0"/>
                </a:moveTo>
                <a:lnTo>
                  <a:pt x="2215667" y="0"/>
                </a:lnTo>
                <a:lnTo>
                  <a:pt x="2215667" y="1811308"/>
                </a:lnTo>
                <a:lnTo>
                  <a:pt x="0" y="1811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3161716" y="847347"/>
            <a:ext cx="12007547" cy="80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Shrnutí</a:t>
            </a:r>
            <a:r>
              <a:rPr lang="en-US" sz="4799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7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klíčových</a:t>
            </a:r>
            <a:r>
              <a:rPr lang="en-US" sz="4799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7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bodů</a:t>
            </a:r>
            <a:endParaRPr lang="en-US" sz="4799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F4A72D6C-A4BD-7B71-6649-69BECC30891C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1562510" y="1986089"/>
            <a:ext cx="15162979" cy="7771512"/>
            <a:chOff x="0" y="0"/>
            <a:chExt cx="4034396" cy="2067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34396" cy="2067757"/>
            </a:xfrm>
            <a:custGeom>
              <a:avLst/>
              <a:gdLst/>
              <a:ahLst/>
              <a:cxnLst/>
              <a:rect l="l" t="t" r="r" b="b"/>
              <a:pathLst>
                <a:path w="4034396" h="2067757">
                  <a:moveTo>
                    <a:pt x="22466" y="0"/>
                  </a:moveTo>
                  <a:lnTo>
                    <a:pt x="4011930" y="0"/>
                  </a:lnTo>
                  <a:cubicBezTo>
                    <a:pt x="4017889" y="0"/>
                    <a:pt x="4023603" y="2367"/>
                    <a:pt x="4027816" y="6580"/>
                  </a:cubicBezTo>
                  <a:cubicBezTo>
                    <a:pt x="4032029" y="10793"/>
                    <a:pt x="4034396" y="16507"/>
                    <a:pt x="4034396" y="22466"/>
                  </a:cubicBezTo>
                  <a:lnTo>
                    <a:pt x="4034396" y="2045291"/>
                  </a:lnTo>
                  <a:cubicBezTo>
                    <a:pt x="4034396" y="2051250"/>
                    <a:pt x="4032029" y="2056964"/>
                    <a:pt x="4027816" y="2061177"/>
                  </a:cubicBezTo>
                  <a:cubicBezTo>
                    <a:pt x="4023603" y="2065390"/>
                    <a:pt x="4017889" y="2067757"/>
                    <a:pt x="4011930" y="2067757"/>
                  </a:cubicBezTo>
                  <a:lnTo>
                    <a:pt x="22466" y="2067757"/>
                  </a:lnTo>
                  <a:cubicBezTo>
                    <a:pt x="16507" y="2067757"/>
                    <a:pt x="10793" y="2065390"/>
                    <a:pt x="6580" y="2061177"/>
                  </a:cubicBezTo>
                  <a:cubicBezTo>
                    <a:pt x="2367" y="2056964"/>
                    <a:pt x="0" y="2051250"/>
                    <a:pt x="0" y="2045291"/>
                  </a:cubicBezTo>
                  <a:lnTo>
                    <a:pt x="0" y="22466"/>
                  </a:lnTo>
                  <a:cubicBezTo>
                    <a:pt x="0" y="16507"/>
                    <a:pt x="2367" y="10793"/>
                    <a:pt x="6580" y="6580"/>
                  </a:cubicBezTo>
                  <a:cubicBezTo>
                    <a:pt x="10793" y="2367"/>
                    <a:pt x="16507" y="0"/>
                    <a:pt x="22466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34396" cy="210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59528" y="2144920"/>
            <a:ext cx="13968945" cy="699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9" lvl="1" algn="l">
              <a:lnSpc>
                <a:spcPts val="3359"/>
              </a:lnSpc>
            </a:pP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Krok 1: A – </a:t>
            </a:r>
            <a:r>
              <a:rPr lang="en-US" sz="23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Vědomí</a:t>
            </a: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(Aware)</a:t>
            </a:r>
          </a:p>
          <a:p>
            <a:pPr marL="259079" lvl="1" algn="l">
              <a:lnSpc>
                <a:spcPts val="3359"/>
              </a:lnSpc>
            </a:pP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Zastavte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 a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věnujte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pozornost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tomu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co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jste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právě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četli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nebo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slyšeli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Cítíte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silné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emoce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jako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je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hněv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strach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nebo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vzrušení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?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Zdá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vám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tato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podezřelá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?</a:t>
            </a:r>
          </a:p>
          <a:p>
            <a:pPr marL="259079" lvl="1" algn="l">
              <a:lnSpc>
                <a:spcPts val="3359"/>
              </a:lnSpc>
            </a:pPr>
            <a:endParaRPr lang="en-US" sz="2399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59079" lvl="1" algn="l">
              <a:lnSpc>
                <a:spcPts val="3359"/>
              </a:lnSpc>
            </a:pP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Krok 2: B – </a:t>
            </a:r>
            <a:r>
              <a:rPr lang="en-US" sz="23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Dýchání</a:t>
            </a: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(Breathe)</a:t>
            </a:r>
          </a:p>
          <a:p>
            <a:pPr marL="259079" lvl="1" algn="l">
              <a:lnSpc>
                <a:spcPts val="3359"/>
              </a:lnSpc>
            </a:pP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Zhluboka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nadechněte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 To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vám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umožní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uklidnit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 a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získat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čas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abyste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nejednali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okamžitě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Pamatujte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že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první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reakce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na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může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být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emocionální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259079" lvl="1" algn="l">
              <a:lnSpc>
                <a:spcPts val="3359"/>
              </a:lnSpc>
            </a:pPr>
            <a:endParaRPr lang="en-US" sz="2399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59079" lvl="1" algn="l">
              <a:lnSpc>
                <a:spcPts val="3359"/>
              </a:lnSpc>
            </a:pP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Krok 3: C – </a:t>
            </a:r>
            <a:r>
              <a:rPr lang="en-US" sz="23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Zvědavost</a:t>
            </a: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(Curious)</a:t>
            </a:r>
          </a:p>
          <a:p>
            <a:pPr marL="259079" lvl="1" algn="l">
              <a:lnSpc>
                <a:spcPts val="3359"/>
              </a:lnSpc>
            </a:pP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Buďte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zvědaví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ale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pozitivně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Ptejte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sami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sebe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Odkud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tato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pochází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? Je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zdroj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důvěryhodný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?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Potvrzují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to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jiní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?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Možná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je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čas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provést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krátký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výzkum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nebo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ověřit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údaje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259079" lvl="1" algn="l">
              <a:lnSpc>
                <a:spcPts val="3359"/>
              </a:lnSpc>
            </a:pPr>
            <a:endParaRPr lang="en-US" sz="2399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59079" lvl="1" algn="l">
              <a:lnSpc>
                <a:spcPts val="3359"/>
              </a:lnSpc>
            </a:pP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Krok 4: D – </a:t>
            </a:r>
            <a:r>
              <a:rPr lang="en-US" sz="2399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Rozhodnutí</a:t>
            </a:r>
            <a:r>
              <a:rPr lang="en-US" sz="2399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(Decide)</a:t>
            </a:r>
          </a:p>
          <a:p>
            <a:pPr marL="259079" lvl="1" algn="l">
              <a:lnSpc>
                <a:spcPts val="3359"/>
              </a:lnSpc>
            </a:pP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Jakmile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jste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prozkoumali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rozhodněte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se, co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dál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Měli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byste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této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informaci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věřit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a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sdílet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ji? Nebo by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bylo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lepší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ji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ignorovat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?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Zvolte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vědomou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odpověď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místo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reakce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na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399" dirty="0" err="1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emoce</a:t>
            </a:r>
            <a:r>
              <a:rPr lang="en-US" sz="2399" dirty="0">
                <a:solidFill>
                  <a:srgbClr val="051D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400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27349" y="453707"/>
            <a:ext cx="12007547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39"/>
              </a:lnSpc>
              <a:spcBef>
                <a:spcPct val="0"/>
              </a:spcBef>
            </a:pPr>
            <a:r>
              <a:rPr lang="en-US" sz="6099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Metoda</a:t>
            </a:r>
            <a:r>
              <a:rPr lang="en-US" sz="6099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ABCD</a:t>
            </a:r>
          </a:p>
        </p:txBody>
      </p:sp>
      <p:sp>
        <p:nvSpPr>
          <p:cNvPr id="15" name="Google Shape;129;p2">
            <a:extLst>
              <a:ext uri="{FF2B5EF4-FFF2-40B4-BE49-F238E27FC236}">
                <a16:creationId xmlns:a16="http://schemas.microsoft.com/office/drawing/2014/main" id="{2BDE0DE3-21C3-DEF7-C792-55E3C5299ED2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72F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23"/>
          <p:cNvGrpSpPr/>
          <p:nvPr/>
        </p:nvGrpSpPr>
        <p:grpSpPr>
          <a:xfrm rot="5400000">
            <a:off x="-275527" y="7126363"/>
            <a:ext cx="2398303" cy="1878652"/>
            <a:chOff x="22782" y="33598"/>
            <a:chExt cx="767236" cy="677602"/>
          </a:xfrm>
        </p:grpSpPr>
        <p:sp>
          <p:nvSpPr>
            <p:cNvPr id="540" name="Google Shape;540;p23"/>
            <p:cNvSpPr/>
            <p:nvPr/>
          </p:nvSpPr>
          <p:spPr>
            <a:xfrm>
              <a:off x="22782" y="33598"/>
              <a:ext cx="767236" cy="677602"/>
            </a:xfrm>
            <a:custGeom>
              <a:avLst/>
              <a:gdLst/>
              <a:ahLst/>
              <a:cxnLst/>
              <a:rect l="l" t="t" r="r" b="b"/>
              <a:pathLst>
                <a:path w="767236" h="677602" extrusionOk="0">
                  <a:moveTo>
                    <a:pt x="412342" y="16669"/>
                  </a:moveTo>
                  <a:lnTo>
                    <a:pt x="761294" y="627335"/>
                  </a:lnTo>
                  <a:cubicBezTo>
                    <a:pt x="767236" y="637733"/>
                    <a:pt x="767193" y="650509"/>
                    <a:pt x="761182" y="660868"/>
                  </a:cubicBezTo>
                  <a:cubicBezTo>
                    <a:pt x="755170" y="671227"/>
                    <a:pt x="744099" y="677602"/>
                    <a:pt x="732123" y="677602"/>
                  </a:cubicBezTo>
                  <a:lnTo>
                    <a:pt x="35113" y="677602"/>
                  </a:lnTo>
                  <a:cubicBezTo>
                    <a:pt x="23137" y="677602"/>
                    <a:pt x="12066" y="671227"/>
                    <a:pt x="6054" y="660868"/>
                  </a:cubicBezTo>
                  <a:cubicBezTo>
                    <a:pt x="43" y="650509"/>
                    <a:pt x="0" y="637733"/>
                    <a:pt x="5942" y="627335"/>
                  </a:cubicBezTo>
                  <a:lnTo>
                    <a:pt x="354894" y="16669"/>
                  </a:lnTo>
                  <a:cubicBezTo>
                    <a:pt x="360784" y="6361"/>
                    <a:pt x="371746" y="0"/>
                    <a:pt x="383618" y="0"/>
                  </a:cubicBezTo>
                  <a:cubicBezTo>
                    <a:pt x="395490" y="0"/>
                    <a:pt x="406452" y="6361"/>
                    <a:pt x="412342" y="16669"/>
                  </a:cubicBezTo>
                  <a:close/>
                </a:path>
              </a:pathLst>
            </a:custGeom>
            <a:solidFill>
              <a:srgbClr val="197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 txBox="1"/>
            <p:nvPr/>
          </p:nvSpPr>
          <p:spPr>
            <a:xfrm>
              <a:off x="127000" y="349250"/>
              <a:ext cx="558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875" tIns="48875" rIns="48875" bIns="488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3"/>
          <p:cNvSpPr/>
          <p:nvPr/>
        </p:nvSpPr>
        <p:spPr>
          <a:xfrm>
            <a:off x="1075" y="8715250"/>
            <a:ext cx="18288642" cy="1572580"/>
          </a:xfrm>
          <a:custGeom>
            <a:avLst/>
            <a:gdLst/>
            <a:ahLst/>
            <a:cxnLst/>
            <a:rect l="l" t="t" r="r" b="b"/>
            <a:pathLst>
              <a:path w="11359405" h="833155" extrusionOk="0">
                <a:moveTo>
                  <a:pt x="0" y="0"/>
                </a:moveTo>
                <a:lnTo>
                  <a:pt x="11359405" y="0"/>
                </a:lnTo>
                <a:lnTo>
                  <a:pt x="11359405" y="833155"/>
                </a:lnTo>
                <a:lnTo>
                  <a:pt x="0" y="833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10872153" y="1327603"/>
            <a:ext cx="4838786" cy="7631804"/>
          </a:xfrm>
          <a:custGeom>
            <a:avLst/>
            <a:gdLst/>
            <a:ahLst/>
            <a:cxnLst/>
            <a:rect l="l" t="t" r="r" b="b"/>
            <a:pathLst>
              <a:path w="4875351" h="8184240" extrusionOk="0">
                <a:moveTo>
                  <a:pt x="0" y="0"/>
                </a:moveTo>
                <a:lnTo>
                  <a:pt x="4875351" y="0"/>
                </a:lnTo>
                <a:lnTo>
                  <a:pt x="4875351" y="8184240"/>
                </a:lnTo>
                <a:lnTo>
                  <a:pt x="0" y="818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929" r="-33929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952275" y="3120818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1952275" y="2636055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69"/>
                </a:lnTo>
                <a:lnTo>
                  <a:pt x="0" y="258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1952275" y="3605581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23"/>
          <p:cNvSpPr txBox="1"/>
          <p:nvPr/>
        </p:nvSpPr>
        <p:spPr>
          <a:xfrm>
            <a:off x="2293382" y="731271"/>
            <a:ext cx="7613100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56" b="1" i="0" u="none" strike="noStrike" kern="0" cap="none" spc="0" normalizeH="0" baseline="0" noProof="0" dirty="0" err="1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Další</a:t>
            </a:r>
            <a:r>
              <a:rPr kumimoji="0" lang="en-US" sz="5056" b="1" i="0" u="none" strike="noStrike" kern="0" cap="none" spc="0" normalizeH="0" baseline="0" noProof="0" dirty="0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5056" b="1" i="0" u="none" strike="noStrike" kern="0" cap="none" spc="0" normalizeH="0" baseline="0" noProof="0" dirty="0" err="1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informace</a:t>
            </a:r>
            <a:r>
              <a:rPr kumimoji="0" lang="en-US" sz="5056" b="1" i="0" u="none" strike="noStrike" kern="0" cap="none" spc="0" normalizeH="0" baseline="0" noProof="0" dirty="0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kumimoji="0" lang="en-US" sz="5056" b="1" i="0" u="none" strike="noStrike" kern="0" cap="none" spc="0" normalizeH="0" baseline="0" noProof="0" dirty="0" err="1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projektu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23"/>
          <p:cNvSpPr txBox="1"/>
          <p:nvPr/>
        </p:nvSpPr>
        <p:spPr>
          <a:xfrm>
            <a:off x="2293382" y="4492394"/>
            <a:ext cx="8669100" cy="253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 je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financován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Evropskou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Názory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stanoviska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vyjádřená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tomto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jsou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pouze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názory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autorů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nemusí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nutně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odrážet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názory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Evropské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unie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nebo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Výkonné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agentury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pro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vzdělávání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audiovizuální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politiku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kulturu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(EACEA).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Evropská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unie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ani EACEA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nemohou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nést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odpovědnost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za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tyto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názory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Všechny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výsledky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vyvinuté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rámci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tohoto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jsou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k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dispozici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pod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otevřenými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licencemi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(CC BY-NC 4.0).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Mohou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být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použity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zdarma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bez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omezení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Kopírování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nebo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zpracování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těchto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materiálů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celku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nebo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částečně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bez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souhlasu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autora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zakázáno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Při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použití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výsledků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nutné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uvést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zdroj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financování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jejich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719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autory</a:t>
            </a:r>
            <a:r>
              <a:rPr kumimoji="0" lang="en-US" sz="171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555" name="Google Shape;555;p23"/>
          <p:cNvSpPr txBox="1"/>
          <p:nvPr/>
        </p:nvSpPr>
        <p:spPr>
          <a:xfrm>
            <a:off x="5746462" y="8257662"/>
            <a:ext cx="56625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8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 NR 2023-2-PL01-KA210-VET-000176822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p23"/>
          <p:cNvSpPr txBox="1"/>
          <p:nvPr/>
        </p:nvSpPr>
        <p:spPr>
          <a:xfrm>
            <a:off x="2369812" y="2500928"/>
            <a:ext cx="8185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https://www.coventry.ac.uk/wroclaw/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https://kreatywnidlabiznesu.pl/cyber-sec-edu-check/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https://eccedu.net/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7" name="Google Shape;557;p23"/>
          <p:cNvGrpSpPr/>
          <p:nvPr/>
        </p:nvGrpSpPr>
        <p:grpSpPr>
          <a:xfrm rot="5400000">
            <a:off x="15608368" y="1887032"/>
            <a:ext cx="1504526" cy="1337028"/>
            <a:chOff x="36828" y="54313"/>
            <a:chExt cx="739143" cy="656887"/>
          </a:xfrm>
        </p:grpSpPr>
        <p:sp>
          <p:nvSpPr>
            <p:cNvPr id="558" name="Google Shape;558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23"/>
          <p:cNvGrpSpPr/>
          <p:nvPr/>
        </p:nvGrpSpPr>
        <p:grpSpPr>
          <a:xfrm rot="5400000">
            <a:off x="16540492" y="495532"/>
            <a:ext cx="1504526" cy="1337028"/>
            <a:chOff x="36828" y="54313"/>
            <a:chExt cx="739143" cy="656887"/>
          </a:xfrm>
        </p:grpSpPr>
        <p:sp>
          <p:nvSpPr>
            <p:cNvPr id="561" name="Google Shape;561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 rot="-5400000">
            <a:off x="15068185" y="463628"/>
            <a:ext cx="1489532" cy="1325974"/>
            <a:chOff x="40511" y="59744"/>
            <a:chExt cx="731777" cy="651456"/>
          </a:xfrm>
        </p:grpSpPr>
        <p:sp>
          <p:nvSpPr>
            <p:cNvPr id="564" name="Google Shape;564;p23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23"/>
          <p:cNvGrpSpPr/>
          <p:nvPr/>
        </p:nvGrpSpPr>
        <p:grpSpPr>
          <a:xfrm rot="5400000">
            <a:off x="16592883" y="3136952"/>
            <a:ext cx="1504526" cy="1337028"/>
            <a:chOff x="36828" y="54313"/>
            <a:chExt cx="739143" cy="656887"/>
          </a:xfrm>
        </p:grpSpPr>
        <p:sp>
          <p:nvSpPr>
            <p:cNvPr id="567" name="Google Shape;567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F3711091-600A-1A87-1B39-533793B8C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90" y="8887749"/>
            <a:ext cx="11424419" cy="1255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ezki na mapie">
            <a:extLst>
              <a:ext uri="{FF2B5EF4-FFF2-40B4-BE49-F238E27FC236}">
                <a16:creationId xmlns:a16="http://schemas.microsoft.com/office/drawing/2014/main" id="{4772C30F-DDF0-C289-5CDB-5AD9E604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82977" y="600076"/>
            <a:ext cx="3856256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0020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Stereotypy</a:t>
            </a:r>
          </a:p>
        </p:txBody>
      </p:sp>
      <p:sp>
        <p:nvSpPr>
          <p:cNvPr id="8" name="Google Shape;129;p2">
            <a:extLst>
              <a:ext uri="{FF2B5EF4-FFF2-40B4-BE49-F238E27FC236}">
                <a16:creationId xmlns:a16="http://schemas.microsoft.com/office/drawing/2014/main" id="{11CE745C-834B-E563-7A39-36BA5137F356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239603" y="1122782"/>
            <a:ext cx="7019697" cy="10556306"/>
          </a:xfrm>
          <a:custGeom>
            <a:avLst/>
            <a:gdLst/>
            <a:ahLst/>
            <a:cxnLst/>
            <a:rect l="l" t="t" r="r" b="b"/>
            <a:pathLst>
              <a:path w="660400" h="99311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2507"/>
                </a:cubicBezTo>
                <a:lnTo>
                  <a:pt x="660400" y="993118"/>
                </a:lnTo>
                <a:lnTo>
                  <a:pt x="0" y="993118"/>
                </a:lnTo>
                <a:lnTo>
                  <a:pt x="0" y="332998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4313" y="1429473"/>
            <a:ext cx="6270276" cy="6270276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1933" r="-4806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619" y="4228847"/>
            <a:ext cx="8022281" cy="914654"/>
            <a:chOff x="0" y="-9525"/>
            <a:chExt cx="10696374" cy="1219538"/>
          </a:xfrm>
        </p:grpSpPr>
        <p:sp>
          <p:nvSpPr>
            <p:cNvPr id="12" name="Freeform 12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2835" y="-9525"/>
              <a:ext cx="9003539" cy="10272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19"/>
                </a:lnSpc>
              </a:pPr>
              <a:endParaRPr dirty="0"/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Je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způsob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komunikace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jejímž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cílem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je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přesvědčit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lidi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o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určité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myšlence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nebo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názoru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4619" y="5725690"/>
            <a:ext cx="8022280" cy="914653"/>
            <a:chOff x="0" y="-9525"/>
            <a:chExt cx="10696374" cy="1219538"/>
          </a:xfrm>
        </p:grpSpPr>
        <p:sp>
          <p:nvSpPr>
            <p:cNvPr id="15" name="Freeform 15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92835" y="-9525"/>
              <a:ext cx="9003539" cy="1028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"/>
                </a:lnSpc>
              </a:pPr>
              <a:endParaRPr dirty="0"/>
            </a:p>
            <a:p>
              <a:pPr algn="just">
                <a:lnSpc>
                  <a:spcPts val="2939"/>
                </a:lnSpc>
              </a:pP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Propaganda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často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využívá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emocí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k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ovlivnění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toho, co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si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myslíme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a jak se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cítíme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834619" y="7076100"/>
            <a:ext cx="944208" cy="873393"/>
          </a:xfrm>
          <a:custGeom>
            <a:avLst/>
            <a:gdLst/>
            <a:ahLst/>
            <a:cxnLst/>
            <a:rect l="l" t="t" r="r" b="b"/>
            <a:pathLst>
              <a:path w="944208" h="873393">
                <a:moveTo>
                  <a:pt x="0" y="0"/>
                </a:moveTo>
                <a:lnTo>
                  <a:pt x="944208" y="0"/>
                </a:lnTo>
                <a:lnTo>
                  <a:pt x="944208" y="873393"/>
                </a:lnTo>
                <a:lnTo>
                  <a:pt x="0" y="87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2104245" y="1150156"/>
            <a:ext cx="8414772" cy="2370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pl-PL" sz="4500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Vysvětlení</a:t>
            </a:r>
            <a:r>
              <a:rPr lang="pl-PL" sz="4500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pl-PL" sz="4500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pojmů</a:t>
            </a:r>
            <a:br>
              <a:rPr lang="pl-PL" sz="4500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br>
              <a:rPr lang="pl-PL" sz="4500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4500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Propaganda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04245" y="7038000"/>
            <a:ext cx="7039755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Může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být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použita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politice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médiích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nebo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reklamě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k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tomu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aby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lidi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přiměla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k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určitému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jednání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nebo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změně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názoru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0" name="Google Shape;129;p2">
            <a:extLst>
              <a:ext uri="{FF2B5EF4-FFF2-40B4-BE49-F238E27FC236}">
                <a16:creationId xmlns:a16="http://schemas.microsoft.com/office/drawing/2014/main" id="{273C54F9-8CF0-369C-B47F-891F388A8B75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239603" y="1122782"/>
            <a:ext cx="7019697" cy="10556306"/>
          </a:xfrm>
          <a:custGeom>
            <a:avLst/>
            <a:gdLst/>
            <a:ahLst/>
            <a:cxnLst/>
            <a:rect l="l" t="t" r="r" b="b"/>
            <a:pathLst>
              <a:path w="660400" h="99311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2507"/>
                </a:cubicBezTo>
                <a:lnTo>
                  <a:pt x="660400" y="993118"/>
                </a:lnTo>
                <a:lnTo>
                  <a:pt x="0" y="993118"/>
                </a:lnTo>
                <a:lnTo>
                  <a:pt x="0" y="332998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4313" y="1429473"/>
            <a:ext cx="6270276" cy="6270276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24953" r="-2495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619" y="4235991"/>
            <a:ext cx="8022280" cy="907509"/>
            <a:chOff x="0" y="0"/>
            <a:chExt cx="10696374" cy="1210012"/>
          </a:xfrm>
        </p:grpSpPr>
        <p:sp>
          <p:nvSpPr>
            <p:cNvPr id="12" name="Freeform 12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2835" y="-9525"/>
              <a:ext cx="9003539" cy="102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"/>
                </a:lnSpc>
              </a:pPr>
              <a:endParaRPr dirty="0"/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Je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záměrné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poskytování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falešných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informací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za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účelem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zmatení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nebo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oklamání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ostatních</a:t>
              </a:r>
              <a:r>
                <a:rPr lang="en-US" sz="21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4619" y="5725690"/>
            <a:ext cx="8022280" cy="914653"/>
            <a:chOff x="0" y="-9525"/>
            <a:chExt cx="10696374" cy="1219538"/>
          </a:xfrm>
        </p:grpSpPr>
        <p:sp>
          <p:nvSpPr>
            <p:cNvPr id="15" name="Freeform 15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92835" y="-9525"/>
              <a:ext cx="9003539" cy="1028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"/>
                </a:lnSpc>
              </a:pPr>
              <a:endParaRPr dirty="0"/>
            </a:p>
            <a:p>
              <a:pPr algn="just">
                <a:lnSpc>
                  <a:spcPts val="2939"/>
                </a:lnSpc>
              </a:pP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Dezinformace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vypadá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jako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skutečné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zprávy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ale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jejím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cílem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je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uvést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lidi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v </a:t>
              </a:r>
              <a:r>
                <a:rPr lang="en-US" sz="2099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omyl</a:t>
              </a:r>
              <a:r>
                <a:rPr lang="en-US" sz="20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834619" y="7076100"/>
            <a:ext cx="944208" cy="873393"/>
          </a:xfrm>
          <a:custGeom>
            <a:avLst/>
            <a:gdLst/>
            <a:ahLst/>
            <a:cxnLst/>
            <a:rect l="l" t="t" r="r" b="b"/>
            <a:pathLst>
              <a:path w="944208" h="873393">
                <a:moveTo>
                  <a:pt x="0" y="0"/>
                </a:moveTo>
                <a:lnTo>
                  <a:pt x="944208" y="0"/>
                </a:lnTo>
                <a:lnTo>
                  <a:pt x="944208" y="873393"/>
                </a:lnTo>
                <a:lnTo>
                  <a:pt x="0" y="87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1518345" y="2410303"/>
            <a:ext cx="8414772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Dezinformace</a:t>
            </a:r>
            <a:endParaRPr lang="en-US" sz="4500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04245" y="7038000"/>
            <a:ext cx="7039755" cy="109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Používá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se k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poškození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někoho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nebo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k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dosažení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nějakých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výhod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například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politice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nebo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internetu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0" name="Google Shape;129;p2">
            <a:extLst>
              <a:ext uri="{FF2B5EF4-FFF2-40B4-BE49-F238E27FC236}">
                <a16:creationId xmlns:a16="http://schemas.microsoft.com/office/drawing/2014/main" id="{1A4A68FF-F581-6145-8689-D5BD28476872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6007842" y="-1797460"/>
            <a:ext cx="13881919" cy="138819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784542" y="374994"/>
            <a:ext cx="4337393" cy="2891595"/>
          </a:xfrm>
          <a:custGeom>
            <a:avLst/>
            <a:gdLst/>
            <a:ahLst/>
            <a:cxnLst/>
            <a:rect l="l" t="t" r="r" b="b"/>
            <a:pathLst>
              <a:path w="4337393" h="2891595">
                <a:moveTo>
                  <a:pt x="0" y="0"/>
                </a:moveTo>
                <a:lnTo>
                  <a:pt x="4337393" y="0"/>
                </a:lnTo>
                <a:lnTo>
                  <a:pt x="4337393" y="2891595"/>
                </a:lnTo>
                <a:lnTo>
                  <a:pt x="0" y="289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12896619" y="2139876"/>
            <a:ext cx="4223355" cy="2521137"/>
          </a:xfrm>
          <a:custGeom>
            <a:avLst/>
            <a:gdLst/>
            <a:ahLst/>
            <a:cxnLst/>
            <a:rect l="l" t="t" r="r" b="b"/>
            <a:pathLst>
              <a:path w="4469840" h="2979893">
                <a:moveTo>
                  <a:pt x="0" y="0"/>
                </a:moveTo>
                <a:lnTo>
                  <a:pt x="4469840" y="0"/>
                </a:lnTo>
                <a:lnTo>
                  <a:pt x="4469840" y="2979894"/>
                </a:lnTo>
                <a:lnTo>
                  <a:pt x="0" y="297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8784542" y="4315698"/>
            <a:ext cx="4428830" cy="2952553"/>
          </a:xfrm>
          <a:custGeom>
            <a:avLst/>
            <a:gdLst/>
            <a:ahLst/>
            <a:cxnLst/>
            <a:rect l="l" t="t" r="r" b="b"/>
            <a:pathLst>
              <a:path w="4428830" h="2952553">
                <a:moveTo>
                  <a:pt x="0" y="0"/>
                </a:moveTo>
                <a:lnTo>
                  <a:pt x="4428830" y="0"/>
                </a:lnTo>
                <a:lnTo>
                  <a:pt x="4428830" y="2952554"/>
                </a:lnTo>
                <a:lnTo>
                  <a:pt x="0" y="2952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12651585" y="6465147"/>
            <a:ext cx="4468389" cy="2978926"/>
          </a:xfrm>
          <a:custGeom>
            <a:avLst/>
            <a:gdLst/>
            <a:ahLst/>
            <a:cxnLst/>
            <a:rect l="l" t="t" r="r" b="b"/>
            <a:pathLst>
              <a:path w="4468389" h="2978926">
                <a:moveTo>
                  <a:pt x="0" y="0"/>
                </a:moveTo>
                <a:lnTo>
                  <a:pt x="4468389" y="0"/>
                </a:lnTo>
                <a:lnTo>
                  <a:pt x="4468389" y="2978926"/>
                </a:lnTo>
                <a:lnTo>
                  <a:pt x="0" y="29789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TextBox 24"/>
          <p:cNvSpPr txBox="1"/>
          <p:nvPr/>
        </p:nvSpPr>
        <p:spPr>
          <a:xfrm>
            <a:off x="933118" y="4167794"/>
            <a:ext cx="5280510" cy="162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53"/>
              </a:lnSpc>
              <a:spcBef>
                <a:spcPct val="0"/>
              </a:spcBef>
            </a:pPr>
            <a:r>
              <a:rPr lang="en-US" sz="468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Různé</a:t>
            </a:r>
            <a:r>
              <a:rPr lang="en-US" sz="468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68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cílové</a:t>
            </a:r>
            <a:r>
              <a:rPr lang="en-US" sz="468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68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skupiny</a:t>
            </a:r>
            <a:endParaRPr lang="en-US" sz="468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25" name="Google Shape;129;p2">
            <a:extLst>
              <a:ext uri="{FF2B5EF4-FFF2-40B4-BE49-F238E27FC236}">
                <a16:creationId xmlns:a16="http://schemas.microsoft.com/office/drawing/2014/main" id="{64C0C7E6-ED11-624D-FDEC-1BCDF3922843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krąg dłoni trzymający smartfony">
            <a:extLst>
              <a:ext uri="{FF2B5EF4-FFF2-40B4-BE49-F238E27FC236}">
                <a16:creationId xmlns:a16="http://schemas.microsoft.com/office/drawing/2014/main" id="{7450AC28-E6F1-D2D5-D0A4-8C0C271E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289216" y="-114300"/>
            <a:ext cx="9709566" cy="4405715"/>
          </a:xfrm>
          <a:custGeom>
            <a:avLst/>
            <a:gdLst/>
            <a:ahLst/>
            <a:cxnLst/>
            <a:rect l="l" t="t" r="r" b="b"/>
            <a:pathLst>
              <a:path w="9709566" h="4405715">
                <a:moveTo>
                  <a:pt x="0" y="0"/>
                </a:moveTo>
                <a:lnTo>
                  <a:pt x="9709566" y="0"/>
                </a:lnTo>
                <a:lnTo>
                  <a:pt x="9709566" y="4405716"/>
                </a:lnTo>
                <a:lnTo>
                  <a:pt x="0" y="4405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6019800" y="266700"/>
            <a:ext cx="7374484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 je </a:t>
            </a:r>
            <a:r>
              <a:rPr lang="en-US" sz="4500" b="1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prevence</a:t>
            </a:r>
            <a:r>
              <a:rPr lang="en-US" sz="4500" b="1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  <p:sp>
        <p:nvSpPr>
          <p:cNvPr id="8" name="Google Shape;129;p2">
            <a:extLst>
              <a:ext uri="{FF2B5EF4-FFF2-40B4-BE49-F238E27FC236}">
                <a16:creationId xmlns:a16="http://schemas.microsoft.com/office/drawing/2014/main" id="{B0366640-FFB1-ABFF-7A5D-379FB8AD4189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239603" y="1122782"/>
            <a:ext cx="7019697" cy="10556306"/>
          </a:xfrm>
          <a:custGeom>
            <a:avLst/>
            <a:gdLst/>
            <a:ahLst/>
            <a:cxnLst/>
            <a:rect l="l" t="t" r="r" b="b"/>
            <a:pathLst>
              <a:path w="660400" h="99311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2507"/>
                </a:cubicBezTo>
                <a:lnTo>
                  <a:pt x="660400" y="993118"/>
                </a:lnTo>
                <a:lnTo>
                  <a:pt x="0" y="993118"/>
                </a:lnTo>
                <a:lnTo>
                  <a:pt x="0" y="332998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4313" y="1429473"/>
            <a:ext cx="6270276" cy="6270276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619" y="4228847"/>
            <a:ext cx="8022280" cy="1143518"/>
            <a:chOff x="0" y="-9525"/>
            <a:chExt cx="10696374" cy="1524690"/>
          </a:xfrm>
        </p:grpSpPr>
        <p:sp>
          <p:nvSpPr>
            <p:cNvPr id="12" name="Freeform 12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2835" y="-9525"/>
              <a:ext cx="9003539" cy="1524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"/>
                </a:lnSpc>
              </a:pPr>
              <a:endParaRPr dirty="0"/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Prevence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je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akce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zaměřená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ochranu</a:t>
              </a:r>
              <a:r>
                <a:rPr lang="en-US" sz="2100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před</a:t>
              </a:r>
              <a:r>
                <a:rPr lang="en-US" sz="2100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falešnými</a:t>
              </a:r>
              <a:r>
                <a:rPr lang="en-US" sz="2100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nebo</a:t>
              </a:r>
              <a:r>
                <a:rPr lang="en-US" sz="2100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manipulovanými</a:t>
              </a:r>
              <a:r>
                <a:rPr lang="en-US" sz="2100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informacemi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které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se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snaží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ovlivnit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naše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myšlení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chování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4619" y="5940036"/>
            <a:ext cx="8022280" cy="1143518"/>
            <a:chOff x="0" y="-9525"/>
            <a:chExt cx="10696374" cy="1524692"/>
          </a:xfrm>
        </p:grpSpPr>
        <p:sp>
          <p:nvSpPr>
            <p:cNvPr id="15" name="Freeform 15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92835" y="-9525"/>
              <a:ext cx="9003539" cy="1524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"/>
                </a:lnSpc>
              </a:pPr>
              <a:endParaRPr dirty="0"/>
            </a:p>
            <a:p>
              <a:pPr algn="just">
                <a:lnSpc>
                  <a:spcPts val="2939"/>
                </a:lnSpc>
              </a:pPr>
              <a:r>
                <a:rPr lang="en-US" sz="20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Učíme</a:t>
              </a:r>
              <a:r>
                <a:rPr lang="en-US" sz="20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se </a:t>
              </a:r>
              <a:r>
                <a:rPr lang="en-US" sz="20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rozpoznávat</a:t>
              </a:r>
              <a:r>
                <a:rPr lang="en-US" sz="20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falešné</a:t>
              </a:r>
              <a:r>
                <a:rPr lang="en-US" sz="2099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informace</a:t>
              </a:r>
              <a:r>
                <a:rPr lang="en-US" sz="2099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2099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nepodléhat</a:t>
              </a:r>
              <a:r>
                <a:rPr lang="en-US" sz="2099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emocím</a:t>
              </a:r>
              <a:r>
                <a:rPr lang="en-US" sz="2099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nebo</a:t>
              </a:r>
              <a:r>
                <a:rPr lang="en-US" sz="2099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99" b="1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vírám</a:t>
              </a:r>
              <a:r>
                <a:rPr lang="en-US" sz="20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které</a:t>
              </a:r>
              <a:r>
                <a:rPr lang="en-US" sz="20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jsou</a:t>
              </a:r>
              <a:r>
                <a:rPr lang="en-US" sz="20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úmyslně</a:t>
              </a:r>
              <a:r>
                <a:rPr lang="en-US" sz="20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zkreslené</a:t>
              </a:r>
              <a:r>
                <a:rPr lang="en-US" sz="20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834619" y="7263053"/>
            <a:ext cx="944208" cy="873393"/>
          </a:xfrm>
          <a:custGeom>
            <a:avLst/>
            <a:gdLst/>
            <a:ahLst/>
            <a:cxnLst/>
            <a:rect l="l" t="t" r="r" b="b"/>
            <a:pathLst>
              <a:path w="944208" h="873393">
                <a:moveTo>
                  <a:pt x="0" y="0"/>
                </a:moveTo>
                <a:lnTo>
                  <a:pt x="944208" y="0"/>
                </a:lnTo>
                <a:lnTo>
                  <a:pt x="944208" y="873393"/>
                </a:lnTo>
                <a:lnTo>
                  <a:pt x="0" y="87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834619" y="2698582"/>
            <a:ext cx="9095968" cy="75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51D40"/>
                </a:solidFill>
                <a:latin typeface="Open Sans"/>
                <a:ea typeface="Open Sans"/>
                <a:cs typeface="Open Sans"/>
                <a:sym typeface="Open Sans"/>
              </a:rPr>
              <a:t>Protiopatření</a:t>
            </a:r>
            <a:endParaRPr lang="en-US" sz="4500" b="1" dirty="0">
              <a:solidFill>
                <a:srgbClr val="051D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04245" y="7416121"/>
            <a:ext cx="6918374" cy="109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Chrání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nás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manipulací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takže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můžeme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činit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nezávislá</a:t>
            </a:r>
            <a:r>
              <a:rPr lang="en-US" sz="21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informovaná</a:t>
            </a:r>
            <a:r>
              <a:rPr lang="en-US" sz="21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rozhodnutí</a:t>
            </a:r>
            <a:r>
              <a:rPr lang="en-US" sz="21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založená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faktech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Google Shape;129;p2">
            <a:extLst>
              <a:ext uri="{FF2B5EF4-FFF2-40B4-BE49-F238E27FC236}">
                <a16:creationId xmlns:a16="http://schemas.microsoft.com/office/drawing/2014/main" id="{8029CF42-4A9E-6D75-8A61-48F4DFF18D3C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389249" y="2691742"/>
            <a:ext cx="17509502" cy="6952193"/>
            <a:chOff x="0" y="0"/>
            <a:chExt cx="4658733" cy="18497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8733" cy="1849762"/>
            </a:xfrm>
            <a:custGeom>
              <a:avLst/>
              <a:gdLst/>
              <a:ahLst/>
              <a:cxnLst/>
              <a:rect l="l" t="t" r="r" b="b"/>
              <a:pathLst>
                <a:path w="4658733" h="1849762">
                  <a:moveTo>
                    <a:pt x="19455" y="0"/>
                  </a:moveTo>
                  <a:lnTo>
                    <a:pt x="4639278" y="0"/>
                  </a:lnTo>
                  <a:cubicBezTo>
                    <a:pt x="4650022" y="0"/>
                    <a:pt x="4658733" y="8710"/>
                    <a:pt x="4658733" y="19455"/>
                  </a:cubicBezTo>
                  <a:lnTo>
                    <a:pt x="4658733" y="1830307"/>
                  </a:lnTo>
                  <a:cubicBezTo>
                    <a:pt x="4658733" y="1841052"/>
                    <a:pt x="4650022" y="1849762"/>
                    <a:pt x="4639278" y="1849762"/>
                  </a:cubicBezTo>
                  <a:lnTo>
                    <a:pt x="19455" y="1849762"/>
                  </a:lnTo>
                  <a:cubicBezTo>
                    <a:pt x="14295" y="1849762"/>
                    <a:pt x="9347" y="1847712"/>
                    <a:pt x="5698" y="1844064"/>
                  </a:cubicBezTo>
                  <a:cubicBezTo>
                    <a:pt x="2050" y="1840415"/>
                    <a:pt x="0" y="1835467"/>
                    <a:pt x="0" y="1830307"/>
                  </a:cubicBezTo>
                  <a:lnTo>
                    <a:pt x="0" y="19455"/>
                  </a:lnTo>
                  <a:cubicBezTo>
                    <a:pt x="0" y="8710"/>
                    <a:pt x="8710" y="0"/>
                    <a:pt x="19455" y="0"/>
                  </a:cubicBezTo>
                  <a:close/>
                </a:path>
              </a:pathLst>
            </a:custGeom>
            <a:solidFill>
              <a:srgbClr val="FDFDFD">
                <a:alpha val="71765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658733" cy="1887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316276" y="3472182"/>
            <a:ext cx="2201498" cy="2057400"/>
          </a:xfrm>
          <a:custGeom>
            <a:avLst/>
            <a:gdLst/>
            <a:ahLst/>
            <a:cxnLst/>
            <a:rect l="l" t="t" r="r" b="b"/>
            <a:pathLst>
              <a:path w="2201498" h="2057400">
                <a:moveTo>
                  <a:pt x="0" y="0"/>
                </a:moveTo>
                <a:lnTo>
                  <a:pt x="2201498" y="0"/>
                </a:lnTo>
                <a:lnTo>
                  <a:pt x="22014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4532780" y="6376331"/>
            <a:ext cx="1768490" cy="2619985"/>
          </a:xfrm>
          <a:custGeom>
            <a:avLst/>
            <a:gdLst/>
            <a:ahLst/>
            <a:cxnLst/>
            <a:rect l="l" t="t" r="r" b="b"/>
            <a:pathLst>
              <a:path w="1768490" h="2619985">
                <a:moveTo>
                  <a:pt x="0" y="0"/>
                </a:moveTo>
                <a:lnTo>
                  <a:pt x="1768490" y="0"/>
                </a:lnTo>
                <a:lnTo>
                  <a:pt x="1768490" y="2619985"/>
                </a:lnTo>
                <a:lnTo>
                  <a:pt x="0" y="261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 rot="5400000">
            <a:off x="8421343" y="6331256"/>
            <a:ext cx="2236305" cy="2326456"/>
          </a:xfrm>
          <a:custGeom>
            <a:avLst/>
            <a:gdLst/>
            <a:ahLst/>
            <a:cxnLst/>
            <a:rect l="l" t="t" r="r" b="b"/>
            <a:pathLst>
              <a:path w="2236305" h="2326456">
                <a:moveTo>
                  <a:pt x="0" y="0"/>
                </a:moveTo>
                <a:lnTo>
                  <a:pt x="2236306" y="0"/>
                </a:lnTo>
                <a:lnTo>
                  <a:pt x="2236306" y="2326456"/>
                </a:lnTo>
                <a:lnTo>
                  <a:pt x="0" y="2326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12112347" y="4272339"/>
            <a:ext cx="1295852" cy="1742322"/>
          </a:xfrm>
          <a:custGeom>
            <a:avLst/>
            <a:gdLst/>
            <a:ahLst/>
            <a:cxnLst/>
            <a:rect l="l" t="t" r="r" b="b"/>
            <a:pathLst>
              <a:path w="1295852" h="1742322">
                <a:moveTo>
                  <a:pt x="0" y="0"/>
                </a:moveTo>
                <a:lnTo>
                  <a:pt x="1295852" y="0"/>
                </a:lnTo>
                <a:lnTo>
                  <a:pt x="1295852" y="1742322"/>
                </a:lnTo>
                <a:lnTo>
                  <a:pt x="0" y="1742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14193338" y="3305284"/>
            <a:ext cx="2348558" cy="2940940"/>
          </a:xfrm>
          <a:custGeom>
            <a:avLst/>
            <a:gdLst/>
            <a:ahLst/>
            <a:cxnLst/>
            <a:rect l="l" t="t" r="r" b="b"/>
            <a:pathLst>
              <a:path w="2348558" h="2940940">
                <a:moveTo>
                  <a:pt x="0" y="0"/>
                </a:moveTo>
                <a:lnTo>
                  <a:pt x="2348558" y="0"/>
                </a:lnTo>
                <a:lnTo>
                  <a:pt x="2348558" y="2940939"/>
                </a:lnTo>
                <a:lnTo>
                  <a:pt x="0" y="2940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5417025" y="717107"/>
            <a:ext cx="7453950" cy="1127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1"/>
              </a:lnSpc>
              <a:spcBef>
                <a:spcPct val="0"/>
              </a:spcBef>
            </a:pPr>
            <a:r>
              <a:rPr lang="en-US" sz="6608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Interpretace</a:t>
            </a:r>
            <a:endParaRPr lang="en-US" sz="6608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25523" y="7204993"/>
            <a:ext cx="1768490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Emoce</a:t>
            </a:r>
            <a:endParaRPr lang="en-US" sz="2799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15435" y="4231642"/>
            <a:ext cx="2507450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Událost</a:t>
            </a:r>
            <a:endParaRPr lang="en-US" sz="2799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793723" y="6729944"/>
            <a:ext cx="3884538" cy="14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Reakce</a:t>
            </a:r>
            <a:r>
              <a:rPr lang="en-US" sz="27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endParaRPr lang="pl-PL" sz="2799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emocionální</a:t>
            </a:r>
            <a:r>
              <a:rPr lang="en-US" sz="27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7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behaviorální</a:t>
            </a:r>
            <a:endParaRPr lang="en-US" sz="2799" dirty="0">
              <a:solidFill>
                <a:srgbClr val="051D4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22" name="Google Shape;129;p2">
            <a:extLst>
              <a:ext uri="{FF2B5EF4-FFF2-40B4-BE49-F238E27FC236}">
                <a16:creationId xmlns:a16="http://schemas.microsoft.com/office/drawing/2014/main" id="{BEF00AED-FF4B-56A4-62E3-1A85CC7CC207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834619" y="4228847"/>
            <a:ext cx="8022280" cy="1513364"/>
            <a:chOff x="0" y="-9525"/>
            <a:chExt cx="10696374" cy="2017818"/>
          </a:xfrm>
        </p:grpSpPr>
        <p:sp>
          <p:nvSpPr>
            <p:cNvPr id="12" name="Freeform 12"/>
            <p:cNvSpPr/>
            <p:nvPr/>
          </p:nvSpPr>
          <p:spPr>
            <a:xfrm>
              <a:off x="0" y="45489"/>
              <a:ext cx="1258944" cy="1164524"/>
            </a:xfrm>
            <a:custGeom>
              <a:avLst/>
              <a:gdLst/>
              <a:ahLst/>
              <a:cxnLst/>
              <a:rect l="l" t="t" r="r" b="b"/>
              <a:pathLst>
                <a:path w="1258944" h="1164524">
                  <a:moveTo>
                    <a:pt x="0" y="0"/>
                  </a:moveTo>
                  <a:lnTo>
                    <a:pt x="1258944" y="0"/>
                  </a:lnTo>
                  <a:lnTo>
                    <a:pt x="1258944" y="1164523"/>
                  </a:lnTo>
                  <a:lnTo>
                    <a:pt x="0" y="116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2835" y="-9525"/>
              <a:ext cx="9003539" cy="2017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"/>
                </a:lnSpc>
              </a:pPr>
              <a:endParaRPr dirty="0"/>
            </a:p>
            <a:p>
              <a:pPr algn="l">
                <a:lnSpc>
                  <a:spcPts val="2940"/>
                </a:lnSpc>
              </a:pP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Informace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které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vyvolávají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silné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emoce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(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například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hněv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nebo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strach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),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jsou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lépe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zapamatovány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ochotněji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sdíleny</a:t>
              </a:r>
              <a:r>
                <a:rPr lang="en-US" sz="21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endPara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834619" y="6504211"/>
            <a:ext cx="944208" cy="873393"/>
          </a:xfrm>
          <a:custGeom>
            <a:avLst/>
            <a:gdLst/>
            <a:ahLst/>
            <a:cxnLst/>
            <a:rect l="l" t="t" r="r" b="b"/>
            <a:pathLst>
              <a:path w="944208" h="873393">
                <a:moveTo>
                  <a:pt x="0" y="0"/>
                </a:moveTo>
                <a:lnTo>
                  <a:pt x="944208" y="0"/>
                </a:lnTo>
                <a:lnTo>
                  <a:pt x="944208" y="873392"/>
                </a:lnTo>
                <a:lnTo>
                  <a:pt x="0" y="873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834619" y="2698582"/>
            <a:ext cx="9095968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Silné</a:t>
            </a:r>
            <a:r>
              <a:rPr lang="en-US" sz="4500" b="1" dirty="0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051D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emoce</a:t>
            </a:r>
            <a:endParaRPr lang="en-US" sz="4500" b="1" dirty="0">
              <a:solidFill>
                <a:srgbClr val="051D4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25626" y="6558002"/>
            <a:ext cx="6918374" cy="34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Vliv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emocí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přijímání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informací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stres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vs. </a:t>
            </a:r>
            <a:r>
              <a:rPr lang="en-US" sz="2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uvolnění</a:t>
            </a:r>
            <a:r>
              <a:rPr lang="en-US" sz="2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</p:txBody>
      </p:sp>
      <p:sp>
        <p:nvSpPr>
          <p:cNvPr id="17" name="Google Shape;129;p2">
            <a:extLst>
              <a:ext uri="{FF2B5EF4-FFF2-40B4-BE49-F238E27FC236}">
                <a16:creationId xmlns:a16="http://schemas.microsoft.com/office/drawing/2014/main" id="{C3F3FD6B-ADEC-5625-3508-E111100FDBE1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6146" name="Picture 2" descr="Ścieżka przez zamglony las w mglisty zimowy dzień">
            <a:extLst>
              <a:ext uri="{FF2B5EF4-FFF2-40B4-BE49-F238E27FC236}">
                <a16:creationId xmlns:a16="http://schemas.microsoft.com/office/drawing/2014/main" id="{90EF612E-FE47-7156-76F2-6B9A1662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799" y="3084343"/>
            <a:ext cx="8197912" cy="45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1019</Words>
  <Application>Microsoft Office PowerPoint</Application>
  <PresentationFormat>Niestandardowy</PresentationFormat>
  <Paragraphs>96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Open Sans</vt:lpstr>
      <vt:lpstr>Open Sans Extra Bold</vt:lpstr>
      <vt:lpstr>Calibri</vt:lpstr>
      <vt:lpstr>Open Sans ExtraBold</vt:lpstr>
      <vt:lpstr>Poppins</vt:lpstr>
      <vt:lpstr>Open Sans Bold</vt:lpstr>
      <vt:lpstr>Arial</vt:lpstr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5 - Prawda czy Fałsz?  Rozpoznawanie Dezinformacji w Cyfrowym Świecie_prezentacja</dc:title>
  <cp:lastModifiedBy>Jadwiga Maj</cp:lastModifiedBy>
  <cp:revision>9</cp:revision>
  <dcterms:created xsi:type="dcterms:W3CDTF">2006-08-16T00:00:00Z</dcterms:created>
  <dcterms:modified xsi:type="dcterms:W3CDTF">2025-02-24T11:49:46Z</dcterms:modified>
  <dc:identifier>DAGWeSkGPnM</dc:identifier>
</cp:coreProperties>
</file>