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6"/>
  </p:notesMasterIdLst>
  <p:sldIdLst>
    <p:sldId id="29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92" r:id="rId35"/>
  </p:sldIdLst>
  <p:sldSz cx="18288000" cy="10287000"/>
  <p:notesSz cx="6858000" cy="9144000"/>
  <p:embeddedFontLst>
    <p:embeddedFont>
      <p:font typeface="Open Sans" panose="020B0606030504020204" pitchFamily="34" charset="0"/>
      <p:regular r:id="rId37"/>
      <p:bold r:id="rId38"/>
      <p:italic r:id="rId39"/>
      <p:boldItalic r:id="rId40"/>
    </p:embeddedFont>
    <p:embeddedFont>
      <p:font typeface="Open Sans Bold" panose="020B0806030504020204" charset="0"/>
      <p:regular r:id="rId41"/>
      <p:bold r:id="rId42"/>
    </p:embeddedFont>
    <p:embeddedFont>
      <p:font typeface="Open Sans Extra Bold" panose="020B0604020202020204" charset="0"/>
      <p:regular r:id="rId43"/>
    </p:embeddedFont>
    <p:embeddedFont>
      <p:font typeface="Open Sans ExtraBold" panose="020B0906030804020204" pitchFamily="34" charset="0"/>
      <p:bold r:id="rId44"/>
      <p:boldItalic r:id="rId45"/>
    </p:embeddedFont>
    <p:embeddedFont>
      <p:font typeface="Poppins" panose="00000500000000000000" pitchFamily="2" charset="-18"/>
      <p:regular r:id="rId46"/>
      <p:bold r:id="rId47"/>
      <p:italic r:id="rId48"/>
      <p:boldItalic r:id="rId49"/>
    </p:embeddedFont>
    <p:embeddedFont>
      <p:font typeface="Poppins Bold" panose="00000800000000000000" charset="-18"/>
      <p:regular r:id="rId50"/>
      <p:bold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1138" y="26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font" Target="fonts/font1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font" Target="fonts/font5.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29.01.2025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Czy te historie są prawdziwe?</a:t>
            </a:r>
          </a:p>
          <a:p>
            <a:r>
              <a:rPr lang="en-US"/>
              <a:t>Nie. Co nie znaczy, że nie mogły się wydarzyć</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Nie notujemy w plikach, telefonach i na kartkach</a:t>
            </a:r>
          </a:p>
          <a:p>
            <a:r>
              <a:rPr lang="en-US"/>
              <a:t> Nawet tych zabezpieczonych hasłem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Kliknięcie podejrzanego linku i przejęcie konta: Kliknąłem w link, który wyglądał jak od znajomego, i wpisałem tam swoje dane logowania. Wtedy ktoś przejął moje konto i teraz nie mam dostępu do ważnych rzeczy.</a:t>
            </a:r>
          </a:p>
          <a:p>
            <a:r>
              <a:rPr lang="en-US"/>
              <a:t>Dostęp do konta po zostawieniu otwartego laptopa: Zostawiłam otwarty laptop w szkole, a ktoś wszedł na moje konto społecznościowe i opublikował niemiłe rzeczy, udając mnie. Teraz muszę tłumaczyć się nauczycielom i znajomym, bo wszyscy myślą, że to ja.</a:t>
            </a:r>
          </a:p>
          <a:p>
            <a:r>
              <a:rPr lang="en-US"/>
              <a:t>Kradzież pieniędzy przez słabe hasło: Ustawiłam bardzo proste hasło do mojego konta bankowego i ktoś je złamał, kradnąc wszystkie pieniądze. Teraz muszę walczyć o to, żeby je odzyskać.</a:t>
            </a:r>
          </a:p>
          <a:p>
            <a:r>
              <a:rPr lang="en-US"/>
              <a:t>Utrata konta w grze po podzieleniu się hasłem: Dałem koledze moje hasło do gry, a on zmienił je i zaczął używać mojego konta. Straciłem wszystkie moje osiągnięcia, nad którymi pracowałem przez długi czas.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7" name="Google Shape;53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463173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12165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90198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2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346299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3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3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3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01163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56299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3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3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16937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3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3"/>
          <p:cNvSpPr>
            <a:spLocks noGrp="1"/>
          </p:cNvSpPr>
          <p:nvPr>
            <p:ph type="pic" idx="2"/>
          </p:nvPr>
        </p:nvSpPr>
        <p:spPr>
          <a:xfrm>
            <a:off x="1792288" y="612775"/>
            <a:ext cx="5486400" cy="4114800"/>
          </a:xfrm>
          <a:prstGeom prst="rect">
            <a:avLst/>
          </a:prstGeom>
          <a:noFill/>
          <a:ln>
            <a:noFill/>
          </a:ln>
        </p:spPr>
      </p:sp>
      <p:sp>
        <p:nvSpPr>
          <p:cNvPr id="64" name="Google Shape;64;p3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67017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4"/>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854420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35"/>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5"/>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75489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2414553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9.jpeg"/><Relationship Id="rId4" Type="http://schemas.openxmlformats.org/officeDocument/2006/relationships/hyperlink" Target="mailto:goosiaczek2245@gmail.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0.jpeg"/><Relationship Id="rId4" Type="http://schemas.openxmlformats.org/officeDocument/2006/relationships/hyperlink" Target="mailto:goosiaczek2245@gmail.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8.png"/><Relationship Id="rId4" Type="http://schemas.openxmlformats.org/officeDocument/2006/relationships/image" Target="../media/image27.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svg"/><Relationship Id="rId12"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1.sv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9.jpeg"/><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4.sv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3.png"/><Relationship Id="rId4" Type="http://schemas.openxmlformats.org/officeDocument/2006/relationships/image" Target="../media/image24.svg"/></Relationships>
</file>

<file path=ppt/slides/_rels/slide32.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Shape 83"/>
        <p:cNvGrpSpPr/>
        <p:nvPr/>
      </p:nvGrpSpPr>
      <p:grpSpPr>
        <a:xfrm>
          <a:off x="0" y="0"/>
          <a:ext cx="0" cy="0"/>
          <a:chOff x="0" y="0"/>
          <a:chExt cx="0" cy="0"/>
        </a:xfrm>
      </p:grpSpPr>
      <p:sp>
        <p:nvSpPr>
          <p:cNvPr id="84" name="Google Shape;84;p1"/>
          <p:cNvSpPr txBox="1"/>
          <p:nvPr/>
        </p:nvSpPr>
        <p:spPr>
          <a:xfrm>
            <a:off x="1429681" y="3326129"/>
            <a:ext cx="9858000" cy="257583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6"/>
              </a:lnSpc>
              <a:spcBef>
                <a:spcPts val="0"/>
              </a:spcBef>
              <a:spcAft>
                <a:spcPts val="0"/>
              </a:spcAft>
              <a:buClr>
                <a:srgbClr val="000000"/>
              </a:buClr>
              <a:buSzTx/>
              <a:buFont typeface="Arial"/>
              <a:buNone/>
              <a:tabLst/>
              <a:defRPr/>
            </a:pPr>
            <a:r>
              <a:rPr kumimoji="0" lang="en-US" sz="9156" b="0" i="0" u="none" strike="noStrike" kern="0" cap="none" spc="0" normalizeH="0" baseline="0" noProof="0" dirty="0">
                <a:ln>
                  <a:noFill/>
                </a:ln>
                <a:solidFill>
                  <a:srgbClr val="051D40"/>
                </a:solidFill>
                <a:effectLst/>
                <a:uLnTx/>
                <a:uFillTx/>
                <a:latin typeface="Open Sans ExtraBold"/>
                <a:ea typeface="Open Sans ExtraBold"/>
                <a:cs typeface="Open Sans ExtraBold"/>
                <a:sym typeface="Open Sans ExtraBold"/>
              </a:rPr>
              <a:t>Lesson </a:t>
            </a:r>
            <a:r>
              <a:rPr lang="pl-PL" sz="9156" kern="0" dirty="0">
                <a:solidFill>
                  <a:srgbClr val="051D40"/>
                </a:solidFill>
                <a:latin typeface="Open Sans ExtraBold"/>
                <a:ea typeface="Open Sans ExtraBold"/>
                <a:cs typeface="Open Sans ExtraBold"/>
                <a:sym typeface="Open Sans ExtraBold"/>
              </a:rPr>
              <a:t>2</a:t>
            </a:r>
          </a:p>
          <a:p>
            <a:pPr marL="0" marR="0" lvl="0" indent="0" algn="l" defTabSz="914400" rtl="0" eaLnBrk="1" fontAlgn="auto" latinLnBrk="0" hangingPunct="1">
              <a:lnSpc>
                <a:spcPct val="140006"/>
              </a:lnSpc>
              <a:spcBef>
                <a:spcPts val="0"/>
              </a:spcBef>
              <a:spcAft>
                <a:spcPts val="0"/>
              </a:spcAft>
              <a:buClr>
                <a:srgbClr val="000000"/>
              </a:buClr>
              <a:buSzTx/>
              <a:buFont typeface="Arial"/>
              <a:buNone/>
              <a:tabLst/>
              <a:defRPr/>
            </a:pPr>
            <a:br>
              <a:rPr kumimoji="0" lang="en-US" sz="1400" b="0" i="0" u="none" strike="noStrike" kern="0" cap="none" spc="0" normalizeH="0" baseline="0" noProof="0" dirty="0">
                <a:ln>
                  <a:noFill/>
                </a:ln>
                <a:solidFill>
                  <a:srgbClr val="000000"/>
                </a:solidFill>
                <a:effectLst/>
                <a:uLnTx/>
                <a:uFillTx/>
                <a:latin typeface="Arial"/>
                <a:cs typeface="Arial"/>
                <a:sym typeface="Arial"/>
              </a:rPr>
            </a:b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5" name="Google Shape;85;p1"/>
          <p:cNvSpPr/>
          <p:nvPr/>
        </p:nvSpPr>
        <p:spPr>
          <a:xfrm>
            <a:off x="8757394" y="7522582"/>
            <a:ext cx="8779632" cy="1733977"/>
          </a:xfrm>
          <a:custGeom>
            <a:avLst/>
            <a:gdLst/>
            <a:ahLst/>
            <a:cxnLst/>
            <a:rect l="l" t="t" r="r" b="b"/>
            <a:pathLst>
              <a:path w="8779632" h="1733977" extrusionOk="0">
                <a:moveTo>
                  <a:pt x="0" y="0"/>
                </a:moveTo>
                <a:lnTo>
                  <a:pt x="8779632" y="0"/>
                </a:lnTo>
                <a:lnTo>
                  <a:pt x="8779632" y="1733977"/>
                </a:lnTo>
                <a:lnTo>
                  <a:pt x="0" y="1733977"/>
                </a:lnTo>
                <a:lnTo>
                  <a:pt x="0" y="0"/>
                </a:lnTo>
                <a:close/>
              </a:path>
            </a:pathLst>
          </a:custGeom>
          <a:blipFill rotWithShape="1">
            <a:blip r:embed="rId3">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l-PL"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1"/>
          <p:cNvSpPr txBox="1"/>
          <p:nvPr/>
        </p:nvSpPr>
        <p:spPr>
          <a:xfrm>
            <a:off x="1440549" y="5091508"/>
            <a:ext cx="5816488" cy="4458656"/>
          </a:xfrm>
          <a:prstGeom prst="rect">
            <a:avLst/>
          </a:prstGeom>
          <a:noFill/>
          <a:ln>
            <a:noFill/>
          </a:ln>
        </p:spPr>
        <p:txBody>
          <a:bodyPr spcFirstLastPara="1" wrap="square" lIns="0" tIns="0" rIns="0" bIns="0" anchor="t" anchorCtr="0">
            <a:spAutoFit/>
          </a:bodyPr>
          <a:lstStyle/>
          <a:p>
            <a:pPr algn="l">
              <a:lnSpc>
                <a:spcPct val="150000"/>
              </a:lnSpc>
              <a:spcBef>
                <a:spcPct val="0"/>
              </a:spcBef>
            </a:pPr>
            <a:r>
              <a:rPr lang="en-US" sz="9160" dirty="0">
                <a:solidFill>
                  <a:srgbClr val="051D40"/>
                </a:solidFill>
                <a:latin typeface="Open Sans Extra Bold" panose="020B0604020202020204" charset="0"/>
                <a:ea typeface="Open Sans Extra Bold" panose="020B0604020202020204" charset="0"/>
                <a:cs typeface="Open Sans Extra Bold" panose="020B0604020202020204" charset="0"/>
                <a:sym typeface="Poppins"/>
              </a:rPr>
              <a:t>Password </a:t>
            </a:r>
            <a:br>
              <a:rPr lang="pl-PL" sz="2800" dirty="0">
                <a:solidFill>
                  <a:srgbClr val="051D40"/>
                </a:solidFill>
                <a:latin typeface="Poppins"/>
                <a:ea typeface="Poppins"/>
                <a:cs typeface="Poppins"/>
                <a:sym typeface="Poppins"/>
              </a:rPr>
            </a:br>
            <a:r>
              <a:rPr lang="en-US" sz="2800" dirty="0">
                <a:solidFill>
                  <a:srgbClr val="051D40"/>
                </a:solidFill>
                <a:latin typeface="Poppins"/>
                <a:ea typeface="Poppins"/>
                <a:cs typeface="Poppins"/>
                <a:sym typeface="Poppins"/>
              </a:rPr>
              <a:t>Creating and Managing </a:t>
            </a:r>
            <a:br>
              <a:rPr lang="pl-PL" sz="2800" dirty="0">
                <a:solidFill>
                  <a:srgbClr val="051D40"/>
                </a:solidFill>
                <a:latin typeface="Poppins"/>
                <a:ea typeface="Poppins"/>
                <a:cs typeface="Poppins"/>
                <a:sym typeface="Poppins"/>
              </a:rPr>
            </a:br>
            <a:r>
              <a:rPr lang="en-US" sz="2800" dirty="0">
                <a:solidFill>
                  <a:srgbClr val="051D40"/>
                </a:solidFill>
                <a:latin typeface="Poppins"/>
                <a:ea typeface="Poppins"/>
                <a:cs typeface="Poppins"/>
                <a:sym typeface="Poppins"/>
              </a:rPr>
              <a:t>Secure Access</a:t>
            </a:r>
          </a:p>
          <a:p>
            <a:pPr algn="l">
              <a:lnSpc>
                <a:spcPts val="8199"/>
              </a:lnSpc>
              <a:spcBef>
                <a:spcPct val="0"/>
              </a:spcBef>
            </a:pPr>
            <a:endParaRPr lang="en-US" sz="2800" dirty="0">
              <a:solidFill>
                <a:srgbClr val="051D40"/>
              </a:solidFill>
              <a:latin typeface="Poppins"/>
              <a:ea typeface="Poppins"/>
              <a:cs typeface="Poppins"/>
              <a:sym typeface="Poppins"/>
            </a:endParaRPr>
          </a:p>
        </p:txBody>
      </p:sp>
      <p:sp>
        <p:nvSpPr>
          <p:cNvPr id="88" name="Google Shape;88;p1"/>
          <p:cNvSpPr/>
          <p:nvPr/>
        </p:nvSpPr>
        <p:spPr>
          <a:xfrm>
            <a:off x="601458" y="196896"/>
            <a:ext cx="3642074" cy="3642074"/>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4">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l-PL"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9" name="Google Shape;89;p1"/>
          <p:cNvGrpSpPr/>
          <p:nvPr/>
        </p:nvGrpSpPr>
        <p:grpSpPr>
          <a:xfrm>
            <a:off x="259882" y="8981095"/>
            <a:ext cx="7747239" cy="1233491"/>
            <a:chOff x="0" y="0"/>
            <a:chExt cx="2776390" cy="442048"/>
          </a:xfrm>
        </p:grpSpPr>
        <p:sp>
          <p:nvSpPr>
            <p:cNvPr id="90" name="Google Shape;90;p1"/>
            <p:cNvSpPr/>
            <p:nvPr/>
          </p:nvSpPr>
          <p:spPr>
            <a:xfrm>
              <a:off x="0" y="0"/>
              <a:ext cx="2776390" cy="442048"/>
            </a:xfrm>
            <a:custGeom>
              <a:avLst/>
              <a:gdLst/>
              <a:ahLst/>
              <a:cxnLst/>
              <a:rect l="l" t="t" r="r" b="b"/>
              <a:pathLst>
                <a:path w="2776390" h="442048" extrusionOk="0">
                  <a:moveTo>
                    <a:pt x="0" y="0"/>
                  </a:moveTo>
                  <a:lnTo>
                    <a:pt x="2776390" y="0"/>
                  </a:lnTo>
                  <a:lnTo>
                    <a:pt x="2776390" y="442048"/>
                  </a:lnTo>
                  <a:lnTo>
                    <a:pt x="0" y="442048"/>
                  </a:lnTo>
                  <a:close/>
                </a:path>
              </a:pathLst>
            </a:custGeom>
            <a:solidFill>
              <a:srgbClr val="FFFFFF"/>
            </a:solid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l-PL"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1"/>
            <p:cNvSpPr txBox="1"/>
            <p:nvPr/>
          </p:nvSpPr>
          <p:spPr>
            <a:xfrm>
              <a:off x="0" y="38100"/>
              <a:ext cx="2776390" cy="403948"/>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99" b="1" i="0" u="none" strike="noStrike" kern="0" cap="none" spc="0" normalizeH="0" baseline="0" noProof="0">
                  <a:ln>
                    <a:noFill/>
                  </a:ln>
                  <a:solidFill>
                    <a:srgbClr val="FFFFFF"/>
                  </a:solidFill>
                  <a:effectLst/>
                  <a:uLnTx/>
                  <a:uFillTx/>
                  <a:latin typeface="Open Sans"/>
                  <a:ea typeface="Open Sans"/>
                  <a:cs typeface="Open Sans"/>
                  <a:sym typeface="Open Sans"/>
                </a:rPr>
                <a:t>WZMACNIACZ:</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99" b="1" i="0" u="none" strike="noStrike" kern="0" cap="none" spc="0" normalizeH="0" baseline="0" noProof="0">
                  <a:ln>
                    <a:noFill/>
                  </a:ln>
                  <a:solidFill>
                    <a:srgbClr val="FFFFFF"/>
                  </a:solidFill>
                  <a:effectLst/>
                  <a:uLnTx/>
                  <a:uFillTx/>
                  <a:latin typeface="Open Sans"/>
                  <a:ea typeface="Open Sans"/>
                  <a:cs typeface="Open Sans"/>
                  <a:sym typeface="Open Sans"/>
                </a:rPr>
                <a:t>LEWADER: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2" name="Google Shape;92;p1"/>
          <p:cNvSpPr/>
          <p:nvPr/>
        </p:nvSpPr>
        <p:spPr>
          <a:xfrm>
            <a:off x="5165365" y="9238564"/>
            <a:ext cx="615739" cy="566736"/>
          </a:xfrm>
          <a:custGeom>
            <a:avLst/>
            <a:gdLst/>
            <a:ahLst/>
            <a:cxnLst/>
            <a:rect l="l" t="t" r="r" b="b"/>
            <a:pathLst>
              <a:path w="615739" h="566736" extrusionOk="0">
                <a:moveTo>
                  <a:pt x="0" y="0"/>
                </a:moveTo>
                <a:lnTo>
                  <a:pt x="615739" y="0"/>
                </a:lnTo>
                <a:lnTo>
                  <a:pt x="615739" y="566736"/>
                </a:lnTo>
                <a:lnTo>
                  <a:pt x="0" y="566736"/>
                </a:lnTo>
                <a:lnTo>
                  <a:pt x="0" y="0"/>
                </a:lnTo>
                <a:close/>
              </a:path>
            </a:pathLst>
          </a:custGeom>
          <a:blipFill rotWithShape="1">
            <a:blip r:embed="rId5">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l-PL"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1"/>
          <p:cNvSpPr/>
          <p:nvPr/>
        </p:nvSpPr>
        <p:spPr>
          <a:xfrm>
            <a:off x="5899074" y="9085457"/>
            <a:ext cx="1221622" cy="872950"/>
          </a:xfrm>
          <a:custGeom>
            <a:avLst/>
            <a:gdLst/>
            <a:ahLst/>
            <a:cxnLst/>
            <a:rect l="l" t="t" r="r" b="b"/>
            <a:pathLst>
              <a:path w="1221622" h="872950" extrusionOk="0">
                <a:moveTo>
                  <a:pt x="0" y="0"/>
                </a:moveTo>
                <a:lnTo>
                  <a:pt x="1221621" y="0"/>
                </a:lnTo>
                <a:lnTo>
                  <a:pt x="1221621" y="872951"/>
                </a:lnTo>
                <a:lnTo>
                  <a:pt x="0" y="872951"/>
                </a:lnTo>
                <a:lnTo>
                  <a:pt x="0" y="0"/>
                </a:lnTo>
                <a:close/>
              </a:path>
            </a:pathLst>
          </a:custGeom>
          <a:blipFill rotWithShape="1">
            <a:blip r:embed="rId6">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l-PL"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1"/>
          <p:cNvSpPr/>
          <p:nvPr/>
        </p:nvSpPr>
        <p:spPr>
          <a:xfrm>
            <a:off x="2718938" y="9261192"/>
            <a:ext cx="1958852" cy="521491"/>
          </a:xfrm>
          <a:custGeom>
            <a:avLst/>
            <a:gdLst/>
            <a:ahLst/>
            <a:cxnLst/>
            <a:rect l="l" t="t" r="r" b="b"/>
            <a:pathLst>
              <a:path w="1958852" h="521491" extrusionOk="0">
                <a:moveTo>
                  <a:pt x="0" y="0"/>
                </a:moveTo>
                <a:lnTo>
                  <a:pt x="1958852" y="0"/>
                </a:lnTo>
                <a:lnTo>
                  <a:pt x="1958852" y="521491"/>
                </a:lnTo>
                <a:lnTo>
                  <a:pt x="0" y="521491"/>
                </a:lnTo>
                <a:lnTo>
                  <a:pt x="0" y="0"/>
                </a:lnTo>
                <a:close/>
              </a:path>
            </a:pathLst>
          </a:custGeom>
          <a:blipFill rotWithShape="1">
            <a:blip r:embed="rId7">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l-PL"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1"/>
          <p:cNvSpPr txBox="1"/>
          <p:nvPr/>
        </p:nvSpPr>
        <p:spPr>
          <a:xfrm rot="-5400000">
            <a:off x="4519862" y="9511751"/>
            <a:ext cx="829481" cy="172163"/>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40050"/>
              </a:lnSpc>
              <a:spcBef>
                <a:spcPts val="0"/>
              </a:spcBef>
              <a:spcAft>
                <a:spcPts val="0"/>
              </a:spcAft>
              <a:buClr>
                <a:srgbClr val="000000"/>
              </a:buClr>
              <a:buSzTx/>
              <a:buFont typeface="Arial"/>
              <a:buNone/>
              <a:tabLst/>
              <a:defRPr/>
            </a:pPr>
            <a:r>
              <a:rPr kumimoji="0" lang="en-US" sz="799" b="1" i="0" u="none" strike="noStrike" kern="0" cap="none" spc="0" normalizeH="0" baseline="0" noProof="0" dirty="0">
                <a:ln>
                  <a:noFill/>
                </a:ln>
                <a:solidFill>
                  <a:srgbClr val="000000"/>
                </a:solidFill>
                <a:effectLst/>
                <a:uLnTx/>
                <a:uFillTx/>
                <a:latin typeface="Open Sans"/>
                <a:ea typeface="Open Sans"/>
                <a:cs typeface="Open Sans"/>
                <a:sym typeface="Open Sans"/>
              </a:rPr>
              <a:t>PAR</a:t>
            </a:r>
            <a:r>
              <a:rPr kumimoji="0" lang="pl-PL" sz="799" b="1" i="0" u="none" strike="noStrike" kern="0" cap="none" spc="0" normalizeH="0" baseline="0" noProof="0" dirty="0">
                <a:ln>
                  <a:noFill/>
                </a:ln>
                <a:solidFill>
                  <a:srgbClr val="000000"/>
                </a:solidFill>
                <a:effectLst/>
                <a:uLnTx/>
                <a:uFillTx/>
                <a:latin typeface="Open Sans"/>
                <a:ea typeface="Open Sans"/>
                <a:cs typeface="Open Sans"/>
                <a:sym typeface="Open Sans"/>
              </a:rPr>
              <a:t>TNERS</a:t>
            </a:r>
            <a:r>
              <a:rPr kumimoji="0" lang="en-US" sz="799" b="1" i="0" u="none" strike="noStrike" kern="0" cap="none" spc="0" normalizeH="0" baseline="0" noProof="0" dirty="0">
                <a:ln>
                  <a:noFill/>
                </a:ln>
                <a:solidFill>
                  <a:srgbClr val="000000"/>
                </a:solidFill>
                <a:effectLst/>
                <a:uLnTx/>
                <a:uFillTx/>
                <a:latin typeface="Open Sans"/>
                <a:ea typeface="Open Sans"/>
                <a:cs typeface="Open Sans"/>
                <a:sym typeface="Open Sans"/>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6" name="Google Shape;96;p1"/>
          <p:cNvSpPr txBox="1"/>
          <p:nvPr/>
        </p:nvSpPr>
        <p:spPr>
          <a:xfrm rot="-5400000">
            <a:off x="2351819" y="9555961"/>
            <a:ext cx="451714" cy="172163"/>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140050"/>
              </a:lnSpc>
              <a:spcBef>
                <a:spcPts val="0"/>
              </a:spcBef>
              <a:spcAft>
                <a:spcPts val="0"/>
              </a:spcAft>
              <a:buClr>
                <a:srgbClr val="000000"/>
              </a:buClr>
              <a:buSzTx/>
              <a:buFont typeface="Arial"/>
              <a:buNone/>
              <a:tabLst/>
              <a:defRPr/>
            </a:pPr>
            <a:r>
              <a:rPr kumimoji="0" lang="en-US" sz="799" b="1" i="0" u="none" strike="noStrike" kern="0" cap="none" spc="0" normalizeH="0" baseline="0" noProof="0" dirty="0">
                <a:ln>
                  <a:noFill/>
                </a:ln>
                <a:solidFill>
                  <a:srgbClr val="000000"/>
                </a:solidFill>
                <a:effectLst/>
                <a:uLnTx/>
                <a:uFillTx/>
                <a:latin typeface="Open Sans"/>
                <a:ea typeface="Open Sans"/>
                <a:cs typeface="Open Sans"/>
                <a:sym typeface="Open Sans"/>
              </a:rPr>
              <a:t>L</a:t>
            </a:r>
            <a:r>
              <a:rPr kumimoji="0" lang="pl-PL" sz="799" b="1" i="0" u="none" strike="noStrike" kern="0" cap="none" spc="0" normalizeH="0" baseline="0" noProof="0" dirty="0">
                <a:ln>
                  <a:noFill/>
                </a:ln>
                <a:solidFill>
                  <a:srgbClr val="000000"/>
                </a:solidFill>
                <a:effectLst/>
                <a:uLnTx/>
                <a:uFillTx/>
                <a:latin typeface="Open Sans"/>
                <a:ea typeface="Open Sans"/>
                <a:cs typeface="Open Sans"/>
                <a:sym typeface="Open Sans"/>
              </a:rPr>
              <a:t>EADER</a:t>
            </a:r>
            <a:r>
              <a:rPr kumimoji="0" lang="en-US" sz="799" b="1" i="0" u="none" strike="noStrike" kern="0" cap="none" spc="0" normalizeH="0" baseline="0" noProof="0" dirty="0">
                <a:ln>
                  <a:noFill/>
                </a:ln>
                <a:solidFill>
                  <a:srgbClr val="000000"/>
                </a:solidFill>
                <a:effectLst/>
                <a:uLnTx/>
                <a:uFillTx/>
                <a:latin typeface="Open Sans"/>
                <a:ea typeface="Open Sans"/>
                <a:cs typeface="Open Sans"/>
                <a:sym typeface="Open Sans"/>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98" name="Google Shape;98;p1"/>
          <p:cNvGrpSpPr/>
          <p:nvPr/>
        </p:nvGrpSpPr>
        <p:grpSpPr>
          <a:xfrm rot="5400000">
            <a:off x="15928467" y="1561271"/>
            <a:ext cx="1504489" cy="1337061"/>
            <a:chOff x="36828" y="54313"/>
            <a:chExt cx="739143" cy="656887"/>
          </a:xfrm>
        </p:grpSpPr>
        <p:sp>
          <p:nvSpPr>
            <p:cNvPr id="99" name="Google Shape;99;p1"/>
            <p:cNvSpPr/>
            <p:nvPr/>
          </p:nvSpPr>
          <p:spPr>
            <a:xfrm>
              <a:off x="36828" y="54313"/>
              <a:ext cx="739143" cy="656887"/>
            </a:xfrm>
            <a:custGeom>
              <a:avLst/>
              <a:gdLst/>
              <a:ahLst/>
              <a:cxnLst/>
              <a:rect l="l" t="t" r="r" b="b"/>
              <a:pathLst>
                <a:path w="739143" h="656887" extrusionOk="0">
                  <a:moveTo>
                    <a:pt x="416006" y="26947"/>
                  </a:moveTo>
                  <a:lnTo>
                    <a:pt x="729538" y="575627"/>
                  </a:lnTo>
                  <a:cubicBezTo>
                    <a:pt x="739144" y="592437"/>
                    <a:pt x="739075" y="613090"/>
                    <a:pt x="729357" y="629835"/>
                  </a:cubicBezTo>
                  <a:cubicBezTo>
                    <a:pt x="719639" y="646581"/>
                    <a:pt x="701742" y="656887"/>
                    <a:pt x="682381" y="656887"/>
                  </a:cubicBezTo>
                  <a:lnTo>
                    <a:pt x="56763" y="656887"/>
                  </a:lnTo>
                  <a:cubicBezTo>
                    <a:pt x="37402" y="656887"/>
                    <a:pt x="19505" y="646581"/>
                    <a:pt x="9787" y="629835"/>
                  </a:cubicBezTo>
                  <a:cubicBezTo>
                    <a:pt x="69" y="613090"/>
                    <a:pt x="0" y="592437"/>
                    <a:pt x="9606" y="575627"/>
                  </a:cubicBezTo>
                  <a:lnTo>
                    <a:pt x="323138" y="26947"/>
                  </a:lnTo>
                  <a:cubicBezTo>
                    <a:pt x="332660" y="10284"/>
                    <a:pt x="350380" y="0"/>
                    <a:pt x="369572" y="0"/>
                  </a:cubicBezTo>
                  <a:cubicBezTo>
                    <a:pt x="388764" y="0"/>
                    <a:pt x="406484" y="10284"/>
                    <a:pt x="416006" y="26947"/>
                  </a:cubicBezTo>
                  <a:close/>
                </a:path>
              </a:pathLst>
            </a:custGeom>
            <a:solidFill>
              <a:srgbClr val="1C94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1"/>
            <p:cNvSpPr txBox="1"/>
            <p:nvPr/>
          </p:nvSpPr>
          <p:spPr>
            <a:xfrm>
              <a:off x="127000" y="358775"/>
              <a:ext cx="558800" cy="301625"/>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88833"/>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01" name="Google Shape;101;p1"/>
          <p:cNvGrpSpPr/>
          <p:nvPr/>
        </p:nvGrpSpPr>
        <p:grpSpPr>
          <a:xfrm rot="5400000">
            <a:off x="16860591" y="169771"/>
            <a:ext cx="1504489" cy="1337061"/>
            <a:chOff x="36828" y="54313"/>
            <a:chExt cx="739143" cy="656887"/>
          </a:xfrm>
        </p:grpSpPr>
        <p:sp>
          <p:nvSpPr>
            <p:cNvPr id="102" name="Google Shape;102;p1"/>
            <p:cNvSpPr/>
            <p:nvPr/>
          </p:nvSpPr>
          <p:spPr>
            <a:xfrm>
              <a:off x="36828" y="54313"/>
              <a:ext cx="739143" cy="656887"/>
            </a:xfrm>
            <a:custGeom>
              <a:avLst/>
              <a:gdLst/>
              <a:ahLst/>
              <a:cxnLst/>
              <a:rect l="l" t="t" r="r" b="b"/>
              <a:pathLst>
                <a:path w="739143" h="656887" extrusionOk="0">
                  <a:moveTo>
                    <a:pt x="416006" y="26947"/>
                  </a:moveTo>
                  <a:lnTo>
                    <a:pt x="729538" y="575627"/>
                  </a:lnTo>
                  <a:cubicBezTo>
                    <a:pt x="739144" y="592437"/>
                    <a:pt x="739075" y="613090"/>
                    <a:pt x="729357" y="629835"/>
                  </a:cubicBezTo>
                  <a:cubicBezTo>
                    <a:pt x="719639" y="646581"/>
                    <a:pt x="701742" y="656887"/>
                    <a:pt x="682381" y="656887"/>
                  </a:cubicBezTo>
                  <a:lnTo>
                    <a:pt x="56763" y="656887"/>
                  </a:lnTo>
                  <a:cubicBezTo>
                    <a:pt x="37402" y="656887"/>
                    <a:pt x="19505" y="646581"/>
                    <a:pt x="9787" y="629835"/>
                  </a:cubicBezTo>
                  <a:cubicBezTo>
                    <a:pt x="69" y="613090"/>
                    <a:pt x="0" y="592437"/>
                    <a:pt x="9606" y="575627"/>
                  </a:cubicBezTo>
                  <a:lnTo>
                    <a:pt x="323138" y="26947"/>
                  </a:lnTo>
                  <a:cubicBezTo>
                    <a:pt x="332660" y="10284"/>
                    <a:pt x="350380" y="0"/>
                    <a:pt x="369572" y="0"/>
                  </a:cubicBezTo>
                  <a:cubicBezTo>
                    <a:pt x="388764" y="0"/>
                    <a:pt x="406484" y="10284"/>
                    <a:pt x="416006" y="26947"/>
                  </a:cubicBezTo>
                  <a:close/>
                </a:path>
              </a:pathLst>
            </a:custGeom>
            <a:solidFill>
              <a:srgbClr val="2C53AB"/>
            </a:solidFill>
            <a:ln w="38100" cap="sq" cmpd="sng">
              <a:solidFill>
                <a:srgbClr val="2C53AB"/>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1"/>
            <p:cNvSpPr txBox="1"/>
            <p:nvPr/>
          </p:nvSpPr>
          <p:spPr>
            <a:xfrm>
              <a:off x="127000" y="358775"/>
              <a:ext cx="558800" cy="301625"/>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88833"/>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04" name="Google Shape;104;p1"/>
          <p:cNvGrpSpPr/>
          <p:nvPr/>
        </p:nvGrpSpPr>
        <p:grpSpPr>
          <a:xfrm rot="-5400000">
            <a:off x="15388322" y="137907"/>
            <a:ext cx="1489496" cy="1326006"/>
            <a:chOff x="40511" y="59744"/>
            <a:chExt cx="731777" cy="651456"/>
          </a:xfrm>
        </p:grpSpPr>
        <p:sp>
          <p:nvSpPr>
            <p:cNvPr id="105" name="Google Shape;105;p1"/>
            <p:cNvSpPr/>
            <p:nvPr/>
          </p:nvSpPr>
          <p:spPr>
            <a:xfrm>
              <a:off x="40511" y="59744"/>
              <a:ext cx="731777" cy="651456"/>
            </a:xfrm>
            <a:custGeom>
              <a:avLst/>
              <a:gdLst/>
              <a:ahLst/>
              <a:cxnLst/>
              <a:rect l="l" t="t" r="r" b="b"/>
              <a:pathLst>
                <a:path w="731777" h="651456" extrusionOk="0">
                  <a:moveTo>
                    <a:pt x="416967" y="29642"/>
                  </a:moveTo>
                  <a:lnTo>
                    <a:pt x="721211" y="562070"/>
                  </a:lnTo>
                  <a:cubicBezTo>
                    <a:pt x="731778" y="580561"/>
                    <a:pt x="731702" y="603279"/>
                    <a:pt x="721012" y="621699"/>
                  </a:cubicBezTo>
                  <a:cubicBezTo>
                    <a:pt x="710323" y="640119"/>
                    <a:pt x="690636" y="651456"/>
                    <a:pt x="669339" y="651456"/>
                  </a:cubicBezTo>
                  <a:lnTo>
                    <a:pt x="62439" y="651456"/>
                  </a:lnTo>
                  <a:cubicBezTo>
                    <a:pt x="41142" y="651456"/>
                    <a:pt x="21455" y="640119"/>
                    <a:pt x="10766" y="621699"/>
                  </a:cubicBezTo>
                  <a:cubicBezTo>
                    <a:pt x="76" y="603279"/>
                    <a:pt x="0" y="580561"/>
                    <a:pt x="10567" y="562070"/>
                  </a:cubicBezTo>
                  <a:lnTo>
                    <a:pt x="314811" y="29642"/>
                  </a:lnTo>
                  <a:cubicBezTo>
                    <a:pt x="325285" y="11312"/>
                    <a:pt x="344778" y="0"/>
                    <a:pt x="365889" y="0"/>
                  </a:cubicBezTo>
                  <a:cubicBezTo>
                    <a:pt x="387000" y="0"/>
                    <a:pt x="406493" y="11312"/>
                    <a:pt x="416967" y="29642"/>
                  </a:cubicBezTo>
                  <a:close/>
                </a:path>
              </a:pathLst>
            </a:custGeom>
            <a:solidFill>
              <a:srgbClr val="FFFFFF"/>
            </a:solidFill>
            <a:ln w="381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1"/>
            <p:cNvSpPr txBox="1"/>
            <p:nvPr/>
          </p:nvSpPr>
          <p:spPr>
            <a:xfrm>
              <a:off x="127000" y="358775"/>
              <a:ext cx="558800" cy="301625"/>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88833"/>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07" name="Google Shape;107;p1"/>
          <p:cNvGrpSpPr/>
          <p:nvPr/>
        </p:nvGrpSpPr>
        <p:grpSpPr>
          <a:xfrm rot="5400000">
            <a:off x="16912982" y="2811191"/>
            <a:ext cx="1504489" cy="1337061"/>
            <a:chOff x="36828" y="54313"/>
            <a:chExt cx="739143" cy="656887"/>
          </a:xfrm>
        </p:grpSpPr>
        <p:sp>
          <p:nvSpPr>
            <p:cNvPr id="108" name="Google Shape;108;p1"/>
            <p:cNvSpPr/>
            <p:nvPr/>
          </p:nvSpPr>
          <p:spPr>
            <a:xfrm>
              <a:off x="36828" y="54313"/>
              <a:ext cx="739143" cy="656887"/>
            </a:xfrm>
            <a:custGeom>
              <a:avLst/>
              <a:gdLst/>
              <a:ahLst/>
              <a:cxnLst/>
              <a:rect l="l" t="t" r="r" b="b"/>
              <a:pathLst>
                <a:path w="739143" h="656887" extrusionOk="0">
                  <a:moveTo>
                    <a:pt x="416006" y="26947"/>
                  </a:moveTo>
                  <a:lnTo>
                    <a:pt x="729538" y="575627"/>
                  </a:lnTo>
                  <a:cubicBezTo>
                    <a:pt x="739144" y="592437"/>
                    <a:pt x="739075" y="613090"/>
                    <a:pt x="729357" y="629835"/>
                  </a:cubicBezTo>
                  <a:cubicBezTo>
                    <a:pt x="719639" y="646581"/>
                    <a:pt x="701742" y="656887"/>
                    <a:pt x="682381" y="656887"/>
                  </a:cubicBezTo>
                  <a:lnTo>
                    <a:pt x="56763" y="656887"/>
                  </a:lnTo>
                  <a:cubicBezTo>
                    <a:pt x="37402" y="656887"/>
                    <a:pt x="19505" y="646581"/>
                    <a:pt x="9787" y="629835"/>
                  </a:cubicBezTo>
                  <a:cubicBezTo>
                    <a:pt x="69" y="613090"/>
                    <a:pt x="0" y="592437"/>
                    <a:pt x="9606" y="575627"/>
                  </a:cubicBezTo>
                  <a:lnTo>
                    <a:pt x="323138" y="26947"/>
                  </a:lnTo>
                  <a:cubicBezTo>
                    <a:pt x="332660" y="10284"/>
                    <a:pt x="350380" y="0"/>
                    <a:pt x="369572" y="0"/>
                  </a:cubicBezTo>
                  <a:cubicBezTo>
                    <a:pt x="388764" y="0"/>
                    <a:pt x="406484" y="10284"/>
                    <a:pt x="416006" y="26947"/>
                  </a:cubicBezTo>
                  <a:close/>
                </a:path>
              </a:pathLst>
            </a:custGeom>
            <a:solidFill>
              <a:srgbClr val="5682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1"/>
            <p:cNvSpPr txBox="1"/>
            <p:nvPr/>
          </p:nvSpPr>
          <p:spPr>
            <a:xfrm>
              <a:off x="127000" y="358775"/>
              <a:ext cx="558800" cy="301625"/>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88833"/>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10" name="Google Shape;110;p1"/>
          <p:cNvSpPr/>
          <p:nvPr/>
        </p:nvSpPr>
        <p:spPr>
          <a:xfrm>
            <a:off x="8018075" y="5261700"/>
            <a:ext cx="10258200" cy="5025300"/>
          </a:xfrm>
          <a:prstGeom prst="rtTriangle">
            <a:avLst/>
          </a:prstGeom>
          <a:solidFill>
            <a:srgbClr val="051D4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51D40"/>
              </a:solidFill>
              <a:effectLst/>
              <a:highlight>
                <a:srgbClr val="051D40"/>
              </a:highlight>
              <a:uLnTx/>
              <a:uFillTx/>
              <a:latin typeface="Calibri"/>
              <a:ea typeface="Calibri"/>
              <a:cs typeface="Calibri"/>
              <a:sym typeface="Calibri"/>
            </a:endParaRPr>
          </a:p>
        </p:txBody>
      </p:sp>
      <p:sp>
        <p:nvSpPr>
          <p:cNvPr id="5" name="pole tekstowe 4">
            <a:extLst>
              <a:ext uri="{FF2B5EF4-FFF2-40B4-BE49-F238E27FC236}">
                <a16:creationId xmlns:a16="http://schemas.microsoft.com/office/drawing/2014/main" id="{570F5FCD-03E3-D56A-FBDA-852C47A84BF8}"/>
              </a:ext>
            </a:extLst>
          </p:cNvPr>
          <p:cNvSpPr txBox="1"/>
          <p:nvPr/>
        </p:nvSpPr>
        <p:spPr>
          <a:xfrm>
            <a:off x="4584247" y="4679369"/>
            <a:ext cx="916849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l-PL"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8" name="Group 8">
            <a:extLst>
              <a:ext uri="{FF2B5EF4-FFF2-40B4-BE49-F238E27FC236}">
                <a16:creationId xmlns:a16="http://schemas.microsoft.com/office/drawing/2014/main" id="{887EA054-7627-6B1B-10C2-804E7FD24BFE}"/>
              </a:ext>
            </a:extLst>
          </p:cNvPr>
          <p:cNvGrpSpPr>
            <a:grpSpLocks noChangeAspect="1"/>
          </p:cNvGrpSpPr>
          <p:nvPr/>
        </p:nvGrpSpPr>
        <p:grpSpPr>
          <a:xfrm>
            <a:off x="8264566" y="3143200"/>
            <a:ext cx="9146584" cy="5246370"/>
            <a:chOff x="0" y="0"/>
            <a:chExt cx="7981950" cy="4578350"/>
          </a:xfrm>
        </p:grpSpPr>
        <p:sp>
          <p:nvSpPr>
            <p:cNvPr id="9" name="Freeform 9">
              <a:extLst>
                <a:ext uri="{FF2B5EF4-FFF2-40B4-BE49-F238E27FC236}">
                  <a16:creationId xmlns:a16="http://schemas.microsoft.com/office/drawing/2014/main" id="{BB8E0457-FD29-D875-6832-D3B86E35C7C5}"/>
                </a:ext>
              </a:extLst>
            </p:cNvPr>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242424"/>
            </a:solid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l-PL"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Freeform 10">
              <a:extLst>
                <a:ext uri="{FF2B5EF4-FFF2-40B4-BE49-F238E27FC236}">
                  <a16:creationId xmlns:a16="http://schemas.microsoft.com/office/drawing/2014/main" id="{87451D60-68C5-3C37-DF92-E716E0B2A18B}"/>
                </a:ext>
              </a:extLst>
            </p:cNvPr>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l-PL"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Freeform 11">
              <a:extLst>
                <a:ext uri="{FF2B5EF4-FFF2-40B4-BE49-F238E27FC236}">
                  <a16:creationId xmlns:a16="http://schemas.microsoft.com/office/drawing/2014/main" id="{9CEACCDA-2DA9-98F9-4166-7FC9E8934EC9}"/>
                </a:ext>
              </a:extLst>
            </p:cNvPr>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l-PL"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Freeform 12">
              <a:extLst>
                <a:ext uri="{FF2B5EF4-FFF2-40B4-BE49-F238E27FC236}">
                  <a16:creationId xmlns:a16="http://schemas.microsoft.com/office/drawing/2014/main" id="{1FD68F28-5C19-9D40-DCCD-F7E6B7E1E262}"/>
                </a:ext>
              </a:extLst>
            </p:cNvPr>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l-PL"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Freeform 12">
            <a:extLst>
              <a:ext uri="{FF2B5EF4-FFF2-40B4-BE49-F238E27FC236}">
                <a16:creationId xmlns:a16="http://schemas.microsoft.com/office/drawing/2014/main" id="{702CA782-733B-D970-F133-1BD9488B6911}"/>
              </a:ext>
            </a:extLst>
          </p:cNvPr>
          <p:cNvSpPr/>
          <p:nvPr/>
        </p:nvSpPr>
        <p:spPr>
          <a:xfrm>
            <a:off x="9367686" y="3471172"/>
            <a:ext cx="6938888" cy="4342626"/>
          </a:xfrm>
          <a:custGeom>
            <a:avLst/>
            <a:gdLst/>
            <a:ahLst/>
            <a:cxnLst/>
            <a:rect l="l" t="t" r="r" b="b"/>
            <a:pathLst>
              <a:path w="6055360" h="3789680">
                <a:moveTo>
                  <a:pt x="0" y="0"/>
                </a:moveTo>
                <a:lnTo>
                  <a:pt x="6055360" y="0"/>
                </a:lnTo>
                <a:lnTo>
                  <a:pt x="6055360" y="3789680"/>
                </a:lnTo>
                <a:lnTo>
                  <a:pt x="0" y="3789680"/>
                </a:lnTo>
                <a:close/>
              </a:path>
            </a:pathLst>
          </a:custGeom>
          <a:blipFill>
            <a:blip r:embed="rId8"/>
            <a:stretch>
              <a:fillRect t="-20024" b="-12678"/>
            </a:stretch>
          </a:blipFill>
        </p:spPr>
        <p:txBody>
          <a:bodyPr/>
          <a:lstStyle/>
          <a:p>
            <a:endParaRPr lang="pl-PL"/>
          </a:p>
        </p:txBody>
      </p:sp>
      <p:pic>
        <p:nvPicPr>
          <p:cNvPr id="4" name="Obraz 3">
            <a:extLst>
              <a:ext uri="{FF2B5EF4-FFF2-40B4-BE49-F238E27FC236}">
                <a16:creationId xmlns:a16="http://schemas.microsoft.com/office/drawing/2014/main" id="{750ADD94-6BE9-59DA-AB00-BFBAE91B8CF1}"/>
              </a:ext>
            </a:extLst>
          </p:cNvPr>
          <p:cNvPicPr>
            <a:picLocks noChangeAspect="1"/>
          </p:cNvPicPr>
          <p:nvPr/>
        </p:nvPicPr>
        <p:blipFill>
          <a:blip r:embed="rId9"/>
          <a:stretch>
            <a:fillRect/>
          </a:stretch>
        </p:blipFill>
        <p:spPr>
          <a:xfrm>
            <a:off x="622306" y="9361591"/>
            <a:ext cx="1569856" cy="47248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4" name="TextBox 4"/>
          <p:cNvSpPr txBox="1"/>
          <p:nvPr/>
        </p:nvSpPr>
        <p:spPr>
          <a:xfrm>
            <a:off x="-1683914" y="-2126536"/>
            <a:ext cx="3813100" cy="4033086"/>
          </a:xfrm>
          <a:prstGeom prst="rect">
            <a:avLst/>
          </a:prstGeom>
        </p:spPr>
        <p:txBody>
          <a:bodyPr lIns="50800" tIns="50800" rIns="50800" bIns="50800" rtlCol="0" anchor="ctr"/>
          <a:lstStyle/>
          <a:p>
            <a:pPr algn="ctr">
              <a:lnSpc>
                <a:spcPts val="2659"/>
              </a:lnSpc>
              <a:spcBef>
                <a:spcPct val="0"/>
              </a:spcBef>
            </a:pPr>
            <a:endParaRPr/>
          </a:p>
        </p:txBody>
      </p:sp>
      <p:grpSp>
        <p:nvGrpSpPr>
          <p:cNvPr id="5" name="Group 5"/>
          <p:cNvGrpSpPr/>
          <p:nvPr/>
        </p:nvGrpSpPr>
        <p:grpSpPr>
          <a:xfrm>
            <a:off x="10239603" y="1122782"/>
            <a:ext cx="7019697" cy="10556306"/>
            <a:chOff x="0" y="0"/>
            <a:chExt cx="660400" cy="993118"/>
          </a:xfrm>
        </p:grpSpPr>
        <p:sp>
          <p:nvSpPr>
            <p:cNvPr id="6" name="Freeform 6"/>
            <p:cNvSpPr/>
            <p:nvPr/>
          </p:nvSpPr>
          <p:spPr>
            <a:xfrm>
              <a:off x="0" y="0"/>
              <a:ext cx="660400" cy="993118"/>
            </a:xfrm>
            <a:custGeom>
              <a:avLst/>
              <a:gdLst/>
              <a:ahLst/>
              <a:cxnLst/>
              <a:rect l="l" t="t" r="r" b="b"/>
              <a:pathLst>
                <a:path w="660400" h="993118">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32507"/>
                  </a:cubicBezTo>
                  <a:lnTo>
                    <a:pt x="660400" y="993118"/>
                  </a:lnTo>
                  <a:lnTo>
                    <a:pt x="0" y="993118"/>
                  </a:lnTo>
                  <a:lnTo>
                    <a:pt x="0" y="332998"/>
                  </a:lnTo>
                  <a:cubicBezTo>
                    <a:pt x="1782" y="185660"/>
                    <a:pt x="93019" y="64045"/>
                    <a:pt x="220252" y="19070"/>
                  </a:cubicBezTo>
                  <a:close/>
                </a:path>
              </a:pathLst>
            </a:custGeom>
            <a:solidFill>
              <a:srgbClr val="002060"/>
            </a:solidFill>
          </p:spPr>
          <p:txBody>
            <a:bodyPr/>
            <a:lstStyle/>
            <a:p>
              <a:endParaRPr lang="pl-PL" dirty="0"/>
            </a:p>
          </p:txBody>
        </p:sp>
        <p:sp>
          <p:nvSpPr>
            <p:cNvPr id="7" name="TextBox 7"/>
            <p:cNvSpPr txBox="1"/>
            <p:nvPr/>
          </p:nvSpPr>
          <p:spPr>
            <a:xfrm>
              <a:off x="0" y="88900"/>
              <a:ext cx="660400" cy="904218"/>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a:grpSpLocks noChangeAspect="1"/>
          </p:cNvGrpSpPr>
          <p:nvPr/>
        </p:nvGrpSpPr>
        <p:grpSpPr>
          <a:xfrm>
            <a:off x="10614313" y="1459818"/>
            <a:ext cx="6270276" cy="6270276"/>
            <a:chOff x="0" y="0"/>
            <a:chExt cx="8916670" cy="8916670"/>
          </a:xfrm>
        </p:grpSpPr>
        <p:sp>
          <p:nvSpPr>
            <p:cNvPr id="9" name="Freeform 9"/>
            <p:cNvSpPr/>
            <p:nvPr/>
          </p:nvSpPr>
          <p:spPr>
            <a:xfrm>
              <a:off x="6350" y="6350"/>
              <a:ext cx="8903970" cy="8903970"/>
            </a:xfrm>
            <a:custGeom>
              <a:avLst/>
              <a:gdLst/>
              <a:ahLst/>
              <a:cxnLst/>
              <a:rect l="l" t="t" r="r" b="b"/>
              <a:pathLst>
                <a:path w="8903970" h="8903970">
                  <a:moveTo>
                    <a:pt x="4451350" y="8903970"/>
                  </a:moveTo>
                  <a:cubicBezTo>
                    <a:pt x="1997710" y="8903970"/>
                    <a:pt x="0" y="6906260"/>
                    <a:pt x="0" y="4451350"/>
                  </a:cubicBezTo>
                  <a:cubicBezTo>
                    <a:pt x="0" y="1996440"/>
                    <a:pt x="1997710" y="0"/>
                    <a:pt x="4451350" y="0"/>
                  </a:cubicBezTo>
                  <a:cubicBezTo>
                    <a:pt x="6904990" y="0"/>
                    <a:pt x="8903970" y="1997710"/>
                    <a:pt x="8903970" y="4451350"/>
                  </a:cubicBezTo>
                  <a:cubicBezTo>
                    <a:pt x="8903970" y="6904990"/>
                    <a:pt x="6906260" y="8903970"/>
                    <a:pt x="4451350" y="8903970"/>
                  </a:cubicBezTo>
                  <a:close/>
                  <a:moveTo>
                    <a:pt x="4451350" y="19050"/>
                  </a:moveTo>
                  <a:cubicBezTo>
                    <a:pt x="2007870" y="19050"/>
                    <a:pt x="19050" y="2007870"/>
                    <a:pt x="19050" y="4451350"/>
                  </a:cubicBezTo>
                  <a:cubicBezTo>
                    <a:pt x="19050" y="6894830"/>
                    <a:pt x="2007870" y="8883650"/>
                    <a:pt x="4451350" y="8883650"/>
                  </a:cubicBezTo>
                  <a:cubicBezTo>
                    <a:pt x="6894830" y="8883650"/>
                    <a:pt x="8883650" y="6894830"/>
                    <a:pt x="8883650" y="4451350"/>
                  </a:cubicBezTo>
                  <a:cubicBezTo>
                    <a:pt x="8883650" y="2007870"/>
                    <a:pt x="6896100" y="19050"/>
                    <a:pt x="4451350" y="19050"/>
                  </a:cubicBezTo>
                  <a:close/>
                </a:path>
              </a:pathLst>
            </a:custGeom>
            <a:solidFill>
              <a:srgbClr val="FFFFFF"/>
            </a:solidFill>
          </p:spPr>
          <p:txBody>
            <a:bodyPr/>
            <a:lstStyle/>
            <a:p>
              <a:endParaRPr lang="pl-PL"/>
            </a:p>
          </p:txBody>
        </p:sp>
        <p:sp>
          <p:nvSpPr>
            <p:cNvPr id="10" name="Freeform 10"/>
            <p:cNvSpPr/>
            <p:nvPr/>
          </p:nvSpPr>
          <p:spPr>
            <a:xfrm>
              <a:off x="154940" y="154940"/>
              <a:ext cx="8605520" cy="8605520"/>
            </a:xfrm>
            <a:custGeom>
              <a:avLst/>
              <a:gdLst/>
              <a:ahLst/>
              <a:cxnLst/>
              <a:rect l="l" t="t" r="r" b="b"/>
              <a:pathLst>
                <a:path w="8605520" h="8605520">
                  <a:moveTo>
                    <a:pt x="8605520" y="4302760"/>
                  </a:moveTo>
                  <a:cubicBezTo>
                    <a:pt x="8605520" y="6678930"/>
                    <a:pt x="6678930" y="8605520"/>
                    <a:pt x="4302760" y="8605520"/>
                  </a:cubicBezTo>
                  <a:cubicBezTo>
                    <a:pt x="1926590" y="8605520"/>
                    <a:pt x="0" y="6680200"/>
                    <a:pt x="0" y="4302760"/>
                  </a:cubicBezTo>
                  <a:cubicBezTo>
                    <a:pt x="0" y="1925320"/>
                    <a:pt x="1926590" y="0"/>
                    <a:pt x="4302760" y="0"/>
                  </a:cubicBezTo>
                  <a:cubicBezTo>
                    <a:pt x="6678930" y="0"/>
                    <a:pt x="8605520" y="1926590"/>
                    <a:pt x="8605520" y="4302760"/>
                  </a:cubicBezTo>
                  <a:close/>
                </a:path>
              </a:pathLst>
            </a:custGeom>
            <a:blipFill>
              <a:blip r:embed="rId2"/>
              <a:stretch>
                <a:fillRect l="-29822" r="-20271"/>
              </a:stretch>
            </a:blipFill>
          </p:spPr>
          <p:txBody>
            <a:bodyPr/>
            <a:lstStyle/>
            <a:p>
              <a:endParaRPr lang="pl-PL"/>
            </a:p>
          </p:txBody>
        </p:sp>
      </p:grpSp>
      <p:sp>
        <p:nvSpPr>
          <p:cNvPr id="11" name="TextBox 11"/>
          <p:cNvSpPr txBox="1"/>
          <p:nvPr/>
        </p:nvSpPr>
        <p:spPr>
          <a:xfrm>
            <a:off x="1518345" y="2273750"/>
            <a:ext cx="8721256" cy="754950"/>
          </a:xfrm>
          <a:prstGeom prst="rect">
            <a:avLst/>
          </a:prstGeom>
        </p:spPr>
        <p:txBody>
          <a:bodyPr wrap="square" lIns="0" tIns="0" rIns="0" bIns="0" rtlCol="0" anchor="t">
            <a:spAutoFit/>
          </a:bodyPr>
          <a:lstStyle/>
          <a:p>
            <a:pPr algn="l">
              <a:lnSpc>
                <a:spcPts val="6300"/>
              </a:lnSpc>
              <a:spcBef>
                <a:spcPct val="0"/>
              </a:spcBef>
            </a:pPr>
            <a:r>
              <a:rPr lang="en-US" sz="4500" dirty="0">
                <a:solidFill>
                  <a:srgbClr val="051D40"/>
                </a:solidFill>
                <a:latin typeface="Open Sans Extra Bold"/>
                <a:ea typeface="Open Sans Extra Bold"/>
                <a:cs typeface="Open Sans Extra Bold"/>
                <a:sym typeface="Open Sans Extra Bold"/>
              </a:rPr>
              <a:t>What mistakes do we make?</a:t>
            </a:r>
          </a:p>
        </p:txBody>
      </p:sp>
      <p:grpSp>
        <p:nvGrpSpPr>
          <p:cNvPr id="12" name="Group 12"/>
          <p:cNvGrpSpPr/>
          <p:nvPr/>
        </p:nvGrpSpPr>
        <p:grpSpPr>
          <a:xfrm>
            <a:off x="834619" y="4200272"/>
            <a:ext cx="8022280" cy="992066"/>
            <a:chOff x="0" y="-47625"/>
            <a:chExt cx="10696374" cy="1322754"/>
          </a:xfrm>
        </p:grpSpPr>
        <p:sp>
          <p:nvSpPr>
            <p:cNvPr id="13" name="Freeform 13"/>
            <p:cNvSpPr/>
            <p:nvPr/>
          </p:nvSpPr>
          <p:spPr>
            <a:xfrm>
              <a:off x="0" y="45489"/>
              <a:ext cx="1258944" cy="1164524"/>
            </a:xfrm>
            <a:custGeom>
              <a:avLst/>
              <a:gdLst/>
              <a:ahLst/>
              <a:cxnLst/>
              <a:rect l="l" t="t" r="r" b="b"/>
              <a:pathLst>
                <a:path w="1258944" h="1164524">
                  <a:moveTo>
                    <a:pt x="0" y="0"/>
                  </a:moveTo>
                  <a:lnTo>
                    <a:pt x="1258944" y="0"/>
                  </a:lnTo>
                  <a:lnTo>
                    <a:pt x="1258944" y="1164523"/>
                  </a:lnTo>
                  <a:lnTo>
                    <a:pt x="0" y="11645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l-PL"/>
            </a:p>
          </p:txBody>
        </p:sp>
        <p:sp>
          <p:nvSpPr>
            <p:cNvPr id="14" name="TextBox 14"/>
            <p:cNvSpPr txBox="1"/>
            <p:nvPr/>
          </p:nvSpPr>
          <p:spPr>
            <a:xfrm>
              <a:off x="1692835" y="-47625"/>
              <a:ext cx="9003539" cy="1322754"/>
            </a:xfrm>
            <a:prstGeom prst="rect">
              <a:avLst/>
            </a:prstGeom>
          </p:spPr>
          <p:txBody>
            <a:bodyPr lIns="0" tIns="0" rIns="0" bIns="0" rtlCol="0" anchor="t">
              <a:spAutoFit/>
            </a:bodyPr>
            <a:lstStyle/>
            <a:p>
              <a:pPr marL="0" lvl="0" indent="0" algn="l">
                <a:lnSpc>
                  <a:spcPts val="3992"/>
                </a:lnSpc>
                <a:spcBef>
                  <a:spcPct val="0"/>
                </a:spcBef>
              </a:pPr>
              <a:r>
                <a:rPr lang="en-US" sz="2851" b="1" u="none" strike="noStrike" dirty="0">
                  <a:solidFill>
                    <a:srgbClr val="051D40"/>
                  </a:solidFill>
                  <a:latin typeface="Open Sans Extra Bold"/>
                  <a:ea typeface="Open Sans Extra Bold"/>
                  <a:cs typeface="Open Sans Extra Bold"/>
                  <a:sym typeface="Open Sans Extra Bold"/>
                </a:rPr>
                <a:t>How many different passwords do you use for your accounts?</a:t>
              </a:r>
            </a:p>
          </p:txBody>
        </p:sp>
      </p:grpSp>
      <p:grpSp>
        <p:nvGrpSpPr>
          <p:cNvPr id="15" name="Group 15"/>
          <p:cNvGrpSpPr/>
          <p:nvPr/>
        </p:nvGrpSpPr>
        <p:grpSpPr>
          <a:xfrm>
            <a:off x="834619" y="5423590"/>
            <a:ext cx="8022280" cy="2017988"/>
            <a:chOff x="0" y="-47625"/>
            <a:chExt cx="10696374" cy="2690650"/>
          </a:xfrm>
        </p:grpSpPr>
        <p:sp>
          <p:nvSpPr>
            <p:cNvPr id="16" name="Freeform 16"/>
            <p:cNvSpPr/>
            <p:nvPr/>
          </p:nvSpPr>
          <p:spPr>
            <a:xfrm>
              <a:off x="0" y="45489"/>
              <a:ext cx="1258944" cy="1164524"/>
            </a:xfrm>
            <a:custGeom>
              <a:avLst/>
              <a:gdLst/>
              <a:ahLst/>
              <a:cxnLst/>
              <a:rect l="l" t="t" r="r" b="b"/>
              <a:pathLst>
                <a:path w="1258944" h="1164524">
                  <a:moveTo>
                    <a:pt x="0" y="0"/>
                  </a:moveTo>
                  <a:lnTo>
                    <a:pt x="1258944" y="0"/>
                  </a:lnTo>
                  <a:lnTo>
                    <a:pt x="1258944" y="1164523"/>
                  </a:lnTo>
                  <a:lnTo>
                    <a:pt x="0" y="11645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l-PL"/>
            </a:p>
          </p:txBody>
        </p:sp>
        <p:sp>
          <p:nvSpPr>
            <p:cNvPr id="17" name="TextBox 17"/>
            <p:cNvSpPr txBox="1"/>
            <p:nvPr/>
          </p:nvSpPr>
          <p:spPr>
            <a:xfrm>
              <a:off x="1692835" y="-47625"/>
              <a:ext cx="9003539" cy="2690650"/>
            </a:xfrm>
            <a:prstGeom prst="rect">
              <a:avLst/>
            </a:prstGeom>
          </p:spPr>
          <p:txBody>
            <a:bodyPr lIns="0" tIns="0" rIns="0" bIns="0" rtlCol="0" anchor="t">
              <a:spAutoFit/>
            </a:bodyPr>
            <a:lstStyle/>
            <a:p>
              <a:pPr algn="l">
                <a:lnSpc>
                  <a:spcPts val="3992"/>
                </a:lnSpc>
              </a:pPr>
              <a:r>
                <a:rPr lang="en-US" sz="2851" dirty="0">
                  <a:solidFill>
                    <a:srgbClr val="051D40"/>
                  </a:solidFill>
                  <a:latin typeface="Open Sans Extra Bold"/>
                  <a:ea typeface="Open Sans Extra Bold"/>
                  <a:cs typeface="Open Sans Extra Bold"/>
                  <a:sym typeface="Open Sans Extra Bold"/>
                </a:rPr>
                <a:t>How often do you use the same password for several different accounts?</a:t>
              </a:r>
            </a:p>
            <a:p>
              <a:pPr marL="0" lvl="0" indent="0" algn="l">
                <a:lnSpc>
                  <a:spcPts val="3992"/>
                </a:lnSpc>
                <a:spcBef>
                  <a:spcPct val="0"/>
                </a:spcBef>
              </a:pPr>
              <a:endParaRPr lang="en-US" sz="2851" dirty="0">
                <a:solidFill>
                  <a:srgbClr val="051D40"/>
                </a:solidFill>
                <a:latin typeface="Open Sans Extra Bold"/>
                <a:ea typeface="Open Sans Extra Bold"/>
                <a:cs typeface="Open Sans Extra Bold"/>
                <a:sym typeface="Open Sans Extra Bold"/>
              </a:endParaRPr>
            </a:p>
          </p:txBody>
        </p:sp>
      </p:grpSp>
      <p:sp>
        <p:nvSpPr>
          <p:cNvPr id="18" name="Freeform 18"/>
          <p:cNvSpPr/>
          <p:nvPr/>
        </p:nvSpPr>
        <p:spPr>
          <a:xfrm>
            <a:off x="834619" y="6856702"/>
            <a:ext cx="944208" cy="873393"/>
          </a:xfrm>
          <a:custGeom>
            <a:avLst/>
            <a:gdLst/>
            <a:ahLst/>
            <a:cxnLst/>
            <a:rect l="l" t="t" r="r" b="b"/>
            <a:pathLst>
              <a:path w="944208" h="873393">
                <a:moveTo>
                  <a:pt x="0" y="0"/>
                </a:moveTo>
                <a:lnTo>
                  <a:pt x="944208" y="0"/>
                </a:lnTo>
                <a:lnTo>
                  <a:pt x="944208" y="873393"/>
                </a:lnTo>
                <a:lnTo>
                  <a:pt x="0" y="8733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l-PL"/>
          </a:p>
        </p:txBody>
      </p:sp>
      <p:sp>
        <p:nvSpPr>
          <p:cNvPr id="19" name="TextBox 19"/>
          <p:cNvSpPr txBox="1"/>
          <p:nvPr/>
        </p:nvSpPr>
        <p:spPr>
          <a:xfrm>
            <a:off x="2104245" y="7028475"/>
            <a:ext cx="6752654" cy="992066"/>
          </a:xfrm>
          <a:prstGeom prst="rect">
            <a:avLst/>
          </a:prstGeom>
        </p:spPr>
        <p:txBody>
          <a:bodyPr wrap="square" lIns="0" tIns="0" rIns="0" bIns="0" rtlCol="0" anchor="t">
            <a:spAutoFit/>
          </a:bodyPr>
          <a:lstStyle/>
          <a:p>
            <a:pPr marL="0" lvl="0" indent="0" algn="l">
              <a:lnSpc>
                <a:spcPts val="3992"/>
              </a:lnSpc>
              <a:spcBef>
                <a:spcPct val="0"/>
              </a:spcBef>
            </a:pPr>
            <a:r>
              <a:rPr lang="en-US" sz="2851" dirty="0">
                <a:solidFill>
                  <a:srgbClr val="051D40"/>
                </a:solidFill>
                <a:latin typeface="Open Sans Extra Bold"/>
                <a:ea typeface="Open Sans Extra Bold"/>
                <a:cs typeface="Open Sans Extra Bold"/>
                <a:sym typeface="Open Sans Extra Bold"/>
              </a:rPr>
              <a:t>How often do you change your passwords?</a:t>
            </a:r>
          </a:p>
        </p:txBody>
      </p:sp>
      <p:grpSp>
        <p:nvGrpSpPr>
          <p:cNvPr id="20" name="Group 20"/>
          <p:cNvGrpSpPr/>
          <p:nvPr/>
        </p:nvGrpSpPr>
        <p:grpSpPr>
          <a:xfrm>
            <a:off x="834619" y="8056170"/>
            <a:ext cx="8022280" cy="992066"/>
            <a:chOff x="0" y="-47625"/>
            <a:chExt cx="10696374" cy="1322755"/>
          </a:xfrm>
        </p:grpSpPr>
        <p:sp>
          <p:nvSpPr>
            <p:cNvPr id="21" name="Freeform 21"/>
            <p:cNvSpPr/>
            <p:nvPr/>
          </p:nvSpPr>
          <p:spPr>
            <a:xfrm>
              <a:off x="0" y="45489"/>
              <a:ext cx="1258944" cy="1164524"/>
            </a:xfrm>
            <a:custGeom>
              <a:avLst/>
              <a:gdLst/>
              <a:ahLst/>
              <a:cxnLst/>
              <a:rect l="l" t="t" r="r" b="b"/>
              <a:pathLst>
                <a:path w="1258944" h="1164524">
                  <a:moveTo>
                    <a:pt x="0" y="0"/>
                  </a:moveTo>
                  <a:lnTo>
                    <a:pt x="1258944" y="0"/>
                  </a:lnTo>
                  <a:lnTo>
                    <a:pt x="1258944" y="1164523"/>
                  </a:lnTo>
                  <a:lnTo>
                    <a:pt x="0" y="11645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l-PL"/>
            </a:p>
          </p:txBody>
        </p:sp>
        <p:sp>
          <p:nvSpPr>
            <p:cNvPr id="22" name="TextBox 22"/>
            <p:cNvSpPr txBox="1"/>
            <p:nvPr/>
          </p:nvSpPr>
          <p:spPr>
            <a:xfrm>
              <a:off x="1692835" y="-47625"/>
              <a:ext cx="9003539" cy="1322755"/>
            </a:xfrm>
            <a:prstGeom prst="rect">
              <a:avLst/>
            </a:prstGeom>
          </p:spPr>
          <p:txBody>
            <a:bodyPr lIns="0" tIns="0" rIns="0" bIns="0" rtlCol="0" anchor="t">
              <a:spAutoFit/>
            </a:bodyPr>
            <a:lstStyle/>
            <a:p>
              <a:pPr marL="0" lvl="0" indent="0" algn="l">
                <a:lnSpc>
                  <a:spcPts val="3992"/>
                </a:lnSpc>
                <a:spcBef>
                  <a:spcPct val="0"/>
                </a:spcBef>
              </a:pPr>
              <a:r>
                <a:rPr lang="en-US" sz="2851" dirty="0">
                  <a:solidFill>
                    <a:srgbClr val="051D40"/>
                  </a:solidFill>
                  <a:latin typeface="Open Sans Extra Bold"/>
                  <a:ea typeface="Open Sans Extra Bold"/>
                  <a:cs typeface="Open Sans Extra Bold"/>
                  <a:sym typeface="Open Sans Extra Bold"/>
                </a:rPr>
                <a:t>How often do you forget your password?</a:t>
              </a:r>
            </a:p>
          </p:txBody>
        </p:sp>
      </p:grpSp>
      <p:sp>
        <p:nvSpPr>
          <p:cNvPr id="2" name="Google Shape;129;p2">
            <a:extLst>
              <a:ext uri="{FF2B5EF4-FFF2-40B4-BE49-F238E27FC236}">
                <a16:creationId xmlns:a16="http://schemas.microsoft.com/office/drawing/2014/main" id="{B80E69A7-CD26-8AE0-6865-2C41452CD513}"/>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5">
              <a:alphaModFix/>
            </a:blip>
            <a:stretch>
              <a:fillRect/>
            </a:stretch>
          </a:blipFill>
          <a:ln>
            <a:noFill/>
          </a:ln>
        </p:spPr>
        <p:txBody>
          <a:bodyPr/>
          <a:lstStyle/>
          <a:p>
            <a:endParaRPr lang="pl-PL"/>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689399" y="1788277"/>
            <a:ext cx="9537876" cy="8329158"/>
            <a:chOff x="0" y="0"/>
            <a:chExt cx="2538033" cy="2332350"/>
          </a:xfrm>
          <a:solidFill>
            <a:srgbClr val="002060"/>
          </a:solidFill>
        </p:grpSpPr>
        <p:sp>
          <p:nvSpPr>
            <p:cNvPr id="3" name="Freeform 3"/>
            <p:cNvSpPr/>
            <p:nvPr/>
          </p:nvSpPr>
          <p:spPr>
            <a:xfrm>
              <a:off x="0" y="0"/>
              <a:ext cx="2538033" cy="2332350"/>
            </a:xfrm>
            <a:custGeom>
              <a:avLst/>
              <a:gdLst/>
              <a:ahLst/>
              <a:cxnLst/>
              <a:rect l="l" t="t" r="r" b="b"/>
              <a:pathLst>
                <a:path w="2538033" h="2332350">
                  <a:moveTo>
                    <a:pt x="0" y="0"/>
                  </a:moveTo>
                  <a:lnTo>
                    <a:pt x="2538033" y="0"/>
                  </a:lnTo>
                  <a:lnTo>
                    <a:pt x="2538033" y="2332350"/>
                  </a:lnTo>
                  <a:lnTo>
                    <a:pt x="0" y="2332350"/>
                  </a:lnTo>
                  <a:close/>
                </a:path>
              </a:pathLst>
            </a:custGeom>
            <a:grpFill/>
            <a:ln cap="sq">
              <a:noFill/>
              <a:prstDash val="solid"/>
              <a:miter/>
            </a:ln>
          </p:spPr>
          <p:txBody>
            <a:bodyPr/>
            <a:lstStyle/>
            <a:p>
              <a:endParaRPr lang="pl-PL"/>
            </a:p>
          </p:txBody>
        </p:sp>
        <p:sp>
          <p:nvSpPr>
            <p:cNvPr id="4" name="TextBox 4"/>
            <p:cNvSpPr txBox="1"/>
            <p:nvPr/>
          </p:nvSpPr>
          <p:spPr>
            <a:xfrm>
              <a:off x="0" y="-38100"/>
              <a:ext cx="2538033" cy="2370450"/>
            </a:xfrm>
            <a:prstGeom prst="rect">
              <a:avLst/>
            </a:prstGeom>
            <a:grpFill/>
          </p:spPr>
          <p:txBody>
            <a:bodyPr lIns="50800" tIns="50800" rIns="50800" bIns="50800" rtlCol="0" anchor="ctr"/>
            <a:lstStyle/>
            <a:p>
              <a:pPr algn="ctr">
                <a:lnSpc>
                  <a:spcPts val="2659"/>
                </a:lnSpc>
              </a:pPr>
              <a:endParaRPr/>
            </a:p>
            <a:p>
              <a:pPr marL="0" lvl="0" indent="0" algn="ctr">
                <a:lnSpc>
                  <a:spcPts val="2659"/>
                </a:lnSpc>
                <a:spcBef>
                  <a:spcPct val="0"/>
                </a:spcBef>
              </a:pPr>
              <a:endParaRPr/>
            </a:p>
          </p:txBody>
        </p:sp>
      </p:grpSp>
      <p:grpSp>
        <p:nvGrpSpPr>
          <p:cNvPr id="5" name="Group 5"/>
          <p:cNvGrpSpPr/>
          <p:nvPr/>
        </p:nvGrpSpPr>
        <p:grpSpPr>
          <a:xfrm>
            <a:off x="2229303" y="941685"/>
            <a:ext cx="7997971" cy="846592"/>
            <a:chOff x="0" y="0"/>
            <a:chExt cx="2106826" cy="237065"/>
          </a:xfrm>
        </p:grpSpPr>
        <p:sp>
          <p:nvSpPr>
            <p:cNvPr id="6" name="Freeform 6"/>
            <p:cNvSpPr/>
            <p:nvPr/>
          </p:nvSpPr>
          <p:spPr>
            <a:xfrm>
              <a:off x="0" y="0"/>
              <a:ext cx="2106826" cy="237065"/>
            </a:xfrm>
            <a:custGeom>
              <a:avLst/>
              <a:gdLst/>
              <a:ahLst/>
              <a:cxnLst/>
              <a:rect l="l" t="t" r="r" b="b"/>
              <a:pathLst>
                <a:path w="2106826" h="237065">
                  <a:moveTo>
                    <a:pt x="0" y="0"/>
                  </a:moveTo>
                  <a:lnTo>
                    <a:pt x="2106826" y="0"/>
                  </a:lnTo>
                  <a:lnTo>
                    <a:pt x="2106826" y="237065"/>
                  </a:lnTo>
                  <a:lnTo>
                    <a:pt x="0" y="237065"/>
                  </a:lnTo>
                  <a:close/>
                </a:path>
              </a:pathLst>
            </a:custGeom>
            <a:solidFill>
              <a:srgbClr val="145DA0">
                <a:alpha val="48627"/>
              </a:srgbClr>
            </a:solidFill>
            <a:ln cap="sq">
              <a:noFill/>
              <a:prstDash val="solid"/>
              <a:miter/>
            </a:ln>
          </p:spPr>
          <p:txBody>
            <a:bodyPr/>
            <a:lstStyle/>
            <a:p>
              <a:endParaRPr lang="pl-PL"/>
            </a:p>
          </p:txBody>
        </p:sp>
        <p:sp>
          <p:nvSpPr>
            <p:cNvPr id="7" name="TextBox 7"/>
            <p:cNvSpPr txBox="1"/>
            <p:nvPr/>
          </p:nvSpPr>
          <p:spPr>
            <a:xfrm>
              <a:off x="0" y="-38100"/>
              <a:ext cx="2106826" cy="275165"/>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4" name="Freeform 14"/>
          <p:cNvSpPr/>
          <p:nvPr/>
        </p:nvSpPr>
        <p:spPr>
          <a:xfrm>
            <a:off x="84492" y="2509556"/>
            <a:ext cx="944208" cy="873393"/>
          </a:xfrm>
          <a:custGeom>
            <a:avLst/>
            <a:gdLst/>
            <a:ahLst/>
            <a:cxnLst/>
            <a:rect l="l" t="t" r="r" b="b"/>
            <a:pathLst>
              <a:path w="944208" h="873393">
                <a:moveTo>
                  <a:pt x="0" y="0"/>
                </a:moveTo>
                <a:lnTo>
                  <a:pt x="944208" y="0"/>
                </a:lnTo>
                <a:lnTo>
                  <a:pt x="944208" y="873392"/>
                </a:lnTo>
                <a:lnTo>
                  <a:pt x="0" y="8733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l-PL"/>
          </a:p>
        </p:txBody>
      </p:sp>
      <p:sp>
        <p:nvSpPr>
          <p:cNvPr id="15" name="TextBox 15"/>
          <p:cNvSpPr txBox="1"/>
          <p:nvPr/>
        </p:nvSpPr>
        <p:spPr>
          <a:xfrm>
            <a:off x="1163591" y="2118140"/>
            <a:ext cx="9063684" cy="1586781"/>
          </a:xfrm>
          <a:prstGeom prst="rect">
            <a:avLst/>
          </a:prstGeom>
        </p:spPr>
        <p:txBody>
          <a:bodyPr wrap="square" lIns="0" tIns="0" rIns="0" bIns="0" rtlCol="0" anchor="t">
            <a:spAutoFit/>
          </a:bodyPr>
          <a:lstStyle/>
          <a:p>
            <a:pPr marL="0" lvl="0" indent="0" algn="l">
              <a:lnSpc>
                <a:spcPts val="6362"/>
              </a:lnSpc>
              <a:spcBef>
                <a:spcPct val="0"/>
              </a:spcBef>
            </a:pPr>
            <a:r>
              <a:rPr lang="en-US" sz="4544" b="1" u="none" strike="noStrike" dirty="0">
                <a:solidFill>
                  <a:srgbClr val="FDFDFD"/>
                </a:solidFill>
                <a:latin typeface="Open Sans Extra Bold"/>
                <a:ea typeface="Open Sans Extra Bold"/>
                <a:cs typeface="Open Sans Extra Bold"/>
                <a:sym typeface="Open Sans Extra Bold"/>
              </a:rPr>
              <a:t>We often use the same password on several websites</a:t>
            </a:r>
          </a:p>
        </p:txBody>
      </p:sp>
      <p:sp>
        <p:nvSpPr>
          <p:cNvPr id="16" name="TextBox 16"/>
          <p:cNvSpPr txBox="1"/>
          <p:nvPr/>
        </p:nvSpPr>
        <p:spPr>
          <a:xfrm>
            <a:off x="2474442" y="1000619"/>
            <a:ext cx="6441982" cy="574068"/>
          </a:xfrm>
          <a:prstGeom prst="rect">
            <a:avLst/>
          </a:prstGeom>
        </p:spPr>
        <p:txBody>
          <a:bodyPr wrap="square" lIns="0" tIns="0" rIns="0" bIns="0" rtlCol="0" anchor="t">
            <a:spAutoFit/>
          </a:bodyPr>
          <a:lstStyle/>
          <a:p>
            <a:pPr algn="ctr">
              <a:lnSpc>
                <a:spcPts val="4751"/>
              </a:lnSpc>
              <a:spcBef>
                <a:spcPct val="0"/>
              </a:spcBef>
            </a:pPr>
            <a:r>
              <a:rPr lang="en-US" sz="3394" b="1" dirty="0">
                <a:solidFill>
                  <a:srgbClr val="051D40"/>
                </a:solidFill>
                <a:latin typeface="Open Sans Extra Bold"/>
                <a:ea typeface="Open Sans Extra Bold"/>
                <a:cs typeface="Open Sans Extra Bold"/>
                <a:sym typeface="Open Sans Extra Bold"/>
              </a:rPr>
              <a:t>What mistakes do we make?</a:t>
            </a:r>
          </a:p>
        </p:txBody>
      </p:sp>
      <p:sp>
        <p:nvSpPr>
          <p:cNvPr id="17" name="TextBox 17"/>
          <p:cNvSpPr txBox="1"/>
          <p:nvPr/>
        </p:nvSpPr>
        <p:spPr>
          <a:xfrm>
            <a:off x="1028700" y="4047077"/>
            <a:ext cx="11243254" cy="5731058"/>
          </a:xfrm>
          <a:prstGeom prst="rect">
            <a:avLst/>
          </a:prstGeom>
        </p:spPr>
        <p:txBody>
          <a:bodyPr lIns="0" tIns="0" rIns="0" bIns="0" rtlCol="0" anchor="t">
            <a:spAutoFit/>
          </a:bodyPr>
          <a:lstStyle/>
          <a:p>
            <a:pPr algn="l">
              <a:lnSpc>
                <a:spcPts val="4854"/>
              </a:lnSpc>
              <a:spcBef>
                <a:spcPct val="0"/>
              </a:spcBef>
            </a:pPr>
            <a:r>
              <a:rPr lang="en-US" sz="3467" b="1">
                <a:solidFill>
                  <a:srgbClr val="FDFDFD"/>
                </a:solidFill>
                <a:latin typeface="Open Sans Extra Bold"/>
                <a:ea typeface="Open Sans Extra Bold"/>
                <a:cs typeface="Open Sans Extra Bold"/>
                <a:sym typeface="Open Sans Extra Bold"/>
              </a:rPr>
              <a:t>TikTok</a:t>
            </a:r>
          </a:p>
          <a:p>
            <a:pPr algn="l">
              <a:lnSpc>
                <a:spcPts val="3874"/>
              </a:lnSpc>
              <a:spcBef>
                <a:spcPct val="0"/>
              </a:spcBef>
            </a:pPr>
            <a:r>
              <a:rPr lang="en-US" sz="2767" b="1">
                <a:solidFill>
                  <a:srgbClr val="FDFDFD"/>
                </a:solidFill>
                <a:latin typeface="Open Sans Extra Bold"/>
                <a:ea typeface="Open Sans Extra Bold"/>
                <a:cs typeface="Open Sans Extra Bold"/>
                <a:sym typeface="Open Sans Extra Bold"/>
              </a:rPr>
              <a:t>goosiaczek2245@gmail.com</a:t>
            </a:r>
          </a:p>
          <a:p>
            <a:pPr algn="l">
              <a:lnSpc>
                <a:spcPts val="3874"/>
              </a:lnSpc>
              <a:spcBef>
                <a:spcPct val="0"/>
              </a:spcBef>
            </a:pPr>
            <a:r>
              <a:rPr lang="en-US" sz="2767" b="1">
                <a:solidFill>
                  <a:srgbClr val="FDFDFD"/>
                </a:solidFill>
                <a:latin typeface="Open Sans Extra Bold"/>
                <a:ea typeface="Open Sans Extra Bold"/>
                <a:cs typeface="Open Sans Extra Bold"/>
                <a:sym typeface="Open Sans Extra Bold"/>
              </a:rPr>
              <a:t>MegaTrudneHaslo123!</a:t>
            </a:r>
          </a:p>
          <a:p>
            <a:pPr algn="l">
              <a:lnSpc>
                <a:spcPts val="4154"/>
              </a:lnSpc>
              <a:spcBef>
                <a:spcPct val="0"/>
              </a:spcBef>
            </a:pPr>
            <a:endParaRPr lang="en-US" sz="2767" b="1">
              <a:solidFill>
                <a:srgbClr val="FDFDFD"/>
              </a:solidFill>
              <a:latin typeface="Open Sans Extra Bold"/>
              <a:ea typeface="Open Sans Extra Bold"/>
              <a:cs typeface="Open Sans Extra Bold"/>
              <a:sym typeface="Open Sans Extra Bold"/>
            </a:endParaRPr>
          </a:p>
          <a:p>
            <a:pPr algn="l">
              <a:lnSpc>
                <a:spcPts val="4854"/>
              </a:lnSpc>
              <a:spcBef>
                <a:spcPct val="0"/>
              </a:spcBef>
            </a:pPr>
            <a:r>
              <a:rPr lang="en-US" sz="3467" b="1">
                <a:solidFill>
                  <a:srgbClr val="FDFDFD"/>
                </a:solidFill>
                <a:latin typeface="Open Sans Extra Bold"/>
                <a:ea typeface="Open Sans Extra Bold"/>
                <a:cs typeface="Open Sans Extra Bold"/>
                <a:sym typeface="Open Sans Extra Bold"/>
              </a:rPr>
              <a:t>Poczta</a:t>
            </a:r>
          </a:p>
          <a:p>
            <a:pPr algn="l">
              <a:lnSpc>
                <a:spcPts val="3874"/>
              </a:lnSpc>
              <a:spcBef>
                <a:spcPct val="0"/>
              </a:spcBef>
            </a:pPr>
            <a:r>
              <a:rPr lang="en-US" sz="2767" b="1">
                <a:solidFill>
                  <a:srgbClr val="FDFDFD"/>
                </a:solidFill>
                <a:latin typeface="Open Sans Extra Bold"/>
                <a:ea typeface="Open Sans Extra Bold"/>
                <a:cs typeface="Open Sans Extra Bold"/>
                <a:sym typeface="Open Sans Extra Bold"/>
              </a:rPr>
              <a:t>goosiaczek2245@gmail.com</a:t>
            </a:r>
          </a:p>
          <a:p>
            <a:pPr algn="l">
              <a:lnSpc>
                <a:spcPts val="3874"/>
              </a:lnSpc>
              <a:spcBef>
                <a:spcPct val="0"/>
              </a:spcBef>
            </a:pPr>
            <a:r>
              <a:rPr lang="en-US" sz="2767" b="1">
                <a:solidFill>
                  <a:srgbClr val="FDFDFD"/>
                </a:solidFill>
                <a:latin typeface="Open Sans Extra Bold"/>
                <a:ea typeface="Open Sans Extra Bold"/>
                <a:cs typeface="Open Sans Extra Bold"/>
                <a:sym typeface="Open Sans Extra Bold"/>
              </a:rPr>
              <a:t>MegaTrudneHaslo123!</a:t>
            </a:r>
          </a:p>
          <a:p>
            <a:pPr algn="l">
              <a:lnSpc>
                <a:spcPts val="3874"/>
              </a:lnSpc>
              <a:spcBef>
                <a:spcPct val="0"/>
              </a:spcBef>
            </a:pPr>
            <a:endParaRPr lang="en-US" sz="2767" b="1">
              <a:solidFill>
                <a:srgbClr val="FDFDFD"/>
              </a:solidFill>
              <a:latin typeface="Open Sans Extra Bold"/>
              <a:ea typeface="Open Sans Extra Bold"/>
              <a:cs typeface="Open Sans Extra Bold"/>
              <a:sym typeface="Open Sans Extra Bold"/>
            </a:endParaRPr>
          </a:p>
          <a:p>
            <a:pPr algn="l">
              <a:lnSpc>
                <a:spcPts val="4854"/>
              </a:lnSpc>
              <a:spcBef>
                <a:spcPct val="0"/>
              </a:spcBef>
            </a:pPr>
            <a:r>
              <a:rPr lang="en-US" sz="3467" b="1">
                <a:solidFill>
                  <a:srgbClr val="FDFDFD"/>
                </a:solidFill>
                <a:latin typeface="Open Sans Extra Bold"/>
                <a:ea typeface="Open Sans Extra Bold"/>
                <a:cs typeface="Open Sans Extra Bold"/>
                <a:sym typeface="Open Sans Extra Bold"/>
              </a:rPr>
              <a:t>Szkoła</a:t>
            </a:r>
          </a:p>
          <a:p>
            <a:pPr algn="l">
              <a:lnSpc>
                <a:spcPts val="3874"/>
              </a:lnSpc>
              <a:spcBef>
                <a:spcPct val="0"/>
              </a:spcBef>
            </a:pPr>
            <a:r>
              <a:rPr lang="en-US" sz="2767" b="1">
                <a:solidFill>
                  <a:srgbClr val="FDFDFD"/>
                </a:solidFill>
                <a:latin typeface="Open Sans Extra Bold"/>
                <a:ea typeface="Open Sans Extra Bold"/>
                <a:cs typeface="Open Sans Extra Bold"/>
                <a:sym typeface="Open Sans Extra Bold"/>
              </a:rPr>
              <a:t>1989817</a:t>
            </a:r>
          </a:p>
          <a:p>
            <a:pPr algn="l">
              <a:lnSpc>
                <a:spcPts val="3874"/>
              </a:lnSpc>
              <a:spcBef>
                <a:spcPct val="0"/>
              </a:spcBef>
            </a:pPr>
            <a:r>
              <a:rPr lang="en-US" sz="2767" b="1">
                <a:solidFill>
                  <a:srgbClr val="FDFDFD"/>
                </a:solidFill>
                <a:latin typeface="Open Sans Extra Bold"/>
                <a:ea typeface="Open Sans Extra Bold"/>
                <a:cs typeface="Open Sans Extra Bold"/>
                <a:sym typeface="Open Sans Extra Bold"/>
              </a:rPr>
              <a:t>MegaTrudneHaslo123!</a:t>
            </a:r>
          </a:p>
        </p:txBody>
      </p:sp>
      <p:grpSp>
        <p:nvGrpSpPr>
          <p:cNvPr id="18" name="Group 18"/>
          <p:cNvGrpSpPr>
            <a:grpSpLocks noChangeAspect="1"/>
          </p:cNvGrpSpPr>
          <p:nvPr/>
        </p:nvGrpSpPr>
        <p:grpSpPr>
          <a:xfrm>
            <a:off x="10353385" y="3382948"/>
            <a:ext cx="7521782" cy="4230949"/>
            <a:chOff x="0" y="0"/>
            <a:chExt cx="11289030" cy="6350000"/>
          </a:xfrm>
        </p:grpSpPr>
        <p:sp>
          <p:nvSpPr>
            <p:cNvPr id="19" name="Freeform 19"/>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t="-17006" b="-17006"/>
              </a:stretch>
            </a:blipFill>
          </p:spPr>
          <p:txBody>
            <a:bodyPr/>
            <a:lstStyle/>
            <a:p>
              <a:endParaRPr lang="pl-PL"/>
            </a:p>
          </p:txBody>
        </p:sp>
      </p:grpSp>
      <p:sp>
        <p:nvSpPr>
          <p:cNvPr id="8" name="Google Shape;129;p2">
            <a:extLst>
              <a:ext uri="{FF2B5EF4-FFF2-40B4-BE49-F238E27FC236}">
                <a16:creationId xmlns:a16="http://schemas.microsoft.com/office/drawing/2014/main" id="{D2D29F23-B36D-C170-E6FA-3915527A0137}"/>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5">
              <a:alphaModFix/>
            </a:blip>
            <a:stretch>
              <a:fillRect/>
            </a:stretch>
          </a:blipFill>
          <a:ln>
            <a:noFill/>
          </a:ln>
        </p:spPr>
        <p:txBody>
          <a:bodyPr/>
          <a:lstStyle/>
          <a:p>
            <a:endParaRPr lang="pl-PL"/>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689399" y="1788277"/>
            <a:ext cx="9063685" cy="8329158"/>
            <a:chOff x="0" y="0"/>
            <a:chExt cx="2538033" cy="2332350"/>
          </a:xfrm>
          <a:solidFill>
            <a:srgbClr val="002060"/>
          </a:solidFill>
        </p:grpSpPr>
        <p:sp>
          <p:nvSpPr>
            <p:cNvPr id="3" name="Freeform 3"/>
            <p:cNvSpPr/>
            <p:nvPr/>
          </p:nvSpPr>
          <p:spPr>
            <a:xfrm>
              <a:off x="0" y="0"/>
              <a:ext cx="2538033" cy="2332350"/>
            </a:xfrm>
            <a:custGeom>
              <a:avLst/>
              <a:gdLst/>
              <a:ahLst/>
              <a:cxnLst/>
              <a:rect l="l" t="t" r="r" b="b"/>
              <a:pathLst>
                <a:path w="2538033" h="2332350">
                  <a:moveTo>
                    <a:pt x="0" y="0"/>
                  </a:moveTo>
                  <a:lnTo>
                    <a:pt x="2538033" y="0"/>
                  </a:lnTo>
                  <a:lnTo>
                    <a:pt x="2538033" y="2332350"/>
                  </a:lnTo>
                  <a:lnTo>
                    <a:pt x="0" y="2332350"/>
                  </a:lnTo>
                  <a:close/>
                </a:path>
              </a:pathLst>
            </a:custGeom>
            <a:grpFill/>
            <a:ln cap="sq">
              <a:noFill/>
              <a:prstDash val="solid"/>
              <a:miter/>
            </a:ln>
          </p:spPr>
          <p:txBody>
            <a:bodyPr/>
            <a:lstStyle/>
            <a:p>
              <a:endParaRPr lang="pl-PL"/>
            </a:p>
          </p:txBody>
        </p:sp>
        <p:sp>
          <p:nvSpPr>
            <p:cNvPr id="4" name="TextBox 4"/>
            <p:cNvSpPr txBox="1"/>
            <p:nvPr/>
          </p:nvSpPr>
          <p:spPr>
            <a:xfrm>
              <a:off x="0" y="-38100"/>
              <a:ext cx="2538033" cy="2370450"/>
            </a:xfrm>
            <a:prstGeom prst="rect">
              <a:avLst/>
            </a:prstGeom>
            <a:grpFill/>
          </p:spPr>
          <p:txBody>
            <a:bodyPr lIns="50800" tIns="50800" rIns="50800" bIns="50800" rtlCol="0" anchor="ctr"/>
            <a:lstStyle/>
            <a:p>
              <a:pPr algn="ctr">
                <a:lnSpc>
                  <a:spcPts val="2659"/>
                </a:lnSpc>
              </a:pPr>
              <a:endParaRPr/>
            </a:p>
            <a:p>
              <a:pPr marL="0" lvl="0" indent="0" algn="ctr">
                <a:lnSpc>
                  <a:spcPts val="2659"/>
                </a:lnSpc>
                <a:spcBef>
                  <a:spcPct val="0"/>
                </a:spcBef>
              </a:pPr>
              <a:endParaRPr/>
            </a:p>
          </p:txBody>
        </p:sp>
      </p:grpSp>
      <p:grpSp>
        <p:nvGrpSpPr>
          <p:cNvPr id="5" name="Group 5"/>
          <p:cNvGrpSpPr/>
          <p:nvPr/>
        </p:nvGrpSpPr>
        <p:grpSpPr>
          <a:xfrm>
            <a:off x="2229304" y="941685"/>
            <a:ext cx="7523780" cy="846592"/>
            <a:chOff x="0" y="0"/>
            <a:chExt cx="2106826" cy="237065"/>
          </a:xfrm>
        </p:grpSpPr>
        <p:sp>
          <p:nvSpPr>
            <p:cNvPr id="6" name="Freeform 6"/>
            <p:cNvSpPr/>
            <p:nvPr/>
          </p:nvSpPr>
          <p:spPr>
            <a:xfrm>
              <a:off x="0" y="0"/>
              <a:ext cx="2106826" cy="237065"/>
            </a:xfrm>
            <a:custGeom>
              <a:avLst/>
              <a:gdLst/>
              <a:ahLst/>
              <a:cxnLst/>
              <a:rect l="l" t="t" r="r" b="b"/>
              <a:pathLst>
                <a:path w="2106826" h="237065">
                  <a:moveTo>
                    <a:pt x="0" y="0"/>
                  </a:moveTo>
                  <a:lnTo>
                    <a:pt x="2106826" y="0"/>
                  </a:lnTo>
                  <a:lnTo>
                    <a:pt x="2106826" y="237065"/>
                  </a:lnTo>
                  <a:lnTo>
                    <a:pt x="0" y="237065"/>
                  </a:lnTo>
                  <a:close/>
                </a:path>
              </a:pathLst>
            </a:custGeom>
            <a:solidFill>
              <a:srgbClr val="145DA0">
                <a:alpha val="48627"/>
              </a:srgbClr>
            </a:solidFill>
            <a:ln cap="sq">
              <a:noFill/>
              <a:prstDash val="solid"/>
              <a:miter/>
            </a:ln>
          </p:spPr>
          <p:txBody>
            <a:bodyPr/>
            <a:lstStyle/>
            <a:p>
              <a:endParaRPr lang="pl-PL"/>
            </a:p>
          </p:txBody>
        </p:sp>
        <p:sp>
          <p:nvSpPr>
            <p:cNvPr id="7" name="TextBox 7"/>
            <p:cNvSpPr txBox="1"/>
            <p:nvPr/>
          </p:nvSpPr>
          <p:spPr>
            <a:xfrm>
              <a:off x="0" y="-38100"/>
              <a:ext cx="2106826" cy="275165"/>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4" name="Freeform 14"/>
          <p:cNvSpPr/>
          <p:nvPr/>
        </p:nvSpPr>
        <p:spPr>
          <a:xfrm>
            <a:off x="84492" y="2509556"/>
            <a:ext cx="944208" cy="873393"/>
          </a:xfrm>
          <a:custGeom>
            <a:avLst/>
            <a:gdLst/>
            <a:ahLst/>
            <a:cxnLst/>
            <a:rect l="l" t="t" r="r" b="b"/>
            <a:pathLst>
              <a:path w="944208" h="873393">
                <a:moveTo>
                  <a:pt x="0" y="0"/>
                </a:moveTo>
                <a:lnTo>
                  <a:pt x="944208" y="0"/>
                </a:lnTo>
                <a:lnTo>
                  <a:pt x="944208" y="873392"/>
                </a:lnTo>
                <a:lnTo>
                  <a:pt x="0" y="8733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l-PL"/>
          </a:p>
        </p:txBody>
      </p:sp>
      <p:sp>
        <p:nvSpPr>
          <p:cNvPr id="15" name="TextBox 15"/>
          <p:cNvSpPr txBox="1"/>
          <p:nvPr/>
        </p:nvSpPr>
        <p:spPr>
          <a:xfrm>
            <a:off x="1163591" y="2118140"/>
            <a:ext cx="8589492" cy="2407519"/>
          </a:xfrm>
          <a:prstGeom prst="rect">
            <a:avLst/>
          </a:prstGeom>
        </p:spPr>
        <p:txBody>
          <a:bodyPr lIns="0" tIns="0" rIns="0" bIns="0" rtlCol="0" anchor="t">
            <a:spAutoFit/>
          </a:bodyPr>
          <a:lstStyle/>
          <a:p>
            <a:pPr algn="l">
              <a:lnSpc>
                <a:spcPts val="6362"/>
              </a:lnSpc>
            </a:pPr>
            <a:r>
              <a:rPr lang="en-US" sz="4544" dirty="0">
                <a:solidFill>
                  <a:srgbClr val="FDFDFD"/>
                </a:solidFill>
                <a:latin typeface="Open Sans Extra Bold"/>
                <a:ea typeface="Open Sans Extra Bold"/>
                <a:cs typeface="Open Sans Extra Bold"/>
                <a:sym typeface="Open Sans Extra Bold"/>
              </a:rPr>
              <a:t>We often use similar passwords</a:t>
            </a:r>
          </a:p>
          <a:p>
            <a:pPr marL="0" lvl="0" indent="0" algn="l">
              <a:lnSpc>
                <a:spcPts val="6362"/>
              </a:lnSpc>
              <a:spcBef>
                <a:spcPct val="0"/>
              </a:spcBef>
            </a:pPr>
            <a:endParaRPr lang="en-US" sz="4544" dirty="0">
              <a:solidFill>
                <a:srgbClr val="FDFDFD"/>
              </a:solidFill>
              <a:latin typeface="Open Sans Extra Bold"/>
              <a:ea typeface="Open Sans Extra Bold"/>
              <a:cs typeface="Open Sans Extra Bold"/>
              <a:sym typeface="Open Sans Extra Bold"/>
            </a:endParaRPr>
          </a:p>
        </p:txBody>
      </p:sp>
      <p:sp>
        <p:nvSpPr>
          <p:cNvPr id="16" name="TextBox 16"/>
          <p:cNvSpPr txBox="1"/>
          <p:nvPr/>
        </p:nvSpPr>
        <p:spPr>
          <a:xfrm>
            <a:off x="2438400" y="1009917"/>
            <a:ext cx="6503081" cy="574068"/>
          </a:xfrm>
          <a:prstGeom prst="rect">
            <a:avLst/>
          </a:prstGeom>
        </p:spPr>
        <p:txBody>
          <a:bodyPr wrap="square" lIns="0" tIns="0" rIns="0" bIns="0" rtlCol="0" anchor="t">
            <a:spAutoFit/>
          </a:bodyPr>
          <a:lstStyle/>
          <a:p>
            <a:pPr algn="ctr">
              <a:lnSpc>
                <a:spcPts val="4751"/>
              </a:lnSpc>
              <a:spcBef>
                <a:spcPct val="0"/>
              </a:spcBef>
            </a:pPr>
            <a:r>
              <a:rPr lang="en-US" sz="3394" b="1" dirty="0">
                <a:solidFill>
                  <a:srgbClr val="051D40"/>
                </a:solidFill>
                <a:latin typeface="Open Sans Extra Bold"/>
                <a:ea typeface="Open Sans Extra Bold"/>
                <a:cs typeface="Open Sans Extra Bold"/>
                <a:sym typeface="Open Sans Extra Bold"/>
              </a:rPr>
              <a:t>What mistakes do we make?</a:t>
            </a:r>
          </a:p>
        </p:txBody>
      </p:sp>
      <p:sp>
        <p:nvSpPr>
          <p:cNvPr id="17" name="TextBox 17"/>
          <p:cNvSpPr txBox="1"/>
          <p:nvPr/>
        </p:nvSpPr>
        <p:spPr>
          <a:xfrm>
            <a:off x="1193087" y="3831706"/>
            <a:ext cx="11243254" cy="6426383"/>
          </a:xfrm>
          <a:prstGeom prst="rect">
            <a:avLst/>
          </a:prstGeom>
        </p:spPr>
        <p:txBody>
          <a:bodyPr lIns="0" tIns="0" rIns="0" bIns="0" rtlCol="0" anchor="t">
            <a:spAutoFit/>
          </a:bodyPr>
          <a:lstStyle/>
          <a:p>
            <a:pPr algn="l">
              <a:lnSpc>
                <a:spcPts val="4854"/>
              </a:lnSpc>
              <a:spcBef>
                <a:spcPct val="0"/>
              </a:spcBef>
            </a:pPr>
            <a:r>
              <a:rPr lang="en-US" sz="3467" b="1" dirty="0">
                <a:solidFill>
                  <a:srgbClr val="FDFDFD"/>
                </a:solidFill>
                <a:latin typeface="Open Sans Extra Bold"/>
                <a:ea typeface="Open Sans Extra Bold"/>
                <a:cs typeface="Open Sans Extra Bold"/>
                <a:sym typeface="Open Sans Extra Bold"/>
              </a:rPr>
              <a:t>TikTok</a:t>
            </a:r>
          </a:p>
          <a:p>
            <a:pPr algn="l">
              <a:lnSpc>
                <a:spcPts val="3874"/>
              </a:lnSpc>
              <a:spcBef>
                <a:spcPct val="0"/>
              </a:spcBef>
            </a:pPr>
            <a:r>
              <a:rPr lang="en-US" sz="2767" b="1" u="sng" dirty="0">
                <a:solidFill>
                  <a:srgbClr val="FDFDFD"/>
                </a:solidFill>
                <a:latin typeface="Open Sans Extra Bold"/>
                <a:ea typeface="Open Sans Extra Bold"/>
                <a:cs typeface="Open Sans Extra Bold"/>
                <a:sym typeface="Open Sans Extra Bold"/>
                <a:hlinkClick r:id="rId4" tooltip="mailto:goosiaczek2245@gmail.com"/>
              </a:rPr>
              <a:t>goosiaczek2245@gmail.com</a:t>
            </a:r>
          </a:p>
          <a:p>
            <a:pPr algn="l">
              <a:lnSpc>
                <a:spcPts val="3874"/>
              </a:lnSpc>
              <a:spcBef>
                <a:spcPct val="0"/>
              </a:spcBef>
            </a:pPr>
            <a:r>
              <a:rPr lang="en-US" sz="2767" b="1" dirty="0">
                <a:solidFill>
                  <a:srgbClr val="FDFDFD"/>
                </a:solidFill>
                <a:latin typeface="Open Sans Extra Bold"/>
                <a:ea typeface="Open Sans Extra Bold"/>
                <a:cs typeface="Open Sans Extra Bold"/>
                <a:sym typeface="Open Sans Extra Bold"/>
              </a:rPr>
              <a:t>MegaTrudneHaslo1!</a:t>
            </a:r>
          </a:p>
          <a:p>
            <a:pPr algn="l">
              <a:lnSpc>
                <a:spcPts val="4854"/>
              </a:lnSpc>
              <a:spcBef>
                <a:spcPct val="0"/>
              </a:spcBef>
            </a:pPr>
            <a:endParaRPr lang="en-US" sz="2767" b="1" dirty="0">
              <a:solidFill>
                <a:srgbClr val="FDFDFD"/>
              </a:solidFill>
              <a:latin typeface="Open Sans Extra Bold"/>
              <a:ea typeface="Open Sans Extra Bold"/>
              <a:cs typeface="Open Sans Extra Bold"/>
              <a:sym typeface="Open Sans Extra Bold"/>
            </a:endParaRPr>
          </a:p>
          <a:p>
            <a:pPr algn="l">
              <a:lnSpc>
                <a:spcPts val="4854"/>
              </a:lnSpc>
              <a:spcBef>
                <a:spcPct val="0"/>
              </a:spcBef>
            </a:pPr>
            <a:r>
              <a:rPr lang="en-US" sz="3467" b="1" dirty="0" err="1">
                <a:solidFill>
                  <a:srgbClr val="FDFDFD"/>
                </a:solidFill>
                <a:latin typeface="Open Sans Extra Bold"/>
                <a:ea typeface="Open Sans Extra Bold"/>
                <a:cs typeface="Open Sans Extra Bold"/>
                <a:sym typeface="Open Sans Extra Bold"/>
              </a:rPr>
              <a:t>Poczta</a:t>
            </a:r>
            <a:endParaRPr lang="en-US" sz="3467" b="1" dirty="0">
              <a:solidFill>
                <a:srgbClr val="FDFDFD"/>
              </a:solidFill>
              <a:latin typeface="Open Sans Extra Bold"/>
              <a:ea typeface="Open Sans Extra Bold"/>
              <a:cs typeface="Open Sans Extra Bold"/>
              <a:sym typeface="Open Sans Extra Bold"/>
            </a:endParaRPr>
          </a:p>
          <a:p>
            <a:pPr algn="l">
              <a:lnSpc>
                <a:spcPts val="3874"/>
              </a:lnSpc>
              <a:spcBef>
                <a:spcPct val="0"/>
              </a:spcBef>
            </a:pPr>
            <a:r>
              <a:rPr lang="en-US" sz="2767" u="sng" dirty="0">
                <a:solidFill>
                  <a:srgbClr val="FDFDFD"/>
                </a:solidFill>
                <a:latin typeface="Open Sans Extra Bold"/>
                <a:ea typeface="Open Sans Extra Bold"/>
                <a:cs typeface="Open Sans Extra Bold"/>
                <a:sym typeface="Open Sans Extra Bold"/>
                <a:hlinkClick r:id="rId4" tooltip="mailto:goosiaczek2245@gmail.com"/>
              </a:rPr>
              <a:t>goosiaczek2245@gmail.com</a:t>
            </a:r>
          </a:p>
          <a:p>
            <a:pPr algn="l">
              <a:lnSpc>
                <a:spcPts val="3874"/>
              </a:lnSpc>
              <a:spcBef>
                <a:spcPct val="0"/>
              </a:spcBef>
            </a:pPr>
            <a:r>
              <a:rPr lang="en-US" sz="2767" b="1" dirty="0">
                <a:solidFill>
                  <a:srgbClr val="FDFDFD"/>
                </a:solidFill>
                <a:latin typeface="Open Sans Extra Bold"/>
                <a:ea typeface="Open Sans Extra Bold"/>
                <a:cs typeface="Open Sans Extra Bold"/>
                <a:sym typeface="Open Sans Extra Bold"/>
              </a:rPr>
              <a:t>MegaTrudneHaslo2!</a:t>
            </a:r>
          </a:p>
          <a:p>
            <a:pPr algn="l">
              <a:lnSpc>
                <a:spcPts val="4854"/>
              </a:lnSpc>
              <a:spcBef>
                <a:spcPct val="0"/>
              </a:spcBef>
            </a:pPr>
            <a:endParaRPr lang="en-US" sz="2767" b="1" dirty="0">
              <a:solidFill>
                <a:srgbClr val="FDFDFD"/>
              </a:solidFill>
              <a:latin typeface="Open Sans Extra Bold"/>
              <a:ea typeface="Open Sans Extra Bold"/>
              <a:cs typeface="Open Sans Extra Bold"/>
              <a:sym typeface="Open Sans Extra Bold"/>
            </a:endParaRPr>
          </a:p>
          <a:p>
            <a:pPr algn="l">
              <a:lnSpc>
                <a:spcPts val="4854"/>
              </a:lnSpc>
              <a:spcBef>
                <a:spcPct val="0"/>
              </a:spcBef>
            </a:pPr>
            <a:r>
              <a:rPr lang="en-US" sz="3467" b="1" dirty="0" err="1">
                <a:solidFill>
                  <a:srgbClr val="FDFDFD"/>
                </a:solidFill>
                <a:latin typeface="Open Sans Extra Bold"/>
                <a:ea typeface="Open Sans Extra Bold"/>
                <a:cs typeface="Open Sans Extra Bold"/>
                <a:sym typeface="Open Sans Extra Bold"/>
              </a:rPr>
              <a:t>Szkoła</a:t>
            </a:r>
            <a:endParaRPr lang="en-US" sz="3467" b="1" dirty="0">
              <a:solidFill>
                <a:srgbClr val="FDFDFD"/>
              </a:solidFill>
              <a:latin typeface="Open Sans Extra Bold"/>
              <a:ea typeface="Open Sans Extra Bold"/>
              <a:cs typeface="Open Sans Extra Bold"/>
              <a:sym typeface="Open Sans Extra Bold"/>
            </a:endParaRPr>
          </a:p>
          <a:p>
            <a:pPr algn="l">
              <a:lnSpc>
                <a:spcPts val="3874"/>
              </a:lnSpc>
              <a:spcBef>
                <a:spcPct val="0"/>
              </a:spcBef>
            </a:pPr>
            <a:r>
              <a:rPr lang="en-US" sz="2767" b="1" dirty="0">
                <a:solidFill>
                  <a:srgbClr val="FDFDFD"/>
                </a:solidFill>
                <a:latin typeface="Open Sans Extra Bold"/>
                <a:ea typeface="Open Sans Extra Bold"/>
                <a:cs typeface="Open Sans Extra Bold"/>
                <a:sym typeface="Open Sans Extra Bold"/>
              </a:rPr>
              <a:t>1989817</a:t>
            </a:r>
          </a:p>
          <a:p>
            <a:pPr algn="l">
              <a:lnSpc>
                <a:spcPts val="3874"/>
              </a:lnSpc>
              <a:spcBef>
                <a:spcPct val="0"/>
              </a:spcBef>
            </a:pPr>
            <a:r>
              <a:rPr lang="en-US" sz="2767" b="1" dirty="0">
                <a:solidFill>
                  <a:srgbClr val="FDFDFD"/>
                </a:solidFill>
                <a:latin typeface="Open Sans Extra Bold"/>
                <a:ea typeface="Open Sans Extra Bold"/>
                <a:cs typeface="Open Sans Extra Bold"/>
                <a:sym typeface="Open Sans Extra Bold"/>
              </a:rPr>
              <a:t>MegaTrudneHaslo3!</a:t>
            </a:r>
          </a:p>
          <a:p>
            <a:pPr algn="l">
              <a:lnSpc>
                <a:spcPts val="3874"/>
              </a:lnSpc>
              <a:spcBef>
                <a:spcPct val="0"/>
              </a:spcBef>
            </a:pPr>
            <a:endParaRPr lang="en-US" sz="2767" b="1" dirty="0">
              <a:solidFill>
                <a:srgbClr val="FDFDFD"/>
              </a:solidFill>
              <a:latin typeface="Open Sans Extra Bold"/>
              <a:ea typeface="Open Sans Extra Bold"/>
              <a:cs typeface="Open Sans Extra Bold"/>
              <a:sym typeface="Open Sans Extra Bold"/>
            </a:endParaRPr>
          </a:p>
        </p:txBody>
      </p:sp>
      <p:grpSp>
        <p:nvGrpSpPr>
          <p:cNvPr id="18" name="Group 18"/>
          <p:cNvGrpSpPr>
            <a:grpSpLocks noChangeAspect="1"/>
          </p:cNvGrpSpPr>
          <p:nvPr/>
        </p:nvGrpSpPr>
        <p:grpSpPr>
          <a:xfrm>
            <a:off x="10353385" y="3382948"/>
            <a:ext cx="7521782" cy="4230949"/>
            <a:chOff x="0" y="0"/>
            <a:chExt cx="11289030" cy="6350000"/>
          </a:xfrm>
        </p:grpSpPr>
        <p:sp>
          <p:nvSpPr>
            <p:cNvPr id="19" name="Freeform 19"/>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t="-25340" b="-25340"/>
              </a:stretch>
            </a:blipFill>
          </p:spPr>
          <p:txBody>
            <a:bodyPr/>
            <a:lstStyle/>
            <a:p>
              <a:endParaRPr lang="pl-PL"/>
            </a:p>
          </p:txBody>
        </p:sp>
      </p:grpSp>
      <p:sp>
        <p:nvSpPr>
          <p:cNvPr id="8" name="Google Shape;129;p2">
            <a:extLst>
              <a:ext uri="{FF2B5EF4-FFF2-40B4-BE49-F238E27FC236}">
                <a16:creationId xmlns:a16="http://schemas.microsoft.com/office/drawing/2014/main" id="{FF645FF9-25A1-9FF4-A64E-819BF1000807}"/>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6">
              <a:alphaModFix/>
            </a:blip>
            <a:stretch>
              <a:fillRect/>
            </a:stretch>
          </a:blipFill>
          <a:ln>
            <a:noFill/>
          </a:ln>
        </p:spPr>
        <p:txBody>
          <a:bodyPr/>
          <a:lstStyle/>
          <a:p>
            <a:endParaRPr lang="pl-PL"/>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689399" y="1788277"/>
            <a:ext cx="9063685" cy="8329158"/>
            <a:chOff x="0" y="0"/>
            <a:chExt cx="2538033" cy="2332350"/>
          </a:xfrm>
          <a:solidFill>
            <a:srgbClr val="002060"/>
          </a:solidFill>
        </p:grpSpPr>
        <p:sp>
          <p:nvSpPr>
            <p:cNvPr id="3" name="Freeform 3"/>
            <p:cNvSpPr/>
            <p:nvPr/>
          </p:nvSpPr>
          <p:spPr>
            <a:xfrm>
              <a:off x="0" y="0"/>
              <a:ext cx="2538033" cy="2332350"/>
            </a:xfrm>
            <a:custGeom>
              <a:avLst/>
              <a:gdLst/>
              <a:ahLst/>
              <a:cxnLst/>
              <a:rect l="l" t="t" r="r" b="b"/>
              <a:pathLst>
                <a:path w="2538033" h="2332350">
                  <a:moveTo>
                    <a:pt x="0" y="0"/>
                  </a:moveTo>
                  <a:lnTo>
                    <a:pt x="2538033" y="0"/>
                  </a:lnTo>
                  <a:lnTo>
                    <a:pt x="2538033" y="2332350"/>
                  </a:lnTo>
                  <a:lnTo>
                    <a:pt x="0" y="2332350"/>
                  </a:lnTo>
                  <a:close/>
                </a:path>
              </a:pathLst>
            </a:custGeom>
            <a:grpFill/>
            <a:ln cap="sq">
              <a:noFill/>
              <a:prstDash val="solid"/>
              <a:miter/>
            </a:ln>
          </p:spPr>
          <p:txBody>
            <a:bodyPr/>
            <a:lstStyle/>
            <a:p>
              <a:endParaRPr lang="pl-PL"/>
            </a:p>
          </p:txBody>
        </p:sp>
        <p:sp>
          <p:nvSpPr>
            <p:cNvPr id="4" name="TextBox 4"/>
            <p:cNvSpPr txBox="1"/>
            <p:nvPr/>
          </p:nvSpPr>
          <p:spPr>
            <a:xfrm>
              <a:off x="0" y="-38100"/>
              <a:ext cx="2538033" cy="2370450"/>
            </a:xfrm>
            <a:prstGeom prst="rect">
              <a:avLst/>
            </a:prstGeom>
            <a:grpFill/>
          </p:spPr>
          <p:txBody>
            <a:bodyPr lIns="50800" tIns="50800" rIns="50800" bIns="50800" rtlCol="0" anchor="ctr"/>
            <a:lstStyle/>
            <a:p>
              <a:pPr algn="ctr">
                <a:lnSpc>
                  <a:spcPts val="2659"/>
                </a:lnSpc>
              </a:pPr>
              <a:endParaRPr/>
            </a:p>
            <a:p>
              <a:pPr marL="0" lvl="0" indent="0" algn="ctr">
                <a:lnSpc>
                  <a:spcPts val="2659"/>
                </a:lnSpc>
                <a:spcBef>
                  <a:spcPct val="0"/>
                </a:spcBef>
              </a:pPr>
              <a:endParaRPr/>
            </a:p>
          </p:txBody>
        </p:sp>
      </p:grpSp>
      <p:grpSp>
        <p:nvGrpSpPr>
          <p:cNvPr id="5" name="Group 5"/>
          <p:cNvGrpSpPr/>
          <p:nvPr/>
        </p:nvGrpSpPr>
        <p:grpSpPr>
          <a:xfrm>
            <a:off x="2229304" y="941685"/>
            <a:ext cx="7523780" cy="846592"/>
            <a:chOff x="0" y="0"/>
            <a:chExt cx="2106826" cy="237065"/>
          </a:xfrm>
        </p:grpSpPr>
        <p:sp>
          <p:nvSpPr>
            <p:cNvPr id="6" name="Freeform 6"/>
            <p:cNvSpPr/>
            <p:nvPr/>
          </p:nvSpPr>
          <p:spPr>
            <a:xfrm>
              <a:off x="0" y="0"/>
              <a:ext cx="2106826" cy="237065"/>
            </a:xfrm>
            <a:custGeom>
              <a:avLst/>
              <a:gdLst/>
              <a:ahLst/>
              <a:cxnLst/>
              <a:rect l="l" t="t" r="r" b="b"/>
              <a:pathLst>
                <a:path w="2106826" h="237065">
                  <a:moveTo>
                    <a:pt x="0" y="0"/>
                  </a:moveTo>
                  <a:lnTo>
                    <a:pt x="2106826" y="0"/>
                  </a:lnTo>
                  <a:lnTo>
                    <a:pt x="2106826" y="237065"/>
                  </a:lnTo>
                  <a:lnTo>
                    <a:pt x="0" y="237065"/>
                  </a:lnTo>
                  <a:close/>
                </a:path>
              </a:pathLst>
            </a:custGeom>
            <a:solidFill>
              <a:srgbClr val="145DA0">
                <a:alpha val="48627"/>
              </a:srgbClr>
            </a:solidFill>
            <a:ln cap="sq">
              <a:noFill/>
              <a:prstDash val="solid"/>
              <a:miter/>
            </a:ln>
          </p:spPr>
          <p:txBody>
            <a:bodyPr/>
            <a:lstStyle/>
            <a:p>
              <a:endParaRPr lang="pl-PL"/>
            </a:p>
          </p:txBody>
        </p:sp>
        <p:sp>
          <p:nvSpPr>
            <p:cNvPr id="7" name="TextBox 7"/>
            <p:cNvSpPr txBox="1"/>
            <p:nvPr/>
          </p:nvSpPr>
          <p:spPr>
            <a:xfrm>
              <a:off x="0" y="-38100"/>
              <a:ext cx="2106826" cy="275165"/>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4" name="Freeform 14"/>
          <p:cNvSpPr/>
          <p:nvPr/>
        </p:nvSpPr>
        <p:spPr>
          <a:xfrm>
            <a:off x="84492" y="2509556"/>
            <a:ext cx="944208" cy="873393"/>
          </a:xfrm>
          <a:custGeom>
            <a:avLst/>
            <a:gdLst/>
            <a:ahLst/>
            <a:cxnLst/>
            <a:rect l="l" t="t" r="r" b="b"/>
            <a:pathLst>
              <a:path w="944208" h="873393">
                <a:moveTo>
                  <a:pt x="0" y="0"/>
                </a:moveTo>
                <a:lnTo>
                  <a:pt x="944208" y="0"/>
                </a:lnTo>
                <a:lnTo>
                  <a:pt x="944208" y="873392"/>
                </a:lnTo>
                <a:lnTo>
                  <a:pt x="0" y="8733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l-PL"/>
          </a:p>
        </p:txBody>
      </p:sp>
      <p:sp>
        <p:nvSpPr>
          <p:cNvPr id="15" name="TextBox 15"/>
          <p:cNvSpPr txBox="1"/>
          <p:nvPr/>
        </p:nvSpPr>
        <p:spPr>
          <a:xfrm>
            <a:off x="1163591" y="2118140"/>
            <a:ext cx="8589492" cy="1586781"/>
          </a:xfrm>
          <a:prstGeom prst="rect">
            <a:avLst/>
          </a:prstGeom>
        </p:spPr>
        <p:txBody>
          <a:bodyPr lIns="0" tIns="0" rIns="0" bIns="0" rtlCol="0" anchor="t">
            <a:spAutoFit/>
          </a:bodyPr>
          <a:lstStyle/>
          <a:p>
            <a:pPr marL="0" lvl="0" indent="0" algn="l">
              <a:lnSpc>
                <a:spcPts val="6362"/>
              </a:lnSpc>
              <a:spcBef>
                <a:spcPct val="0"/>
              </a:spcBef>
            </a:pPr>
            <a:r>
              <a:rPr lang="en-US" sz="4544" dirty="0">
                <a:solidFill>
                  <a:srgbClr val="FDFDFD"/>
                </a:solidFill>
                <a:latin typeface="Open Sans Extra Bold"/>
                <a:ea typeface="Open Sans Extra Bold"/>
                <a:cs typeface="Open Sans Extra Bold"/>
                <a:sym typeface="Open Sans Extra Bold"/>
              </a:rPr>
              <a:t>We use personal information</a:t>
            </a:r>
          </a:p>
        </p:txBody>
      </p:sp>
      <p:sp>
        <p:nvSpPr>
          <p:cNvPr id="16" name="TextBox 16"/>
          <p:cNvSpPr txBox="1"/>
          <p:nvPr/>
        </p:nvSpPr>
        <p:spPr>
          <a:xfrm>
            <a:off x="2229304" y="1009917"/>
            <a:ext cx="6637972" cy="574068"/>
          </a:xfrm>
          <a:prstGeom prst="rect">
            <a:avLst/>
          </a:prstGeom>
        </p:spPr>
        <p:txBody>
          <a:bodyPr wrap="square" lIns="0" tIns="0" rIns="0" bIns="0" rtlCol="0" anchor="t">
            <a:spAutoFit/>
          </a:bodyPr>
          <a:lstStyle/>
          <a:p>
            <a:pPr algn="ctr">
              <a:lnSpc>
                <a:spcPts val="4751"/>
              </a:lnSpc>
              <a:spcBef>
                <a:spcPct val="0"/>
              </a:spcBef>
            </a:pPr>
            <a:r>
              <a:rPr lang="en-US" sz="3394" b="1" dirty="0">
                <a:solidFill>
                  <a:srgbClr val="051D40"/>
                </a:solidFill>
                <a:latin typeface="Open Sans Extra Bold"/>
                <a:ea typeface="Open Sans Extra Bold"/>
                <a:cs typeface="Open Sans Extra Bold"/>
                <a:sym typeface="Open Sans Extra Bold"/>
              </a:rPr>
              <a:t>What mistakes do we make?</a:t>
            </a:r>
          </a:p>
        </p:txBody>
      </p:sp>
      <p:sp>
        <p:nvSpPr>
          <p:cNvPr id="17" name="TextBox 17"/>
          <p:cNvSpPr txBox="1"/>
          <p:nvPr/>
        </p:nvSpPr>
        <p:spPr>
          <a:xfrm>
            <a:off x="1163591" y="3915808"/>
            <a:ext cx="11243254" cy="6912158"/>
          </a:xfrm>
          <a:prstGeom prst="rect">
            <a:avLst/>
          </a:prstGeom>
        </p:spPr>
        <p:txBody>
          <a:bodyPr lIns="0" tIns="0" rIns="0" bIns="0" rtlCol="0" anchor="t">
            <a:spAutoFit/>
          </a:bodyPr>
          <a:lstStyle/>
          <a:p>
            <a:pPr algn="l">
              <a:lnSpc>
                <a:spcPts val="4854"/>
              </a:lnSpc>
              <a:spcBef>
                <a:spcPct val="0"/>
              </a:spcBef>
            </a:pPr>
            <a:r>
              <a:rPr lang="en-US" sz="3467" b="1" dirty="0">
                <a:solidFill>
                  <a:srgbClr val="FDFDFD"/>
                </a:solidFill>
                <a:latin typeface="Open Sans Extra Bold"/>
                <a:ea typeface="Open Sans Extra Bold"/>
                <a:cs typeface="Open Sans Extra Bold"/>
                <a:sym typeface="Open Sans Extra Bold"/>
              </a:rPr>
              <a:t>TikTok</a:t>
            </a:r>
          </a:p>
          <a:p>
            <a:pPr algn="l">
              <a:lnSpc>
                <a:spcPts val="3874"/>
              </a:lnSpc>
              <a:spcBef>
                <a:spcPct val="0"/>
              </a:spcBef>
            </a:pPr>
            <a:r>
              <a:rPr lang="en-US" sz="2767" b="1" u="sng" dirty="0">
                <a:solidFill>
                  <a:srgbClr val="FDFDFD"/>
                </a:solidFill>
                <a:latin typeface="Open Sans Extra Bold"/>
                <a:ea typeface="Open Sans Extra Bold"/>
                <a:cs typeface="Open Sans Extra Bold"/>
                <a:sym typeface="Open Sans Extra Bold"/>
                <a:hlinkClick r:id="rId4" tooltip="mailto:goosiaczek2245@gmail.com"/>
              </a:rPr>
              <a:t>goosiaczek2245@gmail.com</a:t>
            </a:r>
          </a:p>
          <a:p>
            <a:pPr algn="l">
              <a:lnSpc>
                <a:spcPts val="3874"/>
              </a:lnSpc>
              <a:spcBef>
                <a:spcPct val="0"/>
              </a:spcBef>
            </a:pPr>
            <a:r>
              <a:rPr lang="en-US" sz="2767" b="1" dirty="0" err="1">
                <a:solidFill>
                  <a:srgbClr val="FDFDFD"/>
                </a:solidFill>
                <a:latin typeface="Open Sans Extra Bold"/>
                <a:ea typeface="Open Sans Extra Bold"/>
                <a:cs typeface="Open Sans Extra Bold"/>
                <a:sym typeface="Open Sans Extra Bold"/>
              </a:rPr>
              <a:t>Spooky!Dog</a:t>
            </a:r>
            <a:endParaRPr lang="en-US" sz="2767" b="1" dirty="0">
              <a:solidFill>
                <a:srgbClr val="FDFDFD"/>
              </a:solidFill>
              <a:latin typeface="Open Sans Extra Bold"/>
              <a:ea typeface="Open Sans Extra Bold"/>
              <a:cs typeface="Open Sans Extra Bold"/>
              <a:sym typeface="Open Sans Extra Bold"/>
            </a:endParaRPr>
          </a:p>
          <a:p>
            <a:pPr algn="l">
              <a:lnSpc>
                <a:spcPts val="4854"/>
              </a:lnSpc>
              <a:spcBef>
                <a:spcPct val="0"/>
              </a:spcBef>
            </a:pPr>
            <a:endParaRPr lang="en-US" sz="2767" b="1" dirty="0">
              <a:solidFill>
                <a:srgbClr val="FDFDFD"/>
              </a:solidFill>
              <a:latin typeface="Open Sans Extra Bold"/>
              <a:ea typeface="Open Sans Extra Bold"/>
              <a:cs typeface="Open Sans Extra Bold"/>
              <a:sym typeface="Open Sans Extra Bold"/>
            </a:endParaRPr>
          </a:p>
          <a:p>
            <a:pPr algn="l">
              <a:lnSpc>
                <a:spcPts val="4854"/>
              </a:lnSpc>
              <a:spcBef>
                <a:spcPct val="0"/>
              </a:spcBef>
            </a:pPr>
            <a:r>
              <a:rPr lang="en-US" sz="3467" b="1" dirty="0" err="1">
                <a:solidFill>
                  <a:srgbClr val="FDFDFD"/>
                </a:solidFill>
                <a:latin typeface="Open Sans Extra Bold"/>
                <a:ea typeface="Open Sans Extra Bold"/>
                <a:cs typeface="Open Sans Extra Bold"/>
                <a:sym typeface="Open Sans Extra Bold"/>
              </a:rPr>
              <a:t>Poczta</a:t>
            </a:r>
            <a:endParaRPr lang="en-US" sz="3467" b="1" dirty="0">
              <a:solidFill>
                <a:srgbClr val="FDFDFD"/>
              </a:solidFill>
              <a:latin typeface="Open Sans Extra Bold"/>
              <a:ea typeface="Open Sans Extra Bold"/>
              <a:cs typeface="Open Sans Extra Bold"/>
              <a:sym typeface="Open Sans Extra Bold"/>
            </a:endParaRPr>
          </a:p>
          <a:p>
            <a:pPr algn="l">
              <a:lnSpc>
                <a:spcPts val="3874"/>
              </a:lnSpc>
              <a:spcBef>
                <a:spcPct val="0"/>
              </a:spcBef>
            </a:pPr>
            <a:r>
              <a:rPr lang="en-US" sz="2767" u="sng" dirty="0">
                <a:solidFill>
                  <a:srgbClr val="FDFDFD"/>
                </a:solidFill>
                <a:latin typeface="Open Sans Extra Bold"/>
                <a:ea typeface="Open Sans Extra Bold"/>
                <a:cs typeface="Open Sans Extra Bold"/>
                <a:sym typeface="Open Sans Extra Bold"/>
                <a:hlinkClick r:id="rId4" tooltip="mailto:goosiaczek2245@gmail.com"/>
              </a:rPr>
              <a:t>goosiaczek2245@gmail.com</a:t>
            </a:r>
          </a:p>
          <a:p>
            <a:pPr algn="l">
              <a:lnSpc>
                <a:spcPts val="3874"/>
              </a:lnSpc>
              <a:spcBef>
                <a:spcPct val="0"/>
              </a:spcBef>
            </a:pPr>
            <a:r>
              <a:rPr lang="en-US" sz="2767" b="1" dirty="0" err="1">
                <a:solidFill>
                  <a:srgbClr val="FDFDFD"/>
                </a:solidFill>
                <a:latin typeface="Open Sans Extra Bold"/>
                <a:ea typeface="Open Sans Extra Bold"/>
                <a:cs typeface="Open Sans Extra Bold"/>
                <a:sym typeface="Open Sans Extra Bold"/>
              </a:rPr>
              <a:t>SpookyMoj@Piesio</a:t>
            </a:r>
            <a:endParaRPr lang="en-US" sz="2767" b="1" dirty="0">
              <a:solidFill>
                <a:srgbClr val="FDFDFD"/>
              </a:solidFill>
              <a:latin typeface="Open Sans Extra Bold"/>
              <a:ea typeface="Open Sans Extra Bold"/>
              <a:cs typeface="Open Sans Extra Bold"/>
              <a:sym typeface="Open Sans Extra Bold"/>
            </a:endParaRPr>
          </a:p>
          <a:p>
            <a:pPr algn="l">
              <a:lnSpc>
                <a:spcPts val="4854"/>
              </a:lnSpc>
              <a:spcBef>
                <a:spcPct val="0"/>
              </a:spcBef>
            </a:pPr>
            <a:endParaRPr lang="en-US" sz="2767" b="1" dirty="0">
              <a:solidFill>
                <a:srgbClr val="FDFDFD"/>
              </a:solidFill>
              <a:latin typeface="Open Sans Extra Bold"/>
              <a:ea typeface="Open Sans Extra Bold"/>
              <a:cs typeface="Open Sans Extra Bold"/>
              <a:sym typeface="Open Sans Extra Bold"/>
            </a:endParaRPr>
          </a:p>
          <a:p>
            <a:pPr algn="l">
              <a:lnSpc>
                <a:spcPts val="4854"/>
              </a:lnSpc>
              <a:spcBef>
                <a:spcPct val="0"/>
              </a:spcBef>
            </a:pPr>
            <a:r>
              <a:rPr lang="en-US" sz="3467" b="1" dirty="0" err="1">
                <a:solidFill>
                  <a:srgbClr val="FDFDFD"/>
                </a:solidFill>
                <a:latin typeface="Open Sans Extra Bold"/>
                <a:ea typeface="Open Sans Extra Bold"/>
                <a:cs typeface="Open Sans Extra Bold"/>
                <a:sym typeface="Open Sans Extra Bold"/>
              </a:rPr>
              <a:t>Szkoła</a:t>
            </a:r>
            <a:endParaRPr lang="en-US" sz="3467" b="1" dirty="0">
              <a:solidFill>
                <a:srgbClr val="FDFDFD"/>
              </a:solidFill>
              <a:latin typeface="Open Sans Extra Bold"/>
              <a:ea typeface="Open Sans Extra Bold"/>
              <a:cs typeface="Open Sans Extra Bold"/>
              <a:sym typeface="Open Sans Extra Bold"/>
            </a:endParaRPr>
          </a:p>
          <a:p>
            <a:pPr algn="l">
              <a:lnSpc>
                <a:spcPts val="3874"/>
              </a:lnSpc>
              <a:spcBef>
                <a:spcPct val="0"/>
              </a:spcBef>
            </a:pPr>
            <a:r>
              <a:rPr lang="en-US" sz="2767" b="1" dirty="0">
                <a:solidFill>
                  <a:srgbClr val="FDFDFD"/>
                </a:solidFill>
                <a:latin typeface="Open Sans Extra Bold"/>
                <a:ea typeface="Open Sans Extra Bold"/>
                <a:cs typeface="Open Sans Extra Bold"/>
                <a:sym typeface="Open Sans Extra Bold"/>
              </a:rPr>
              <a:t>1989817</a:t>
            </a:r>
          </a:p>
          <a:p>
            <a:pPr algn="l">
              <a:lnSpc>
                <a:spcPts val="3874"/>
              </a:lnSpc>
              <a:spcBef>
                <a:spcPct val="0"/>
              </a:spcBef>
            </a:pPr>
            <a:r>
              <a:rPr lang="en-US" sz="2767" b="1" dirty="0">
                <a:solidFill>
                  <a:srgbClr val="FDFDFD"/>
                </a:solidFill>
                <a:latin typeface="Open Sans Extra Bold"/>
                <a:ea typeface="Open Sans Extra Bold"/>
                <a:cs typeface="Open Sans Extra Bold"/>
                <a:sym typeface="Open Sans Extra Bold"/>
              </a:rPr>
              <a:t>XXXXXXXXXXX (</a:t>
            </a:r>
            <a:r>
              <a:rPr lang="en-US" sz="2767" b="1" dirty="0" err="1">
                <a:solidFill>
                  <a:srgbClr val="FDFDFD"/>
                </a:solidFill>
                <a:latin typeface="Open Sans Extra Bold"/>
                <a:ea typeface="Open Sans Extra Bold"/>
                <a:cs typeface="Open Sans Extra Bold"/>
                <a:sym typeface="Open Sans Extra Bold"/>
              </a:rPr>
              <a:t>numer</a:t>
            </a:r>
            <a:r>
              <a:rPr lang="en-US" sz="2767" b="1" dirty="0">
                <a:solidFill>
                  <a:srgbClr val="FDFDFD"/>
                </a:solidFill>
                <a:latin typeface="Open Sans Extra Bold"/>
                <a:ea typeface="Open Sans Extra Bold"/>
                <a:cs typeface="Open Sans Extra Bold"/>
                <a:sym typeface="Open Sans Extra Bold"/>
              </a:rPr>
              <a:t> PESEL)</a:t>
            </a:r>
          </a:p>
          <a:p>
            <a:pPr algn="l">
              <a:lnSpc>
                <a:spcPts val="3874"/>
              </a:lnSpc>
              <a:spcBef>
                <a:spcPct val="0"/>
              </a:spcBef>
            </a:pPr>
            <a:endParaRPr lang="en-US" sz="2767" b="1" dirty="0">
              <a:solidFill>
                <a:srgbClr val="FDFDFD"/>
              </a:solidFill>
              <a:latin typeface="Open Sans Extra Bold"/>
              <a:ea typeface="Open Sans Extra Bold"/>
              <a:cs typeface="Open Sans Extra Bold"/>
              <a:sym typeface="Open Sans Extra Bold"/>
            </a:endParaRPr>
          </a:p>
          <a:p>
            <a:pPr algn="l">
              <a:lnSpc>
                <a:spcPts val="3874"/>
              </a:lnSpc>
              <a:spcBef>
                <a:spcPct val="0"/>
              </a:spcBef>
            </a:pPr>
            <a:endParaRPr lang="en-US" sz="2767" b="1" dirty="0">
              <a:solidFill>
                <a:srgbClr val="FDFDFD"/>
              </a:solidFill>
              <a:latin typeface="Open Sans Extra Bold"/>
              <a:ea typeface="Open Sans Extra Bold"/>
              <a:cs typeface="Open Sans Extra Bold"/>
              <a:sym typeface="Open Sans Extra Bold"/>
            </a:endParaRPr>
          </a:p>
        </p:txBody>
      </p:sp>
      <p:grpSp>
        <p:nvGrpSpPr>
          <p:cNvPr id="18" name="Group 18"/>
          <p:cNvGrpSpPr>
            <a:grpSpLocks noChangeAspect="1"/>
          </p:cNvGrpSpPr>
          <p:nvPr/>
        </p:nvGrpSpPr>
        <p:grpSpPr>
          <a:xfrm>
            <a:off x="10353385" y="3382948"/>
            <a:ext cx="7521782" cy="4230949"/>
            <a:chOff x="0" y="0"/>
            <a:chExt cx="11289030" cy="6350000"/>
          </a:xfrm>
        </p:grpSpPr>
        <p:sp>
          <p:nvSpPr>
            <p:cNvPr id="19" name="Freeform 19"/>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t="-16673" b="-16673"/>
              </a:stretch>
            </a:blipFill>
          </p:spPr>
          <p:txBody>
            <a:bodyPr/>
            <a:lstStyle/>
            <a:p>
              <a:endParaRPr lang="pl-PL"/>
            </a:p>
          </p:txBody>
        </p:sp>
      </p:grpSp>
      <p:sp>
        <p:nvSpPr>
          <p:cNvPr id="8" name="Google Shape;129;p2">
            <a:extLst>
              <a:ext uri="{FF2B5EF4-FFF2-40B4-BE49-F238E27FC236}">
                <a16:creationId xmlns:a16="http://schemas.microsoft.com/office/drawing/2014/main" id="{74C28E39-C7FB-ED98-17A0-139B95EEE3FC}"/>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6">
              <a:alphaModFix/>
            </a:blip>
            <a:stretch>
              <a:fillRect/>
            </a:stretch>
          </a:blipFill>
          <a:ln>
            <a:noFill/>
          </a:ln>
        </p:spPr>
        <p:txBody>
          <a:bodyPr/>
          <a:lstStyle/>
          <a:p>
            <a:endParaRPr lang="pl-PL"/>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689399" y="1788277"/>
            <a:ext cx="9063685" cy="8329158"/>
            <a:chOff x="0" y="0"/>
            <a:chExt cx="2538033" cy="2332350"/>
          </a:xfrm>
          <a:solidFill>
            <a:srgbClr val="002060"/>
          </a:solidFill>
        </p:grpSpPr>
        <p:sp>
          <p:nvSpPr>
            <p:cNvPr id="3" name="Freeform 3"/>
            <p:cNvSpPr/>
            <p:nvPr/>
          </p:nvSpPr>
          <p:spPr>
            <a:xfrm>
              <a:off x="0" y="0"/>
              <a:ext cx="2538033" cy="2332350"/>
            </a:xfrm>
            <a:custGeom>
              <a:avLst/>
              <a:gdLst/>
              <a:ahLst/>
              <a:cxnLst/>
              <a:rect l="l" t="t" r="r" b="b"/>
              <a:pathLst>
                <a:path w="2538033" h="2332350">
                  <a:moveTo>
                    <a:pt x="0" y="0"/>
                  </a:moveTo>
                  <a:lnTo>
                    <a:pt x="2538033" y="0"/>
                  </a:lnTo>
                  <a:lnTo>
                    <a:pt x="2538033" y="2332350"/>
                  </a:lnTo>
                  <a:lnTo>
                    <a:pt x="0" y="2332350"/>
                  </a:lnTo>
                  <a:close/>
                </a:path>
              </a:pathLst>
            </a:custGeom>
            <a:grpFill/>
            <a:ln cap="sq">
              <a:noFill/>
              <a:prstDash val="solid"/>
              <a:miter/>
            </a:ln>
          </p:spPr>
          <p:txBody>
            <a:bodyPr/>
            <a:lstStyle/>
            <a:p>
              <a:endParaRPr lang="pl-PL"/>
            </a:p>
          </p:txBody>
        </p:sp>
        <p:sp>
          <p:nvSpPr>
            <p:cNvPr id="4" name="TextBox 4"/>
            <p:cNvSpPr txBox="1"/>
            <p:nvPr/>
          </p:nvSpPr>
          <p:spPr>
            <a:xfrm>
              <a:off x="0" y="-38100"/>
              <a:ext cx="2538033" cy="2370450"/>
            </a:xfrm>
            <a:prstGeom prst="rect">
              <a:avLst/>
            </a:prstGeom>
            <a:grpFill/>
          </p:spPr>
          <p:txBody>
            <a:bodyPr lIns="50800" tIns="50800" rIns="50800" bIns="50800" rtlCol="0" anchor="ctr"/>
            <a:lstStyle/>
            <a:p>
              <a:pPr algn="ctr">
                <a:lnSpc>
                  <a:spcPts val="2659"/>
                </a:lnSpc>
              </a:pPr>
              <a:endParaRPr/>
            </a:p>
            <a:p>
              <a:pPr marL="0" lvl="0" indent="0" algn="ctr">
                <a:lnSpc>
                  <a:spcPts val="2659"/>
                </a:lnSpc>
                <a:spcBef>
                  <a:spcPct val="0"/>
                </a:spcBef>
              </a:pPr>
              <a:endParaRPr/>
            </a:p>
          </p:txBody>
        </p:sp>
      </p:grpSp>
      <p:grpSp>
        <p:nvGrpSpPr>
          <p:cNvPr id="5" name="Group 5"/>
          <p:cNvGrpSpPr/>
          <p:nvPr/>
        </p:nvGrpSpPr>
        <p:grpSpPr>
          <a:xfrm>
            <a:off x="2229304" y="941685"/>
            <a:ext cx="7523780" cy="846592"/>
            <a:chOff x="0" y="0"/>
            <a:chExt cx="2106826" cy="237065"/>
          </a:xfrm>
        </p:grpSpPr>
        <p:sp>
          <p:nvSpPr>
            <p:cNvPr id="6" name="Freeform 6"/>
            <p:cNvSpPr/>
            <p:nvPr/>
          </p:nvSpPr>
          <p:spPr>
            <a:xfrm>
              <a:off x="0" y="0"/>
              <a:ext cx="2106826" cy="237065"/>
            </a:xfrm>
            <a:custGeom>
              <a:avLst/>
              <a:gdLst/>
              <a:ahLst/>
              <a:cxnLst/>
              <a:rect l="l" t="t" r="r" b="b"/>
              <a:pathLst>
                <a:path w="2106826" h="237065">
                  <a:moveTo>
                    <a:pt x="0" y="0"/>
                  </a:moveTo>
                  <a:lnTo>
                    <a:pt x="2106826" y="0"/>
                  </a:lnTo>
                  <a:lnTo>
                    <a:pt x="2106826" y="237065"/>
                  </a:lnTo>
                  <a:lnTo>
                    <a:pt x="0" y="237065"/>
                  </a:lnTo>
                  <a:close/>
                </a:path>
              </a:pathLst>
            </a:custGeom>
            <a:solidFill>
              <a:srgbClr val="145DA0">
                <a:alpha val="48627"/>
              </a:srgbClr>
            </a:solidFill>
            <a:ln cap="sq">
              <a:noFill/>
              <a:prstDash val="solid"/>
              <a:miter/>
            </a:ln>
          </p:spPr>
          <p:txBody>
            <a:bodyPr/>
            <a:lstStyle/>
            <a:p>
              <a:endParaRPr lang="pl-PL"/>
            </a:p>
          </p:txBody>
        </p:sp>
        <p:sp>
          <p:nvSpPr>
            <p:cNvPr id="7" name="TextBox 7"/>
            <p:cNvSpPr txBox="1"/>
            <p:nvPr/>
          </p:nvSpPr>
          <p:spPr>
            <a:xfrm>
              <a:off x="0" y="-38100"/>
              <a:ext cx="2106826" cy="275165"/>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4" name="Freeform 14"/>
          <p:cNvSpPr/>
          <p:nvPr/>
        </p:nvSpPr>
        <p:spPr>
          <a:xfrm>
            <a:off x="84492" y="2509556"/>
            <a:ext cx="944208" cy="873393"/>
          </a:xfrm>
          <a:custGeom>
            <a:avLst/>
            <a:gdLst/>
            <a:ahLst/>
            <a:cxnLst/>
            <a:rect l="l" t="t" r="r" b="b"/>
            <a:pathLst>
              <a:path w="944208" h="873393">
                <a:moveTo>
                  <a:pt x="0" y="0"/>
                </a:moveTo>
                <a:lnTo>
                  <a:pt x="944208" y="0"/>
                </a:lnTo>
                <a:lnTo>
                  <a:pt x="944208" y="873392"/>
                </a:lnTo>
                <a:lnTo>
                  <a:pt x="0" y="8733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l-PL"/>
          </a:p>
        </p:txBody>
      </p:sp>
      <p:grpSp>
        <p:nvGrpSpPr>
          <p:cNvPr id="15" name="Group 15"/>
          <p:cNvGrpSpPr>
            <a:grpSpLocks noChangeAspect="1"/>
          </p:cNvGrpSpPr>
          <p:nvPr/>
        </p:nvGrpSpPr>
        <p:grpSpPr>
          <a:xfrm>
            <a:off x="10353385" y="3382948"/>
            <a:ext cx="7521782" cy="4230949"/>
            <a:chOff x="0" y="0"/>
            <a:chExt cx="11289030" cy="6350000"/>
          </a:xfrm>
        </p:grpSpPr>
        <p:sp>
          <p:nvSpPr>
            <p:cNvPr id="16" name="Freeform 16"/>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t="-21621" b="-56173"/>
              </a:stretch>
            </a:blipFill>
          </p:spPr>
          <p:txBody>
            <a:bodyPr/>
            <a:lstStyle/>
            <a:p>
              <a:endParaRPr lang="pl-PL"/>
            </a:p>
          </p:txBody>
        </p:sp>
      </p:grpSp>
      <p:sp>
        <p:nvSpPr>
          <p:cNvPr id="17" name="Freeform 17"/>
          <p:cNvSpPr/>
          <p:nvPr/>
        </p:nvSpPr>
        <p:spPr>
          <a:xfrm>
            <a:off x="1028700" y="3638514"/>
            <a:ext cx="7790265" cy="5437085"/>
          </a:xfrm>
          <a:custGeom>
            <a:avLst/>
            <a:gdLst/>
            <a:ahLst/>
            <a:cxnLst/>
            <a:rect l="l" t="t" r="r" b="b"/>
            <a:pathLst>
              <a:path w="7790265" h="5437085">
                <a:moveTo>
                  <a:pt x="0" y="0"/>
                </a:moveTo>
                <a:lnTo>
                  <a:pt x="7790265" y="0"/>
                </a:lnTo>
                <a:lnTo>
                  <a:pt x="7790265" y="5437085"/>
                </a:lnTo>
                <a:lnTo>
                  <a:pt x="0" y="54370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l-PL"/>
          </a:p>
        </p:txBody>
      </p:sp>
      <p:sp>
        <p:nvSpPr>
          <p:cNvPr id="18" name="TextBox 18"/>
          <p:cNvSpPr txBox="1"/>
          <p:nvPr/>
        </p:nvSpPr>
        <p:spPr>
          <a:xfrm>
            <a:off x="1873943" y="4778015"/>
            <a:ext cx="6858441" cy="2385268"/>
          </a:xfrm>
          <a:prstGeom prst="rect">
            <a:avLst/>
          </a:prstGeom>
        </p:spPr>
        <p:txBody>
          <a:bodyPr lIns="0" tIns="0" rIns="0" bIns="0" rtlCol="0" anchor="t">
            <a:spAutoFit/>
          </a:bodyPr>
          <a:lstStyle/>
          <a:p>
            <a:pPr algn="l">
              <a:lnSpc>
                <a:spcPts val="4854"/>
              </a:lnSpc>
            </a:pPr>
            <a:r>
              <a:rPr lang="en-US" sz="3467" dirty="0">
                <a:solidFill>
                  <a:srgbClr val="FDFDFD"/>
                </a:solidFill>
                <a:latin typeface="Open Sans Extra Bold"/>
                <a:ea typeface="Open Sans Extra Bold"/>
                <a:cs typeface="Open Sans Extra Bold"/>
                <a:sym typeface="Open Sans Extra Bold"/>
              </a:rPr>
              <a:t>Hi, give me the password for your... I need access for a while to...</a:t>
            </a:r>
          </a:p>
          <a:p>
            <a:pPr algn="l">
              <a:lnSpc>
                <a:spcPts val="3874"/>
              </a:lnSpc>
              <a:spcBef>
                <a:spcPct val="0"/>
              </a:spcBef>
            </a:pPr>
            <a:endParaRPr lang="en-US" sz="3467" dirty="0">
              <a:solidFill>
                <a:srgbClr val="FDFDFD"/>
              </a:solidFill>
              <a:latin typeface="Open Sans Extra Bold"/>
              <a:ea typeface="Open Sans Extra Bold"/>
              <a:cs typeface="Open Sans Extra Bold"/>
              <a:sym typeface="Open Sans Extra Bold"/>
            </a:endParaRPr>
          </a:p>
        </p:txBody>
      </p:sp>
      <p:sp>
        <p:nvSpPr>
          <p:cNvPr id="19" name="TextBox 19"/>
          <p:cNvSpPr txBox="1"/>
          <p:nvPr/>
        </p:nvSpPr>
        <p:spPr>
          <a:xfrm>
            <a:off x="1163591" y="2519501"/>
            <a:ext cx="8589492" cy="770399"/>
          </a:xfrm>
          <a:prstGeom prst="rect">
            <a:avLst/>
          </a:prstGeom>
        </p:spPr>
        <p:txBody>
          <a:bodyPr lIns="0" tIns="0" rIns="0" bIns="0" rtlCol="0" anchor="t">
            <a:spAutoFit/>
          </a:bodyPr>
          <a:lstStyle/>
          <a:p>
            <a:pPr marL="0" lvl="0" indent="0" algn="l">
              <a:lnSpc>
                <a:spcPts val="6362"/>
              </a:lnSpc>
              <a:spcBef>
                <a:spcPct val="0"/>
              </a:spcBef>
            </a:pPr>
            <a:r>
              <a:rPr lang="en-US" sz="4544" dirty="0">
                <a:solidFill>
                  <a:srgbClr val="FDFDFD"/>
                </a:solidFill>
                <a:latin typeface="Open Sans Extra Bold"/>
                <a:ea typeface="Open Sans Extra Bold"/>
                <a:cs typeface="Open Sans Extra Bold"/>
                <a:sym typeface="Open Sans Extra Bold"/>
              </a:rPr>
              <a:t>We share passwords</a:t>
            </a:r>
          </a:p>
        </p:txBody>
      </p:sp>
      <p:sp>
        <p:nvSpPr>
          <p:cNvPr id="20" name="TextBox 20"/>
          <p:cNvSpPr txBox="1"/>
          <p:nvPr/>
        </p:nvSpPr>
        <p:spPr>
          <a:xfrm>
            <a:off x="2315884" y="999570"/>
            <a:ext cx="6503081" cy="574068"/>
          </a:xfrm>
          <a:prstGeom prst="rect">
            <a:avLst/>
          </a:prstGeom>
        </p:spPr>
        <p:txBody>
          <a:bodyPr wrap="square" lIns="0" tIns="0" rIns="0" bIns="0" rtlCol="0" anchor="t">
            <a:spAutoFit/>
          </a:bodyPr>
          <a:lstStyle/>
          <a:p>
            <a:pPr algn="ctr">
              <a:lnSpc>
                <a:spcPts val="4751"/>
              </a:lnSpc>
              <a:spcBef>
                <a:spcPct val="0"/>
              </a:spcBef>
            </a:pPr>
            <a:r>
              <a:rPr lang="en-US" sz="3394" b="1" dirty="0">
                <a:solidFill>
                  <a:srgbClr val="051D40"/>
                </a:solidFill>
                <a:latin typeface="Open Sans Extra Bold"/>
                <a:ea typeface="Open Sans Extra Bold"/>
                <a:cs typeface="Open Sans Extra Bold"/>
                <a:sym typeface="Open Sans Extra Bold"/>
              </a:rPr>
              <a:t>What mistakes do we make?</a:t>
            </a:r>
          </a:p>
        </p:txBody>
      </p:sp>
      <p:sp>
        <p:nvSpPr>
          <p:cNvPr id="8" name="Google Shape;129;p2">
            <a:extLst>
              <a:ext uri="{FF2B5EF4-FFF2-40B4-BE49-F238E27FC236}">
                <a16:creationId xmlns:a16="http://schemas.microsoft.com/office/drawing/2014/main" id="{519DD0DE-A474-8089-CD19-187BFACC3C8D}"/>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7">
              <a:alphaModFix/>
            </a:blip>
            <a:stretch>
              <a:fillRect/>
            </a:stretch>
          </a:blipFill>
          <a:ln>
            <a:noFill/>
          </a:ln>
        </p:spPr>
        <p:txBody>
          <a:bodyPr/>
          <a:lstStyle/>
          <a:p>
            <a:endParaRPr lang="pl-PL"/>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689399" y="1788277"/>
            <a:ext cx="9063685" cy="8329158"/>
            <a:chOff x="0" y="0"/>
            <a:chExt cx="2538033" cy="2332350"/>
          </a:xfrm>
          <a:solidFill>
            <a:srgbClr val="002060"/>
          </a:solidFill>
        </p:grpSpPr>
        <p:sp>
          <p:nvSpPr>
            <p:cNvPr id="3" name="Freeform 3"/>
            <p:cNvSpPr/>
            <p:nvPr/>
          </p:nvSpPr>
          <p:spPr>
            <a:xfrm>
              <a:off x="0" y="0"/>
              <a:ext cx="2538033" cy="2332350"/>
            </a:xfrm>
            <a:custGeom>
              <a:avLst/>
              <a:gdLst/>
              <a:ahLst/>
              <a:cxnLst/>
              <a:rect l="l" t="t" r="r" b="b"/>
              <a:pathLst>
                <a:path w="2538033" h="2332350">
                  <a:moveTo>
                    <a:pt x="0" y="0"/>
                  </a:moveTo>
                  <a:lnTo>
                    <a:pt x="2538033" y="0"/>
                  </a:lnTo>
                  <a:lnTo>
                    <a:pt x="2538033" y="2332350"/>
                  </a:lnTo>
                  <a:lnTo>
                    <a:pt x="0" y="2332350"/>
                  </a:lnTo>
                  <a:close/>
                </a:path>
              </a:pathLst>
            </a:custGeom>
            <a:grpFill/>
            <a:ln cap="sq">
              <a:noFill/>
              <a:prstDash val="solid"/>
              <a:miter/>
            </a:ln>
          </p:spPr>
          <p:txBody>
            <a:bodyPr/>
            <a:lstStyle/>
            <a:p>
              <a:endParaRPr lang="pl-PL"/>
            </a:p>
          </p:txBody>
        </p:sp>
        <p:sp>
          <p:nvSpPr>
            <p:cNvPr id="4" name="TextBox 4"/>
            <p:cNvSpPr txBox="1"/>
            <p:nvPr/>
          </p:nvSpPr>
          <p:spPr>
            <a:xfrm>
              <a:off x="0" y="-38100"/>
              <a:ext cx="2538033" cy="2370450"/>
            </a:xfrm>
            <a:prstGeom prst="rect">
              <a:avLst/>
            </a:prstGeom>
            <a:grpFill/>
          </p:spPr>
          <p:txBody>
            <a:bodyPr lIns="50800" tIns="50800" rIns="50800" bIns="50800" rtlCol="0" anchor="ctr"/>
            <a:lstStyle/>
            <a:p>
              <a:pPr algn="ctr">
                <a:lnSpc>
                  <a:spcPts val="2659"/>
                </a:lnSpc>
              </a:pPr>
              <a:endParaRPr/>
            </a:p>
            <a:p>
              <a:pPr marL="0" lvl="0" indent="0" algn="ctr">
                <a:lnSpc>
                  <a:spcPts val="2659"/>
                </a:lnSpc>
                <a:spcBef>
                  <a:spcPct val="0"/>
                </a:spcBef>
              </a:pPr>
              <a:endParaRPr/>
            </a:p>
          </p:txBody>
        </p:sp>
      </p:grpSp>
      <p:grpSp>
        <p:nvGrpSpPr>
          <p:cNvPr id="5" name="Group 5"/>
          <p:cNvGrpSpPr/>
          <p:nvPr/>
        </p:nvGrpSpPr>
        <p:grpSpPr>
          <a:xfrm>
            <a:off x="2229304" y="941685"/>
            <a:ext cx="7523780" cy="846592"/>
            <a:chOff x="0" y="0"/>
            <a:chExt cx="2106826" cy="237065"/>
          </a:xfrm>
        </p:grpSpPr>
        <p:sp>
          <p:nvSpPr>
            <p:cNvPr id="6" name="Freeform 6"/>
            <p:cNvSpPr/>
            <p:nvPr/>
          </p:nvSpPr>
          <p:spPr>
            <a:xfrm>
              <a:off x="0" y="0"/>
              <a:ext cx="2106826" cy="237065"/>
            </a:xfrm>
            <a:custGeom>
              <a:avLst/>
              <a:gdLst/>
              <a:ahLst/>
              <a:cxnLst/>
              <a:rect l="l" t="t" r="r" b="b"/>
              <a:pathLst>
                <a:path w="2106826" h="237065">
                  <a:moveTo>
                    <a:pt x="0" y="0"/>
                  </a:moveTo>
                  <a:lnTo>
                    <a:pt x="2106826" y="0"/>
                  </a:lnTo>
                  <a:lnTo>
                    <a:pt x="2106826" y="237065"/>
                  </a:lnTo>
                  <a:lnTo>
                    <a:pt x="0" y="237065"/>
                  </a:lnTo>
                  <a:close/>
                </a:path>
              </a:pathLst>
            </a:custGeom>
            <a:solidFill>
              <a:srgbClr val="145DA0">
                <a:alpha val="48627"/>
              </a:srgbClr>
            </a:solidFill>
            <a:ln cap="sq">
              <a:noFill/>
              <a:prstDash val="solid"/>
              <a:miter/>
            </a:ln>
          </p:spPr>
          <p:txBody>
            <a:bodyPr/>
            <a:lstStyle/>
            <a:p>
              <a:endParaRPr lang="pl-PL"/>
            </a:p>
          </p:txBody>
        </p:sp>
        <p:sp>
          <p:nvSpPr>
            <p:cNvPr id="7" name="TextBox 7"/>
            <p:cNvSpPr txBox="1"/>
            <p:nvPr/>
          </p:nvSpPr>
          <p:spPr>
            <a:xfrm>
              <a:off x="0" y="-38100"/>
              <a:ext cx="2106826" cy="275165"/>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4" name="Freeform 14"/>
          <p:cNvSpPr/>
          <p:nvPr/>
        </p:nvSpPr>
        <p:spPr>
          <a:xfrm>
            <a:off x="84492" y="2509556"/>
            <a:ext cx="944208" cy="873393"/>
          </a:xfrm>
          <a:custGeom>
            <a:avLst/>
            <a:gdLst/>
            <a:ahLst/>
            <a:cxnLst/>
            <a:rect l="l" t="t" r="r" b="b"/>
            <a:pathLst>
              <a:path w="944208" h="873393">
                <a:moveTo>
                  <a:pt x="0" y="0"/>
                </a:moveTo>
                <a:lnTo>
                  <a:pt x="944208" y="0"/>
                </a:lnTo>
                <a:lnTo>
                  <a:pt x="944208" y="873392"/>
                </a:lnTo>
                <a:lnTo>
                  <a:pt x="0" y="8733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l-PL"/>
          </a:p>
        </p:txBody>
      </p:sp>
      <p:grpSp>
        <p:nvGrpSpPr>
          <p:cNvPr id="15" name="Group 15"/>
          <p:cNvGrpSpPr>
            <a:grpSpLocks noChangeAspect="1"/>
          </p:cNvGrpSpPr>
          <p:nvPr/>
        </p:nvGrpSpPr>
        <p:grpSpPr>
          <a:xfrm>
            <a:off x="10353385" y="3382948"/>
            <a:ext cx="7521782" cy="4230949"/>
            <a:chOff x="0" y="0"/>
            <a:chExt cx="11289030" cy="6350000"/>
          </a:xfrm>
        </p:grpSpPr>
        <p:sp>
          <p:nvSpPr>
            <p:cNvPr id="16" name="Freeform 16"/>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t="-9228" b="-9228"/>
              </a:stretch>
            </a:blipFill>
          </p:spPr>
          <p:txBody>
            <a:bodyPr/>
            <a:lstStyle/>
            <a:p>
              <a:endParaRPr lang="pl-PL"/>
            </a:p>
          </p:txBody>
        </p:sp>
      </p:grpSp>
      <p:sp>
        <p:nvSpPr>
          <p:cNvPr id="17" name="TextBox 17"/>
          <p:cNvSpPr txBox="1"/>
          <p:nvPr/>
        </p:nvSpPr>
        <p:spPr>
          <a:xfrm>
            <a:off x="1891253" y="4547023"/>
            <a:ext cx="7032116" cy="3206006"/>
          </a:xfrm>
          <a:prstGeom prst="rect">
            <a:avLst/>
          </a:prstGeom>
        </p:spPr>
        <p:txBody>
          <a:bodyPr lIns="0" tIns="0" rIns="0" bIns="0" rtlCol="0" anchor="t">
            <a:spAutoFit/>
          </a:bodyPr>
          <a:lstStyle/>
          <a:p>
            <a:pPr algn="l">
              <a:lnSpc>
                <a:spcPts val="5241"/>
              </a:lnSpc>
            </a:pPr>
            <a:r>
              <a:rPr lang="en-US" sz="3744" dirty="0">
                <a:solidFill>
                  <a:srgbClr val="FDFDFD"/>
                </a:solidFill>
                <a:latin typeface="Open Sans Extra Bold"/>
                <a:ea typeface="Open Sans Extra Bold"/>
                <a:cs typeface="Open Sans Extra Bold"/>
                <a:sym typeface="Open Sans Extra Bold"/>
              </a:rPr>
              <a:t>Most popular PINs</a:t>
            </a:r>
            <a:br>
              <a:rPr lang="pl-PL" sz="3744" dirty="0">
                <a:solidFill>
                  <a:srgbClr val="FDFDFD"/>
                </a:solidFill>
                <a:latin typeface="Open Sans Extra Bold"/>
                <a:ea typeface="Open Sans Extra Bold"/>
                <a:cs typeface="Open Sans Extra Bold"/>
                <a:sym typeface="Open Sans Extra Bold"/>
              </a:rPr>
            </a:br>
            <a:endParaRPr lang="en-US" sz="3744" dirty="0">
              <a:solidFill>
                <a:srgbClr val="FDFDFD"/>
              </a:solidFill>
              <a:latin typeface="Open Sans Extra Bold"/>
              <a:ea typeface="Open Sans Extra Bold"/>
              <a:cs typeface="Open Sans Extra Bold"/>
              <a:sym typeface="Open Sans Extra Bold"/>
            </a:endParaRPr>
          </a:p>
          <a:p>
            <a:pPr algn="l">
              <a:lnSpc>
                <a:spcPts val="5241"/>
              </a:lnSpc>
            </a:pPr>
            <a:r>
              <a:rPr lang="en-US" sz="3744" dirty="0">
                <a:solidFill>
                  <a:srgbClr val="FDFDFD"/>
                </a:solidFill>
                <a:latin typeface="Open Sans Extra Bold"/>
                <a:ea typeface="Open Sans Extra Bold"/>
                <a:cs typeface="Open Sans Extra Bold"/>
                <a:sym typeface="Open Sans Extra Bold"/>
              </a:rPr>
              <a:t>1234  0000  2580   1111  5555 5683  0852  2222   1212  1998</a:t>
            </a:r>
          </a:p>
          <a:p>
            <a:pPr algn="l">
              <a:lnSpc>
                <a:spcPts val="4183"/>
              </a:lnSpc>
              <a:spcBef>
                <a:spcPct val="0"/>
              </a:spcBef>
            </a:pPr>
            <a:endParaRPr lang="en-US" sz="3744" dirty="0">
              <a:solidFill>
                <a:srgbClr val="FDFDFD"/>
              </a:solidFill>
              <a:latin typeface="Open Sans Extra Bold"/>
              <a:ea typeface="Open Sans Extra Bold"/>
              <a:cs typeface="Open Sans Extra Bold"/>
              <a:sym typeface="Open Sans Extra Bold"/>
            </a:endParaRPr>
          </a:p>
        </p:txBody>
      </p:sp>
      <p:sp>
        <p:nvSpPr>
          <p:cNvPr id="18" name="TextBox 18"/>
          <p:cNvSpPr txBox="1"/>
          <p:nvPr/>
        </p:nvSpPr>
        <p:spPr>
          <a:xfrm>
            <a:off x="1163591" y="2519501"/>
            <a:ext cx="8589492" cy="1586781"/>
          </a:xfrm>
          <a:prstGeom prst="rect">
            <a:avLst/>
          </a:prstGeom>
        </p:spPr>
        <p:txBody>
          <a:bodyPr lIns="0" tIns="0" rIns="0" bIns="0" rtlCol="0" anchor="t">
            <a:spAutoFit/>
          </a:bodyPr>
          <a:lstStyle/>
          <a:p>
            <a:pPr algn="l">
              <a:lnSpc>
                <a:spcPts val="6362"/>
              </a:lnSpc>
            </a:pPr>
            <a:r>
              <a:rPr lang="en-US" sz="4544" dirty="0">
                <a:solidFill>
                  <a:srgbClr val="FDFDFD"/>
                </a:solidFill>
                <a:latin typeface="Open Sans Extra Bold"/>
                <a:ea typeface="Open Sans Extra Bold"/>
                <a:cs typeface="Open Sans Extra Bold"/>
                <a:sym typeface="Open Sans Extra Bold"/>
              </a:rPr>
              <a:t>Passwords that are too short</a:t>
            </a:r>
          </a:p>
        </p:txBody>
      </p:sp>
      <p:sp>
        <p:nvSpPr>
          <p:cNvPr id="19" name="TextBox 19"/>
          <p:cNvSpPr txBox="1"/>
          <p:nvPr/>
        </p:nvSpPr>
        <p:spPr>
          <a:xfrm>
            <a:off x="2383713" y="1009917"/>
            <a:ext cx="6503080" cy="574068"/>
          </a:xfrm>
          <a:prstGeom prst="rect">
            <a:avLst/>
          </a:prstGeom>
        </p:spPr>
        <p:txBody>
          <a:bodyPr wrap="square" lIns="0" tIns="0" rIns="0" bIns="0" rtlCol="0" anchor="t">
            <a:spAutoFit/>
          </a:bodyPr>
          <a:lstStyle/>
          <a:p>
            <a:pPr algn="ctr">
              <a:lnSpc>
                <a:spcPts val="4751"/>
              </a:lnSpc>
              <a:spcBef>
                <a:spcPct val="0"/>
              </a:spcBef>
            </a:pPr>
            <a:r>
              <a:rPr lang="en-US" sz="3394" b="1" dirty="0">
                <a:solidFill>
                  <a:srgbClr val="051D40"/>
                </a:solidFill>
                <a:latin typeface="Open Sans Extra Bold"/>
                <a:ea typeface="Open Sans Extra Bold"/>
                <a:cs typeface="Open Sans Extra Bold"/>
                <a:sym typeface="Open Sans Extra Bold"/>
              </a:rPr>
              <a:t>What mistakes do we make?</a:t>
            </a:r>
          </a:p>
        </p:txBody>
      </p:sp>
      <p:sp>
        <p:nvSpPr>
          <p:cNvPr id="8" name="Google Shape;129;p2">
            <a:extLst>
              <a:ext uri="{FF2B5EF4-FFF2-40B4-BE49-F238E27FC236}">
                <a16:creationId xmlns:a16="http://schemas.microsoft.com/office/drawing/2014/main" id="{E2A00328-737C-4A21-9654-2E3965B6C7EA}"/>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5">
              <a:alphaModFix/>
            </a:blip>
            <a:stretch>
              <a:fillRect/>
            </a:stretch>
          </a:blipFill>
          <a:ln>
            <a:noFill/>
          </a:ln>
        </p:spPr>
        <p:txBody>
          <a:bodyPr/>
          <a:lstStyle/>
          <a:p>
            <a:endParaRPr lang="pl-PL"/>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689399" y="1788277"/>
            <a:ext cx="9063685" cy="8329158"/>
            <a:chOff x="0" y="0"/>
            <a:chExt cx="2538033" cy="2332350"/>
          </a:xfrm>
          <a:solidFill>
            <a:srgbClr val="002060"/>
          </a:solidFill>
        </p:grpSpPr>
        <p:sp>
          <p:nvSpPr>
            <p:cNvPr id="3" name="Freeform 3"/>
            <p:cNvSpPr/>
            <p:nvPr/>
          </p:nvSpPr>
          <p:spPr>
            <a:xfrm>
              <a:off x="0" y="0"/>
              <a:ext cx="2538033" cy="2332350"/>
            </a:xfrm>
            <a:custGeom>
              <a:avLst/>
              <a:gdLst/>
              <a:ahLst/>
              <a:cxnLst/>
              <a:rect l="l" t="t" r="r" b="b"/>
              <a:pathLst>
                <a:path w="2538033" h="2332350">
                  <a:moveTo>
                    <a:pt x="0" y="0"/>
                  </a:moveTo>
                  <a:lnTo>
                    <a:pt x="2538033" y="0"/>
                  </a:lnTo>
                  <a:lnTo>
                    <a:pt x="2538033" y="2332350"/>
                  </a:lnTo>
                  <a:lnTo>
                    <a:pt x="0" y="2332350"/>
                  </a:lnTo>
                  <a:close/>
                </a:path>
              </a:pathLst>
            </a:custGeom>
            <a:grpFill/>
            <a:ln cap="sq">
              <a:noFill/>
              <a:prstDash val="solid"/>
              <a:miter/>
            </a:ln>
          </p:spPr>
          <p:txBody>
            <a:bodyPr/>
            <a:lstStyle/>
            <a:p>
              <a:endParaRPr lang="pl-PL"/>
            </a:p>
          </p:txBody>
        </p:sp>
        <p:sp>
          <p:nvSpPr>
            <p:cNvPr id="4" name="TextBox 4"/>
            <p:cNvSpPr txBox="1"/>
            <p:nvPr/>
          </p:nvSpPr>
          <p:spPr>
            <a:xfrm>
              <a:off x="0" y="-38100"/>
              <a:ext cx="2538033" cy="2370450"/>
            </a:xfrm>
            <a:prstGeom prst="rect">
              <a:avLst/>
            </a:prstGeom>
            <a:grpFill/>
          </p:spPr>
          <p:txBody>
            <a:bodyPr lIns="50800" tIns="50800" rIns="50800" bIns="50800" rtlCol="0" anchor="ctr"/>
            <a:lstStyle/>
            <a:p>
              <a:pPr algn="ctr">
                <a:lnSpc>
                  <a:spcPts val="2659"/>
                </a:lnSpc>
              </a:pPr>
              <a:endParaRPr/>
            </a:p>
            <a:p>
              <a:pPr marL="0" lvl="0" indent="0" algn="ctr">
                <a:lnSpc>
                  <a:spcPts val="2659"/>
                </a:lnSpc>
                <a:spcBef>
                  <a:spcPct val="0"/>
                </a:spcBef>
              </a:pPr>
              <a:endParaRPr/>
            </a:p>
          </p:txBody>
        </p:sp>
      </p:grpSp>
      <p:grpSp>
        <p:nvGrpSpPr>
          <p:cNvPr id="5" name="Group 5"/>
          <p:cNvGrpSpPr/>
          <p:nvPr/>
        </p:nvGrpSpPr>
        <p:grpSpPr>
          <a:xfrm>
            <a:off x="2229304" y="941685"/>
            <a:ext cx="7523780" cy="846592"/>
            <a:chOff x="0" y="0"/>
            <a:chExt cx="2106826" cy="237065"/>
          </a:xfrm>
        </p:grpSpPr>
        <p:sp>
          <p:nvSpPr>
            <p:cNvPr id="6" name="Freeform 6"/>
            <p:cNvSpPr/>
            <p:nvPr/>
          </p:nvSpPr>
          <p:spPr>
            <a:xfrm>
              <a:off x="0" y="0"/>
              <a:ext cx="2106826" cy="237065"/>
            </a:xfrm>
            <a:custGeom>
              <a:avLst/>
              <a:gdLst/>
              <a:ahLst/>
              <a:cxnLst/>
              <a:rect l="l" t="t" r="r" b="b"/>
              <a:pathLst>
                <a:path w="2106826" h="237065">
                  <a:moveTo>
                    <a:pt x="0" y="0"/>
                  </a:moveTo>
                  <a:lnTo>
                    <a:pt x="2106826" y="0"/>
                  </a:lnTo>
                  <a:lnTo>
                    <a:pt x="2106826" y="237065"/>
                  </a:lnTo>
                  <a:lnTo>
                    <a:pt x="0" y="237065"/>
                  </a:lnTo>
                  <a:close/>
                </a:path>
              </a:pathLst>
            </a:custGeom>
            <a:solidFill>
              <a:srgbClr val="145DA0">
                <a:alpha val="48627"/>
              </a:srgbClr>
            </a:solidFill>
            <a:ln cap="sq">
              <a:noFill/>
              <a:prstDash val="solid"/>
              <a:miter/>
            </a:ln>
          </p:spPr>
          <p:txBody>
            <a:bodyPr/>
            <a:lstStyle/>
            <a:p>
              <a:endParaRPr lang="pl-PL"/>
            </a:p>
          </p:txBody>
        </p:sp>
        <p:sp>
          <p:nvSpPr>
            <p:cNvPr id="7" name="TextBox 7"/>
            <p:cNvSpPr txBox="1"/>
            <p:nvPr/>
          </p:nvSpPr>
          <p:spPr>
            <a:xfrm>
              <a:off x="0" y="-38100"/>
              <a:ext cx="2106826" cy="275165"/>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4" name="Freeform 14"/>
          <p:cNvSpPr/>
          <p:nvPr/>
        </p:nvSpPr>
        <p:spPr>
          <a:xfrm>
            <a:off x="84492" y="2509556"/>
            <a:ext cx="944208" cy="873393"/>
          </a:xfrm>
          <a:custGeom>
            <a:avLst/>
            <a:gdLst/>
            <a:ahLst/>
            <a:cxnLst/>
            <a:rect l="l" t="t" r="r" b="b"/>
            <a:pathLst>
              <a:path w="944208" h="873393">
                <a:moveTo>
                  <a:pt x="0" y="0"/>
                </a:moveTo>
                <a:lnTo>
                  <a:pt x="944208" y="0"/>
                </a:lnTo>
                <a:lnTo>
                  <a:pt x="944208" y="873392"/>
                </a:lnTo>
                <a:lnTo>
                  <a:pt x="0" y="8733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l-PL"/>
          </a:p>
        </p:txBody>
      </p:sp>
      <p:grpSp>
        <p:nvGrpSpPr>
          <p:cNvPr id="15" name="Group 15"/>
          <p:cNvGrpSpPr>
            <a:grpSpLocks noChangeAspect="1"/>
          </p:cNvGrpSpPr>
          <p:nvPr/>
        </p:nvGrpSpPr>
        <p:grpSpPr>
          <a:xfrm>
            <a:off x="10353385" y="3382948"/>
            <a:ext cx="7521782" cy="4230949"/>
            <a:chOff x="0" y="0"/>
            <a:chExt cx="11289030" cy="6350000"/>
          </a:xfrm>
        </p:grpSpPr>
        <p:sp>
          <p:nvSpPr>
            <p:cNvPr id="16" name="Freeform 16"/>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t="-9339" b="-9339"/>
              </a:stretch>
            </a:blipFill>
          </p:spPr>
          <p:txBody>
            <a:bodyPr/>
            <a:lstStyle/>
            <a:p>
              <a:endParaRPr lang="pl-PL"/>
            </a:p>
          </p:txBody>
        </p:sp>
      </p:grpSp>
      <p:sp>
        <p:nvSpPr>
          <p:cNvPr id="17" name="TextBox 17"/>
          <p:cNvSpPr txBox="1"/>
          <p:nvPr/>
        </p:nvSpPr>
        <p:spPr>
          <a:xfrm>
            <a:off x="1163591" y="2519501"/>
            <a:ext cx="8589492" cy="2407519"/>
          </a:xfrm>
          <a:prstGeom prst="rect">
            <a:avLst/>
          </a:prstGeom>
        </p:spPr>
        <p:txBody>
          <a:bodyPr lIns="0" tIns="0" rIns="0" bIns="0" rtlCol="0" anchor="t">
            <a:spAutoFit/>
          </a:bodyPr>
          <a:lstStyle/>
          <a:p>
            <a:pPr algn="l">
              <a:lnSpc>
                <a:spcPts val="6362"/>
              </a:lnSpc>
            </a:pPr>
            <a:r>
              <a:rPr lang="en-US" sz="4544" dirty="0">
                <a:solidFill>
                  <a:srgbClr val="FDFDFD"/>
                </a:solidFill>
                <a:latin typeface="Open Sans Extra Bold"/>
                <a:ea typeface="Open Sans Extra Bold"/>
                <a:cs typeface="Open Sans Extra Bold"/>
                <a:sym typeface="Open Sans Extra Bold"/>
              </a:rPr>
              <a:t>We use patterns on the keyboard</a:t>
            </a:r>
          </a:p>
          <a:p>
            <a:pPr marL="0" lvl="0" indent="0" algn="l">
              <a:lnSpc>
                <a:spcPts val="6362"/>
              </a:lnSpc>
              <a:spcBef>
                <a:spcPct val="0"/>
              </a:spcBef>
            </a:pPr>
            <a:r>
              <a:rPr lang="en-US" sz="4544" dirty="0">
                <a:solidFill>
                  <a:srgbClr val="FDFDFD"/>
                </a:solidFill>
                <a:latin typeface="Open Sans Extra Bold"/>
                <a:ea typeface="Open Sans Extra Bold"/>
                <a:cs typeface="Open Sans Extra Bold"/>
                <a:sym typeface="Open Sans Extra Bold"/>
              </a:rPr>
              <a:t>(np. QWERT)</a:t>
            </a:r>
          </a:p>
        </p:txBody>
      </p:sp>
      <p:sp>
        <p:nvSpPr>
          <p:cNvPr id="18" name="TextBox 18"/>
          <p:cNvSpPr txBox="1"/>
          <p:nvPr/>
        </p:nvSpPr>
        <p:spPr>
          <a:xfrm>
            <a:off x="2438400" y="995705"/>
            <a:ext cx="6503081" cy="574068"/>
          </a:xfrm>
          <a:prstGeom prst="rect">
            <a:avLst/>
          </a:prstGeom>
        </p:spPr>
        <p:txBody>
          <a:bodyPr wrap="square" lIns="0" tIns="0" rIns="0" bIns="0" rtlCol="0" anchor="t">
            <a:spAutoFit/>
          </a:bodyPr>
          <a:lstStyle/>
          <a:p>
            <a:pPr algn="ctr">
              <a:lnSpc>
                <a:spcPts val="4751"/>
              </a:lnSpc>
              <a:spcBef>
                <a:spcPct val="0"/>
              </a:spcBef>
            </a:pPr>
            <a:r>
              <a:rPr lang="en-US" sz="3394" b="1" dirty="0">
                <a:solidFill>
                  <a:srgbClr val="051D40"/>
                </a:solidFill>
                <a:latin typeface="Open Sans Extra Bold"/>
                <a:ea typeface="Open Sans Extra Bold"/>
                <a:cs typeface="Open Sans Extra Bold"/>
                <a:sym typeface="Open Sans Extra Bold"/>
              </a:rPr>
              <a:t>What mistakes do we make?</a:t>
            </a:r>
          </a:p>
        </p:txBody>
      </p:sp>
      <p:sp>
        <p:nvSpPr>
          <p:cNvPr id="8" name="Google Shape;129;p2">
            <a:extLst>
              <a:ext uri="{FF2B5EF4-FFF2-40B4-BE49-F238E27FC236}">
                <a16:creationId xmlns:a16="http://schemas.microsoft.com/office/drawing/2014/main" id="{C6276FBE-A41E-FD80-34DD-9BCE9F5E7FC4}"/>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5">
              <a:alphaModFix/>
            </a:blip>
            <a:stretch>
              <a:fillRect/>
            </a:stretch>
          </a:blipFill>
          <a:ln>
            <a:noFill/>
          </a:ln>
        </p:spPr>
        <p:txBody>
          <a:bodyPr/>
          <a:lstStyle/>
          <a:p>
            <a:endParaRPr lang="pl-PL"/>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689399" y="1788277"/>
            <a:ext cx="9063685" cy="8329158"/>
            <a:chOff x="0" y="0"/>
            <a:chExt cx="2538033" cy="2332350"/>
          </a:xfrm>
          <a:solidFill>
            <a:srgbClr val="002060"/>
          </a:solidFill>
        </p:grpSpPr>
        <p:sp>
          <p:nvSpPr>
            <p:cNvPr id="3" name="Freeform 3"/>
            <p:cNvSpPr/>
            <p:nvPr/>
          </p:nvSpPr>
          <p:spPr>
            <a:xfrm>
              <a:off x="0" y="0"/>
              <a:ext cx="2538033" cy="2332350"/>
            </a:xfrm>
            <a:custGeom>
              <a:avLst/>
              <a:gdLst/>
              <a:ahLst/>
              <a:cxnLst/>
              <a:rect l="l" t="t" r="r" b="b"/>
              <a:pathLst>
                <a:path w="2538033" h="2332350">
                  <a:moveTo>
                    <a:pt x="0" y="0"/>
                  </a:moveTo>
                  <a:lnTo>
                    <a:pt x="2538033" y="0"/>
                  </a:lnTo>
                  <a:lnTo>
                    <a:pt x="2538033" y="2332350"/>
                  </a:lnTo>
                  <a:lnTo>
                    <a:pt x="0" y="2332350"/>
                  </a:lnTo>
                  <a:close/>
                </a:path>
              </a:pathLst>
            </a:custGeom>
            <a:grpFill/>
            <a:ln cap="sq">
              <a:noFill/>
              <a:prstDash val="solid"/>
              <a:miter/>
            </a:ln>
          </p:spPr>
          <p:txBody>
            <a:bodyPr/>
            <a:lstStyle/>
            <a:p>
              <a:endParaRPr lang="pl-PL"/>
            </a:p>
          </p:txBody>
        </p:sp>
        <p:sp>
          <p:nvSpPr>
            <p:cNvPr id="4" name="TextBox 4"/>
            <p:cNvSpPr txBox="1"/>
            <p:nvPr/>
          </p:nvSpPr>
          <p:spPr>
            <a:xfrm>
              <a:off x="0" y="-38100"/>
              <a:ext cx="2538033" cy="2370450"/>
            </a:xfrm>
            <a:prstGeom prst="rect">
              <a:avLst/>
            </a:prstGeom>
            <a:grpFill/>
          </p:spPr>
          <p:txBody>
            <a:bodyPr lIns="50800" tIns="50800" rIns="50800" bIns="50800" rtlCol="0" anchor="ctr"/>
            <a:lstStyle/>
            <a:p>
              <a:pPr algn="ctr">
                <a:lnSpc>
                  <a:spcPts val="2659"/>
                </a:lnSpc>
              </a:pPr>
              <a:endParaRPr/>
            </a:p>
            <a:p>
              <a:pPr marL="0" lvl="0" indent="0" algn="ctr">
                <a:lnSpc>
                  <a:spcPts val="2659"/>
                </a:lnSpc>
                <a:spcBef>
                  <a:spcPct val="0"/>
                </a:spcBef>
              </a:pPr>
              <a:endParaRPr/>
            </a:p>
          </p:txBody>
        </p:sp>
      </p:grpSp>
      <p:grpSp>
        <p:nvGrpSpPr>
          <p:cNvPr id="5" name="Group 5"/>
          <p:cNvGrpSpPr/>
          <p:nvPr/>
        </p:nvGrpSpPr>
        <p:grpSpPr>
          <a:xfrm>
            <a:off x="2229304" y="941685"/>
            <a:ext cx="7523780" cy="846592"/>
            <a:chOff x="0" y="0"/>
            <a:chExt cx="2106826" cy="237065"/>
          </a:xfrm>
        </p:grpSpPr>
        <p:sp>
          <p:nvSpPr>
            <p:cNvPr id="6" name="Freeform 6"/>
            <p:cNvSpPr/>
            <p:nvPr/>
          </p:nvSpPr>
          <p:spPr>
            <a:xfrm>
              <a:off x="0" y="0"/>
              <a:ext cx="2106826" cy="237065"/>
            </a:xfrm>
            <a:custGeom>
              <a:avLst/>
              <a:gdLst/>
              <a:ahLst/>
              <a:cxnLst/>
              <a:rect l="l" t="t" r="r" b="b"/>
              <a:pathLst>
                <a:path w="2106826" h="237065">
                  <a:moveTo>
                    <a:pt x="0" y="0"/>
                  </a:moveTo>
                  <a:lnTo>
                    <a:pt x="2106826" y="0"/>
                  </a:lnTo>
                  <a:lnTo>
                    <a:pt x="2106826" y="237065"/>
                  </a:lnTo>
                  <a:lnTo>
                    <a:pt x="0" y="237065"/>
                  </a:lnTo>
                  <a:close/>
                </a:path>
              </a:pathLst>
            </a:custGeom>
            <a:solidFill>
              <a:srgbClr val="145DA0">
                <a:alpha val="48627"/>
              </a:srgbClr>
            </a:solidFill>
            <a:ln cap="sq">
              <a:noFill/>
              <a:prstDash val="solid"/>
              <a:miter/>
            </a:ln>
          </p:spPr>
          <p:txBody>
            <a:bodyPr/>
            <a:lstStyle/>
            <a:p>
              <a:endParaRPr lang="pl-PL"/>
            </a:p>
          </p:txBody>
        </p:sp>
        <p:sp>
          <p:nvSpPr>
            <p:cNvPr id="7" name="TextBox 7"/>
            <p:cNvSpPr txBox="1"/>
            <p:nvPr/>
          </p:nvSpPr>
          <p:spPr>
            <a:xfrm>
              <a:off x="0" y="-38100"/>
              <a:ext cx="2106826" cy="275165"/>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4" name="Freeform 14"/>
          <p:cNvSpPr/>
          <p:nvPr/>
        </p:nvSpPr>
        <p:spPr>
          <a:xfrm>
            <a:off x="84492" y="2509556"/>
            <a:ext cx="944208" cy="873393"/>
          </a:xfrm>
          <a:custGeom>
            <a:avLst/>
            <a:gdLst/>
            <a:ahLst/>
            <a:cxnLst/>
            <a:rect l="l" t="t" r="r" b="b"/>
            <a:pathLst>
              <a:path w="944208" h="873393">
                <a:moveTo>
                  <a:pt x="0" y="0"/>
                </a:moveTo>
                <a:lnTo>
                  <a:pt x="944208" y="0"/>
                </a:lnTo>
                <a:lnTo>
                  <a:pt x="944208" y="873392"/>
                </a:lnTo>
                <a:lnTo>
                  <a:pt x="0" y="8733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l-PL"/>
          </a:p>
        </p:txBody>
      </p:sp>
      <p:grpSp>
        <p:nvGrpSpPr>
          <p:cNvPr id="15" name="Group 15"/>
          <p:cNvGrpSpPr>
            <a:grpSpLocks noChangeAspect="1"/>
          </p:cNvGrpSpPr>
          <p:nvPr/>
        </p:nvGrpSpPr>
        <p:grpSpPr>
          <a:xfrm>
            <a:off x="10353385" y="3382948"/>
            <a:ext cx="7521782" cy="4230949"/>
            <a:chOff x="0" y="0"/>
            <a:chExt cx="11289030" cy="6350000"/>
          </a:xfrm>
        </p:grpSpPr>
        <p:sp>
          <p:nvSpPr>
            <p:cNvPr id="16" name="Freeform 16"/>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t="-9116" b="-9116"/>
              </a:stretch>
            </a:blipFill>
          </p:spPr>
          <p:txBody>
            <a:bodyPr/>
            <a:lstStyle/>
            <a:p>
              <a:endParaRPr lang="pl-PL"/>
            </a:p>
          </p:txBody>
        </p:sp>
      </p:grpSp>
      <p:sp>
        <p:nvSpPr>
          <p:cNvPr id="17" name="TextBox 17"/>
          <p:cNvSpPr txBox="1"/>
          <p:nvPr/>
        </p:nvSpPr>
        <p:spPr>
          <a:xfrm>
            <a:off x="1163591" y="2519501"/>
            <a:ext cx="8589492" cy="1586781"/>
          </a:xfrm>
          <a:prstGeom prst="rect">
            <a:avLst/>
          </a:prstGeom>
        </p:spPr>
        <p:txBody>
          <a:bodyPr lIns="0" tIns="0" rIns="0" bIns="0" rtlCol="0" anchor="t">
            <a:spAutoFit/>
          </a:bodyPr>
          <a:lstStyle/>
          <a:p>
            <a:pPr algn="l">
              <a:lnSpc>
                <a:spcPts val="6362"/>
              </a:lnSpc>
            </a:pPr>
            <a:r>
              <a:rPr lang="en-US" sz="4544" dirty="0">
                <a:solidFill>
                  <a:srgbClr val="FDFDFD"/>
                </a:solidFill>
                <a:latin typeface="Open Sans Extra Bold"/>
                <a:ea typeface="Open Sans Extra Bold"/>
                <a:cs typeface="Open Sans Extra Bold"/>
                <a:sym typeface="Open Sans Extra Bold"/>
              </a:rPr>
              <a:t>We use dictionary entries</a:t>
            </a:r>
          </a:p>
          <a:p>
            <a:pPr marL="0" lvl="0" indent="0" algn="l">
              <a:lnSpc>
                <a:spcPts val="6362"/>
              </a:lnSpc>
              <a:spcBef>
                <a:spcPct val="0"/>
              </a:spcBef>
            </a:pPr>
            <a:endParaRPr lang="en-US" sz="4544" dirty="0">
              <a:solidFill>
                <a:srgbClr val="FDFDFD"/>
              </a:solidFill>
              <a:latin typeface="Open Sans Extra Bold"/>
              <a:ea typeface="Open Sans Extra Bold"/>
              <a:cs typeface="Open Sans Extra Bold"/>
              <a:sym typeface="Open Sans Extra Bold"/>
            </a:endParaRPr>
          </a:p>
        </p:txBody>
      </p:sp>
      <p:sp>
        <p:nvSpPr>
          <p:cNvPr id="18" name="TextBox 18"/>
          <p:cNvSpPr txBox="1"/>
          <p:nvPr/>
        </p:nvSpPr>
        <p:spPr>
          <a:xfrm>
            <a:off x="2362200" y="995919"/>
            <a:ext cx="6503081" cy="574068"/>
          </a:xfrm>
          <a:prstGeom prst="rect">
            <a:avLst/>
          </a:prstGeom>
        </p:spPr>
        <p:txBody>
          <a:bodyPr wrap="square" lIns="0" tIns="0" rIns="0" bIns="0" rtlCol="0" anchor="t">
            <a:spAutoFit/>
          </a:bodyPr>
          <a:lstStyle/>
          <a:p>
            <a:pPr algn="ctr">
              <a:lnSpc>
                <a:spcPts val="4751"/>
              </a:lnSpc>
              <a:spcBef>
                <a:spcPct val="0"/>
              </a:spcBef>
            </a:pPr>
            <a:r>
              <a:rPr lang="en-US" sz="3394" b="1" dirty="0">
                <a:solidFill>
                  <a:srgbClr val="051D40"/>
                </a:solidFill>
                <a:latin typeface="Open Sans Extra Bold"/>
                <a:ea typeface="Open Sans Extra Bold"/>
                <a:cs typeface="Open Sans Extra Bold"/>
                <a:sym typeface="Open Sans Extra Bold"/>
              </a:rPr>
              <a:t>What mistakes do we make?</a:t>
            </a:r>
          </a:p>
        </p:txBody>
      </p:sp>
      <p:sp>
        <p:nvSpPr>
          <p:cNvPr id="19" name="TextBox 19"/>
          <p:cNvSpPr txBox="1"/>
          <p:nvPr/>
        </p:nvSpPr>
        <p:spPr>
          <a:xfrm>
            <a:off x="1399006" y="3429573"/>
            <a:ext cx="4592188" cy="5502292"/>
          </a:xfrm>
          <a:prstGeom prst="rect">
            <a:avLst/>
          </a:prstGeom>
        </p:spPr>
        <p:txBody>
          <a:bodyPr lIns="0" tIns="0" rIns="0" bIns="0" rtlCol="0" anchor="t">
            <a:spAutoFit/>
          </a:bodyPr>
          <a:lstStyle/>
          <a:p>
            <a:pPr algn="l">
              <a:lnSpc>
                <a:spcPts val="4374"/>
              </a:lnSpc>
              <a:spcBef>
                <a:spcPct val="0"/>
              </a:spcBef>
            </a:pPr>
            <a:r>
              <a:rPr lang="en-US" sz="3124" b="1" dirty="0">
                <a:solidFill>
                  <a:srgbClr val="E9E9E9"/>
                </a:solidFill>
                <a:latin typeface="Open Sans Extra Bold"/>
                <a:ea typeface="Open Sans Extra Bold"/>
                <a:cs typeface="Open Sans Extra Bold"/>
                <a:sym typeface="Open Sans Extra Bold"/>
              </a:rPr>
              <a:t>•Password</a:t>
            </a:r>
          </a:p>
          <a:p>
            <a:pPr algn="l">
              <a:lnSpc>
                <a:spcPts val="4374"/>
              </a:lnSpc>
              <a:spcBef>
                <a:spcPct val="0"/>
              </a:spcBef>
            </a:pPr>
            <a:r>
              <a:rPr lang="en-US" sz="3124" b="1" dirty="0">
                <a:solidFill>
                  <a:srgbClr val="E9E9E9"/>
                </a:solidFill>
                <a:latin typeface="Open Sans Extra Bold"/>
                <a:ea typeface="Open Sans Extra Bold"/>
                <a:cs typeface="Open Sans Extra Bold"/>
                <a:sym typeface="Open Sans Extra Bold"/>
              </a:rPr>
              <a:t>•Qwerty</a:t>
            </a:r>
          </a:p>
          <a:p>
            <a:pPr algn="l">
              <a:lnSpc>
                <a:spcPts val="4374"/>
              </a:lnSpc>
              <a:spcBef>
                <a:spcPct val="0"/>
              </a:spcBef>
            </a:pPr>
            <a:r>
              <a:rPr lang="en-US" sz="3124" b="1" dirty="0">
                <a:solidFill>
                  <a:srgbClr val="E9E9E9"/>
                </a:solidFill>
                <a:latin typeface="Open Sans Extra Bold"/>
                <a:ea typeface="Open Sans Extra Bold"/>
                <a:cs typeface="Open Sans Extra Bold"/>
                <a:sym typeface="Open Sans Extra Bold"/>
              </a:rPr>
              <a:t>•Sunshine</a:t>
            </a:r>
          </a:p>
          <a:p>
            <a:pPr algn="l">
              <a:lnSpc>
                <a:spcPts val="4374"/>
              </a:lnSpc>
              <a:spcBef>
                <a:spcPct val="0"/>
              </a:spcBef>
            </a:pPr>
            <a:r>
              <a:rPr lang="en-US" sz="3124" b="1" dirty="0">
                <a:solidFill>
                  <a:srgbClr val="E9E9E9"/>
                </a:solidFill>
                <a:latin typeface="Open Sans Extra Bold"/>
                <a:ea typeface="Open Sans Extra Bold"/>
                <a:cs typeface="Open Sans Extra Bold"/>
                <a:sym typeface="Open Sans Extra Bold"/>
              </a:rPr>
              <a:t>•Football</a:t>
            </a:r>
          </a:p>
          <a:p>
            <a:pPr algn="l">
              <a:lnSpc>
                <a:spcPts val="4374"/>
              </a:lnSpc>
              <a:spcBef>
                <a:spcPct val="0"/>
              </a:spcBef>
            </a:pPr>
            <a:r>
              <a:rPr lang="en-US" sz="3124" b="1" dirty="0">
                <a:solidFill>
                  <a:srgbClr val="E9E9E9"/>
                </a:solidFill>
                <a:latin typeface="Open Sans Extra Bold"/>
                <a:ea typeface="Open Sans Extra Bold"/>
                <a:cs typeface="Open Sans Extra Bold"/>
                <a:sym typeface="Open Sans Extra Bold"/>
              </a:rPr>
              <a:t>•Monkey</a:t>
            </a:r>
          </a:p>
          <a:p>
            <a:pPr algn="l">
              <a:lnSpc>
                <a:spcPts val="4374"/>
              </a:lnSpc>
              <a:spcBef>
                <a:spcPct val="0"/>
              </a:spcBef>
            </a:pPr>
            <a:r>
              <a:rPr lang="en-US" sz="3124" b="1" dirty="0">
                <a:solidFill>
                  <a:srgbClr val="E9E9E9"/>
                </a:solidFill>
                <a:latin typeface="Open Sans Extra Bold"/>
                <a:ea typeface="Open Sans Extra Bold"/>
                <a:cs typeface="Open Sans Extra Bold"/>
                <a:sym typeface="Open Sans Extra Bold"/>
              </a:rPr>
              <a:t>•</a:t>
            </a:r>
            <a:r>
              <a:rPr lang="en-US" sz="3124" b="1" dirty="0" err="1">
                <a:solidFill>
                  <a:srgbClr val="E9E9E9"/>
                </a:solidFill>
                <a:latin typeface="Open Sans Extra Bold"/>
                <a:ea typeface="Open Sans Extra Bold"/>
                <a:cs typeface="Open Sans Extra Bold"/>
                <a:sym typeface="Open Sans Extra Bold"/>
              </a:rPr>
              <a:t>Iloveyou</a:t>
            </a:r>
            <a:endParaRPr lang="en-US" sz="3124" b="1" dirty="0">
              <a:solidFill>
                <a:srgbClr val="E9E9E9"/>
              </a:solidFill>
              <a:latin typeface="Open Sans Extra Bold"/>
              <a:ea typeface="Open Sans Extra Bold"/>
              <a:cs typeface="Open Sans Extra Bold"/>
              <a:sym typeface="Open Sans Extra Bold"/>
            </a:endParaRPr>
          </a:p>
          <a:p>
            <a:pPr algn="l">
              <a:lnSpc>
                <a:spcPts val="4374"/>
              </a:lnSpc>
              <a:spcBef>
                <a:spcPct val="0"/>
              </a:spcBef>
            </a:pPr>
            <a:r>
              <a:rPr lang="en-US" sz="3124" b="1" dirty="0">
                <a:solidFill>
                  <a:srgbClr val="E9E9E9"/>
                </a:solidFill>
                <a:latin typeface="Open Sans Extra Bold"/>
                <a:ea typeface="Open Sans Extra Bold"/>
                <a:cs typeface="Open Sans Extra Bold"/>
                <a:sym typeface="Open Sans Extra Bold"/>
              </a:rPr>
              <a:t>•Welcome</a:t>
            </a:r>
          </a:p>
          <a:p>
            <a:pPr algn="l">
              <a:lnSpc>
                <a:spcPts val="4374"/>
              </a:lnSpc>
              <a:spcBef>
                <a:spcPct val="0"/>
              </a:spcBef>
            </a:pPr>
            <a:r>
              <a:rPr lang="en-US" sz="3124" b="1" dirty="0">
                <a:solidFill>
                  <a:srgbClr val="E9E9E9"/>
                </a:solidFill>
                <a:latin typeface="Open Sans Extra Bold"/>
                <a:ea typeface="Open Sans Extra Bold"/>
                <a:cs typeface="Open Sans Extra Bold"/>
                <a:sym typeface="Open Sans Extra Bold"/>
              </a:rPr>
              <a:t>•Dragon</a:t>
            </a:r>
          </a:p>
          <a:p>
            <a:pPr algn="l">
              <a:lnSpc>
                <a:spcPts val="4374"/>
              </a:lnSpc>
              <a:spcBef>
                <a:spcPct val="0"/>
              </a:spcBef>
            </a:pPr>
            <a:r>
              <a:rPr lang="en-US" sz="3124" b="1" dirty="0">
                <a:solidFill>
                  <a:srgbClr val="E9E9E9"/>
                </a:solidFill>
                <a:latin typeface="Open Sans Extra Bold"/>
                <a:ea typeface="Open Sans Extra Bold"/>
                <a:cs typeface="Open Sans Extra Bold"/>
                <a:sym typeface="Open Sans Extra Bold"/>
              </a:rPr>
              <a:t>•Princess</a:t>
            </a:r>
          </a:p>
          <a:p>
            <a:pPr algn="l">
              <a:lnSpc>
                <a:spcPts val="4374"/>
              </a:lnSpc>
              <a:spcBef>
                <a:spcPct val="0"/>
              </a:spcBef>
            </a:pPr>
            <a:r>
              <a:rPr lang="en-US" sz="3124" b="1" dirty="0">
                <a:solidFill>
                  <a:srgbClr val="E9E9E9"/>
                </a:solidFill>
                <a:latin typeface="Open Sans Extra Bold"/>
                <a:ea typeface="Open Sans Extra Bold"/>
                <a:cs typeface="Open Sans Extra Bold"/>
                <a:sym typeface="Open Sans Extra Bold"/>
              </a:rPr>
              <a:t>•Chocolate</a:t>
            </a:r>
          </a:p>
        </p:txBody>
      </p:sp>
      <p:sp>
        <p:nvSpPr>
          <p:cNvPr id="8" name="Google Shape;129;p2">
            <a:extLst>
              <a:ext uri="{FF2B5EF4-FFF2-40B4-BE49-F238E27FC236}">
                <a16:creationId xmlns:a16="http://schemas.microsoft.com/office/drawing/2014/main" id="{7EDD251B-8003-7C4B-2A36-566C1FFD5760}"/>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5">
              <a:alphaModFix/>
            </a:blip>
            <a:stretch>
              <a:fillRect/>
            </a:stretch>
          </a:blipFill>
          <a:ln>
            <a:noFill/>
          </a:ln>
        </p:spPr>
        <p:txBody>
          <a:bodyPr/>
          <a:lstStyle/>
          <a:p>
            <a:endParaRPr lang="pl-PL"/>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689399" y="1788277"/>
            <a:ext cx="9063685" cy="8329158"/>
            <a:chOff x="0" y="0"/>
            <a:chExt cx="2538033" cy="2332350"/>
          </a:xfrm>
          <a:solidFill>
            <a:srgbClr val="002060"/>
          </a:solidFill>
        </p:grpSpPr>
        <p:sp>
          <p:nvSpPr>
            <p:cNvPr id="3" name="Freeform 3"/>
            <p:cNvSpPr/>
            <p:nvPr/>
          </p:nvSpPr>
          <p:spPr>
            <a:xfrm>
              <a:off x="0" y="0"/>
              <a:ext cx="2538033" cy="2332350"/>
            </a:xfrm>
            <a:custGeom>
              <a:avLst/>
              <a:gdLst/>
              <a:ahLst/>
              <a:cxnLst/>
              <a:rect l="l" t="t" r="r" b="b"/>
              <a:pathLst>
                <a:path w="2538033" h="2332350">
                  <a:moveTo>
                    <a:pt x="0" y="0"/>
                  </a:moveTo>
                  <a:lnTo>
                    <a:pt x="2538033" y="0"/>
                  </a:lnTo>
                  <a:lnTo>
                    <a:pt x="2538033" y="2332350"/>
                  </a:lnTo>
                  <a:lnTo>
                    <a:pt x="0" y="2332350"/>
                  </a:lnTo>
                  <a:close/>
                </a:path>
              </a:pathLst>
            </a:custGeom>
            <a:grpFill/>
            <a:ln cap="sq">
              <a:noFill/>
              <a:prstDash val="solid"/>
              <a:miter/>
            </a:ln>
          </p:spPr>
          <p:txBody>
            <a:bodyPr/>
            <a:lstStyle/>
            <a:p>
              <a:endParaRPr lang="pl-PL"/>
            </a:p>
          </p:txBody>
        </p:sp>
        <p:sp>
          <p:nvSpPr>
            <p:cNvPr id="4" name="TextBox 4"/>
            <p:cNvSpPr txBox="1"/>
            <p:nvPr/>
          </p:nvSpPr>
          <p:spPr>
            <a:xfrm>
              <a:off x="0" y="-38100"/>
              <a:ext cx="2538033" cy="2370450"/>
            </a:xfrm>
            <a:prstGeom prst="rect">
              <a:avLst/>
            </a:prstGeom>
            <a:grpFill/>
          </p:spPr>
          <p:txBody>
            <a:bodyPr lIns="50800" tIns="50800" rIns="50800" bIns="50800" rtlCol="0" anchor="ctr"/>
            <a:lstStyle/>
            <a:p>
              <a:pPr algn="ctr">
                <a:lnSpc>
                  <a:spcPts val="2659"/>
                </a:lnSpc>
              </a:pPr>
              <a:endParaRPr/>
            </a:p>
            <a:p>
              <a:pPr marL="0" lvl="0" indent="0" algn="ctr">
                <a:lnSpc>
                  <a:spcPts val="2659"/>
                </a:lnSpc>
                <a:spcBef>
                  <a:spcPct val="0"/>
                </a:spcBef>
              </a:pPr>
              <a:endParaRPr/>
            </a:p>
          </p:txBody>
        </p:sp>
      </p:grpSp>
      <p:grpSp>
        <p:nvGrpSpPr>
          <p:cNvPr id="5" name="Group 5"/>
          <p:cNvGrpSpPr/>
          <p:nvPr/>
        </p:nvGrpSpPr>
        <p:grpSpPr>
          <a:xfrm>
            <a:off x="2229304" y="941685"/>
            <a:ext cx="7523780" cy="846592"/>
            <a:chOff x="0" y="0"/>
            <a:chExt cx="2106826" cy="237065"/>
          </a:xfrm>
        </p:grpSpPr>
        <p:sp>
          <p:nvSpPr>
            <p:cNvPr id="6" name="Freeform 6"/>
            <p:cNvSpPr/>
            <p:nvPr/>
          </p:nvSpPr>
          <p:spPr>
            <a:xfrm>
              <a:off x="0" y="0"/>
              <a:ext cx="2106826" cy="237065"/>
            </a:xfrm>
            <a:custGeom>
              <a:avLst/>
              <a:gdLst/>
              <a:ahLst/>
              <a:cxnLst/>
              <a:rect l="l" t="t" r="r" b="b"/>
              <a:pathLst>
                <a:path w="2106826" h="237065">
                  <a:moveTo>
                    <a:pt x="0" y="0"/>
                  </a:moveTo>
                  <a:lnTo>
                    <a:pt x="2106826" y="0"/>
                  </a:lnTo>
                  <a:lnTo>
                    <a:pt x="2106826" y="237065"/>
                  </a:lnTo>
                  <a:lnTo>
                    <a:pt x="0" y="237065"/>
                  </a:lnTo>
                  <a:close/>
                </a:path>
              </a:pathLst>
            </a:custGeom>
            <a:solidFill>
              <a:srgbClr val="145DA0">
                <a:alpha val="48627"/>
              </a:srgbClr>
            </a:solidFill>
            <a:ln cap="sq">
              <a:noFill/>
              <a:prstDash val="solid"/>
              <a:miter/>
            </a:ln>
          </p:spPr>
          <p:txBody>
            <a:bodyPr/>
            <a:lstStyle/>
            <a:p>
              <a:endParaRPr lang="pl-PL"/>
            </a:p>
          </p:txBody>
        </p:sp>
        <p:sp>
          <p:nvSpPr>
            <p:cNvPr id="7" name="TextBox 7"/>
            <p:cNvSpPr txBox="1"/>
            <p:nvPr/>
          </p:nvSpPr>
          <p:spPr>
            <a:xfrm>
              <a:off x="0" y="-38100"/>
              <a:ext cx="2106826" cy="275165"/>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4" name="Freeform 14"/>
          <p:cNvSpPr/>
          <p:nvPr/>
        </p:nvSpPr>
        <p:spPr>
          <a:xfrm>
            <a:off x="84492" y="2509556"/>
            <a:ext cx="944208" cy="873393"/>
          </a:xfrm>
          <a:custGeom>
            <a:avLst/>
            <a:gdLst/>
            <a:ahLst/>
            <a:cxnLst/>
            <a:rect l="l" t="t" r="r" b="b"/>
            <a:pathLst>
              <a:path w="944208" h="873393">
                <a:moveTo>
                  <a:pt x="0" y="0"/>
                </a:moveTo>
                <a:lnTo>
                  <a:pt x="944208" y="0"/>
                </a:lnTo>
                <a:lnTo>
                  <a:pt x="944208" y="873392"/>
                </a:lnTo>
                <a:lnTo>
                  <a:pt x="0" y="8733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l-PL"/>
          </a:p>
        </p:txBody>
      </p:sp>
      <p:grpSp>
        <p:nvGrpSpPr>
          <p:cNvPr id="15" name="Group 15"/>
          <p:cNvGrpSpPr>
            <a:grpSpLocks noChangeAspect="1"/>
          </p:cNvGrpSpPr>
          <p:nvPr/>
        </p:nvGrpSpPr>
        <p:grpSpPr>
          <a:xfrm>
            <a:off x="10353385" y="3382948"/>
            <a:ext cx="7521782" cy="4230949"/>
            <a:chOff x="0" y="0"/>
            <a:chExt cx="11289030" cy="6350000"/>
          </a:xfrm>
        </p:grpSpPr>
        <p:sp>
          <p:nvSpPr>
            <p:cNvPr id="16" name="Freeform 16"/>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t="-9339" b="-9339"/>
              </a:stretch>
            </a:blipFill>
          </p:spPr>
          <p:txBody>
            <a:bodyPr/>
            <a:lstStyle/>
            <a:p>
              <a:endParaRPr lang="pl-PL"/>
            </a:p>
          </p:txBody>
        </p:sp>
      </p:grpSp>
      <p:sp>
        <p:nvSpPr>
          <p:cNvPr id="17" name="TextBox 17"/>
          <p:cNvSpPr txBox="1"/>
          <p:nvPr/>
        </p:nvSpPr>
        <p:spPr>
          <a:xfrm>
            <a:off x="1163591" y="2519501"/>
            <a:ext cx="8589492" cy="2407519"/>
          </a:xfrm>
          <a:prstGeom prst="rect">
            <a:avLst/>
          </a:prstGeom>
        </p:spPr>
        <p:txBody>
          <a:bodyPr lIns="0" tIns="0" rIns="0" bIns="0" rtlCol="0" anchor="t">
            <a:spAutoFit/>
          </a:bodyPr>
          <a:lstStyle/>
          <a:p>
            <a:pPr algn="l">
              <a:lnSpc>
                <a:spcPts val="6362"/>
              </a:lnSpc>
            </a:pPr>
            <a:r>
              <a:rPr lang="en-US" sz="4544" dirty="0">
                <a:solidFill>
                  <a:srgbClr val="FDFDFD"/>
                </a:solidFill>
                <a:latin typeface="Open Sans Extra Bold"/>
                <a:ea typeface="Open Sans Extra Bold"/>
                <a:cs typeface="Open Sans Extra Bold"/>
                <a:sym typeface="Open Sans Extra Bold"/>
              </a:rPr>
              <a:t>Substitution of numbers/special characters</a:t>
            </a:r>
          </a:p>
          <a:p>
            <a:pPr marL="0" lvl="0" indent="0" algn="l">
              <a:lnSpc>
                <a:spcPts val="6362"/>
              </a:lnSpc>
              <a:spcBef>
                <a:spcPct val="0"/>
              </a:spcBef>
            </a:pPr>
            <a:endParaRPr lang="en-US" sz="4544" dirty="0">
              <a:solidFill>
                <a:srgbClr val="FDFDFD"/>
              </a:solidFill>
              <a:latin typeface="Open Sans Extra Bold"/>
              <a:ea typeface="Open Sans Extra Bold"/>
              <a:cs typeface="Open Sans Extra Bold"/>
              <a:sym typeface="Open Sans Extra Bold"/>
            </a:endParaRPr>
          </a:p>
        </p:txBody>
      </p:sp>
      <p:sp>
        <p:nvSpPr>
          <p:cNvPr id="18" name="TextBox 18"/>
          <p:cNvSpPr txBox="1"/>
          <p:nvPr/>
        </p:nvSpPr>
        <p:spPr>
          <a:xfrm>
            <a:off x="2438400" y="1009917"/>
            <a:ext cx="6503081" cy="574068"/>
          </a:xfrm>
          <a:prstGeom prst="rect">
            <a:avLst/>
          </a:prstGeom>
        </p:spPr>
        <p:txBody>
          <a:bodyPr wrap="square" lIns="0" tIns="0" rIns="0" bIns="0" rtlCol="0" anchor="t">
            <a:spAutoFit/>
          </a:bodyPr>
          <a:lstStyle/>
          <a:p>
            <a:pPr algn="ctr">
              <a:lnSpc>
                <a:spcPts val="4751"/>
              </a:lnSpc>
              <a:spcBef>
                <a:spcPct val="0"/>
              </a:spcBef>
            </a:pPr>
            <a:r>
              <a:rPr lang="en-US" sz="3394" b="1" dirty="0">
                <a:solidFill>
                  <a:srgbClr val="051D40"/>
                </a:solidFill>
                <a:latin typeface="Open Sans Extra Bold"/>
                <a:ea typeface="Open Sans Extra Bold"/>
                <a:cs typeface="Open Sans Extra Bold"/>
                <a:sym typeface="Open Sans Extra Bold"/>
              </a:rPr>
              <a:t>What mistakes do we make?</a:t>
            </a:r>
          </a:p>
        </p:txBody>
      </p:sp>
      <p:sp>
        <p:nvSpPr>
          <p:cNvPr id="19" name="TextBox 19"/>
          <p:cNvSpPr txBox="1"/>
          <p:nvPr/>
        </p:nvSpPr>
        <p:spPr>
          <a:xfrm>
            <a:off x="2229304" y="4320529"/>
            <a:ext cx="7906898" cy="5502292"/>
          </a:xfrm>
          <a:prstGeom prst="rect">
            <a:avLst/>
          </a:prstGeom>
        </p:spPr>
        <p:txBody>
          <a:bodyPr lIns="0" tIns="0" rIns="0" bIns="0" rtlCol="0" anchor="t">
            <a:spAutoFit/>
          </a:bodyPr>
          <a:lstStyle/>
          <a:p>
            <a:pPr algn="l">
              <a:lnSpc>
                <a:spcPts val="4374"/>
              </a:lnSpc>
            </a:pPr>
            <a:r>
              <a:rPr lang="en-US" sz="3124" dirty="0">
                <a:solidFill>
                  <a:srgbClr val="E9E9E9"/>
                </a:solidFill>
                <a:latin typeface="Open Sans Extra Bold"/>
                <a:ea typeface="Open Sans Extra Bold"/>
                <a:cs typeface="Open Sans Extra Bold"/>
                <a:sym typeface="Open Sans Extra Bold"/>
              </a:rPr>
              <a:t>•Password → P@$$w0rd</a:t>
            </a:r>
          </a:p>
          <a:p>
            <a:pPr algn="l">
              <a:lnSpc>
                <a:spcPts val="4374"/>
              </a:lnSpc>
            </a:pPr>
            <a:r>
              <a:rPr lang="en-US" sz="3124" dirty="0">
                <a:solidFill>
                  <a:srgbClr val="E9E9E9"/>
                </a:solidFill>
                <a:latin typeface="Open Sans Extra Bold"/>
                <a:ea typeface="Open Sans Extra Bold"/>
                <a:cs typeface="Open Sans Extra Bold"/>
                <a:sym typeface="Open Sans Extra Bold"/>
              </a:rPr>
              <a:t>•Qwerty → Qw3r7y</a:t>
            </a:r>
          </a:p>
          <a:p>
            <a:pPr algn="l">
              <a:lnSpc>
                <a:spcPts val="4374"/>
              </a:lnSpc>
            </a:pPr>
            <a:r>
              <a:rPr lang="en-US" sz="3124" dirty="0">
                <a:solidFill>
                  <a:srgbClr val="E9E9E9"/>
                </a:solidFill>
                <a:latin typeface="Open Sans Extra Bold"/>
                <a:ea typeface="Open Sans Extra Bold"/>
                <a:cs typeface="Open Sans Extra Bold"/>
                <a:sym typeface="Open Sans Extra Bold"/>
              </a:rPr>
              <a:t>•Sunshine → $un$h1n3</a:t>
            </a:r>
          </a:p>
          <a:p>
            <a:pPr algn="l">
              <a:lnSpc>
                <a:spcPts val="4374"/>
              </a:lnSpc>
            </a:pPr>
            <a:r>
              <a:rPr lang="en-US" sz="3124" dirty="0">
                <a:solidFill>
                  <a:srgbClr val="E9E9E9"/>
                </a:solidFill>
                <a:latin typeface="Open Sans Extra Bold"/>
                <a:ea typeface="Open Sans Extra Bold"/>
                <a:cs typeface="Open Sans Extra Bold"/>
                <a:sym typeface="Open Sans Extra Bold"/>
              </a:rPr>
              <a:t>•Football → F00tb@ll</a:t>
            </a:r>
          </a:p>
          <a:p>
            <a:pPr algn="l">
              <a:lnSpc>
                <a:spcPts val="4374"/>
              </a:lnSpc>
            </a:pPr>
            <a:r>
              <a:rPr lang="en-US" sz="3124" dirty="0">
                <a:solidFill>
                  <a:srgbClr val="E9E9E9"/>
                </a:solidFill>
                <a:latin typeface="Open Sans Extra Bold"/>
                <a:ea typeface="Open Sans Extra Bold"/>
                <a:cs typeface="Open Sans Extra Bold"/>
                <a:sym typeface="Open Sans Extra Bold"/>
              </a:rPr>
              <a:t>•Monkey → M0nk3y</a:t>
            </a:r>
          </a:p>
          <a:p>
            <a:pPr algn="l">
              <a:lnSpc>
                <a:spcPts val="4374"/>
              </a:lnSpc>
            </a:pPr>
            <a:r>
              <a:rPr lang="en-US" sz="3124" dirty="0">
                <a:solidFill>
                  <a:srgbClr val="E9E9E9"/>
                </a:solidFill>
                <a:latin typeface="Open Sans Extra Bold"/>
                <a:ea typeface="Open Sans Extra Bold"/>
                <a:cs typeface="Open Sans Extra Bold"/>
                <a:sym typeface="Open Sans Extra Bold"/>
              </a:rPr>
              <a:t>•</a:t>
            </a:r>
            <a:r>
              <a:rPr lang="en-US" sz="3124" dirty="0" err="1">
                <a:solidFill>
                  <a:srgbClr val="E9E9E9"/>
                </a:solidFill>
                <a:latin typeface="Open Sans Extra Bold"/>
                <a:ea typeface="Open Sans Extra Bold"/>
                <a:cs typeface="Open Sans Extra Bold"/>
                <a:sym typeface="Open Sans Extra Bold"/>
              </a:rPr>
              <a:t>Iloveyou</a:t>
            </a:r>
            <a:r>
              <a:rPr lang="en-US" sz="3124" dirty="0">
                <a:solidFill>
                  <a:srgbClr val="E9E9E9"/>
                </a:solidFill>
                <a:latin typeface="Open Sans Extra Bold"/>
                <a:ea typeface="Open Sans Extra Bold"/>
                <a:cs typeface="Open Sans Extra Bold"/>
                <a:sym typeface="Open Sans Extra Bold"/>
              </a:rPr>
              <a:t> → 1L0v3Y0u!</a:t>
            </a:r>
          </a:p>
          <a:p>
            <a:pPr algn="l">
              <a:lnSpc>
                <a:spcPts val="4374"/>
              </a:lnSpc>
            </a:pPr>
            <a:r>
              <a:rPr lang="en-US" sz="3124" dirty="0">
                <a:solidFill>
                  <a:srgbClr val="E9E9E9"/>
                </a:solidFill>
                <a:latin typeface="Open Sans Extra Bold"/>
                <a:ea typeface="Open Sans Extra Bold"/>
                <a:cs typeface="Open Sans Extra Bold"/>
                <a:sym typeface="Open Sans Extra Bold"/>
              </a:rPr>
              <a:t>•Welcome → W3lc0m3!</a:t>
            </a:r>
          </a:p>
          <a:p>
            <a:pPr algn="l">
              <a:lnSpc>
                <a:spcPts val="4374"/>
              </a:lnSpc>
            </a:pPr>
            <a:r>
              <a:rPr lang="en-US" sz="3124" dirty="0">
                <a:solidFill>
                  <a:srgbClr val="E9E9E9"/>
                </a:solidFill>
                <a:latin typeface="Open Sans Extra Bold"/>
                <a:ea typeface="Open Sans Extra Bold"/>
                <a:cs typeface="Open Sans Extra Bold"/>
                <a:sym typeface="Open Sans Extra Bold"/>
              </a:rPr>
              <a:t>•Dragon → Dr@g0n</a:t>
            </a:r>
          </a:p>
          <a:p>
            <a:pPr algn="l">
              <a:lnSpc>
                <a:spcPts val="4374"/>
              </a:lnSpc>
            </a:pPr>
            <a:r>
              <a:rPr lang="en-US" sz="3124" dirty="0">
                <a:solidFill>
                  <a:srgbClr val="E9E9E9"/>
                </a:solidFill>
                <a:latin typeface="Open Sans Extra Bold"/>
                <a:ea typeface="Open Sans Extra Bold"/>
                <a:cs typeface="Open Sans Extra Bold"/>
                <a:sym typeface="Open Sans Extra Bold"/>
              </a:rPr>
              <a:t>•Princess → Pr1nc3$$</a:t>
            </a:r>
          </a:p>
          <a:p>
            <a:pPr algn="l">
              <a:lnSpc>
                <a:spcPts val="4374"/>
              </a:lnSpc>
              <a:spcBef>
                <a:spcPct val="0"/>
              </a:spcBef>
            </a:pPr>
            <a:r>
              <a:rPr lang="en-US" sz="3124" dirty="0">
                <a:solidFill>
                  <a:srgbClr val="E9E9E9"/>
                </a:solidFill>
                <a:latin typeface="Open Sans Extra Bold"/>
                <a:ea typeface="Open Sans Extra Bold"/>
                <a:cs typeface="Open Sans Extra Bold"/>
                <a:sym typeface="Open Sans Extra Bold"/>
              </a:rPr>
              <a:t>•Chocolate → Ch0c0l@t3!</a:t>
            </a:r>
          </a:p>
        </p:txBody>
      </p:sp>
      <p:sp>
        <p:nvSpPr>
          <p:cNvPr id="8" name="Google Shape;129;p2">
            <a:extLst>
              <a:ext uri="{FF2B5EF4-FFF2-40B4-BE49-F238E27FC236}">
                <a16:creationId xmlns:a16="http://schemas.microsoft.com/office/drawing/2014/main" id="{AE9191F8-EDEF-A3AF-DEF2-9A1D3DFCC56C}"/>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5">
              <a:alphaModFix/>
            </a:blip>
            <a:stretch>
              <a:fillRect/>
            </a:stretch>
          </a:blipFill>
          <a:ln>
            <a:noFill/>
          </a:ln>
        </p:spPr>
        <p:txBody>
          <a:bodyPr/>
          <a:lstStyle/>
          <a:p>
            <a:endParaRPr lang="pl-PL"/>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689399" y="1788277"/>
            <a:ext cx="9063685" cy="8329158"/>
            <a:chOff x="0" y="0"/>
            <a:chExt cx="2538033" cy="2332350"/>
          </a:xfrm>
          <a:solidFill>
            <a:srgbClr val="002060"/>
          </a:solidFill>
        </p:grpSpPr>
        <p:sp>
          <p:nvSpPr>
            <p:cNvPr id="3" name="Freeform 3"/>
            <p:cNvSpPr/>
            <p:nvPr/>
          </p:nvSpPr>
          <p:spPr>
            <a:xfrm>
              <a:off x="0" y="0"/>
              <a:ext cx="2538033" cy="2332350"/>
            </a:xfrm>
            <a:custGeom>
              <a:avLst/>
              <a:gdLst/>
              <a:ahLst/>
              <a:cxnLst/>
              <a:rect l="l" t="t" r="r" b="b"/>
              <a:pathLst>
                <a:path w="2538033" h="2332350">
                  <a:moveTo>
                    <a:pt x="0" y="0"/>
                  </a:moveTo>
                  <a:lnTo>
                    <a:pt x="2538033" y="0"/>
                  </a:lnTo>
                  <a:lnTo>
                    <a:pt x="2538033" y="2332350"/>
                  </a:lnTo>
                  <a:lnTo>
                    <a:pt x="0" y="2332350"/>
                  </a:lnTo>
                  <a:close/>
                </a:path>
              </a:pathLst>
            </a:custGeom>
            <a:grpFill/>
            <a:ln cap="sq">
              <a:noFill/>
              <a:prstDash val="solid"/>
              <a:miter/>
            </a:ln>
          </p:spPr>
          <p:txBody>
            <a:bodyPr/>
            <a:lstStyle/>
            <a:p>
              <a:endParaRPr lang="pl-PL"/>
            </a:p>
          </p:txBody>
        </p:sp>
        <p:sp>
          <p:nvSpPr>
            <p:cNvPr id="4" name="TextBox 4"/>
            <p:cNvSpPr txBox="1"/>
            <p:nvPr/>
          </p:nvSpPr>
          <p:spPr>
            <a:xfrm>
              <a:off x="0" y="-38100"/>
              <a:ext cx="2538033" cy="2370450"/>
            </a:xfrm>
            <a:prstGeom prst="rect">
              <a:avLst/>
            </a:prstGeom>
            <a:grpFill/>
          </p:spPr>
          <p:txBody>
            <a:bodyPr lIns="50800" tIns="50800" rIns="50800" bIns="50800" rtlCol="0" anchor="ctr"/>
            <a:lstStyle/>
            <a:p>
              <a:pPr algn="ctr">
                <a:lnSpc>
                  <a:spcPts val="2659"/>
                </a:lnSpc>
              </a:pPr>
              <a:endParaRPr/>
            </a:p>
            <a:p>
              <a:pPr marL="0" lvl="0" indent="0" algn="ctr">
                <a:lnSpc>
                  <a:spcPts val="2659"/>
                </a:lnSpc>
                <a:spcBef>
                  <a:spcPct val="0"/>
                </a:spcBef>
              </a:pPr>
              <a:endParaRPr/>
            </a:p>
          </p:txBody>
        </p:sp>
      </p:grpSp>
      <p:grpSp>
        <p:nvGrpSpPr>
          <p:cNvPr id="5" name="Group 5"/>
          <p:cNvGrpSpPr/>
          <p:nvPr/>
        </p:nvGrpSpPr>
        <p:grpSpPr>
          <a:xfrm>
            <a:off x="2229304" y="941685"/>
            <a:ext cx="7523780" cy="846592"/>
            <a:chOff x="0" y="0"/>
            <a:chExt cx="2106826" cy="237065"/>
          </a:xfrm>
        </p:grpSpPr>
        <p:sp>
          <p:nvSpPr>
            <p:cNvPr id="6" name="Freeform 6"/>
            <p:cNvSpPr/>
            <p:nvPr/>
          </p:nvSpPr>
          <p:spPr>
            <a:xfrm>
              <a:off x="0" y="0"/>
              <a:ext cx="2106826" cy="237065"/>
            </a:xfrm>
            <a:custGeom>
              <a:avLst/>
              <a:gdLst/>
              <a:ahLst/>
              <a:cxnLst/>
              <a:rect l="l" t="t" r="r" b="b"/>
              <a:pathLst>
                <a:path w="2106826" h="237065">
                  <a:moveTo>
                    <a:pt x="0" y="0"/>
                  </a:moveTo>
                  <a:lnTo>
                    <a:pt x="2106826" y="0"/>
                  </a:lnTo>
                  <a:lnTo>
                    <a:pt x="2106826" y="237065"/>
                  </a:lnTo>
                  <a:lnTo>
                    <a:pt x="0" y="237065"/>
                  </a:lnTo>
                  <a:close/>
                </a:path>
              </a:pathLst>
            </a:custGeom>
            <a:solidFill>
              <a:srgbClr val="145DA0">
                <a:alpha val="48627"/>
              </a:srgbClr>
            </a:solidFill>
            <a:ln cap="sq">
              <a:noFill/>
              <a:prstDash val="solid"/>
              <a:miter/>
            </a:ln>
          </p:spPr>
          <p:txBody>
            <a:bodyPr/>
            <a:lstStyle/>
            <a:p>
              <a:endParaRPr lang="pl-PL"/>
            </a:p>
          </p:txBody>
        </p:sp>
        <p:sp>
          <p:nvSpPr>
            <p:cNvPr id="7" name="TextBox 7"/>
            <p:cNvSpPr txBox="1"/>
            <p:nvPr/>
          </p:nvSpPr>
          <p:spPr>
            <a:xfrm>
              <a:off x="0" y="-38100"/>
              <a:ext cx="2106826" cy="275165"/>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4" name="Freeform 14"/>
          <p:cNvSpPr/>
          <p:nvPr/>
        </p:nvSpPr>
        <p:spPr>
          <a:xfrm>
            <a:off x="84492" y="2509556"/>
            <a:ext cx="944208" cy="873393"/>
          </a:xfrm>
          <a:custGeom>
            <a:avLst/>
            <a:gdLst/>
            <a:ahLst/>
            <a:cxnLst/>
            <a:rect l="l" t="t" r="r" b="b"/>
            <a:pathLst>
              <a:path w="944208" h="873393">
                <a:moveTo>
                  <a:pt x="0" y="0"/>
                </a:moveTo>
                <a:lnTo>
                  <a:pt x="944208" y="0"/>
                </a:lnTo>
                <a:lnTo>
                  <a:pt x="944208" y="873392"/>
                </a:lnTo>
                <a:lnTo>
                  <a:pt x="0" y="8733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l-PL"/>
          </a:p>
        </p:txBody>
      </p:sp>
      <p:grpSp>
        <p:nvGrpSpPr>
          <p:cNvPr id="15" name="Group 15"/>
          <p:cNvGrpSpPr>
            <a:grpSpLocks noChangeAspect="1"/>
          </p:cNvGrpSpPr>
          <p:nvPr/>
        </p:nvGrpSpPr>
        <p:grpSpPr>
          <a:xfrm>
            <a:off x="10144059" y="3672398"/>
            <a:ext cx="7115241" cy="4002273"/>
            <a:chOff x="0" y="0"/>
            <a:chExt cx="11289030" cy="6350000"/>
          </a:xfrm>
        </p:grpSpPr>
        <p:sp>
          <p:nvSpPr>
            <p:cNvPr id="16" name="Freeform 16"/>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t="-6450" b="-6450"/>
              </a:stretch>
            </a:blipFill>
          </p:spPr>
          <p:txBody>
            <a:bodyPr/>
            <a:lstStyle/>
            <a:p>
              <a:endParaRPr lang="pl-PL"/>
            </a:p>
          </p:txBody>
        </p:sp>
      </p:grpSp>
      <p:sp>
        <p:nvSpPr>
          <p:cNvPr id="17" name="TextBox 17"/>
          <p:cNvSpPr txBox="1"/>
          <p:nvPr/>
        </p:nvSpPr>
        <p:spPr>
          <a:xfrm>
            <a:off x="1163591" y="2519501"/>
            <a:ext cx="8589492" cy="1586781"/>
          </a:xfrm>
          <a:prstGeom prst="rect">
            <a:avLst/>
          </a:prstGeom>
        </p:spPr>
        <p:txBody>
          <a:bodyPr lIns="0" tIns="0" rIns="0" bIns="0" rtlCol="0" anchor="t">
            <a:spAutoFit/>
          </a:bodyPr>
          <a:lstStyle/>
          <a:p>
            <a:pPr marL="0" lvl="0" indent="0" algn="l">
              <a:lnSpc>
                <a:spcPts val="6362"/>
              </a:lnSpc>
              <a:spcBef>
                <a:spcPct val="0"/>
              </a:spcBef>
            </a:pPr>
            <a:r>
              <a:rPr lang="en-US" sz="4544" dirty="0">
                <a:solidFill>
                  <a:srgbClr val="FDFDFD"/>
                </a:solidFill>
                <a:latin typeface="Open Sans Extra Bold"/>
                <a:ea typeface="Open Sans Extra Bold"/>
                <a:cs typeface="Open Sans Extra Bold"/>
                <a:sym typeface="Open Sans Extra Bold"/>
              </a:rPr>
              <a:t>We store passwords in text files</a:t>
            </a:r>
          </a:p>
        </p:txBody>
      </p:sp>
      <p:sp>
        <p:nvSpPr>
          <p:cNvPr id="18" name="TextBox 18"/>
          <p:cNvSpPr txBox="1"/>
          <p:nvPr/>
        </p:nvSpPr>
        <p:spPr>
          <a:xfrm>
            <a:off x="2362200" y="1009917"/>
            <a:ext cx="6503081" cy="574068"/>
          </a:xfrm>
          <a:prstGeom prst="rect">
            <a:avLst/>
          </a:prstGeom>
        </p:spPr>
        <p:txBody>
          <a:bodyPr wrap="square" lIns="0" tIns="0" rIns="0" bIns="0" rtlCol="0" anchor="t">
            <a:spAutoFit/>
          </a:bodyPr>
          <a:lstStyle/>
          <a:p>
            <a:pPr algn="ctr">
              <a:lnSpc>
                <a:spcPts val="4751"/>
              </a:lnSpc>
              <a:spcBef>
                <a:spcPct val="0"/>
              </a:spcBef>
            </a:pPr>
            <a:r>
              <a:rPr lang="en-US" sz="3394" b="1" dirty="0">
                <a:solidFill>
                  <a:srgbClr val="051D40"/>
                </a:solidFill>
                <a:latin typeface="Open Sans Extra Bold"/>
                <a:ea typeface="Open Sans Extra Bold"/>
                <a:cs typeface="Open Sans Extra Bold"/>
                <a:sym typeface="Open Sans Extra Bold"/>
              </a:rPr>
              <a:t>What mistakes do we make?</a:t>
            </a:r>
          </a:p>
        </p:txBody>
      </p:sp>
      <p:sp>
        <p:nvSpPr>
          <p:cNvPr id="19" name="Google Shape;129;p2">
            <a:extLst>
              <a:ext uri="{FF2B5EF4-FFF2-40B4-BE49-F238E27FC236}">
                <a16:creationId xmlns:a16="http://schemas.microsoft.com/office/drawing/2014/main" id="{E90D5B53-1C5A-DE2F-5D72-D3CE10BED3A9}"/>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6">
              <a:alphaModFix/>
            </a:blip>
            <a:stretch>
              <a:fillRect/>
            </a:stretch>
          </a:blipFill>
          <a:ln>
            <a:noFill/>
          </a:ln>
        </p:spPr>
        <p:txBody>
          <a:bodyPr/>
          <a:lstStyle/>
          <a:p>
            <a:endParaRPr lang="pl-PL"/>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13266830" y="0"/>
            <a:ext cx="5021170" cy="10287000"/>
            <a:chOff x="0" y="0"/>
            <a:chExt cx="1322448" cy="2709333"/>
          </a:xfrm>
        </p:grpSpPr>
        <p:sp>
          <p:nvSpPr>
            <p:cNvPr id="3" name="Freeform 3"/>
            <p:cNvSpPr/>
            <p:nvPr/>
          </p:nvSpPr>
          <p:spPr>
            <a:xfrm>
              <a:off x="0" y="0"/>
              <a:ext cx="1322448" cy="2709333"/>
            </a:xfrm>
            <a:custGeom>
              <a:avLst/>
              <a:gdLst/>
              <a:ahLst/>
              <a:cxnLst/>
              <a:rect l="l" t="t" r="r" b="b"/>
              <a:pathLst>
                <a:path w="1322448" h="2709333">
                  <a:moveTo>
                    <a:pt x="0" y="0"/>
                  </a:moveTo>
                  <a:lnTo>
                    <a:pt x="1322448" y="0"/>
                  </a:lnTo>
                  <a:lnTo>
                    <a:pt x="1322448" y="2709333"/>
                  </a:lnTo>
                  <a:lnTo>
                    <a:pt x="0" y="2709333"/>
                  </a:lnTo>
                  <a:close/>
                </a:path>
              </a:pathLst>
            </a:custGeom>
            <a:solidFill>
              <a:srgbClr val="051D40"/>
            </a:solidFill>
          </p:spPr>
          <p:txBody>
            <a:bodyPr/>
            <a:lstStyle/>
            <a:p>
              <a:endParaRPr lang="pl-PL"/>
            </a:p>
          </p:txBody>
        </p:sp>
        <p:sp>
          <p:nvSpPr>
            <p:cNvPr id="4" name="TextBox 4"/>
            <p:cNvSpPr txBox="1"/>
            <p:nvPr/>
          </p:nvSpPr>
          <p:spPr>
            <a:xfrm>
              <a:off x="0" y="-38100"/>
              <a:ext cx="1322448" cy="27474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609132" y="1222804"/>
            <a:ext cx="7922504" cy="771523"/>
          </a:xfrm>
          <a:prstGeom prst="rect">
            <a:avLst/>
          </a:prstGeom>
        </p:spPr>
        <p:txBody>
          <a:bodyPr lIns="0" tIns="0" rIns="0" bIns="0" rtlCol="0" anchor="t">
            <a:spAutoFit/>
          </a:bodyPr>
          <a:lstStyle/>
          <a:p>
            <a:pPr marL="0" lvl="0" indent="0" algn="l">
              <a:lnSpc>
                <a:spcPts val="6300"/>
              </a:lnSpc>
              <a:spcBef>
                <a:spcPct val="0"/>
              </a:spcBef>
            </a:pPr>
            <a:r>
              <a:rPr lang="en-US" sz="4500" b="1" u="none" strike="noStrike" dirty="0">
                <a:solidFill>
                  <a:srgbClr val="051D40"/>
                </a:solidFill>
                <a:latin typeface="Open Sans Extra Bold"/>
                <a:ea typeface="Open Sans Extra Bold"/>
                <a:cs typeface="Open Sans Extra Bold"/>
                <a:sym typeface="Open Sans Extra Bold"/>
              </a:rPr>
              <a:t>First, a few stories</a:t>
            </a:r>
          </a:p>
        </p:txBody>
      </p:sp>
      <p:grpSp>
        <p:nvGrpSpPr>
          <p:cNvPr id="6" name="Group 6"/>
          <p:cNvGrpSpPr/>
          <p:nvPr/>
        </p:nvGrpSpPr>
        <p:grpSpPr>
          <a:xfrm>
            <a:off x="-1595820" y="-1782102"/>
            <a:ext cx="3564204" cy="356420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051D40">
                  <a:alpha val="15686"/>
                </a:srgbClr>
              </a:solidFill>
              <a:prstDash val="solid"/>
              <a:miter/>
            </a:ln>
          </p:spPr>
          <p:txBody>
            <a:bodyPr/>
            <a:lstStyle/>
            <a:p>
              <a:endParaRPr lang="pl-PL"/>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a:grpSpLocks noChangeAspect="1"/>
          </p:cNvGrpSpPr>
          <p:nvPr/>
        </p:nvGrpSpPr>
        <p:grpSpPr>
          <a:xfrm>
            <a:off x="9966307" y="300249"/>
            <a:ext cx="8027935" cy="9598729"/>
            <a:chOff x="0" y="0"/>
            <a:chExt cx="8603361" cy="10286746"/>
          </a:xfrm>
        </p:grpSpPr>
        <p:sp>
          <p:nvSpPr>
            <p:cNvPr id="10" name="Freeform 10"/>
            <p:cNvSpPr/>
            <p:nvPr/>
          </p:nvSpPr>
          <p:spPr>
            <a:xfrm>
              <a:off x="-2794" y="-128"/>
              <a:ext cx="8606155" cy="10286874"/>
            </a:xfrm>
            <a:custGeom>
              <a:avLst/>
              <a:gdLst/>
              <a:ahLst/>
              <a:cxn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3"/>
              <a:stretch>
                <a:fillRect l="-4178" r="-15389"/>
              </a:stretch>
            </a:blipFill>
          </p:spPr>
          <p:txBody>
            <a:bodyPr/>
            <a:lstStyle/>
            <a:p>
              <a:endParaRPr lang="pl-PL"/>
            </a:p>
          </p:txBody>
        </p:sp>
      </p:grpSp>
      <p:grpSp>
        <p:nvGrpSpPr>
          <p:cNvPr id="11" name="Group 11"/>
          <p:cNvGrpSpPr/>
          <p:nvPr/>
        </p:nvGrpSpPr>
        <p:grpSpPr>
          <a:xfrm>
            <a:off x="14700679" y="7074186"/>
            <a:ext cx="5946973" cy="594697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alpha val="15686"/>
                </a:srgbClr>
              </a:solidFill>
              <a:prstDash val="solid"/>
              <a:miter/>
            </a:ln>
          </p:spPr>
          <p:txBody>
            <a:bodyPr/>
            <a:lstStyle/>
            <a:p>
              <a:endParaRPr lang="pl-PL"/>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0" y="5073065"/>
            <a:ext cx="5580535" cy="4413696"/>
          </a:xfrm>
          <a:custGeom>
            <a:avLst/>
            <a:gdLst/>
            <a:ahLst/>
            <a:cxnLst/>
            <a:rect l="l" t="t" r="r" b="b"/>
            <a:pathLst>
              <a:path w="5580535" h="4413696">
                <a:moveTo>
                  <a:pt x="0" y="0"/>
                </a:moveTo>
                <a:lnTo>
                  <a:pt x="5580535" y="0"/>
                </a:lnTo>
                <a:lnTo>
                  <a:pt x="5580535" y="4413695"/>
                </a:lnTo>
                <a:lnTo>
                  <a:pt x="0" y="44136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l-PL"/>
          </a:p>
        </p:txBody>
      </p:sp>
      <p:sp>
        <p:nvSpPr>
          <p:cNvPr id="15" name="Freeform 15"/>
          <p:cNvSpPr/>
          <p:nvPr/>
        </p:nvSpPr>
        <p:spPr>
          <a:xfrm>
            <a:off x="3485765" y="1994327"/>
            <a:ext cx="4970099" cy="3930896"/>
          </a:xfrm>
          <a:custGeom>
            <a:avLst/>
            <a:gdLst/>
            <a:ahLst/>
            <a:cxnLst/>
            <a:rect l="l" t="t" r="r" b="b"/>
            <a:pathLst>
              <a:path w="4970099" h="3930896">
                <a:moveTo>
                  <a:pt x="0" y="0"/>
                </a:moveTo>
                <a:lnTo>
                  <a:pt x="4970099" y="0"/>
                </a:lnTo>
                <a:lnTo>
                  <a:pt x="4970099" y="3930897"/>
                </a:lnTo>
                <a:lnTo>
                  <a:pt x="0" y="39308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l-PL"/>
          </a:p>
        </p:txBody>
      </p:sp>
      <p:sp>
        <p:nvSpPr>
          <p:cNvPr id="16" name="Freeform 16"/>
          <p:cNvSpPr/>
          <p:nvPr/>
        </p:nvSpPr>
        <p:spPr>
          <a:xfrm>
            <a:off x="5570384" y="5143500"/>
            <a:ext cx="5402422" cy="4272825"/>
          </a:xfrm>
          <a:custGeom>
            <a:avLst/>
            <a:gdLst/>
            <a:ahLst/>
            <a:cxnLst/>
            <a:rect l="l" t="t" r="r" b="b"/>
            <a:pathLst>
              <a:path w="5402422" h="4272825">
                <a:moveTo>
                  <a:pt x="0" y="0"/>
                </a:moveTo>
                <a:lnTo>
                  <a:pt x="5402422" y="0"/>
                </a:lnTo>
                <a:lnTo>
                  <a:pt x="5402422" y="4272825"/>
                </a:lnTo>
                <a:lnTo>
                  <a:pt x="0" y="42728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pl-PL"/>
          </a:p>
        </p:txBody>
      </p:sp>
      <p:sp>
        <p:nvSpPr>
          <p:cNvPr id="17" name="Freeform 17"/>
          <p:cNvSpPr/>
          <p:nvPr/>
        </p:nvSpPr>
        <p:spPr>
          <a:xfrm>
            <a:off x="9144000" y="494254"/>
            <a:ext cx="5357735" cy="4237481"/>
          </a:xfrm>
          <a:custGeom>
            <a:avLst/>
            <a:gdLst/>
            <a:ahLst/>
            <a:cxnLst/>
            <a:rect l="l" t="t" r="r" b="b"/>
            <a:pathLst>
              <a:path w="5357735" h="4237481">
                <a:moveTo>
                  <a:pt x="0" y="0"/>
                </a:moveTo>
                <a:lnTo>
                  <a:pt x="5357735" y="0"/>
                </a:lnTo>
                <a:lnTo>
                  <a:pt x="5357735" y="4237481"/>
                </a:lnTo>
                <a:lnTo>
                  <a:pt x="0" y="42374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pl-PL"/>
          </a:p>
        </p:txBody>
      </p:sp>
      <p:sp>
        <p:nvSpPr>
          <p:cNvPr id="18" name="TextBox 18"/>
          <p:cNvSpPr txBox="1"/>
          <p:nvPr/>
        </p:nvSpPr>
        <p:spPr>
          <a:xfrm>
            <a:off x="4143662" y="2750143"/>
            <a:ext cx="3282355" cy="1933478"/>
          </a:xfrm>
          <a:prstGeom prst="rect">
            <a:avLst/>
          </a:prstGeom>
        </p:spPr>
        <p:txBody>
          <a:bodyPr lIns="0" tIns="0" rIns="0" bIns="0" rtlCol="0" anchor="t">
            <a:spAutoFit/>
          </a:bodyPr>
          <a:lstStyle/>
          <a:p>
            <a:pPr algn="ctr">
              <a:lnSpc>
                <a:spcPts val="1909"/>
              </a:lnSpc>
              <a:spcBef>
                <a:spcPct val="0"/>
              </a:spcBef>
            </a:pPr>
            <a:r>
              <a:rPr lang="en-US" sz="1363" b="1" dirty="0">
                <a:solidFill>
                  <a:srgbClr val="051D40"/>
                </a:solidFill>
                <a:latin typeface="Open Sans Extra Bold"/>
                <a:ea typeface="Open Sans Extra Bold"/>
                <a:cs typeface="Open Sans Extra Bold"/>
                <a:sym typeface="Open Sans Extra Bold"/>
              </a:rPr>
              <a:t>By accident, I left my laptop open at school. Someone got into my account on a social media platform and posted offensive content pretending to be me. Now I have serious problems and I have to explain myself to my teachers and friends</a:t>
            </a:r>
          </a:p>
        </p:txBody>
      </p:sp>
      <p:sp>
        <p:nvSpPr>
          <p:cNvPr id="19" name="TextBox 19"/>
          <p:cNvSpPr txBox="1"/>
          <p:nvPr/>
        </p:nvSpPr>
        <p:spPr>
          <a:xfrm>
            <a:off x="6059689" y="6047038"/>
            <a:ext cx="3906618" cy="1867627"/>
          </a:xfrm>
          <a:prstGeom prst="rect">
            <a:avLst/>
          </a:prstGeom>
        </p:spPr>
        <p:txBody>
          <a:bodyPr lIns="0" tIns="0" rIns="0" bIns="0" rtlCol="0" anchor="t">
            <a:spAutoFit/>
          </a:bodyPr>
          <a:lstStyle/>
          <a:p>
            <a:pPr algn="ctr">
              <a:lnSpc>
                <a:spcPts val="2109"/>
              </a:lnSpc>
              <a:spcBef>
                <a:spcPct val="0"/>
              </a:spcBef>
            </a:pPr>
            <a:r>
              <a:rPr lang="en-US" sz="1506" b="1" dirty="0">
                <a:solidFill>
                  <a:srgbClr val="051D40"/>
                </a:solidFill>
                <a:latin typeface="Open Sans Extra Bold"/>
                <a:ea typeface="Open Sans Extra Bold"/>
                <a:cs typeface="Open Sans Extra Bold"/>
                <a:sym typeface="Open Sans Extra Bold"/>
              </a:rPr>
              <a:t>I ignored the warnings about strong passwords and set a very simple password for my bank account. Someone broke it and wiped my account to zero. Now I have to fight for a refund and I'm very afraid that I won't get everything back.</a:t>
            </a:r>
          </a:p>
        </p:txBody>
      </p:sp>
      <p:sp>
        <p:nvSpPr>
          <p:cNvPr id="20" name="TextBox 20"/>
          <p:cNvSpPr txBox="1"/>
          <p:nvPr/>
        </p:nvSpPr>
        <p:spPr>
          <a:xfrm>
            <a:off x="9784747" y="1252893"/>
            <a:ext cx="3948494" cy="2238883"/>
          </a:xfrm>
          <a:prstGeom prst="rect">
            <a:avLst/>
          </a:prstGeom>
        </p:spPr>
        <p:txBody>
          <a:bodyPr wrap="square" lIns="0" tIns="0" rIns="0" bIns="0" rtlCol="0" anchor="t">
            <a:spAutoFit/>
          </a:bodyPr>
          <a:lstStyle/>
          <a:p>
            <a:pPr algn="ctr">
              <a:lnSpc>
                <a:spcPts val="2215"/>
              </a:lnSpc>
              <a:spcBef>
                <a:spcPct val="0"/>
              </a:spcBef>
            </a:pPr>
            <a:r>
              <a:rPr lang="en-US" sz="1582" b="1" dirty="0">
                <a:solidFill>
                  <a:srgbClr val="051D40"/>
                </a:solidFill>
                <a:latin typeface="Open Sans Extra Bold"/>
                <a:ea typeface="Open Sans Extra Bold"/>
                <a:cs typeface="Open Sans Extra Bold"/>
                <a:sym typeface="Open Sans Extra Bold"/>
              </a:rPr>
              <a:t>I shared the password with a colleague because he needed access to my game account. After a few days, I discovered that he had changed my password and was using my account to gain an advantage. I lost all the achievements I had been working on for months.</a:t>
            </a:r>
          </a:p>
        </p:txBody>
      </p:sp>
      <p:sp>
        <p:nvSpPr>
          <p:cNvPr id="21" name="TextBox 21"/>
          <p:cNvSpPr txBox="1"/>
          <p:nvPr/>
        </p:nvSpPr>
        <p:spPr>
          <a:xfrm>
            <a:off x="727017" y="6004172"/>
            <a:ext cx="3836868" cy="2136739"/>
          </a:xfrm>
          <a:prstGeom prst="rect">
            <a:avLst/>
          </a:prstGeom>
        </p:spPr>
        <p:txBody>
          <a:bodyPr wrap="square" lIns="0" tIns="0" rIns="0" bIns="0" rtlCol="0" anchor="t">
            <a:spAutoFit/>
          </a:bodyPr>
          <a:lstStyle/>
          <a:p>
            <a:pPr algn="ctr">
              <a:lnSpc>
                <a:spcPts val="2097"/>
              </a:lnSpc>
              <a:spcBef>
                <a:spcPct val="0"/>
              </a:spcBef>
            </a:pPr>
            <a:r>
              <a:rPr lang="en-US" sz="1498" b="1" dirty="0">
                <a:solidFill>
                  <a:srgbClr val="051D40"/>
                </a:solidFill>
                <a:latin typeface="Open Sans Extra Bold"/>
                <a:ea typeface="Open Sans Extra Bold"/>
                <a:cs typeface="Open Sans Extra Bold"/>
                <a:sym typeface="Open Sans Extra Bold"/>
              </a:rPr>
              <a:t>I clicked on a suspicious link that looked like it was from a friend. Instead of checking what the site was, I entered my login credentials. I was immediately logged out of all devices and my account was compromised. Now I'm without access to important data and I don't know what to do.</a:t>
            </a:r>
          </a:p>
        </p:txBody>
      </p:sp>
      <p:sp>
        <p:nvSpPr>
          <p:cNvPr id="22" name="Google Shape;129;p2">
            <a:extLst>
              <a:ext uri="{FF2B5EF4-FFF2-40B4-BE49-F238E27FC236}">
                <a16:creationId xmlns:a16="http://schemas.microsoft.com/office/drawing/2014/main" id="{3BB07CD0-85E5-AB3F-87DE-0836A27B51BE}"/>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12">
              <a:alphaModFix/>
            </a:blip>
            <a:stretch>
              <a:fillRect/>
            </a:stretch>
          </a:blipFill>
          <a:ln>
            <a:noFill/>
          </a:ln>
        </p:spPr>
        <p:txBody>
          <a:bodyPr/>
          <a:lstStyle/>
          <a:p>
            <a:endParaRPr lang="pl-PL"/>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TextBox 3"/>
          <p:cNvSpPr txBox="1"/>
          <p:nvPr/>
        </p:nvSpPr>
        <p:spPr>
          <a:xfrm>
            <a:off x="1270420" y="904875"/>
            <a:ext cx="10291271" cy="1126591"/>
          </a:xfrm>
          <a:prstGeom prst="rect">
            <a:avLst/>
          </a:prstGeom>
        </p:spPr>
        <p:txBody>
          <a:bodyPr lIns="0" tIns="0" rIns="0" bIns="0" rtlCol="0" anchor="t">
            <a:spAutoFit/>
          </a:bodyPr>
          <a:lstStyle/>
          <a:p>
            <a:pPr algn="l">
              <a:lnSpc>
                <a:spcPts val="9247"/>
              </a:lnSpc>
              <a:spcBef>
                <a:spcPct val="0"/>
              </a:spcBef>
            </a:pPr>
            <a:r>
              <a:rPr lang="en-US" sz="6605" dirty="0">
                <a:solidFill>
                  <a:srgbClr val="FDFDFD"/>
                </a:solidFill>
                <a:latin typeface="Open Sans Extra Bold"/>
                <a:ea typeface="Open Sans Extra Bold"/>
                <a:cs typeface="Open Sans Extra Bold"/>
                <a:sym typeface="Open Sans Extra Bold"/>
              </a:rPr>
              <a:t>How to be safe?</a:t>
            </a:r>
          </a:p>
        </p:txBody>
      </p:sp>
      <p:sp>
        <p:nvSpPr>
          <p:cNvPr id="4" name="TextBox 4"/>
          <p:cNvSpPr txBox="1"/>
          <p:nvPr/>
        </p:nvSpPr>
        <p:spPr>
          <a:xfrm>
            <a:off x="1270420" y="2837020"/>
            <a:ext cx="14579180" cy="3647602"/>
          </a:xfrm>
          <a:prstGeom prst="rect">
            <a:avLst/>
          </a:prstGeom>
        </p:spPr>
        <p:txBody>
          <a:bodyPr wrap="square" lIns="0" tIns="0" rIns="0" bIns="0" rtlCol="0" anchor="t">
            <a:spAutoFit/>
          </a:bodyPr>
          <a:lstStyle/>
          <a:p>
            <a:pPr algn="just">
              <a:lnSpc>
                <a:spcPts val="4218"/>
              </a:lnSpc>
            </a:pPr>
            <a:r>
              <a:rPr lang="en-US" sz="3013" b="1" spc="-60" dirty="0">
                <a:solidFill>
                  <a:srgbClr val="FDFDFD"/>
                </a:solidFill>
                <a:latin typeface="Poppins Bold"/>
                <a:ea typeface="Poppins Bold"/>
                <a:cs typeface="Poppins Bold"/>
                <a:sym typeface="Poppins Bold"/>
              </a:rPr>
              <a:t>Worksheet No. 1</a:t>
            </a:r>
          </a:p>
          <a:p>
            <a:pPr algn="just">
              <a:lnSpc>
                <a:spcPts val="4218"/>
              </a:lnSpc>
            </a:pPr>
            <a:r>
              <a:rPr lang="en-US" sz="3013" b="1" spc="-60" dirty="0">
                <a:solidFill>
                  <a:srgbClr val="FDFDFD"/>
                </a:solidFill>
                <a:latin typeface="Poppins Bold"/>
                <a:ea typeface="Poppins Bold"/>
                <a:cs typeface="Poppins Bold"/>
                <a:sym typeface="Poppins Bold"/>
              </a:rPr>
              <a:t>As part of the group, think about:</a:t>
            </a:r>
            <a:endParaRPr lang="pl-PL" sz="3013" b="1" spc="-60" dirty="0">
              <a:solidFill>
                <a:srgbClr val="FDFDFD"/>
              </a:solidFill>
              <a:latin typeface="Poppins Bold"/>
              <a:ea typeface="Poppins Bold"/>
              <a:cs typeface="Poppins Bold"/>
              <a:sym typeface="Poppins Bold"/>
            </a:endParaRPr>
          </a:p>
          <a:p>
            <a:pPr algn="just">
              <a:lnSpc>
                <a:spcPts val="4218"/>
              </a:lnSpc>
            </a:pPr>
            <a:endParaRPr lang="en-US" sz="3013" b="1" spc="-60" dirty="0">
              <a:solidFill>
                <a:srgbClr val="FDFDFD"/>
              </a:solidFill>
              <a:latin typeface="Poppins Bold"/>
              <a:ea typeface="Poppins Bold"/>
              <a:cs typeface="Poppins Bold"/>
              <a:sym typeface="Poppins Bold"/>
            </a:endParaRPr>
          </a:p>
          <a:p>
            <a:pPr algn="just">
              <a:lnSpc>
                <a:spcPts val="4218"/>
              </a:lnSpc>
            </a:pPr>
            <a:r>
              <a:rPr lang="en-US" sz="3013" b="1" spc="-60" dirty="0">
                <a:solidFill>
                  <a:srgbClr val="FDFDFD"/>
                </a:solidFill>
                <a:latin typeface="Poppins Bold"/>
                <a:ea typeface="Poppins Bold"/>
                <a:cs typeface="Poppins Bold"/>
                <a:sym typeface="Poppins Bold"/>
              </a:rPr>
              <a:t>What is causing the problem in this case? Maybe there are several of them?</a:t>
            </a:r>
            <a:br>
              <a:rPr lang="pl-PL" sz="3013" b="1" spc="-60" dirty="0">
                <a:solidFill>
                  <a:srgbClr val="FDFDFD"/>
                </a:solidFill>
                <a:latin typeface="Poppins Bold"/>
                <a:ea typeface="Poppins Bold"/>
                <a:cs typeface="Poppins Bold"/>
                <a:sym typeface="Poppins Bold"/>
              </a:rPr>
            </a:br>
            <a:endParaRPr lang="en-US" sz="3013" b="1" spc="-60" dirty="0">
              <a:solidFill>
                <a:srgbClr val="FDFDFD"/>
              </a:solidFill>
              <a:latin typeface="Poppins Bold"/>
              <a:ea typeface="Poppins Bold"/>
              <a:cs typeface="Poppins Bold"/>
              <a:sym typeface="Poppins Bold"/>
            </a:endParaRPr>
          </a:p>
          <a:p>
            <a:pPr algn="just">
              <a:lnSpc>
                <a:spcPts val="4218"/>
              </a:lnSpc>
            </a:pPr>
            <a:r>
              <a:rPr lang="en-US" sz="3013" b="1" spc="-60" dirty="0">
                <a:solidFill>
                  <a:srgbClr val="FDFDFD"/>
                </a:solidFill>
                <a:latin typeface="Poppins Bold"/>
                <a:ea typeface="Poppins Bold"/>
                <a:cs typeface="Poppins Bold"/>
                <a:sym typeface="Poppins Bold"/>
              </a:rPr>
              <a:t>What do you think could help to counteract such a situation?</a:t>
            </a:r>
          </a:p>
          <a:p>
            <a:pPr algn="just">
              <a:lnSpc>
                <a:spcPts val="3238"/>
              </a:lnSpc>
            </a:pPr>
            <a:endParaRPr lang="en-US" sz="3013" spc="-60" dirty="0">
              <a:solidFill>
                <a:srgbClr val="FDFDFD"/>
              </a:solidFill>
              <a:latin typeface="Poppins"/>
              <a:ea typeface="Poppins"/>
              <a:cs typeface="Poppins"/>
              <a:sym typeface="Poppins"/>
            </a:endParaRPr>
          </a:p>
        </p:txBody>
      </p:sp>
      <p:sp>
        <p:nvSpPr>
          <p:cNvPr id="5" name="Google Shape;129;p2">
            <a:extLst>
              <a:ext uri="{FF2B5EF4-FFF2-40B4-BE49-F238E27FC236}">
                <a16:creationId xmlns:a16="http://schemas.microsoft.com/office/drawing/2014/main" id="{2F7C6FFA-F8DD-36DD-5F3C-452D68D20145}"/>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2">
              <a:alphaModFix/>
            </a:blip>
            <a:stretch>
              <a:fillRect/>
            </a:stretch>
          </a:blipFill>
          <a:ln>
            <a:noFill/>
          </a:ln>
        </p:spPr>
        <p:txBody>
          <a:bodyPr/>
          <a:lstStyle/>
          <a:p>
            <a:endParaRPr lang="pl-PL"/>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2" name="Group 2"/>
          <p:cNvGrpSpPr/>
          <p:nvPr/>
        </p:nvGrpSpPr>
        <p:grpSpPr>
          <a:xfrm>
            <a:off x="15573718" y="7940477"/>
            <a:ext cx="4693046" cy="469304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alpha val="15686"/>
                </a:srgbClr>
              </a:solidFill>
              <a:prstDash val="solid"/>
              <a:miter/>
            </a:ln>
          </p:spPr>
          <p:txBody>
            <a:bodyPr/>
            <a:lstStyle/>
            <a:p>
              <a:endParaRPr lang="pl-PL"/>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40459" y="3270757"/>
            <a:ext cx="7577567" cy="5522218"/>
          </a:xfrm>
          <a:custGeom>
            <a:avLst/>
            <a:gdLst/>
            <a:ahLst/>
            <a:cxnLst/>
            <a:rect l="l" t="t" r="r" b="b"/>
            <a:pathLst>
              <a:path w="7577567" h="5522218">
                <a:moveTo>
                  <a:pt x="0" y="0"/>
                </a:moveTo>
                <a:lnTo>
                  <a:pt x="7577568" y="0"/>
                </a:lnTo>
                <a:lnTo>
                  <a:pt x="7577568" y="5522218"/>
                </a:lnTo>
                <a:lnTo>
                  <a:pt x="0" y="5522218"/>
                </a:lnTo>
                <a:lnTo>
                  <a:pt x="0" y="0"/>
                </a:lnTo>
                <a:close/>
              </a:path>
            </a:pathLst>
          </a:custGeom>
          <a:blipFill>
            <a:blip r:embed="rId3"/>
            <a:stretch>
              <a:fillRect t="-37219"/>
            </a:stretch>
          </a:blipFill>
        </p:spPr>
        <p:txBody>
          <a:bodyPr/>
          <a:lstStyle/>
          <a:p>
            <a:endParaRPr lang="pl-PL"/>
          </a:p>
        </p:txBody>
      </p:sp>
      <p:sp>
        <p:nvSpPr>
          <p:cNvPr id="6" name="Freeform 6"/>
          <p:cNvSpPr/>
          <p:nvPr/>
        </p:nvSpPr>
        <p:spPr>
          <a:xfrm>
            <a:off x="11552728" y="1356166"/>
            <a:ext cx="4957918" cy="2659247"/>
          </a:xfrm>
          <a:custGeom>
            <a:avLst/>
            <a:gdLst/>
            <a:ahLst/>
            <a:cxnLst/>
            <a:rect l="l" t="t" r="r" b="b"/>
            <a:pathLst>
              <a:path w="4957918" h="2659247">
                <a:moveTo>
                  <a:pt x="0" y="0"/>
                </a:moveTo>
                <a:lnTo>
                  <a:pt x="4957918" y="0"/>
                </a:lnTo>
                <a:lnTo>
                  <a:pt x="4957918" y="2659247"/>
                </a:lnTo>
                <a:lnTo>
                  <a:pt x="0" y="26592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l-PL"/>
          </a:p>
        </p:txBody>
      </p:sp>
      <p:sp>
        <p:nvSpPr>
          <p:cNvPr id="7" name="TextBox 7"/>
          <p:cNvSpPr txBox="1"/>
          <p:nvPr/>
        </p:nvSpPr>
        <p:spPr>
          <a:xfrm>
            <a:off x="1028700" y="904875"/>
            <a:ext cx="10291271" cy="1126591"/>
          </a:xfrm>
          <a:prstGeom prst="rect">
            <a:avLst/>
          </a:prstGeom>
        </p:spPr>
        <p:txBody>
          <a:bodyPr lIns="0" tIns="0" rIns="0" bIns="0" rtlCol="0" anchor="t">
            <a:spAutoFit/>
          </a:bodyPr>
          <a:lstStyle/>
          <a:p>
            <a:pPr algn="l">
              <a:lnSpc>
                <a:spcPts val="9247"/>
              </a:lnSpc>
              <a:spcBef>
                <a:spcPct val="0"/>
              </a:spcBef>
            </a:pPr>
            <a:r>
              <a:rPr lang="en-US" sz="6605" dirty="0">
                <a:solidFill>
                  <a:srgbClr val="FDFDFD"/>
                </a:solidFill>
                <a:latin typeface="Open Sans Extra Bold"/>
                <a:ea typeface="Open Sans Extra Bold"/>
                <a:cs typeface="Open Sans Extra Bold"/>
                <a:sym typeface="Open Sans Extra Bold"/>
              </a:rPr>
              <a:t>A few stories</a:t>
            </a:r>
          </a:p>
        </p:txBody>
      </p:sp>
      <p:sp>
        <p:nvSpPr>
          <p:cNvPr id="8" name="TextBox 8"/>
          <p:cNvSpPr txBox="1"/>
          <p:nvPr/>
        </p:nvSpPr>
        <p:spPr>
          <a:xfrm>
            <a:off x="11674816" y="1884115"/>
            <a:ext cx="4713742" cy="1355628"/>
          </a:xfrm>
          <a:prstGeom prst="rect">
            <a:avLst/>
          </a:prstGeom>
        </p:spPr>
        <p:txBody>
          <a:bodyPr lIns="0" tIns="0" rIns="0" bIns="0" rtlCol="0" anchor="t">
            <a:spAutoFit/>
          </a:bodyPr>
          <a:lstStyle/>
          <a:p>
            <a:pPr algn="ctr">
              <a:lnSpc>
                <a:spcPts val="3639"/>
              </a:lnSpc>
              <a:spcBef>
                <a:spcPct val="0"/>
              </a:spcBef>
            </a:pPr>
            <a:r>
              <a:rPr lang="en-US" sz="2599" b="1" dirty="0">
                <a:solidFill>
                  <a:srgbClr val="FDFDFD"/>
                </a:solidFill>
                <a:latin typeface="Open Sans Extra Bold"/>
                <a:ea typeface="Open Sans Extra Bold"/>
                <a:cs typeface="Open Sans Extra Bold"/>
                <a:sym typeface="Open Sans Extra Bold"/>
              </a:rPr>
              <a:t>Clicking on a suspicious link and taking over your account</a:t>
            </a:r>
          </a:p>
        </p:txBody>
      </p:sp>
      <p:sp>
        <p:nvSpPr>
          <p:cNvPr id="9" name="Freeform 9"/>
          <p:cNvSpPr/>
          <p:nvPr/>
        </p:nvSpPr>
        <p:spPr>
          <a:xfrm>
            <a:off x="12753678" y="4184545"/>
            <a:ext cx="4957918" cy="2659247"/>
          </a:xfrm>
          <a:custGeom>
            <a:avLst/>
            <a:gdLst/>
            <a:ahLst/>
            <a:cxnLst/>
            <a:rect l="l" t="t" r="r" b="b"/>
            <a:pathLst>
              <a:path w="4957918" h="2659247">
                <a:moveTo>
                  <a:pt x="0" y="0"/>
                </a:moveTo>
                <a:lnTo>
                  <a:pt x="4957918" y="0"/>
                </a:lnTo>
                <a:lnTo>
                  <a:pt x="4957918" y="2659246"/>
                </a:lnTo>
                <a:lnTo>
                  <a:pt x="0" y="26592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l-PL"/>
          </a:p>
        </p:txBody>
      </p:sp>
      <p:sp>
        <p:nvSpPr>
          <p:cNvPr id="10" name="Freeform 10"/>
          <p:cNvSpPr/>
          <p:nvPr/>
        </p:nvSpPr>
        <p:spPr>
          <a:xfrm>
            <a:off x="7593656" y="3976282"/>
            <a:ext cx="4957918" cy="2659247"/>
          </a:xfrm>
          <a:custGeom>
            <a:avLst/>
            <a:gdLst/>
            <a:ahLst/>
            <a:cxnLst/>
            <a:rect l="l" t="t" r="r" b="b"/>
            <a:pathLst>
              <a:path w="4957918" h="2659247">
                <a:moveTo>
                  <a:pt x="0" y="0"/>
                </a:moveTo>
                <a:lnTo>
                  <a:pt x="4957918" y="0"/>
                </a:lnTo>
                <a:lnTo>
                  <a:pt x="4957918" y="2659246"/>
                </a:lnTo>
                <a:lnTo>
                  <a:pt x="0" y="26592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l-PL"/>
          </a:p>
        </p:txBody>
      </p:sp>
      <p:sp>
        <p:nvSpPr>
          <p:cNvPr id="11" name="Freeform 11"/>
          <p:cNvSpPr/>
          <p:nvPr/>
        </p:nvSpPr>
        <p:spPr>
          <a:xfrm>
            <a:off x="9461417" y="6949432"/>
            <a:ext cx="4957918" cy="2659247"/>
          </a:xfrm>
          <a:custGeom>
            <a:avLst/>
            <a:gdLst/>
            <a:ahLst/>
            <a:cxnLst/>
            <a:rect l="l" t="t" r="r" b="b"/>
            <a:pathLst>
              <a:path w="4957918" h="2659247">
                <a:moveTo>
                  <a:pt x="0" y="0"/>
                </a:moveTo>
                <a:lnTo>
                  <a:pt x="4957917" y="0"/>
                </a:lnTo>
                <a:lnTo>
                  <a:pt x="4957917" y="2659247"/>
                </a:lnTo>
                <a:lnTo>
                  <a:pt x="0" y="26592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l-PL"/>
          </a:p>
        </p:txBody>
      </p:sp>
      <p:sp>
        <p:nvSpPr>
          <p:cNvPr id="12" name="TextBox 12"/>
          <p:cNvSpPr txBox="1"/>
          <p:nvPr/>
        </p:nvSpPr>
        <p:spPr>
          <a:xfrm>
            <a:off x="8063306" y="4102954"/>
            <a:ext cx="3735824" cy="1817292"/>
          </a:xfrm>
          <a:prstGeom prst="rect">
            <a:avLst/>
          </a:prstGeom>
        </p:spPr>
        <p:txBody>
          <a:bodyPr wrap="square" lIns="0" tIns="0" rIns="0" bIns="0" rtlCol="0" anchor="t">
            <a:spAutoFit/>
          </a:bodyPr>
          <a:lstStyle/>
          <a:p>
            <a:pPr algn="ctr">
              <a:lnSpc>
                <a:spcPts val="3639"/>
              </a:lnSpc>
              <a:spcBef>
                <a:spcPct val="0"/>
              </a:spcBef>
            </a:pPr>
            <a:r>
              <a:rPr lang="en-US" sz="2599" b="1" dirty="0">
                <a:solidFill>
                  <a:srgbClr val="FDFDFD"/>
                </a:solidFill>
                <a:latin typeface="Open Sans Extra Bold"/>
                <a:ea typeface="Open Sans Extra Bold"/>
                <a:cs typeface="Open Sans Extra Bold"/>
                <a:sym typeface="Open Sans Extra Bold"/>
              </a:rPr>
              <a:t>Access to your account when you leave your laptop open</a:t>
            </a:r>
          </a:p>
        </p:txBody>
      </p:sp>
      <p:sp>
        <p:nvSpPr>
          <p:cNvPr id="13" name="TextBox 13"/>
          <p:cNvSpPr txBox="1"/>
          <p:nvPr/>
        </p:nvSpPr>
        <p:spPr>
          <a:xfrm>
            <a:off x="13299578" y="4662170"/>
            <a:ext cx="3866119" cy="1355628"/>
          </a:xfrm>
          <a:prstGeom prst="rect">
            <a:avLst/>
          </a:prstGeom>
        </p:spPr>
        <p:txBody>
          <a:bodyPr lIns="0" tIns="0" rIns="0" bIns="0" rtlCol="0" anchor="t">
            <a:spAutoFit/>
          </a:bodyPr>
          <a:lstStyle/>
          <a:p>
            <a:pPr algn="ctr">
              <a:lnSpc>
                <a:spcPts val="3639"/>
              </a:lnSpc>
              <a:spcBef>
                <a:spcPct val="0"/>
              </a:spcBef>
            </a:pPr>
            <a:r>
              <a:rPr lang="en-US" sz="2599" b="1" dirty="0">
                <a:solidFill>
                  <a:srgbClr val="FDFDFD"/>
                </a:solidFill>
                <a:latin typeface="Open Sans Extra Bold"/>
                <a:ea typeface="Open Sans Extra Bold"/>
                <a:cs typeface="Open Sans Extra Bold"/>
                <a:sym typeface="Open Sans Extra Bold"/>
              </a:rPr>
              <a:t>Stealing money through a weak password</a:t>
            </a:r>
          </a:p>
        </p:txBody>
      </p:sp>
      <p:sp>
        <p:nvSpPr>
          <p:cNvPr id="14" name="TextBox 14"/>
          <p:cNvSpPr txBox="1"/>
          <p:nvPr/>
        </p:nvSpPr>
        <p:spPr>
          <a:xfrm>
            <a:off x="9931218" y="7459147"/>
            <a:ext cx="4018315" cy="1355628"/>
          </a:xfrm>
          <a:prstGeom prst="rect">
            <a:avLst/>
          </a:prstGeom>
        </p:spPr>
        <p:txBody>
          <a:bodyPr lIns="0" tIns="0" rIns="0" bIns="0" rtlCol="0" anchor="t">
            <a:spAutoFit/>
          </a:bodyPr>
          <a:lstStyle/>
          <a:p>
            <a:pPr algn="ctr">
              <a:lnSpc>
                <a:spcPts val="3639"/>
              </a:lnSpc>
              <a:spcBef>
                <a:spcPct val="0"/>
              </a:spcBef>
            </a:pPr>
            <a:r>
              <a:rPr lang="en-US" sz="2599" b="1" dirty="0">
                <a:solidFill>
                  <a:srgbClr val="FDFDFD"/>
                </a:solidFill>
                <a:latin typeface="Open Sans Extra Bold"/>
                <a:ea typeface="Open Sans Extra Bold"/>
                <a:cs typeface="Open Sans Extra Bold"/>
                <a:sym typeface="Open Sans Extra Bold"/>
              </a:rPr>
              <a:t>Losing your game account after sharing your password</a:t>
            </a:r>
          </a:p>
        </p:txBody>
      </p:sp>
      <p:sp>
        <p:nvSpPr>
          <p:cNvPr id="15" name="Google Shape;129;p2">
            <a:extLst>
              <a:ext uri="{FF2B5EF4-FFF2-40B4-BE49-F238E27FC236}">
                <a16:creationId xmlns:a16="http://schemas.microsoft.com/office/drawing/2014/main" id="{EEDCCA91-56B0-A89B-A120-03C9449A9EFC}"/>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6">
              <a:alphaModFix/>
            </a:blip>
            <a:stretch>
              <a:fillRect/>
            </a:stretch>
          </a:blipFill>
          <a:ln>
            <a:noFill/>
          </a:ln>
        </p:spPr>
        <p:txBody>
          <a:bodyPr/>
          <a:lstStyle/>
          <a:p>
            <a:endParaRPr lang="pl-PL"/>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5143500"/>
          </a:xfrm>
          <a:custGeom>
            <a:avLst/>
            <a:gdLst/>
            <a:ahLst/>
            <a:cxnLst/>
            <a:rect l="l" t="t" r="r" b="b"/>
            <a:pathLst>
              <a:path w="18288000" h="5143500">
                <a:moveTo>
                  <a:pt x="0" y="0"/>
                </a:moveTo>
                <a:lnTo>
                  <a:pt x="18288000" y="0"/>
                </a:lnTo>
                <a:lnTo>
                  <a:pt x="18288000" y="5143500"/>
                </a:lnTo>
                <a:lnTo>
                  <a:pt x="0" y="5143500"/>
                </a:lnTo>
                <a:lnTo>
                  <a:pt x="0" y="0"/>
                </a:lnTo>
                <a:close/>
              </a:path>
            </a:pathLst>
          </a:custGeom>
          <a:blipFill>
            <a:blip r:embed="rId2"/>
            <a:stretch>
              <a:fillRect t="-72406" b="-64482"/>
            </a:stretch>
          </a:blipFill>
        </p:spPr>
        <p:txBody>
          <a:bodyPr/>
          <a:lstStyle/>
          <a:p>
            <a:endParaRPr lang="pl-PL"/>
          </a:p>
        </p:txBody>
      </p:sp>
      <p:grpSp>
        <p:nvGrpSpPr>
          <p:cNvPr id="3" name="Group 3"/>
          <p:cNvGrpSpPr/>
          <p:nvPr/>
        </p:nvGrpSpPr>
        <p:grpSpPr>
          <a:xfrm>
            <a:off x="0" y="9258300"/>
            <a:ext cx="18288000" cy="1028700"/>
            <a:chOff x="0" y="0"/>
            <a:chExt cx="4866164" cy="270933"/>
          </a:xfrm>
        </p:grpSpPr>
        <p:sp>
          <p:nvSpPr>
            <p:cNvPr id="4" name="Freeform 4"/>
            <p:cNvSpPr/>
            <p:nvPr/>
          </p:nvSpPr>
          <p:spPr>
            <a:xfrm>
              <a:off x="0" y="0"/>
              <a:ext cx="4866164" cy="270933"/>
            </a:xfrm>
            <a:custGeom>
              <a:avLst/>
              <a:gdLst/>
              <a:ahLst/>
              <a:cxnLst/>
              <a:rect l="l" t="t" r="r" b="b"/>
              <a:pathLst>
                <a:path w="4866164" h="270933">
                  <a:moveTo>
                    <a:pt x="0" y="0"/>
                  </a:moveTo>
                  <a:lnTo>
                    <a:pt x="4866164" y="0"/>
                  </a:lnTo>
                  <a:lnTo>
                    <a:pt x="4866164" y="270933"/>
                  </a:lnTo>
                  <a:lnTo>
                    <a:pt x="0" y="270933"/>
                  </a:lnTo>
                  <a:close/>
                </a:path>
              </a:pathLst>
            </a:custGeom>
            <a:solidFill>
              <a:srgbClr val="002060"/>
            </a:solidFill>
            <a:ln cap="sq">
              <a:noFill/>
              <a:prstDash val="solid"/>
              <a:miter/>
            </a:ln>
          </p:spPr>
          <p:txBody>
            <a:bodyPr/>
            <a:lstStyle/>
            <a:p>
              <a:endParaRPr lang="pl-PL" dirty="0"/>
            </a:p>
          </p:txBody>
        </p:sp>
        <p:sp>
          <p:nvSpPr>
            <p:cNvPr id="5" name="TextBox 5"/>
            <p:cNvSpPr txBox="1"/>
            <p:nvPr/>
          </p:nvSpPr>
          <p:spPr>
            <a:xfrm>
              <a:off x="0" y="-38100"/>
              <a:ext cx="4866164" cy="309033"/>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6" name="Group 6"/>
          <p:cNvGrpSpPr/>
          <p:nvPr/>
        </p:nvGrpSpPr>
        <p:grpSpPr>
          <a:xfrm>
            <a:off x="3367558" y="2590556"/>
            <a:ext cx="11552885" cy="5105887"/>
            <a:chOff x="0" y="0"/>
            <a:chExt cx="3042735" cy="1344760"/>
          </a:xfrm>
          <a:solidFill>
            <a:srgbClr val="002060"/>
          </a:solidFill>
        </p:grpSpPr>
        <p:sp>
          <p:nvSpPr>
            <p:cNvPr id="7" name="Freeform 7"/>
            <p:cNvSpPr/>
            <p:nvPr/>
          </p:nvSpPr>
          <p:spPr>
            <a:xfrm>
              <a:off x="0" y="0"/>
              <a:ext cx="3042735" cy="1344760"/>
            </a:xfrm>
            <a:custGeom>
              <a:avLst/>
              <a:gdLst/>
              <a:ahLst/>
              <a:cxnLst/>
              <a:rect l="l" t="t" r="r" b="b"/>
              <a:pathLst>
                <a:path w="3042735" h="1344760">
                  <a:moveTo>
                    <a:pt x="0" y="0"/>
                  </a:moveTo>
                  <a:lnTo>
                    <a:pt x="3042735" y="0"/>
                  </a:lnTo>
                  <a:lnTo>
                    <a:pt x="3042735" y="1344760"/>
                  </a:lnTo>
                  <a:lnTo>
                    <a:pt x="0" y="1344760"/>
                  </a:lnTo>
                  <a:close/>
                </a:path>
              </a:pathLst>
            </a:custGeom>
            <a:grpFill/>
            <a:ln cap="sq">
              <a:noFill/>
              <a:prstDash val="solid"/>
              <a:miter/>
            </a:ln>
          </p:spPr>
          <p:txBody>
            <a:bodyPr/>
            <a:lstStyle/>
            <a:p>
              <a:endParaRPr lang="pl-PL"/>
            </a:p>
          </p:txBody>
        </p:sp>
        <p:sp>
          <p:nvSpPr>
            <p:cNvPr id="8" name="TextBox 8"/>
            <p:cNvSpPr txBox="1"/>
            <p:nvPr/>
          </p:nvSpPr>
          <p:spPr>
            <a:xfrm>
              <a:off x="0" y="-38100"/>
              <a:ext cx="3042735" cy="1382860"/>
            </a:xfrm>
            <a:prstGeom prst="rect">
              <a:avLst/>
            </a:prstGeom>
            <a:grpFill/>
          </p:spPr>
          <p:txBody>
            <a:bodyPr lIns="50800" tIns="50800" rIns="50800" bIns="50800" rtlCol="0" anchor="ctr"/>
            <a:lstStyle/>
            <a:p>
              <a:pPr marL="0" lvl="0" indent="0" algn="ctr">
                <a:lnSpc>
                  <a:spcPts val="2659"/>
                </a:lnSpc>
                <a:spcBef>
                  <a:spcPct val="0"/>
                </a:spcBef>
              </a:pPr>
              <a:endParaRPr/>
            </a:p>
          </p:txBody>
        </p:sp>
      </p:grpSp>
      <p:sp>
        <p:nvSpPr>
          <p:cNvPr id="9" name="TextBox 9"/>
          <p:cNvSpPr txBox="1"/>
          <p:nvPr/>
        </p:nvSpPr>
        <p:spPr>
          <a:xfrm>
            <a:off x="6269838" y="2903493"/>
            <a:ext cx="5565622" cy="3063963"/>
          </a:xfrm>
          <a:prstGeom prst="rect">
            <a:avLst/>
          </a:prstGeom>
        </p:spPr>
        <p:txBody>
          <a:bodyPr lIns="0" tIns="0" rIns="0" bIns="0" rtlCol="0" anchor="t">
            <a:spAutoFit/>
          </a:bodyPr>
          <a:lstStyle/>
          <a:p>
            <a:pPr marL="0" lvl="0" indent="0" algn="ctr">
              <a:lnSpc>
                <a:spcPts val="8195"/>
              </a:lnSpc>
              <a:spcBef>
                <a:spcPct val="0"/>
              </a:spcBef>
            </a:pPr>
            <a:r>
              <a:rPr lang="en-US" sz="5854" dirty="0">
                <a:solidFill>
                  <a:srgbClr val="FDFDFD"/>
                </a:solidFill>
                <a:latin typeface="Open Sans Extra Bold"/>
                <a:ea typeface="Open Sans Extra Bold"/>
                <a:cs typeface="Open Sans Extra Bold"/>
                <a:sym typeface="Open Sans Extra Bold"/>
              </a:rPr>
              <a:t>Four steps: How to be safe?</a:t>
            </a:r>
          </a:p>
        </p:txBody>
      </p:sp>
      <p:sp>
        <p:nvSpPr>
          <p:cNvPr id="10" name="Google Shape;129;p2">
            <a:extLst>
              <a:ext uri="{FF2B5EF4-FFF2-40B4-BE49-F238E27FC236}">
                <a16:creationId xmlns:a16="http://schemas.microsoft.com/office/drawing/2014/main" id="{A95B98BC-D04F-4CCF-B434-8CD0A851B497}"/>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3">
              <a:alphaModFix/>
            </a:blip>
            <a:stretch>
              <a:fillRect/>
            </a:stretch>
          </a:blipFill>
          <a:ln>
            <a:noFill/>
          </a:ln>
        </p:spPr>
        <p:txBody>
          <a:bodyPr/>
          <a:lstStyle/>
          <a:p>
            <a:endParaRPr lang="pl-PL"/>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5143500"/>
          </a:xfrm>
          <a:custGeom>
            <a:avLst/>
            <a:gdLst/>
            <a:ahLst/>
            <a:cxnLst/>
            <a:rect l="l" t="t" r="r" b="b"/>
            <a:pathLst>
              <a:path w="18288000" h="5143500">
                <a:moveTo>
                  <a:pt x="0" y="0"/>
                </a:moveTo>
                <a:lnTo>
                  <a:pt x="18288000" y="0"/>
                </a:lnTo>
                <a:lnTo>
                  <a:pt x="18288000" y="5143500"/>
                </a:lnTo>
                <a:lnTo>
                  <a:pt x="0" y="5143500"/>
                </a:lnTo>
                <a:lnTo>
                  <a:pt x="0" y="0"/>
                </a:lnTo>
                <a:close/>
              </a:path>
            </a:pathLst>
          </a:custGeom>
          <a:blipFill>
            <a:blip r:embed="rId2"/>
            <a:stretch>
              <a:fillRect t="-50000" b="-50000"/>
            </a:stretch>
          </a:blipFill>
        </p:spPr>
        <p:txBody>
          <a:bodyPr/>
          <a:lstStyle/>
          <a:p>
            <a:endParaRPr lang="pl-PL"/>
          </a:p>
        </p:txBody>
      </p:sp>
      <p:grpSp>
        <p:nvGrpSpPr>
          <p:cNvPr id="3" name="Group 3"/>
          <p:cNvGrpSpPr/>
          <p:nvPr/>
        </p:nvGrpSpPr>
        <p:grpSpPr>
          <a:xfrm>
            <a:off x="0" y="9258300"/>
            <a:ext cx="18288000" cy="1028700"/>
            <a:chOff x="0" y="0"/>
            <a:chExt cx="4866164" cy="270933"/>
          </a:xfrm>
          <a:solidFill>
            <a:srgbClr val="002060"/>
          </a:solidFill>
        </p:grpSpPr>
        <p:sp>
          <p:nvSpPr>
            <p:cNvPr id="4" name="Freeform 4"/>
            <p:cNvSpPr/>
            <p:nvPr/>
          </p:nvSpPr>
          <p:spPr>
            <a:xfrm>
              <a:off x="0" y="0"/>
              <a:ext cx="4866164" cy="270933"/>
            </a:xfrm>
            <a:custGeom>
              <a:avLst/>
              <a:gdLst/>
              <a:ahLst/>
              <a:cxnLst/>
              <a:rect l="l" t="t" r="r" b="b"/>
              <a:pathLst>
                <a:path w="4866164" h="270933">
                  <a:moveTo>
                    <a:pt x="0" y="0"/>
                  </a:moveTo>
                  <a:lnTo>
                    <a:pt x="4866164" y="0"/>
                  </a:lnTo>
                  <a:lnTo>
                    <a:pt x="4866164" y="270933"/>
                  </a:lnTo>
                  <a:lnTo>
                    <a:pt x="0" y="270933"/>
                  </a:lnTo>
                  <a:close/>
                </a:path>
              </a:pathLst>
            </a:custGeom>
            <a:grpFill/>
            <a:ln cap="sq">
              <a:noFill/>
              <a:prstDash val="solid"/>
              <a:miter/>
            </a:ln>
          </p:spPr>
          <p:txBody>
            <a:bodyPr/>
            <a:lstStyle/>
            <a:p>
              <a:endParaRPr lang="pl-PL"/>
            </a:p>
          </p:txBody>
        </p:sp>
        <p:sp>
          <p:nvSpPr>
            <p:cNvPr id="5" name="TextBox 5"/>
            <p:cNvSpPr txBox="1"/>
            <p:nvPr/>
          </p:nvSpPr>
          <p:spPr>
            <a:xfrm>
              <a:off x="0" y="-38100"/>
              <a:ext cx="4866164" cy="309033"/>
            </a:xfrm>
            <a:prstGeom prst="rect">
              <a:avLst/>
            </a:prstGeom>
            <a:grpFill/>
          </p:spPr>
          <p:txBody>
            <a:bodyPr lIns="50800" tIns="50800" rIns="50800" bIns="50800" rtlCol="0" anchor="ctr"/>
            <a:lstStyle/>
            <a:p>
              <a:pPr marL="0" lvl="0" indent="0" algn="ctr">
                <a:lnSpc>
                  <a:spcPts val="2659"/>
                </a:lnSpc>
                <a:spcBef>
                  <a:spcPct val="0"/>
                </a:spcBef>
              </a:pPr>
              <a:endParaRPr/>
            </a:p>
          </p:txBody>
        </p:sp>
      </p:grpSp>
      <p:grpSp>
        <p:nvGrpSpPr>
          <p:cNvPr id="6" name="Group 6"/>
          <p:cNvGrpSpPr/>
          <p:nvPr/>
        </p:nvGrpSpPr>
        <p:grpSpPr>
          <a:xfrm>
            <a:off x="3367558" y="2590556"/>
            <a:ext cx="11552885" cy="5105887"/>
            <a:chOff x="0" y="0"/>
            <a:chExt cx="3042735" cy="1344760"/>
          </a:xfrm>
        </p:grpSpPr>
        <p:sp>
          <p:nvSpPr>
            <p:cNvPr id="7" name="Freeform 7"/>
            <p:cNvSpPr/>
            <p:nvPr/>
          </p:nvSpPr>
          <p:spPr>
            <a:xfrm>
              <a:off x="0" y="0"/>
              <a:ext cx="3042735" cy="1344760"/>
            </a:xfrm>
            <a:custGeom>
              <a:avLst/>
              <a:gdLst/>
              <a:ahLst/>
              <a:cxnLst/>
              <a:rect l="l" t="t" r="r" b="b"/>
              <a:pathLst>
                <a:path w="3042735" h="1344760">
                  <a:moveTo>
                    <a:pt x="0" y="0"/>
                  </a:moveTo>
                  <a:lnTo>
                    <a:pt x="3042735" y="0"/>
                  </a:lnTo>
                  <a:lnTo>
                    <a:pt x="3042735" y="1344760"/>
                  </a:lnTo>
                  <a:lnTo>
                    <a:pt x="0" y="1344760"/>
                  </a:lnTo>
                  <a:close/>
                </a:path>
              </a:pathLst>
            </a:custGeom>
            <a:solidFill>
              <a:srgbClr val="002060"/>
            </a:solidFill>
            <a:ln cap="sq">
              <a:noFill/>
              <a:prstDash val="solid"/>
              <a:miter/>
            </a:ln>
          </p:spPr>
          <p:txBody>
            <a:bodyPr/>
            <a:lstStyle/>
            <a:p>
              <a:endParaRPr lang="pl-PL" dirty="0"/>
            </a:p>
          </p:txBody>
        </p:sp>
        <p:sp>
          <p:nvSpPr>
            <p:cNvPr id="8" name="TextBox 8"/>
            <p:cNvSpPr txBox="1"/>
            <p:nvPr/>
          </p:nvSpPr>
          <p:spPr>
            <a:xfrm>
              <a:off x="0" y="-123825"/>
              <a:ext cx="3042735" cy="1468585"/>
            </a:xfrm>
            <a:prstGeom prst="rect">
              <a:avLst/>
            </a:prstGeom>
          </p:spPr>
          <p:txBody>
            <a:bodyPr lIns="50800" tIns="50800" rIns="50800" bIns="50800" rtlCol="0" anchor="ctr"/>
            <a:lstStyle/>
            <a:p>
              <a:pPr algn="ctr">
                <a:lnSpc>
                  <a:spcPts val="8119"/>
                </a:lnSpc>
              </a:pPr>
              <a:r>
                <a:rPr lang="en-US" sz="5799" dirty="0">
                  <a:solidFill>
                    <a:srgbClr val="E9E9E9"/>
                  </a:solidFill>
                  <a:latin typeface="Open Sans Extra Bold"/>
                  <a:ea typeface="Open Sans Extra Bold"/>
                  <a:cs typeface="Open Sans Extra Bold"/>
                  <a:sym typeface="Open Sans Extra Bold"/>
                </a:rPr>
                <a:t>1. Long passwords</a:t>
              </a:r>
            </a:p>
          </p:txBody>
        </p:sp>
      </p:grpSp>
      <p:sp>
        <p:nvSpPr>
          <p:cNvPr id="9" name="TextBox 9"/>
          <p:cNvSpPr txBox="1"/>
          <p:nvPr/>
        </p:nvSpPr>
        <p:spPr>
          <a:xfrm>
            <a:off x="2847970" y="2889392"/>
            <a:ext cx="12403843" cy="572025"/>
          </a:xfrm>
          <a:prstGeom prst="rect">
            <a:avLst/>
          </a:prstGeom>
        </p:spPr>
        <p:txBody>
          <a:bodyPr lIns="0" tIns="0" rIns="0" bIns="0" rtlCol="0" anchor="t">
            <a:spAutoFit/>
          </a:bodyPr>
          <a:lstStyle/>
          <a:p>
            <a:pPr marL="0" lvl="0" indent="0" algn="ctr">
              <a:lnSpc>
                <a:spcPts val="4696"/>
              </a:lnSpc>
              <a:spcBef>
                <a:spcPct val="0"/>
              </a:spcBef>
            </a:pPr>
            <a:r>
              <a:rPr lang="en-US" sz="3354" dirty="0">
                <a:solidFill>
                  <a:srgbClr val="FDFDFD"/>
                </a:solidFill>
                <a:latin typeface="Open Sans Extra Bold"/>
                <a:ea typeface="Open Sans Extra Bold"/>
                <a:cs typeface="Open Sans Extra Bold"/>
                <a:sym typeface="Open Sans Extra Bold"/>
              </a:rPr>
              <a:t>Four steps: How to be safe?</a:t>
            </a:r>
          </a:p>
        </p:txBody>
      </p:sp>
      <p:sp>
        <p:nvSpPr>
          <p:cNvPr id="10" name="TextBox 10"/>
          <p:cNvSpPr txBox="1"/>
          <p:nvPr/>
        </p:nvSpPr>
        <p:spPr>
          <a:xfrm>
            <a:off x="3273449" y="5993464"/>
            <a:ext cx="11552885" cy="1012191"/>
          </a:xfrm>
          <a:prstGeom prst="rect">
            <a:avLst/>
          </a:prstGeom>
        </p:spPr>
        <p:txBody>
          <a:bodyPr lIns="0" tIns="0" rIns="0" bIns="0" rtlCol="0" anchor="t">
            <a:spAutoFit/>
          </a:bodyPr>
          <a:lstStyle/>
          <a:p>
            <a:pPr algn="ctr">
              <a:lnSpc>
                <a:spcPts val="4059"/>
              </a:lnSpc>
              <a:spcBef>
                <a:spcPct val="0"/>
              </a:spcBef>
            </a:pPr>
            <a:r>
              <a:rPr lang="en-US" sz="2899" b="1" dirty="0">
                <a:solidFill>
                  <a:srgbClr val="E9E9E9"/>
                </a:solidFill>
                <a:latin typeface="Open Sans Extra Bold"/>
                <a:ea typeface="Open Sans Extra Bold"/>
                <a:cs typeface="Open Sans Extra Bold"/>
                <a:sym typeface="Open Sans Extra Bold"/>
              </a:rPr>
              <a:t>Minimum 12 characters. The longer, the better!</a:t>
            </a:r>
          </a:p>
          <a:p>
            <a:pPr algn="ctr">
              <a:lnSpc>
                <a:spcPts val="4059"/>
              </a:lnSpc>
              <a:spcBef>
                <a:spcPct val="0"/>
              </a:spcBef>
            </a:pPr>
            <a:r>
              <a:rPr lang="en-US" sz="2899" b="1" dirty="0">
                <a:solidFill>
                  <a:srgbClr val="E9E9E9"/>
                </a:solidFill>
                <a:latin typeface="Open Sans Extra Bold"/>
                <a:ea typeface="Open Sans Extra Bold"/>
                <a:cs typeface="Open Sans Extra Bold"/>
                <a:sym typeface="Open Sans Extra Bold"/>
              </a:rPr>
              <a:t>Example: T0t@llyS3cur3!2024</a:t>
            </a:r>
          </a:p>
        </p:txBody>
      </p:sp>
      <p:sp>
        <p:nvSpPr>
          <p:cNvPr id="11" name="Google Shape;129;p2">
            <a:extLst>
              <a:ext uri="{FF2B5EF4-FFF2-40B4-BE49-F238E27FC236}">
                <a16:creationId xmlns:a16="http://schemas.microsoft.com/office/drawing/2014/main" id="{3091B046-3736-8ACF-27FF-EAA09D8494D9}"/>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3">
              <a:alphaModFix/>
            </a:blip>
            <a:stretch>
              <a:fillRect/>
            </a:stretch>
          </a:blipFill>
          <a:ln>
            <a:noFill/>
          </a:ln>
        </p:spPr>
        <p:txBody>
          <a:bodyPr/>
          <a:lstStyle/>
          <a:p>
            <a:endParaRPr lang="pl-PL"/>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5143500"/>
          </a:xfrm>
          <a:custGeom>
            <a:avLst/>
            <a:gdLst/>
            <a:ahLst/>
            <a:cxnLst/>
            <a:rect l="l" t="t" r="r" b="b"/>
            <a:pathLst>
              <a:path w="18288000" h="5143500">
                <a:moveTo>
                  <a:pt x="0" y="0"/>
                </a:moveTo>
                <a:lnTo>
                  <a:pt x="18288000" y="0"/>
                </a:lnTo>
                <a:lnTo>
                  <a:pt x="18288000" y="5143500"/>
                </a:lnTo>
                <a:lnTo>
                  <a:pt x="0" y="5143500"/>
                </a:lnTo>
                <a:lnTo>
                  <a:pt x="0" y="0"/>
                </a:lnTo>
                <a:close/>
              </a:path>
            </a:pathLst>
          </a:custGeom>
          <a:blipFill>
            <a:blip r:embed="rId2"/>
            <a:stretch>
              <a:fillRect t="-36074" b="-36074"/>
            </a:stretch>
          </a:blipFill>
        </p:spPr>
        <p:txBody>
          <a:bodyPr/>
          <a:lstStyle/>
          <a:p>
            <a:endParaRPr lang="pl-PL"/>
          </a:p>
        </p:txBody>
      </p:sp>
      <p:grpSp>
        <p:nvGrpSpPr>
          <p:cNvPr id="3" name="Group 3"/>
          <p:cNvGrpSpPr/>
          <p:nvPr/>
        </p:nvGrpSpPr>
        <p:grpSpPr>
          <a:xfrm>
            <a:off x="0" y="9258300"/>
            <a:ext cx="18288000" cy="1028700"/>
            <a:chOff x="0" y="0"/>
            <a:chExt cx="4866164" cy="270933"/>
          </a:xfrm>
        </p:grpSpPr>
        <p:sp>
          <p:nvSpPr>
            <p:cNvPr id="4" name="Freeform 4"/>
            <p:cNvSpPr/>
            <p:nvPr/>
          </p:nvSpPr>
          <p:spPr>
            <a:xfrm>
              <a:off x="0" y="0"/>
              <a:ext cx="4866164" cy="270933"/>
            </a:xfrm>
            <a:custGeom>
              <a:avLst/>
              <a:gdLst/>
              <a:ahLst/>
              <a:cxnLst/>
              <a:rect l="l" t="t" r="r" b="b"/>
              <a:pathLst>
                <a:path w="4866164" h="270933">
                  <a:moveTo>
                    <a:pt x="0" y="0"/>
                  </a:moveTo>
                  <a:lnTo>
                    <a:pt x="4866164" y="0"/>
                  </a:lnTo>
                  <a:lnTo>
                    <a:pt x="4866164" y="270933"/>
                  </a:lnTo>
                  <a:lnTo>
                    <a:pt x="0" y="270933"/>
                  </a:lnTo>
                  <a:close/>
                </a:path>
              </a:pathLst>
            </a:custGeom>
            <a:solidFill>
              <a:srgbClr val="002060"/>
            </a:solidFill>
            <a:ln cap="sq">
              <a:noFill/>
              <a:prstDash val="solid"/>
              <a:miter/>
            </a:ln>
          </p:spPr>
          <p:txBody>
            <a:bodyPr/>
            <a:lstStyle/>
            <a:p>
              <a:endParaRPr lang="pl-PL"/>
            </a:p>
          </p:txBody>
        </p:sp>
        <p:sp>
          <p:nvSpPr>
            <p:cNvPr id="5" name="TextBox 5"/>
            <p:cNvSpPr txBox="1"/>
            <p:nvPr/>
          </p:nvSpPr>
          <p:spPr>
            <a:xfrm>
              <a:off x="0" y="-38100"/>
              <a:ext cx="4866164" cy="309033"/>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6" name="Group 6"/>
          <p:cNvGrpSpPr/>
          <p:nvPr/>
        </p:nvGrpSpPr>
        <p:grpSpPr>
          <a:xfrm>
            <a:off x="3367558" y="2590556"/>
            <a:ext cx="11552885" cy="5105887"/>
            <a:chOff x="0" y="0"/>
            <a:chExt cx="3042735" cy="1344760"/>
          </a:xfrm>
        </p:grpSpPr>
        <p:sp>
          <p:nvSpPr>
            <p:cNvPr id="7" name="Freeform 7"/>
            <p:cNvSpPr/>
            <p:nvPr/>
          </p:nvSpPr>
          <p:spPr>
            <a:xfrm>
              <a:off x="0" y="0"/>
              <a:ext cx="3042735" cy="1344760"/>
            </a:xfrm>
            <a:custGeom>
              <a:avLst/>
              <a:gdLst/>
              <a:ahLst/>
              <a:cxnLst/>
              <a:rect l="l" t="t" r="r" b="b"/>
              <a:pathLst>
                <a:path w="3042735" h="1344760">
                  <a:moveTo>
                    <a:pt x="0" y="0"/>
                  </a:moveTo>
                  <a:lnTo>
                    <a:pt x="3042735" y="0"/>
                  </a:lnTo>
                  <a:lnTo>
                    <a:pt x="3042735" y="1344760"/>
                  </a:lnTo>
                  <a:lnTo>
                    <a:pt x="0" y="1344760"/>
                  </a:lnTo>
                  <a:close/>
                </a:path>
              </a:pathLst>
            </a:custGeom>
            <a:solidFill>
              <a:srgbClr val="002060"/>
            </a:solidFill>
            <a:ln cap="sq">
              <a:noFill/>
              <a:prstDash val="solid"/>
              <a:miter/>
            </a:ln>
          </p:spPr>
          <p:txBody>
            <a:bodyPr/>
            <a:lstStyle/>
            <a:p>
              <a:endParaRPr lang="pl-PL" dirty="0"/>
            </a:p>
          </p:txBody>
        </p:sp>
        <p:sp>
          <p:nvSpPr>
            <p:cNvPr id="8" name="TextBox 8"/>
            <p:cNvSpPr txBox="1"/>
            <p:nvPr/>
          </p:nvSpPr>
          <p:spPr>
            <a:xfrm>
              <a:off x="0" y="-123825"/>
              <a:ext cx="3042735" cy="1468585"/>
            </a:xfrm>
            <a:prstGeom prst="rect">
              <a:avLst/>
            </a:prstGeom>
          </p:spPr>
          <p:txBody>
            <a:bodyPr lIns="50800" tIns="50800" rIns="50800" bIns="50800" rtlCol="0" anchor="ctr"/>
            <a:lstStyle/>
            <a:p>
              <a:pPr algn="ctr">
                <a:lnSpc>
                  <a:spcPts val="8119"/>
                </a:lnSpc>
              </a:pPr>
              <a:r>
                <a:rPr lang="en-US" sz="5799" dirty="0">
                  <a:solidFill>
                    <a:srgbClr val="E9E9E9"/>
                  </a:solidFill>
                  <a:latin typeface="Open Sans Extra Bold"/>
                  <a:ea typeface="Open Sans Extra Bold"/>
                  <a:cs typeface="Open Sans Extra Bold"/>
                  <a:sym typeface="Open Sans Extra Bold"/>
                </a:rPr>
                <a:t>2. Random passwords</a:t>
              </a:r>
            </a:p>
          </p:txBody>
        </p:sp>
      </p:grpSp>
      <p:sp>
        <p:nvSpPr>
          <p:cNvPr id="9" name="TextBox 9"/>
          <p:cNvSpPr txBox="1"/>
          <p:nvPr/>
        </p:nvSpPr>
        <p:spPr>
          <a:xfrm>
            <a:off x="2847970" y="2889392"/>
            <a:ext cx="12403843" cy="572025"/>
          </a:xfrm>
          <a:prstGeom prst="rect">
            <a:avLst/>
          </a:prstGeom>
        </p:spPr>
        <p:txBody>
          <a:bodyPr lIns="0" tIns="0" rIns="0" bIns="0" rtlCol="0" anchor="t">
            <a:spAutoFit/>
          </a:bodyPr>
          <a:lstStyle/>
          <a:p>
            <a:pPr marL="0" lvl="0" indent="0" algn="ctr">
              <a:lnSpc>
                <a:spcPts val="4696"/>
              </a:lnSpc>
              <a:spcBef>
                <a:spcPct val="0"/>
              </a:spcBef>
            </a:pPr>
            <a:r>
              <a:rPr lang="en-US" sz="3354" dirty="0">
                <a:solidFill>
                  <a:srgbClr val="FDFDFD"/>
                </a:solidFill>
                <a:latin typeface="Open Sans Extra Bold"/>
                <a:ea typeface="Open Sans Extra Bold"/>
                <a:cs typeface="Open Sans Extra Bold"/>
                <a:sym typeface="Open Sans Extra Bold"/>
              </a:rPr>
              <a:t>Four steps: How to be safe?</a:t>
            </a:r>
          </a:p>
        </p:txBody>
      </p:sp>
      <p:sp>
        <p:nvSpPr>
          <p:cNvPr id="10" name="TextBox 10"/>
          <p:cNvSpPr txBox="1"/>
          <p:nvPr/>
        </p:nvSpPr>
        <p:spPr>
          <a:xfrm>
            <a:off x="3367558" y="5655553"/>
            <a:ext cx="11552885" cy="1541897"/>
          </a:xfrm>
          <a:prstGeom prst="rect">
            <a:avLst/>
          </a:prstGeom>
        </p:spPr>
        <p:txBody>
          <a:bodyPr lIns="0" tIns="0" rIns="0" bIns="0" rtlCol="0" anchor="t">
            <a:spAutoFit/>
          </a:bodyPr>
          <a:lstStyle/>
          <a:p>
            <a:pPr algn="ctr">
              <a:lnSpc>
                <a:spcPts val="4059"/>
              </a:lnSpc>
            </a:pPr>
            <a:r>
              <a:rPr lang="en-US" sz="2899" dirty="0">
                <a:solidFill>
                  <a:srgbClr val="E9E9E9"/>
                </a:solidFill>
                <a:latin typeface="Open Sans Extra Bold"/>
                <a:ea typeface="Open Sans Extra Bold"/>
                <a:cs typeface="Open Sans Extra Bold"/>
                <a:sym typeface="Open Sans Extra Bold"/>
              </a:rPr>
              <a:t>Use random, </a:t>
            </a:r>
            <a:r>
              <a:rPr lang="en-US" sz="2899" dirty="0" err="1">
                <a:solidFill>
                  <a:srgbClr val="E9E9E9"/>
                </a:solidFill>
                <a:latin typeface="Open Sans Extra Bold"/>
                <a:ea typeface="Open Sans Extra Bold"/>
                <a:cs typeface="Open Sans Extra Bold"/>
                <a:sym typeface="Open Sans Extra Bold"/>
              </a:rPr>
              <a:t>undictionary</a:t>
            </a:r>
            <a:r>
              <a:rPr lang="en-US" sz="2899" dirty="0">
                <a:solidFill>
                  <a:srgbClr val="E9E9E9"/>
                </a:solidFill>
                <a:latin typeface="Open Sans Extra Bold"/>
                <a:ea typeface="Open Sans Extra Bold"/>
                <a:cs typeface="Open Sans Extra Bold"/>
                <a:sym typeface="Open Sans Extra Bold"/>
              </a:rPr>
              <a:t>-based strings and expressions.</a:t>
            </a:r>
          </a:p>
          <a:p>
            <a:pPr algn="ctr">
              <a:lnSpc>
                <a:spcPts val="4059"/>
              </a:lnSpc>
            </a:pPr>
            <a:r>
              <a:rPr lang="en-US" sz="2899" dirty="0">
                <a:solidFill>
                  <a:srgbClr val="E9E9E9"/>
                </a:solidFill>
                <a:latin typeface="Open Sans Extra Bold"/>
                <a:ea typeface="Open Sans Extra Bold"/>
                <a:cs typeface="Open Sans Extra Bold"/>
                <a:sym typeface="Open Sans Extra Bold"/>
              </a:rPr>
              <a:t>Example: G$8w! XpK23z or </a:t>
            </a:r>
            <a:r>
              <a:rPr lang="en-US" sz="2899" dirty="0" err="1">
                <a:solidFill>
                  <a:srgbClr val="E9E9E9"/>
                </a:solidFill>
                <a:latin typeface="Open Sans Extra Bold"/>
                <a:ea typeface="Open Sans Extra Bold"/>
                <a:cs typeface="Open Sans Extra Bold"/>
                <a:sym typeface="Open Sans Extra Bold"/>
              </a:rPr>
              <a:t>tepskttuwizoMa</a:t>
            </a:r>
            <a:endParaRPr lang="en-US" sz="2899" dirty="0">
              <a:solidFill>
                <a:srgbClr val="E9E9E9"/>
              </a:solidFill>
              <a:latin typeface="Open Sans Extra Bold"/>
              <a:ea typeface="Open Sans Extra Bold"/>
              <a:cs typeface="Open Sans Extra Bold"/>
              <a:sym typeface="Open Sans Extra Bold"/>
            </a:endParaRPr>
          </a:p>
          <a:p>
            <a:pPr algn="ctr">
              <a:lnSpc>
                <a:spcPts val="4059"/>
              </a:lnSpc>
              <a:spcBef>
                <a:spcPct val="0"/>
              </a:spcBef>
            </a:pPr>
            <a:endParaRPr lang="en-US" sz="2899" dirty="0">
              <a:solidFill>
                <a:srgbClr val="E9E9E9"/>
              </a:solidFill>
              <a:latin typeface="Open Sans Extra Bold"/>
              <a:ea typeface="Open Sans Extra Bold"/>
              <a:cs typeface="Open Sans Extra Bold"/>
              <a:sym typeface="Open Sans Extra Bold"/>
            </a:endParaRPr>
          </a:p>
        </p:txBody>
      </p:sp>
      <p:sp>
        <p:nvSpPr>
          <p:cNvPr id="11" name="Google Shape;129;p2">
            <a:extLst>
              <a:ext uri="{FF2B5EF4-FFF2-40B4-BE49-F238E27FC236}">
                <a16:creationId xmlns:a16="http://schemas.microsoft.com/office/drawing/2014/main" id="{0B823463-C2F5-999D-F53C-50E191AF8BDA}"/>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3">
              <a:alphaModFix/>
            </a:blip>
            <a:stretch>
              <a:fillRect/>
            </a:stretch>
          </a:blipFill>
          <a:ln>
            <a:noFill/>
          </a:ln>
        </p:spPr>
        <p:txBody>
          <a:bodyPr/>
          <a:lstStyle/>
          <a:p>
            <a:endParaRPr lang="pl-PL"/>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5143500"/>
          </a:xfrm>
          <a:custGeom>
            <a:avLst/>
            <a:gdLst/>
            <a:ahLst/>
            <a:cxnLst/>
            <a:rect l="l" t="t" r="r" b="b"/>
            <a:pathLst>
              <a:path w="18288000" h="5143500">
                <a:moveTo>
                  <a:pt x="0" y="0"/>
                </a:moveTo>
                <a:lnTo>
                  <a:pt x="18288000" y="0"/>
                </a:lnTo>
                <a:lnTo>
                  <a:pt x="18288000" y="5143500"/>
                </a:lnTo>
                <a:lnTo>
                  <a:pt x="0" y="5143500"/>
                </a:lnTo>
                <a:lnTo>
                  <a:pt x="0" y="0"/>
                </a:lnTo>
                <a:close/>
              </a:path>
            </a:pathLst>
          </a:custGeom>
          <a:blipFill>
            <a:blip r:embed="rId2"/>
            <a:stretch>
              <a:fillRect t="-71333" b="-71333"/>
            </a:stretch>
          </a:blipFill>
        </p:spPr>
        <p:txBody>
          <a:bodyPr/>
          <a:lstStyle/>
          <a:p>
            <a:endParaRPr lang="pl-PL"/>
          </a:p>
        </p:txBody>
      </p:sp>
      <p:grpSp>
        <p:nvGrpSpPr>
          <p:cNvPr id="3" name="Group 3"/>
          <p:cNvGrpSpPr/>
          <p:nvPr/>
        </p:nvGrpSpPr>
        <p:grpSpPr>
          <a:xfrm>
            <a:off x="-188217" y="9113639"/>
            <a:ext cx="18476217" cy="1173361"/>
            <a:chOff x="0" y="-38100"/>
            <a:chExt cx="4866164" cy="309033"/>
          </a:xfrm>
        </p:grpSpPr>
        <p:sp>
          <p:nvSpPr>
            <p:cNvPr id="4" name="Freeform 4"/>
            <p:cNvSpPr/>
            <p:nvPr/>
          </p:nvSpPr>
          <p:spPr>
            <a:xfrm>
              <a:off x="49572" y="0"/>
              <a:ext cx="4816592" cy="270933"/>
            </a:xfrm>
            <a:custGeom>
              <a:avLst/>
              <a:gdLst/>
              <a:ahLst/>
              <a:cxnLst/>
              <a:rect l="l" t="t" r="r" b="b"/>
              <a:pathLst>
                <a:path w="4866164" h="270933">
                  <a:moveTo>
                    <a:pt x="0" y="0"/>
                  </a:moveTo>
                  <a:lnTo>
                    <a:pt x="4866164" y="0"/>
                  </a:lnTo>
                  <a:lnTo>
                    <a:pt x="4866164" y="270933"/>
                  </a:lnTo>
                  <a:lnTo>
                    <a:pt x="0" y="270933"/>
                  </a:lnTo>
                  <a:close/>
                </a:path>
              </a:pathLst>
            </a:custGeom>
            <a:solidFill>
              <a:srgbClr val="002060"/>
            </a:solidFill>
            <a:ln cap="sq">
              <a:noFill/>
              <a:prstDash val="solid"/>
              <a:miter/>
            </a:ln>
          </p:spPr>
          <p:txBody>
            <a:bodyPr/>
            <a:lstStyle/>
            <a:p>
              <a:endParaRPr lang="pl-PL" dirty="0"/>
            </a:p>
          </p:txBody>
        </p:sp>
        <p:sp>
          <p:nvSpPr>
            <p:cNvPr id="5" name="TextBox 5"/>
            <p:cNvSpPr txBox="1"/>
            <p:nvPr/>
          </p:nvSpPr>
          <p:spPr>
            <a:xfrm>
              <a:off x="0" y="-38100"/>
              <a:ext cx="4866164" cy="309033"/>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6" name="Group 6"/>
          <p:cNvGrpSpPr/>
          <p:nvPr/>
        </p:nvGrpSpPr>
        <p:grpSpPr>
          <a:xfrm>
            <a:off x="3367558" y="2590556"/>
            <a:ext cx="11552885" cy="5105887"/>
            <a:chOff x="0" y="0"/>
            <a:chExt cx="3042735" cy="1344760"/>
          </a:xfrm>
        </p:grpSpPr>
        <p:sp>
          <p:nvSpPr>
            <p:cNvPr id="7" name="Freeform 7"/>
            <p:cNvSpPr/>
            <p:nvPr/>
          </p:nvSpPr>
          <p:spPr>
            <a:xfrm>
              <a:off x="0" y="0"/>
              <a:ext cx="3042735" cy="1344760"/>
            </a:xfrm>
            <a:custGeom>
              <a:avLst/>
              <a:gdLst/>
              <a:ahLst/>
              <a:cxnLst/>
              <a:rect l="l" t="t" r="r" b="b"/>
              <a:pathLst>
                <a:path w="3042735" h="1344760">
                  <a:moveTo>
                    <a:pt x="0" y="0"/>
                  </a:moveTo>
                  <a:lnTo>
                    <a:pt x="3042735" y="0"/>
                  </a:lnTo>
                  <a:lnTo>
                    <a:pt x="3042735" y="1344760"/>
                  </a:lnTo>
                  <a:lnTo>
                    <a:pt x="0" y="1344760"/>
                  </a:lnTo>
                  <a:close/>
                </a:path>
              </a:pathLst>
            </a:custGeom>
            <a:solidFill>
              <a:srgbClr val="002060"/>
            </a:solidFill>
            <a:ln cap="sq">
              <a:noFill/>
              <a:prstDash val="solid"/>
              <a:miter/>
            </a:ln>
          </p:spPr>
          <p:txBody>
            <a:bodyPr/>
            <a:lstStyle/>
            <a:p>
              <a:endParaRPr lang="pl-PL" dirty="0"/>
            </a:p>
          </p:txBody>
        </p:sp>
        <p:sp>
          <p:nvSpPr>
            <p:cNvPr id="8" name="TextBox 8"/>
            <p:cNvSpPr txBox="1"/>
            <p:nvPr/>
          </p:nvSpPr>
          <p:spPr>
            <a:xfrm>
              <a:off x="0" y="-123825"/>
              <a:ext cx="3042735" cy="1468585"/>
            </a:xfrm>
            <a:prstGeom prst="rect">
              <a:avLst/>
            </a:prstGeom>
          </p:spPr>
          <p:txBody>
            <a:bodyPr lIns="50800" tIns="50800" rIns="50800" bIns="50800" rtlCol="0" anchor="ctr"/>
            <a:lstStyle/>
            <a:p>
              <a:pPr algn="ctr">
                <a:lnSpc>
                  <a:spcPts val="8119"/>
                </a:lnSpc>
              </a:pPr>
              <a:r>
                <a:rPr lang="en-US" sz="5799" dirty="0">
                  <a:solidFill>
                    <a:srgbClr val="E9E9E9"/>
                  </a:solidFill>
                  <a:latin typeface="Open Sans Extra Bold"/>
                  <a:ea typeface="Open Sans Extra Bold"/>
                  <a:cs typeface="Open Sans Extra Bold"/>
                  <a:sym typeface="Open Sans Extra Bold"/>
                </a:rPr>
                <a:t>3. Unique passwords</a:t>
              </a:r>
            </a:p>
          </p:txBody>
        </p:sp>
      </p:grpSp>
      <p:sp>
        <p:nvSpPr>
          <p:cNvPr id="9" name="TextBox 9"/>
          <p:cNvSpPr txBox="1"/>
          <p:nvPr/>
        </p:nvSpPr>
        <p:spPr>
          <a:xfrm>
            <a:off x="2847970" y="2889392"/>
            <a:ext cx="12403843" cy="572025"/>
          </a:xfrm>
          <a:prstGeom prst="rect">
            <a:avLst/>
          </a:prstGeom>
        </p:spPr>
        <p:txBody>
          <a:bodyPr lIns="0" tIns="0" rIns="0" bIns="0" rtlCol="0" anchor="t">
            <a:spAutoFit/>
          </a:bodyPr>
          <a:lstStyle/>
          <a:p>
            <a:pPr marL="0" lvl="0" indent="0" algn="ctr">
              <a:lnSpc>
                <a:spcPts val="4696"/>
              </a:lnSpc>
              <a:spcBef>
                <a:spcPct val="0"/>
              </a:spcBef>
            </a:pPr>
            <a:r>
              <a:rPr lang="en-US" sz="3354" dirty="0">
                <a:solidFill>
                  <a:srgbClr val="FDFDFD"/>
                </a:solidFill>
                <a:latin typeface="Open Sans Extra Bold"/>
                <a:ea typeface="Open Sans Extra Bold"/>
                <a:cs typeface="Open Sans Extra Bold"/>
                <a:sym typeface="Open Sans Extra Bold"/>
              </a:rPr>
              <a:t>Four steps: How to be safe?</a:t>
            </a:r>
          </a:p>
        </p:txBody>
      </p:sp>
      <p:sp>
        <p:nvSpPr>
          <p:cNvPr id="10" name="TextBox 10"/>
          <p:cNvSpPr txBox="1"/>
          <p:nvPr/>
        </p:nvSpPr>
        <p:spPr>
          <a:xfrm>
            <a:off x="3367558" y="5655553"/>
            <a:ext cx="11552885" cy="2067682"/>
          </a:xfrm>
          <a:prstGeom prst="rect">
            <a:avLst/>
          </a:prstGeom>
        </p:spPr>
        <p:txBody>
          <a:bodyPr lIns="0" tIns="0" rIns="0" bIns="0" rtlCol="0" anchor="t">
            <a:spAutoFit/>
          </a:bodyPr>
          <a:lstStyle/>
          <a:p>
            <a:pPr algn="ctr">
              <a:lnSpc>
                <a:spcPts val="4059"/>
              </a:lnSpc>
            </a:pPr>
            <a:r>
              <a:rPr lang="en-US" sz="2899" dirty="0">
                <a:solidFill>
                  <a:srgbClr val="E9E9E9"/>
                </a:solidFill>
                <a:latin typeface="Open Sans Extra Bold"/>
                <a:ea typeface="Open Sans Extra Bold"/>
                <a:cs typeface="Open Sans Extra Bold"/>
                <a:sym typeface="Open Sans Extra Bold"/>
              </a:rPr>
              <a:t>Be creative! Don't use the same password in different places.</a:t>
            </a:r>
          </a:p>
          <a:p>
            <a:pPr algn="ctr">
              <a:lnSpc>
                <a:spcPts val="4059"/>
              </a:lnSpc>
            </a:pPr>
            <a:r>
              <a:rPr lang="en-US" sz="2899" dirty="0">
                <a:solidFill>
                  <a:srgbClr val="E9E9E9"/>
                </a:solidFill>
                <a:latin typeface="Open Sans Extra Bold"/>
                <a:ea typeface="Open Sans Extra Bold"/>
                <a:cs typeface="Open Sans Extra Bold"/>
                <a:sym typeface="Open Sans Extra Bold"/>
              </a:rPr>
              <a:t>Example: </a:t>
            </a:r>
            <a:r>
              <a:rPr lang="en-US" sz="2899" dirty="0" err="1">
                <a:solidFill>
                  <a:srgbClr val="E9E9E9"/>
                </a:solidFill>
                <a:latin typeface="Open Sans Extra Bold"/>
                <a:ea typeface="Open Sans Extra Bold"/>
                <a:cs typeface="Open Sans Extra Bold"/>
                <a:sym typeface="Open Sans Extra Bold"/>
              </a:rPr>
              <a:t>Bjuti-Polisz&amp;Inglisz</a:t>
            </a:r>
            <a:endParaRPr lang="en-US" sz="2899" dirty="0">
              <a:solidFill>
                <a:srgbClr val="E9E9E9"/>
              </a:solidFill>
              <a:latin typeface="Open Sans Extra Bold"/>
              <a:ea typeface="Open Sans Extra Bold"/>
              <a:cs typeface="Open Sans Extra Bold"/>
              <a:sym typeface="Open Sans Extra Bold"/>
            </a:endParaRPr>
          </a:p>
          <a:p>
            <a:pPr algn="ctr">
              <a:lnSpc>
                <a:spcPts val="4059"/>
              </a:lnSpc>
              <a:spcBef>
                <a:spcPct val="0"/>
              </a:spcBef>
            </a:pPr>
            <a:endParaRPr lang="en-US" sz="2899" dirty="0">
              <a:solidFill>
                <a:srgbClr val="E9E9E9"/>
              </a:solidFill>
              <a:latin typeface="Open Sans Extra Bold"/>
              <a:ea typeface="Open Sans Extra Bold"/>
              <a:cs typeface="Open Sans Extra Bold"/>
              <a:sym typeface="Open Sans Extra Bold"/>
            </a:endParaRPr>
          </a:p>
        </p:txBody>
      </p:sp>
      <p:sp>
        <p:nvSpPr>
          <p:cNvPr id="11" name="Google Shape;129;p2">
            <a:extLst>
              <a:ext uri="{FF2B5EF4-FFF2-40B4-BE49-F238E27FC236}">
                <a16:creationId xmlns:a16="http://schemas.microsoft.com/office/drawing/2014/main" id="{595EEA98-339B-6D0E-AB8C-43E218F53562}"/>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3">
              <a:alphaModFix/>
            </a:blip>
            <a:stretch>
              <a:fillRect/>
            </a:stretch>
          </a:blipFill>
          <a:ln>
            <a:noFill/>
          </a:ln>
        </p:spPr>
        <p:txBody>
          <a:bodyPr/>
          <a:lstStyle/>
          <a:p>
            <a:endParaRPr lang="pl-PL"/>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5143500"/>
          </a:xfrm>
          <a:custGeom>
            <a:avLst/>
            <a:gdLst/>
            <a:ahLst/>
            <a:cxnLst/>
            <a:rect l="l" t="t" r="r" b="b"/>
            <a:pathLst>
              <a:path w="18288000" h="5143500">
                <a:moveTo>
                  <a:pt x="0" y="0"/>
                </a:moveTo>
                <a:lnTo>
                  <a:pt x="18288000" y="0"/>
                </a:lnTo>
                <a:lnTo>
                  <a:pt x="18288000" y="5143500"/>
                </a:lnTo>
                <a:lnTo>
                  <a:pt x="0" y="5143500"/>
                </a:lnTo>
                <a:lnTo>
                  <a:pt x="0" y="0"/>
                </a:lnTo>
                <a:close/>
              </a:path>
            </a:pathLst>
          </a:custGeom>
          <a:blipFill>
            <a:blip r:embed="rId2"/>
            <a:stretch>
              <a:fillRect t="-50000" b="-50000"/>
            </a:stretch>
          </a:blipFill>
        </p:spPr>
        <p:txBody>
          <a:bodyPr/>
          <a:lstStyle/>
          <a:p>
            <a:endParaRPr lang="pl-PL"/>
          </a:p>
        </p:txBody>
      </p:sp>
      <p:grpSp>
        <p:nvGrpSpPr>
          <p:cNvPr id="3" name="Group 3"/>
          <p:cNvGrpSpPr/>
          <p:nvPr/>
        </p:nvGrpSpPr>
        <p:grpSpPr>
          <a:xfrm>
            <a:off x="-188217" y="9113639"/>
            <a:ext cx="18476217" cy="1173361"/>
            <a:chOff x="0" y="-38100"/>
            <a:chExt cx="4866164" cy="309033"/>
          </a:xfrm>
        </p:grpSpPr>
        <p:sp>
          <p:nvSpPr>
            <p:cNvPr id="4" name="Freeform 4"/>
            <p:cNvSpPr/>
            <p:nvPr/>
          </p:nvSpPr>
          <p:spPr>
            <a:xfrm>
              <a:off x="49572" y="0"/>
              <a:ext cx="4816592" cy="270933"/>
            </a:xfrm>
            <a:custGeom>
              <a:avLst/>
              <a:gdLst/>
              <a:ahLst/>
              <a:cxnLst/>
              <a:rect l="l" t="t" r="r" b="b"/>
              <a:pathLst>
                <a:path w="4866164" h="270933">
                  <a:moveTo>
                    <a:pt x="0" y="0"/>
                  </a:moveTo>
                  <a:lnTo>
                    <a:pt x="4866164" y="0"/>
                  </a:lnTo>
                  <a:lnTo>
                    <a:pt x="4866164" y="270933"/>
                  </a:lnTo>
                  <a:lnTo>
                    <a:pt x="0" y="270933"/>
                  </a:lnTo>
                  <a:close/>
                </a:path>
              </a:pathLst>
            </a:custGeom>
            <a:solidFill>
              <a:srgbClr val="002060"/>
            </a:solidFill>
            <a:ln cap="sq">
              <a:noFill/>
              <a:prstDash val="solid"/>
              <a:miter/>
            </a:ln>
          </p:spPr>
          <p:txBody>
            <a:bodyPr/>
            <a:lstStyle/>
            <a:p>
              <a:endParaRPr lang="pl-PL" dirty="0"/>
            </a:p>
          </p:txBody>
        </p:sp>
        <p:sp>
          <p:nvSpPr>
            <p:cNvPr id="5" name="TextBox 5"/>
            <p:cNvSpPr txBox="1"/>
            <p:nvPr/>
          </p:nvSpPr>
          <p:spPr>
            <a:xfrm>
              <a:off x="0" y="-38100"/>
              <a:ext cx="4866164" cy="309033"/>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6" name="Group 6"/>
          <p:cNvGrpSpPr/>
          <p:nvPr/>
        </p:nvGrpSpPr>
        <p:grpSpPr>
          <a:xfrm>
            <a:off x="3367558" y="2590556"/>
            <a:ext cx="11552885" cy="5105887"/>
            <a:chOff x="0" y="0"/>
            <a:chExt cx="3042735" cy="1344760"/>
          </a:xfrm>
        </p:grpSpPr>
        <p:sp>
          <p:nvSpPr>
            <p:cNvPr id="7" name="Freeform 7"/>
            <p:cNvSpPr/>
            <p:nvPr/>
          </p:nvSpPr>
          <p:spPr>
            <a:xfrm>
              <a:off x="0" y="0"/>
              <a:ext cx="3042735" cy="1344760"/>
            </a:xfrm>
            <a:custGeom>
              <a:avLst/>
              <a:gdLst/>
              <a:ahLst/>
              <a:cxnLst/>
              <a:rect l="l" t="t" r="r" b="b"/>
              <a:pathLst>
                <a:path w="3042735" h="1344760">
                  <a:moveTo>
                    <a:pt x="0" y="0"/>
                  </a:moveTo>
                  <a:lnTo>
                    <a:pt x="3042735" y="0"/>
                  </a:lnTo>
                  <a:lnTo>
                    <a:pt x="3042735" y="1344760"/>
                  </a:lnTo>
                  <a:lnTo>
                    <a:pt x="0" y="1344760"/>
                  </a:lnTo>
                  <a:close/>
                </a:path>
              </a:pathLst>
            </a:custGeom>
            <a:solidFill>
              <a:srgbClr val="002060"/>
            </a:solidFill>
            <a:ln cap="sq">
              <a:noFill/>
              <a:prstDash val="solid"/>
              <a:miter/>
            </a:ln>
          </p:spPr>
          <p:txBody>
            <a:bodyPr/>
            <a:lstStyle/>
            <a:p>
              <a:endParaRPr lang="pl-PL" dirty="0"/>
            </a:p>
          </p:txBody>
        </p:sp>
        <p:sp>
          <p:nvSpPr>
            <p:cNvPr id="8" name="TextBox 8"/>
            <p:cNvSpPr txBox="1"/>
            <p:nvPr/>
          </p:nvSpPr>
          <p:spPr>
            <a:xfrm>
              <a:off x="0" y="-123825"/>
              <a:ext cx="3042735" cy="1468585"/>
            </a:xfrm>
            <a:prstGeom prst="rect">
              <a:avLst/>
            </a:prstGeom>
          </p:spPr>
          <p:txBody>
            <a:bodyPr lIns="50800" tIns="50800" rIns="50800" bIns="50800" rtlCol="0" anchor="ctr"/>
            <a:lstStyle/>
            <a:p>
              <a:pPr algn="ctr">
                <a:lnSpc>
                  <a:spcPts val="8119"/>
                </a:lnSpc>
              </a:pPr>
              <a:r>
                <a:rPr lang="en-US" sz="5799" dirty="0">
                  <a:solidFill>
                    <a:srgbClr val="E9E9E9"/>
                  </a:solidFill>
                  <a:latin typeface="Open Sans Extra Bold"/>
                  <a:ea typeface="Open Sans Extra Bold"/>
                  <a:cs typeface="Open Sans Extra Bold"/>
                  <a:sym typeface="Open Sans Extra Bold"/>
                </a:rPr>
                <a:t>4. Password Manager</a:t>
              </a:r>
            </a:p>
          </p:txBody>
        </p:sp>
      </p:grpSp>
      <p:sp>
        <p:nvSpPr>
          <p:cNvPr id="9" name="TextBox 9"/>
          <p:cNvSpPr txBox="1"/>
          <p:nvPr/>
        </p:nvSpPr>
        <p:spPr>
          <a:xfrm>
            <a:off x="2847970" y="2889392"/>
            <a:ext cx="12403843" cy="572025"/>
          </a:xfrm>
          <a:prstGeom prst="rect">
            <a:avLst/>
          </a:prstGeom>
        </p:spPr>
        <p:txBody>
          <a:bodyPr lIns="0" tIns="0" rIns="0" bIns="0" rtlCol="0" anchor="t">
            <a:spAutoFit/>
          </a:bodyPr>
          <a:lstStyle/>
          <a:p>
            <a:pPr marL="0" lvl="0" indent="0" algn="ctr">
              <a:lnSpc>
                <a:spcPts val="4696"/>
              </a:lnSpc>
              <a:spcBef>
                <a:spcPct val="0"/>
              </a:spcBef>
            </a:pPr>
            <a:r>
              <a:rPr lang="en-US" sz="3354" dirty="0">
                <a:solidFill>
                  <a:srgbClr val="FDFDFD"/>
                </a:solidFill>
                <a:latin typeface="Open Sans Extra Bold"/>
                <a:ea typeface="Open Sans Extra Bold"/>
                <a:cs typeface="Open Sans Extra Bold"/>
                <a:sym typeface="Open Sans Extra Bold"/>
              </a:rPr>
              <a:t>Four steps: How to be safe?</a:t>
            </a:r>
          </a:p>
        </p:txBody>
      </p:sp>
      <p:sp>
        <p:nvSpPr>
          <p:cNvPr id="10" name="TextBox 10"/>
          <p:cNvSpPr txBox="1"/>
          <p:nvPr/>
        </p:nvSpPr>
        <p:spPr>
          <a:xfrm>
            <a:off x="3367558" y="5655553"/>
            <a:ext cx="11552885" cy="3119252"/>
          </a:xfrm>
          <a:prstGeom prst="rect">
            <a:avLst/>
          </a:prstGeom>
        </p:spPr>
        <p:txBody>
          <a:bodyPr lIns="0" tIns="0" rIns="0" bIns="0" rtlCol="0" anchor="t">
            <a:spAutoFit/>
          </a:bodyPr>
          <a:lstStyle/>
          <a:p>
            <a:pPr algn="ctr">
              <a:lnSpc>
                <a:spcPts val="4059"/>
              </a:lnSpc>
            </a:pPr>
            <a:r>
              <a:rPr lang="en-US" sz="2899" dirty="0">
                <a:solidFill>
                  <a:srgbClr val="E9E9E9"/>
                </a:solidFill>
                <a:latin typeface="Open Sans Extra Bold"/>
                <a:ea typeface="Open Sans Extra Bold"/>
                <a:cs typeface="Open Sans Extra Bold"/>
                <a:sym typeface="Open Sans Extra Bold"/>
              </a:rPr>
              <a:t>Use password management tools so you don't have to remember them.</a:t>
            </a:r>
          </a:p>
          <a:p>
            <a:pPr algn="ctr">
              <a:lnSpc>
                <a:spcPts val="4059"/>
              </a:lnSpc>
            </a:pPr>
            <a:r>
              <a:rPr lang="en-US" sz="2899" dirty="0">
                <a:solidFill>
                  <a:srgbClr val="E9E9E9"/>
                </a:solidFill>
                <a:latin typeface="Open Sans Extra Bold"/>
                <a:ea typeface="Open Sans Extra Bold"/>
                <a:cs typeface="Open Sans Extra Bold"/>
                <a:sym typeface="Open Sans Extra Bold"/>
              </a:rPr>
              <a:t>Example: LastPass, 1Password, </a:t>
            </a:r>
            <a:r>
              <a:rPr lang="en-US" sz="2899" dirty="0" err="1">
                <a:solidFill>
                  <a:srgbClr val="E9E9E9"/>
                </a:solidFill>
                <a:latin typeface="Open Sans Extra Bold"/>
                <a:ea typeface="Open Sans Extra Bold"/>
                <a:cs typeface="Open Sans Extra Bold"/>
                <a:sym typeface="Open Sans Extra Bold"/>
              </a:rPr>
              <a:t>Bitwarden</a:t>
            </a:r>
            <a:r>
              <a:rPr lang="en-US" sz="2899" dirty="0">
                <a:solidFill>
                  <a:srgbClr val="E9E9E9"/>
                </a:solidFill>
                <a:latin typeface="Open Sans Extra Bold"/>
                <a:ea typeface="Open Sans Extra Bold"/>
                <a:cs typeface="Open Sans Extra Bold"/>
                <a:sym typeface="Open Sans Extra Bold"/>
              </a:rPr>
              <a:t>, KeePass XC</a:t>
            </a:r>
          </a:p>
          <a:p>
            <a:pPr algn="ctr">
              <a:lnSpc>
                <a:spcPts val="4059"/>
              </a:lnSpc>
            </a:pPr>
            <a:endParaRPr lang="en-US" sz="2899" dirty="0">
              <a:solidFill>
                <a:srgbClr val="E9E9E9"/>
              </a:solidFill>
              <a:latin typeface="Open Sans Extra Bold"/>
              <a:ea typeface="Open Sans Extra Bold"/>
              <a:cs typeface="Open Sans Extra Bold"/>
              <a:sym typeface="Open Sans Extra Bold"/>
            </a:endParaRPr>
          </a:p>
          <a:p>
            <a:pPr algn="ctr">
              <a:lnSpc>
                <a:spcPts val="4059"/>
              </a:lnSpc>
            </a:pPr>
            <a:endParaRPr lang="en-US" sz="2899" dirty="0">
              <a:solidFill>
                <a:srgbClr val="E9E9E9"/>
              </a:solidFill>
              <a:latin typeface="Open Sans Extra Bold"/>
              <a:ea typeface="Open Sans Extra Bold"/>
              <a:cs typeface="Open Sans Extra Bold"/>
              <a:sym typeface="Open Sans Extra Bold"/>
            </a:endParaRPr>
          </a:p>
          <a:p>
            <a:pPr algn="ctr">
              <a:lnSpc>
                <a:spcPts val="4059"/>
              </a:lnSpc>
              <a:spcBef>
                <a:spcPct val="0"/>
              </a:spcBef>
            </a:pPr>
            <a:endParaRPr lang="en-US" sz="2899" dirty="0">
              <a:solidFill>
                <a:srgbClr val="E9E9E9"/>
              </a:solidFill>
              <a:latin typeface="Open Sans Extra Bold"/>
              <a:ea typeface="Open Sans Extra Bold"/>
              <a:cs typeface="Open Sans Extra Bold"/>
              <a:sym typeface="Open Sans Extra Bold"/>
            </a:endParaRPr>
          </a:p>
        </p:txBody>
      </p:sp>
      <p:sp>
        <p:nvSpPr>
          <p:cNvPr id="11" name="Google Shape;129;p2">
            <a:extLst>
              <a:ext uri="{FF2B5EF4-FFF2-40B4-BE49-F238E27FC236}">
                <a16:creationId xmlns:a16="http://schemas.microsoft.com/office/drawing/2014/main" id="{650B832E-E806-C3A2-7218-98BB470681D8}"/>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3">
              <a:alphaModFix/>
            </a:blip>
            <a:stretch>
              <a:fillRect/>
            </a:stretch>
          </a:blipFill>
          <a:ln>
            <a:noFill/>
          </a:ln>
        </p:spPr>
        <p:txBody>
          <a:bodyPr/>
          <a:lstStyle/>
          <a:p>
            <a:endParaRPr lang="pl-PL"/>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247242" y="242294"/>
            <a:ext cx="17793515" cy="9802411"/>
            <a:chOff x="0" y="0"/>
            <a:chExt cx="4982580" cy="2744893"/>
          </a:xfrm>
        </p:grpSpPr>
        <p:sp>
          <p:nvSpPr>
            <p:cNvPr id="3" name="Freeform 3"/>
            <p:cNvSpPr/>
            <p:nvPr/>
          </p:nvSpPr>
          <p:spPr>
            <a:xfrm>
              <a:off x="0" y="0"/>
              <a:ext cx="4982580" cy="2744893"/>
            </a:xfrm>
            <a:custGeom>
              <a:avLst/>
              <a:gdLst/>
              <a:ahLst/>
              <a:cxnLst/>
              <a:rect l="l" t="t" r="r" b="b"/>
              <a:pathLst>
                <a:path w="4982580" h="2744893">
                  <a:moveTo>
                    <a:pt x="0" y="0"/>
                  </a:moveTo>
                  <a:lnTo>
                    <a:pt x="4982580" y="0"/>
                  </a:lnTo>
                  <a:lnTo>
                    <a:pt x="4982580" y="2744893"/>
                  </a:lnTo>
                  <a:lnTo>
                    <a:pt x="0" y="2744893"/>
                  </a:lnTo>
                  <a:close/>
                </a:path>
              </a:pathLst>
            </a:custGeom>
            <a:solidFill>
              <a:srgbClr val="000000">
                <a:alpha val="0"/>
              </a:srgbClr>
            </a:solidFill>
            <a:ln w="228600" cap="sq">
              <a:solidFill>
                <a:srgbClr val="145DA0"/>
              </a:solidFill>
              <a:prstDash val="solid"/>
              <a:miter/>
            </a:ln>
          </p:spPr>
          <p:txBody>
            <a:bodyPr/>
            <a:lstStyle/>
            <a:p>
              <a:endParaRPr lang="pl-PL"/>
            </a:p>
          </p:txBody>
        </p:sp>
        <p:sp>
          <p:nvSpPr>
            <p:cNvPr id="4" name="TextBox 4"/>
            <p:cNvSpPr txBox="1"/>
            <p:nvPr/>
          </p:nvSpPr>
          <p:spPr>
            <a:xfrm>
              <a:off x="0" y="-38100"/>
              <a:ext cx="4982580" cy="278299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5" name="Freeform 5"/>
          <p:cNvSpPr/>
          <p:nvPr/>
        </p:nvSpPr>
        <p:spPr>
          <a:xfrm>
            <a:off x="1102261" y="3142335"/>
            <a:ext cx="4945694" cy="3519835"/>
          </a:xfrm>
          <a:custGeom>
            <a:avLst/>
            <a:gdLst/>
            <a:ahLst/>
            <a:cxnLst/>
            <a:rect l="l" t="t" r="r" b="b"/>
            <a:pathLst>
              <a:path w="4945694" h="3519835">
                <a:moveTo>
                  <a:pt x="0" y="0"/>
                </a:moveTo>
                <a:lnTo>
                  <a:pt x="4945693" y="0"/>
                </a:lnTo>
                <a:lnTo>
                  <a:pt x="4945693" y="3519835"/>
                </a:lnTo>
                <a:lnTo>
                  <a:pt x="0" y="3519835"/>
                </a:lnTo>
                <a:lnTo>
                  <a:pt x="0" y="0"/>
                </a:lnTo>
                <a:close/>
              </a:path>
            </a:pathLst>
          </a:custGeom>
          <a:blipFill>
            <a:blip r:embed="rId2"/>
            <a:stretch>
              <a:fillRect/>
            </a:stretch>
          </a:blipFill>
        </p:spPr>
        <p:txBody>
          <a:bodyPr/>
          <a:lstStyle/>
          <a:p>
            <a:endParaRPr lang="pl-PL"/>
          </a:p>
        </p:txBody>
      </p:sp>
      <p:sp>
        <p:nvSpPr>
          <p:cNvPr id="6" name="Freeform 6"/>
          <p:cNvSpPr/>
          <p:nvPr/>
        </p:nvSpPr>
        <p:spPr>
          <a:xfrm>
            <a:off x="6667079" y="3142335"/>
            <a:ext cx="4953841" cy="3519835"/>
          </a:xfrm>
          <a:custGeom>
            <a:avLst/>
            <a:gdLst/>
            <a:ahLst/>
            <a:cxnLst/>
            <a:rect l="l" t="t" r="r" b="b"/>
            <a:pathLst>
              <a:path w="4953841" h="3519835">
                <a:moveTo>
                  <a:pt x="0" y="0"/>
                </a:moveTo>
                <a:lnTo>
                  <a:pt x="4953842" y="0"/>
                </a:lnTo>
                <a:lnTo>
                  <a:pt x="4953842" y="3519835"/>
                </a:lnTo>
                <a:lnTo>
                  <a:pt x="0" y="3519835"/>
                </a:lnTo>
                <a:lnTo>
                  <a:pt x="0" y="0"/>
                </a:lnTo>
                <a:close/>
              </a:path>
            </a:pathLst>
          </a:custGeom>
          <a:blipFill>
            <a:blip r:embed="rId3"/>
            <a:stretch>
              <a:fillRect/>
            </a:stretch>
          </a:blipFill>
        </p:spPr>
        <p:txBody>
          <a:bodyPr/>
          <a:lstStyle/>
          <a:p>
            <a:endParaRPr lang="pl-PL"/>
          </a:p>
        </p:txBody>
      </p:sp>
      <p:sp>
        <p:nvSpPr>
          <p:cNvPr id="7" name="Freeform 7"/>
          <p:cNvSpPr/>
          <p:nvPr/>
        </p:nvSpPr>
        <p:spPr>
          <a:xfrm>
            <a:off x="12243289" y="3142335"/>
            <a:ext cx="4630502" cy="3519835"/>
          </a:xfrm>
          <a:custGeom>
            <a:avLst/>
            <a:gdLst/>
            <a:ahLst/>
            <a:cxnLst/>
            <a:rect l="l" t="t" r="r" b="b"/>
            <a:pathLst>
              <a:path w="4630502" h="3519835">
                <a:moveTo>
                  <a:pt x="0" y="0"/>
                </a:moveTo>
                <a:lnTo>
                  <a:pt x="4630501" y="0"/>
                </a:lnTo>
                <a:lnTo>
                  <a:pt x="4630501" y="3519835"/>
                </a:lnTo>
                <a:lnTo>
                  <a:pt x="0" y="3519835"/>
                </a:lnTo>
                <a:lnTo>
                  <a:pt x="0" y="0"/>
                </a:lnTo>
                <a:close/>
              </a:path>
            </a:pathLst>
          </a:custGeom>
          <a:blipFill>
            <a:blip r:embed="rId4"/>
            <a:stretch>
              <a:fillRect/>
            </a:stretch>
          </a:blipFill>
        </p:spPr>
        <p:txBody>
          <a:bodyPr/>
          <a:lstStyle/>
          <a:p>
            <a:endParaRPr lang="pl-PL"/>
          </a:p>
        </p:txBody>
      </p:sp>
      <p:sp>
        <p:nvSpPr>
          <p:cNvPr id="8" name="TextBox 8"/>
          <p:cNvSpPr txBox="1"/>
          <p:nvPr/>
        </p:nvSpPr>
        <p:spPr>
          <a:xfrm>
            <a:off x="5201579" y="1304307"/>
            <a:ext cx="7884841" cy="771523"/>
          </a:xfrm>
          <a:prstGeom prst="rect">
            <a:avLst/>
          </a:prstGeom>
        </p:spPr>
        <p:txBody>
          <a:bodyPr lIns="0" tIns="0" rIns="0" bIns="0" rtlCol="0" anchor="t">
            <a:spAutoFit/>
          </a:bodyPr>
          <a:lstStyle/>
          <a:p>
            <a:pPr marL="0" lvl="0" indent="0" algn="ctr">
              <a:lnSpc>
                <a:spcPts val="6300"/>
              </a:lnSpc>
              <a:spcBef>
                <a:spcPct val="0"/>
              </a:spcBef>
            </a:pPr>
            <a:r>
              <a:rPr lang="en-US" sz="4500">
                <a:solidFill>
                  <a:srgbClr val="051D40"/>
                </a:solidFill>
                <a:latin typeface="Open Sans Extra Bold"/>
                <a:ea typeface="Open Sans Extra Bold"/>
                <a:cs typeface="Open Sans Extra Bold"/>
                <a:sym typeface="Open Sans Extra Bold"/>
              </a:rPr>
              <a:t>KeePassXC</a:t>
            </a:r>
          </a:p>
        </p:txBody>
      </p:sp>
      <p:sp>
        <p:nvSpPr>
          <p:cNvPr id="9" name="TextBox 9"/>
          <p:cNvSpPr txBox="1"/>
          <p:nvPr/>
        </p:nvSpPr>
        <p:spPr>
          <a:xfrm>
            <a:off x="816766" y="8678210"/>
            <a:ext cx="12269655" cy="497837"/>
          </a:xfrm>
          <a:prstGeom prst="rect">
            <a:avLst/>
          </a:prstGeom>
        </p:spPr>
        <p:txBody>
          <a:bodyPr lIns="0" tIns="0" rIns="0" bIns="0" rtlCol="0" anchor="t">
            <a:spAutoFit/>
          </a:bodyPr>
          <a:lstStyle/>
          <a:p>
            <a:pPr marL="0" lvl="0" indent="0" algn="ctr">
              <a:lnSpc>
                <a:spcPts val="4060"/>
              </a:lnSpc>
              <a:spcBef>
                <a:spcPct val="0"/>
              </a:spcBef>
            </a:pPr>
            <a:r>
              <a:rPr lang="en-US" sz="2900" dirty="0">
                <a:solidFill>
                  <a:srgbClr val="568623"/>
                </a:solidFill>
                <a:latin typeface="Open Sans Extra Bold"/>
                <a:ea typeface="Open Sans Extra Bold"/>
                <a:cs typeface="Open Sans Extra Bold"/>
                <a:sym typeface="Open Sans Extra Bold"/>
              </a:rPr>
              <a:t>https://keepassxc.org/download/#windows </a:t>
            </a:r>
          </a:p>
        </p:txBody>
      </p:sp>
      <p:sp>
        <p:nvSpPr>
          <p:cNvPr id="10" name="TextBox 10"/>
          <p:cNvSpPr txBox="1"/>
          <p:nvPr/>
        </p:nvSpPr>
        <p:spPr>
          <a:xfrm>
            <a:off x="1316142" y="6916087"/>
            <a:ext cx="4517931" cy="563878"/>
          </a:xfrm>
          <a:prstGeom prst="rect">
            <a:avLst/>
          </a:prstGeom>
        </p:spPr>
        <p:txBody>
          <a:bodyPr lIns="0" tIns="0" rIns="0" bIns="0" rtlCol="0" anchor="t">
            <a:spAutoFit/>
          </a:bodyPr>
          <a:lstStyle/>
          <a:p>
            <a:pPr marL="0" lvl="0" indent="0" algn="ctr">
              <a:lnSpc>
                <a:spcPts val="4620"/>
              </a:lnSpc>
              <a:spcBef>
                <a:spcPct val="0"/>
              </a:spcBef>
            </a:pPr>
            <a:r>
              <a:rPr lang="en-US" sz="3300" dirty="0">
                <a:solidFill>
                  <a:srgbClr val="051D40"/>
                </a:solidFill>
                <a:latin typeface="Open Sans Extra Bold"/>
                <a:ea typeface="Open Sans Extra Bold"/>
                <a:cs typeface="Open Sans Extra Bold"/>
                <a:sym typeface="Open Sans Extra Bold"/>
              </a:rPr>
              <a:t>Install </a:t>
            </a:r>
          </a:p>
        </p:txBody>
      </p:sp>
      <p:sp>
        <p:nvSpPr>
          <p:cNvPr id="11" name="TextBox 11"/>
          <p:cNvSpPr txBox="1"/>
          <p:nvPr/>
        </p:nvSpPr>
        <p:spPr>
          <a:xfrm>
            <a:off x="6885035" y="6916087"/>
            <a:ext cx="4517931" cy="563878"/>
          </a:xfrm>
          <a:prstGeom prst="rect">
            <a:avLst/>
          </a:prstGeom>
        </p:spPr>
        <p:txBody>
          <a:bodyPr lIns="0" tIns="0" rIns="0" bIns="0" rtlCol="0" anchor="t">
            <a:spAutoFit/>
          </a:bodyPr>
          <a:lstStyle/>
          <a:p>
            <a:pPr marL="0" lvl="0" indent="0" algn="ctr">
              <a:lnSpc>
                <a:spcPts val="4620"/>
              </a:lnSpc>
              <a:spcBef>
                <a:spcPct val="0"/>
              </a:spcBef>
            </a:pPr>
            <a:r>
              <a:rPr lang="en-US" sz="3300" dirty="0">
                <a:solidFill>
                  <a:srgbClr val="051D40"/>
                </a:solidFill>
                <a:latin typeface="Open Sans Extra Bold"/>
                <a:ea typeface="Open Sans Extra Bold"/>
                <a:cs typeface="Open Sans Extra Bold"/>
                <a:sym typeface="Open Sans Extra Bold"/>
              </a:rPr>
              <a:t>Create your base</a:t>
            </a:r>
          </a:p>
        </p:txBody>
      </p:sp>
      <p:sp>
        <p:nvSpPr>
          <p:cNvPr id="12" name="TextBox 12"/>
          <p:cNvSpPr txBox="1"/>
          <p:nvPr/>
        </p:nvSpPr>
        <p:spPr>
          <a:xfrm>
            <a:off x="12355860" y="6916087"/>
            <a:ext cx="4517931" cy="1141595"/>
          </a:xfrm>
          <a:prstGeom prst="rect">
            <a:avLst/>
          </a:prstGeom>
        </p:spPr>
        <p:txBody>
          <a:bodyPr lIns="0" tIns="0" rIns="0" bIns="0" rtlCol="0" anchor="t">
            <a:spAutoFit/>
          </a:bodyPr>
          <a:lstStyle/>
          <a:p>
            <a:pPr marL="0" lvl="0" indent="0" algn="ctr">
              <a:lnSpc>
                <a:spcPts val="4620"/>
              </a:lnSpc>
              <a:spcBef>
                <a:spcPct val="0"/>
              </a:spcBef>
            </a:pPr>
            <a:r>
              <a:rPr lang="en-US" sz="3300" dirty="0">
                <a:solidFill>
                  <a:srgbClr val="051D40"/>
                </a:solidFill>
                <a:latin typeface="Open Sans Extra Bold"/>
                <a:ea typeface="Open Sans Extra Bold"/>
                <a:cs typeface="Open Sans Extra Bold"/>
                <a:sym typeface="Open Sans Extra Bold"/>
              </a:rPr>
              <a:t>Add passwords and logins</a:t>
            </a:r>
          </a:p>
        </p:txBody>
      </p:sp>
      <p:sp>
        <p:nvSpPr>
          <p:cNvPr id="13" name="Google Shape;129;p2">
            <a:extLst>
              <a:ext uri="{FF2B5EF4-FFF2-40B4-BE49-F238E27FC236}">
                <a16:creationId xmlns:a16="http://schemas.microsoft.com/office/drawing/2014/main" id="{6AA9862E-BBB8-0298-4DB9-9B1F3B01A431}"/>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5">
              <a:alphaModFix/>
            </a:blip>
            <a:stretch>
              <a:fillRect/>
            </a:stretch>
          </a:blipFill>
          <a:ln>
            <a:noFill/>
          </a:ln>
        </p:spPr>
        <p:txBody>
          <a:bodyPr/>
          <a:lstStyle/>
          <a:p>
            <a:endParaRPr lang="pl-PL"/>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247242" y="242294"/>
            <a:ext cx="17793515" cy="9802411"/>
            <a:chOff x="0" y="0"/>
            <a:chExt cx="4982580" cy="2744893"/>
          </a:xfrm>
        </p:grpSpPr>
        <p:sp>
          <p:nvSpPr>
            <p:cNvPr id="3" name="Freeform 3"/>
            <p:cNvSpPr/>
            <p:nvPr/>
          </p:nvSpPr>
          <p:spPr>
            <a:xfrm>
              <a:off x="0" y="0"/>
              <a:ext cx="4982580" cy="2744893"/>
            </a:xfrm>
            <a:custGeom>
              <a:avLst/>
              <a:gdLst/>
              <a:ahLst/>
              <a:cxnLst/>
              <a:rect l="l" t="t" r="r" b="b"/>
              <a:pathLst>
                <a:path w="4982580" h="2744893">
                  <a:moveTo>
                    <a:pt x="0" y="0"/>
                  </a:moveTo>
                  <a:lnTo>
                    <a:pt x="4982580" y="0"/>
                  </a:lnTo>
                  <a:lnTo>
                    <a:pt x="4982580" y="2744893"/>
                  </a:lnTo>
                  <a:lnTo>
                    <a:pt x="0" y="2744893"/>
                  </a:lnTo>
                  <a:close/>
                </a:path>
              </a:pathLst>
            </a:custGeom>
            <a:solidFill>
              <a:srgbClr val="000000">
                <a:alpha val="0"/>
              </a:srgbClr>
            </a:solidFill>
            <a:ln w="228600" cap="sq">
              <a:solidFill>
                <a:srgbClr val="145DA0"/>
              </a:solidFill>
              <a:prstDash val="solid"/>
              <a:miter/>
            </a:ln>
          </p:spPr>
          <p:txBody>
            <a:bodyPr/>
            <a:lstStyle/>
            <a:p>
              <a:endParaRPr lang="pl-PL"/>
            </a:p>
          </p:txBody>
        </p:sp>
        <p:sp>
          <p:nvSpPr>
            <p:cNvPr id="4" name="TextBox 4"/>
            <p:cNvSpPr txBox="1"/>
            <p:nvPr/>
          </p:nvSpPr>
          <p:spPr>
            <a:xfrm>
              <a:off x="0" y="-38100"/>
              <a:ext cx="4982580" cy="278299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5" name="Freeform 5"/>
          <p:cNvSpPr/>
          <p:nvPr/>
        </p:nvSpPr>
        <p:spPr>
          <a:xfrm>
            <a:off x="9370854" y="2412916"/>
            <a:ext cx="7888446" cy="5985358"/>
          </a:xfrm>
          <a:custGeom>
            <a:avLst/>
            <a:gdLst/>
            <a:ahLst/>
            <a:cxnLst/>
            <a:rect l="l" t="t" r="r" b="b"/>
            <a:pathLst>
              <a:path w="7888446" h="5985358">
                <a:moveTo>
                  <a:pt x="0" y="0"/>
                </a:moveTo>
                <a:lnTo>
                  <a:pt x="7888446" y="0"/>
                </a:lnTo>
                <a:lnTo>
                  <a:pt x="7888446" y="5985358"/>
                </a:lnTo>
                <a:lnTo>
                  <a:pt x="0" y="5985358"/>
                </a:lnTo>
                <a:lnTo>
                  <a:pt x="0" y="0"/>
                </a:lnTo>
                <a:close/>
              </a:path>
            </a:pathLst>
          </a:custGeom>
          <a:blipFill>
            <a:blip r:embed="rId2"/>
            <a:stretch>
              <a:fillRect/>
            </a:stretch>
          </a:blipFill>
        </p:spPr>
        <p:txBody>
          <a:bodyPr/>
          <a:lstStyle/>
          <a:p>
            <a:endParaRPr lang="pl-PL"/>
          </a:p>
        </p:txBody>
      </p:sp>
      <p:sp>
        <p:nvSpPr>
          <p:cNvPr id="6" name="TextBox 6"/>
          <p:cNvSpPr txBox="1"/>
          <p:nvPr/>
        </p:nvSpPr>
        <p:spPr>
          <a:xfrm>
            <a:off x="5201579" y="1304307"/>
            <a:ext cx="7884841" cy="771523"/>
          </a:xfrm>
          <a:prstGeom prst="rect">
            <a:avLst/>
          </a:prstGeom>
        </p:spPr>
        <p:txBody>
          <a:bodyPr lIns="0" tIns="0" rIns="0" bIns="0" rtlCol="0" anchor="t">
            <a:spAutoFit/>
          </a:bodyPr>
          <a:lstStyle/>
          <a:p>
            <a:pPr marL="0" lvl="0" indent="0" algn="ctr">
              <a:lnSpc>
                <a:spcPts val="6300"/>
              </a:lnSpc>
              <a:spcBef>
                <a:spcPct val="0"/>
              </a:spcBef>
            </a:pPr>
            <a:r>
              <a:rPr lang="en-US" sz="4500">
                <a:solidFill>
                  <a:srgbClr val="051D40"/>
                </a:solidFill>
                <a:latin typeface="Open Sans Extra Bold"/>
                <a:ea typeface="Open Sans Extra Bold"/>
                <a:cs typeface="Open Sans Extra Bold"/>
                <a:sym typeface="Open Sans Extra Bold"/>
              </a:rPr>
              <a:t>KeePassXC</a:t>
            </a:r>
          </a:p>
        </p:txBody>
      </p:sp>
      <p:sp>
        <p:nvSpPr>
          <p:cNvPr id="7" name="TextBox 7"/>
          <p:cNvSpPr txBox="1"/>
          <p:nvPr/>
        </p:nvSpPr>
        <p:spPr>
          <a:xfrm>
            <a:off x="816766" y="8678210"/>
            <a:ext cx="12269655" cy="497837"/>
          </a:xfrm>
          <a:prstGeom prst="rect">
            <a:avLst/>
          </a:prstGeom>
        </p:spPr>
        <p:txBody>
          <a:bodyPr lIns="0" tIns="0" rIns="0" bIns="0" rtlCol="0" anchor="t">
            <a:spAutoFit/>
          </a:bodyPr>
          <a:lstStyle/>
          <a:p>
            <a:pPr marL="0" lvl="0" indent="0" algn="ctr">
              <a:lnSpc>
                <a:spcPts val="4060"/>
              </a:lnSpc>
              <a:spcBef>
                <a:spcPct val="0"/>
              </a:spcBef>
            </a:pPr>
            <a:r>
              <a:rPr lang="en-US" sz="2900" dirty="0">
                <a:solidFill>
                  <a:srgbClr val="568623"/>
                </a:solidFill>
                <a:latin typeface="Open Sans Extra Bold"/>
                <a:ea typeface="Open Sans Extra Bold"/>
                <a:cs typeface="Open Sans Extra Bold"/>
                <a:sym typeface="Open Sans Extra Bold"/>
              </a:rPr>
              <a:t>https://keepassxc.org/download/#windows </a:t>
            </a:r>
          </a:p>
        </p:txBody>
      </p:sp>
      <p:sp>
        <p:nvSpPr>
          <p:cNvPr id="8" name="TextBox 8"/>
          <p:cNvSpPr txBox="1"/>
          <p:nvPr/>
        </p:nvSpPr>
        <p:spPr>
          <a:xfrm>
            <a:off x="1286567" y="2758626"/>
            <a:ext cx="7594971" cy="3956661"/>
          </a:xfrm>
          <a:prstGeom prst="rect">
            <a:avLst/>
          </a:prstGeom>
        </p:spPr>
        <p:txBody>
          <a:bodyPr lIns="0" tIns="0" rIns="0" bIns="0" rtlCol="0" anchor="t">
            <a:spAutoFit/>
          </a:bodyPr>
          <a:lstStyle/>
          <a:p>
            <a:pPr>
              <a:lnSpc>
                <a:spcPts val="5171"/>
              </a:lnSpc>
            </a:pPr>
            <a:r>
              <a:rPr lang="en-US" sz="3694" dirty="0">
                <a:solidFill>
                  <a:srgbClr val="051D40"/>
                </a:solidFill>
                <a:latin typeface="Open Sans Extra Bold"/>
                <a:ea typeface="Open Sans Extra Bold"/>
                <a:cs typeface="Open Sans Extra Bold"/>
                <a:sym typeface="Open Sans Extra Bold"/>
              </a:rPr>
              <a:t>When using a password manager, it is good to remember:</a:t>
            </a:r>
          </a:p>
          <a:p>
            <a:pPr>
              <a:lnSpc>
                <a:spcPts val="5171"/>
              </a:lnSpc>
            </a:pPr>
            <a:r>
              <a:rPr lang="en-US" sz="3694" dirty="0">
                <a:solidFill>
                  <a:srgbClr val="051D40"/>
                </a:solidFill>
                <a:latin typeface="Open Sans Extra Bold"/>
                <a:ea typeface="Open Sans Extra Bold"/>
                <a:cs typeface="Open Sans Extra Bold"/>
                <a:sym typeface="Open Sans Extra Bold"/>
              </a:rPr>
              <a:t>1) Computer password</a:t>
            </a:r>
            <a:br>
              <a:rPr lang="pl-PL" sz="3694" dirty="0">
                <a:solidFill>
                  <a:srgbClr val="051D40"/>
                </a:solidFill>
                <a:latin typeface="Open Sans Extra Bold"/>
                <a:ea typeface="Open Sans Extra Bold"/>
                <a:cs typeface="Open Sans Extra Bold"/>
                <a:sym typeface="Open Sans Extra Bold"/>
              </a:rPr>
            </a:br>
            <a:r>
              <a:rPr lang="en-US" sz="3694" dirty="0">
                <a:solidFill>
                  <a:srgbClr val="051D40"/>
                </a:solidFill>
                <a:latin typeface="Open Sans Extra Bold"/>
                <a:ea typeface="Open Sans Extra Bold"/>
                <a:cs typeface="Open Sans Extra Bold"/>
                <a:sym typeface="Open Sans Extra Bold"/>
              </a:rPr>
              <a:t>2) Password for one mailbox</a:t>
            </a:r>
            <a:br>
              <a:rPr lang="pl-PL" sz="3694" dirty="0">
                <a:solidFill>
                  <a:srgbClr val="051D40"/>
                </a:solidFill>
                <a:latin typeface="Open Sans Extra Bold"/>
                <a:ea typeface="Open Sans Extra Bold"/>
                <a:cs typeface="Open Sans Extra Bold"/>
                <a:sym typeface="Open Sans Extra Bold"/>
              </a:rPr>
            </a:br>
            <a:r>
              <a:rPr lang="en-US" sz="3694" dirty="0">
                <a:solidFill>
                  <a:srgbClr val="051D40"/>
                </a:solidFill>
                <a:latin typeface="Open Sans Extra Bold"/>
                <a:ea typeface="Open Sans Extra Bold"/>
                <a:cs typeface="Open Sans Extra Bold"/>
                <a:sym typeface="Open Sans Extra Bold"/>
              </a:rPr>
              <a:t>3) Manager password</a:t>
            </a:r>
          </a:p>
        </p:txBody>
      </p:sp>
      <p:sp>
        <p:nvSpPr>
          <p:cNvPr id="9" name="Google Shape;129;p2">
            <a:extLst>
              <a:ext uri="{FF2B5EF4-FFF2-40B4-BE49-F238E27FC236}">
                <a16:creationId xmlns:a16="http://schemas.microsoft.com/office/drawing/2014/main" id="{CCF6488D-B4BC-0D49-1724-C8913363086A}"/>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3">
              <a:alphaModFix/>
            </a:blip>
            <a:stretch>
              <a:fillRect/>
            </a:stretch>
          </a:blipFill>
          <a:ln>
            <a:noFill/>
          </a:ln>
        </p:spPr>
        <p:txBody>
          <a:bodyPr/>
          <a:lstStyle/>
          <a:p>
            <a:endParaRPr lang="pl-PL"/>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5143500"/>
          </a:xfrm>
          <a:custGeom>
            <a:avLst/>
            <a:gdLst/>
            <a:ahLst/>
            <a:cxnLst/>
            <a:rect l="l" t="t" r="r" b="b"/>
            <a:pathLst>
              <a:path w="18288000" h="5143500">
                <a:moveTo>
                  <a:pt x="0" y="0"/>
                </a:moveTo>
                <a:lnTo>
                  <a:pt x="18288000" y="0"/>
                </a:lnTo>
                <a:lnTo>
                  <a:pt x="18288000" y="5143500"/>
                </a:lnTo>
                <a:lnTo>
                  <a:pt x="0" y="5143500"/>
                </a:lnTo>
                <a:lnTo>
                  <a:pt x="0" y="0"/>
                </a:lnTo>
                <a:close/>
              </a:path>
            </a:pathLst>
          </a:custGeom>
          <a:blipFill>
            <a:blip r:embed="rId2"/>
            <a:stretch>
              <a:fillRect t="-62178" b="-37821"/>
            </a:stretch>
          </a:blipFill>
        </p:spPr>
        <p:txBody>
          <a:bodyPr/>
          <a:lstStyle/>
          <a:p>
            <a:endParaRPr lang="pl-PL"/>
          </a:p>
        </p:txBody>
      </p:sp>
      <p:grpSp>
        <p:nvGrpSpPr>
          <p:cNvPr id="3" name="Group 3"/>
          <p:cNvGrpSpPr/>
          <p:nvPr/>
        </p:nvGrpSpPr>
        <p:grpSpPr>
          <a:xfrm>
            <a:off x="0" y="9258300"/>
            <a:ext cx="18288000" cy="1028700"/>
            <a:chOff x="0" y="0"/>
            <a:chExt cx="4866164" cy="270933"/>
          </a:xfrm>
        </p:grpSpPr>
        <p:sp>
          <p:nvSpPr>
            <p:cNvPr id="4" name="Freeform 4"/>
            <p:cNvSpPr/>
            <p:nvPr/>
          </p:nvSpPr>
          <p:spPr>
            <a:xfrm>
              <a:off x="0" y="0"/>
              <a:ext cx="4866164" cy="270933"/>
            </a:xfrm>
            <a:custGeom>
              <a:avLst/>
              <a:gdLst/>
              <a:ahLst/>
              <a:cxnLst/>
              <a:rect l="l" t="t" r="r" b="b"/>
              <a:pathLst>
                <a:path w="4866164" h="270933">
                  <a:moveTo>
                    <a:pt x="0" y="0"/>
                  </a:moveTo>
                  <a:lnTo>
                    <a:pt x="4866164" y="0"/>
                  </a:lnTo>
                  <a:lnTo>
                    <a:pt x="4866164" y="270933"/>
                  </a:lnTo>
                  <a:lnTo>
                    <a:pt x="0" y="270933"/>
                  </a:lnTo>
                  <a:close/>
                </a:path>
              </a:pathLst>
            </a:custGeom>
            <a:solidFill>
              <a:srgbClr val="002060"/>
            </a:solidFill>
            <a:ln cap="sq">
              <a:noFill/>
              <a:prstDash val="solid"/>
              <a:miter/>
            </a:ln>
          </p:spPr>
          <p:txBody>
            <a:bodyPr/>
            <a:lstStyle/>
            <a:p>
              <a:endParaRPr lang="pl-PL" dirty="0"/>
            </a:p>
          </p:txBody>
        </p:sp>
        <p:sp>
          <p:nvSpPr>
            <p:cNvPr id="5" name="TextBox 5"/>
            <p:cNvSpPr txBox="1"/>
            <p:nvPr/>
          </p:nvSpPr>
          <p:spPr>
            <a:xfrm>
              <a:off x="0" y="-38100"/>
              <a:ext cx="4866164" cy="309033"/>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6" name="Group 6"/>
          <p:cNvGrpSpPr/>
          <p:nvPr/>
        </p:nvGrpSpPr>
        <p:grpSpPr>
          <a:xfrm>
            <a:off x="3300879" y="2600081"/>
            <a:ext cx="11552885" cy="4949287"/>
            <a:chOff x="0" y="0"/>
            <a:chExt cx="3042735" cy="1303516"/>
          </a:xfrm>
        </p:grpSpPr>
        <p:sp>
          <p:nvSpPr>
            <p:cNvPr id="7" name="Freeform 7"/>
            <p:cNvSpPr/>
            <p:nvPr/>
          </p:nvSpPr>
          <p:spPr>
            <a:xfrm>
              <a:off x="0" y="0"/>
              <a:ext cx="3042735" cy="1303516"/>
            </a:xfrm>
            <a:custGeom>
              <a:avLst/>
              <a:gdLst/>
              <a:ahLst/>
              <a:cxnLst/>
              <a:rect l="l" t="t" r="r" b="b"/>
              <a:pathLst>
                <a:path w="3042735" h="1303516">
                  <a:moveTo>
                    <a:pt x="0" y="0"/>
                  </a:moveTo>
                  <a:lnTo>
                    <a:pt x="3042735" y="0"/>
                  </a:lnTo>
                  <a:lnTo>
                    <a:pt x="3042735" y="1303516"/>
                  </a:lnTo>
                  <a:lnTo>
                    <a:pt x="0" y="1303516"/>
                  </a:lnTo>
                  <a:close/>
                </a:path>
              </a:pathLst>
            </a:custGeom>
            <a:solidFill>
              <a:srgbClr val="002060"/>
            </a:solidFill>
            <a:ln cap="sq">
              <a:noFill/>
              <a:prstDash val="solid"/>
              <a:miter/>
            </a:ln>
          </p:spPr>
          <p:txBody>
            <a:bodyPr/>
            <a:lstStyle/>
            <a:p>
              <a:endParaRPr lang="pl-PL" dirty="0"/>
            </a:p>
          </p:txBody>
        </p:sp>
        <p:sp>
          <p:nvSpPr>
            <p:cNvPr id="8" name="TextBox 8"/>
            <p:cNvSpPr txBox="1"/>
            <p:nvPr/>
          </p:nvSpPr>
          <p:spPr>
            <a:xfrm>
              <a:off x="0" y="-123825"/>
              <a:ext cx="3042735" cy="1427341"/>
            </a:xfrm>
            <a:prstGeom prst="rect">
              <a:avLst/>
            </a:prstGeom>
          </p:spPr>
          <p:txBody>
            <a:bodyPr lIns="50800" tIns="50800" rIns="50800" bIns="50800" rtlCol="0" anchor="ctr"/>
            <a:lstStyle/>
            <a:p>
              <a:pPr algn="ctr">
                <a:lnSpc>
                  <a:spcPts val="8119"/>
                </a:lnSpc>
              </a:pPr>
              <a:endParaRPr lang="en-US" sz="5799" dirty="0">
                <a:solidFill>
                  <a:srgbClr val="E9E9E9"/>
                </a:solidFill>
                <a:latin typeface="Open Sans Extra Bold"/>
                <a:ea typeface="Open Sans Extra Bold"/>
                <a:cs typeface="Open Sans Extra Bold"/>
                <a:sym typeface="Open Sans Extra Bold"/>
              </a:endParaRPr>
            </a:p>
            <a:p>
              <a:pPr marL="0" lvl="0" indent="0" algn="ctr">
                <a:lnSpc>
                  <a:spcPts val="8119"/>
                </a:lnSpc>
                <a:spcBef>
                  <a:spcPct val="0"/>
                </a:spcBef>
              </a:pPr>
              <a:endParaRPr lang="en-US" sz="5799" dirty="0">
                <a:solidFill>
                  <a:srgbClr val="E9E9E9"/>
                </a:solidFill>
                <a:latin typeface="Open Sans Extra Bold"/>
                <a:ea typeface="Open Sans Extra Bold"/>
                <a:cs typeface="Open Sans Extra Bold"/>
                <a:sym typeface="Open Sans Extra Bold"/>
              </a:endParaRPr>
            </a:p>
          </p:txBody>
        </p:sp>
      </p:grpSp>
      <p:sp>
        <p:nvSpPr>
          <p:cNvPr id="9" name="TextBox 9"/>
          <p:cNvSpPr txBox="1"/>
          <p:nvPr/>
        </p:nvSpPr>
        <p:spPr>
          <a:xfrm>
            <a:off x="2847970" y="2889392"/>
            <a:ext cx="12403843" cy="572025"/>
          </a:xfrm>
          <a:prstGeom prst="rect">
            <a:avLst/>
          </a:prstGeom>
        </p:spPr>
        <p:txBody>
          <a:bodyPr lIns="0" tIns="0" rIns="0" bIns="0" rtlCol="0" anchor="t">
            <a:spAutoFit/>
          </a:bodyPr>
          <a:lstStyle/>
          <a:p>
            <a:pPr marL="0" lvl="0" indent="0" algn="ctr">
              <a:lnSpc>
                <a:spcPts val="4696"/>
              </a:lnSpc>
              <a:spcBef>
                <a:spcPct val="0"/>
              </a:spcBef>
            </a:pPr>
            <a:r>
              <a:rPr lang="en-US" sz="3354" dirty="0">
                <a:solidFill>
                  <a:srgbClr val="FDFDFD"/>
                </a:solidFill>
                <a:latin typeface="Open Sans Extra Bold"/>
                <a:ea typeface="Open Sans Extra Bold"/>
                <a:cs typeface="Open Sans Extra Bold"/>
                <a:sym typeface="Open Sans Extra Bold"/>
              </a:rPr>
              <a:t>Four steps: How to be safe?</a:t>
            </a:r>
          </a:p>
        </p:txBody>
      </p:sp>
      <p:sp>
        <p:nvSpPr>
          <p:cNvPr id="10" name="TextBox 10"/>
          <p:cNvSpPr txBox="1"/>
          <p:nvPr/>
        </p:nvSpPr>
        <p:spPr>
          <a:xfrm>
            <a:off x="3273447" y="3931565"/>
            <a:ext cx="11552885" cy="2067682"/>
          </a:xfrm>
          <a:prstGeom prst="rect">
            <a:avLst/>
          </a:prstGeom>
        </p:spPr>
        <p:txBody>
          <a:bodyPr lIns="0" tIns="0" rIns="0" bIns="0" rtlCol="0" anchor="t">
            <a:spAutoFit/>
          </a:bodyPr>
          <a:lstStyle/>
          <a:p>
            <a:pPr marL="514350" indent="-514350" algn="ctr">
              <a:lnSpc>
                <a:spcPts val="4059"/>
              </a:lnSpc>
              <a:buFont typeface="+mj-lt"/>
              <a:buAutoNum type="arabicPeriod"/>
            </a:pPr>
            <a:r>
              <a:rPr lang="en-US" sz="2899" dirty="0">
                <a:solidFill>
                  <a:srgbClr val="E9E9E9"/>
                </a:solidFill>
                <a:latin typeface="Open Sans Extra Bold"/>
                <a:ea typeface="Open Sans Extra Bold"/>
                <a:cs typeface="Open Sans Extra Bold"/>
                <a:sym typeface="Open Sans Extra Bold"/>
              </a:rPr>
              <a:t>Long passwords</a:t>
            </a:r>
          </a:p>
          <a:p>
            <a:pPr marL="514350" indent="-514350" algn="ctr">
              <a:lnSpc>
                <a:spcPts val="4059"/>
              </a:lnSpc>
              <a:buFont typeface="+mj-lt"/>
              <a:buAutoNum type="arabicPeriod"/>
            </a:pPr>
            <a:r>
              <a:rPr lang="en-US" sz="2899" dirty="0">
                <a:solidFill>
                  <a:srgbClr val="E9E9E9"/>
                </a:solidFill>
                <a:latin typeface="Open Sans Extra Bold"/>
                <a:ea typeface="Open Sans Extra Bold"/>
                <a:cs typeface="Open Sans Extra Bold"/>
                <a:sym typeface="Open Sans Extra Bold"/>
              </a:rPr>
              <a:t>Random passwords</a:t>
            </a:r>
            <a:endParaRPr lang="pl-PL" sz="2899" dirty="0">
              <a:solidFill>
                <a:srgbClr val="E9E9E9"/>
              </a:solidFill>
              <a:latin typeface="Open Sans Extra Bold"/>
              <a:ea typeface="Open Sans Extra Bold"/>
              <a:cs typeface="Open Sans Extra Bold"/>
              <a:sym typeface="Open Sans Extra Bold"/>
            </a:endParaRPr>
          </a:p>
          <a:p>
            <a:pPr marL="514350" indent="-514350" algn="ctr">
              <a:lnSpc>
                <a:spcPts val="4059"/>
              </a:lnSpc>
              <a:buFont typeface="+mj-lt"/>
              <a:buAutoNum type="arabicPeriod"/>
            </a:pPr>
            <a:r>
              <a:rPr lang="en-US" sz="2899" dirty="0">
                <a:solidFill>
                  <a:srgbClr val="E9E9E9"/>
                </a:solidFill>
                <a:latin typeface="Open Sans Extra Bold"/>
                <a:ea typeface="Open Sans Extra Bold"/>
                <a:cs typeface="Open Sans Extra Bold"/>
                <a:sym typeface="Open Sans Extra Bold"/>
              </a:rPr>
              <a:t>Unique passwords</a:t>
            </a:r>
            <a:endParaRPr lang="pl-PL" sz="2899" dirty="0">
              <a:solidFill>
                <a:srgbClr val="E9E9E9"/>
              </a:solidFill>
              <a:latin typeface="Open Sans Extra Bold"/>
              <a:ea typeface="Open Sans Extra Bold"/>
              <a:cs typeface="Open Sans Extra Bold"/>
              <a:sym typeface="Open Sans Extra Bold"/>
            </a:endParaRPr>
          </a:p>
          <a:p>
            <a:pPr marL="514350" indent="-514350" algn="ctr">
              <a:lnSpc>
                <a:spcPts val="4059"/>
              </a:lnSpc>
              <a:buFont typeface="+mj-lt"/>
              <a:buAutoNum type="arabicPeriod"/>
            </a:pPr>
            <a:r>
              <a:rPr lang="en-US" sz="2899" dirty="0">
                <a:solidFill>
                  <a:srgbClr val="E9E9E9"/>
                </a:solidFill>
                <a:latin typeface="Open Sans Extra Bold"/>
                <a:ea typeface="Open Sans Extra Bold"/>
                <a:cs typeface="Open Sans Extra Bold"/>
                <a:sym typeface="Open Sans Extra Bold"/>
              </a:rPr>
              <a:t>Password Manager</a:t>
            </a:r>
          </a:p>
        </p:txBody>
      </p:sp>
      <p:sp>
        <p:nvSpPr>
          <p:cNvPr id="11" name="TextBox 11"/>
          <p:cNvSpPr txBox="1"/>
          <p:nvPr/>
        </p:nvSpPr>
        <p:spPr>
          <a:xfrm>
            <a:off x="4433615" y="7686919"/>
            <a:ext cx="10420149" cy="622606"/>
          </a:xfrm>
          <a:prstGeom prst="rect">
            <a:avLst/>
          </a:prstGeom>
        </p:spPr>
        <p:txBody>
          <a:bodyPr wrap="square" lIns="0" tIns="0" rIns="0" bIns="0" rtlCol="0" anchor="t">
            <a:spAutoFit/>
          </a:bodyPr>
          <a:lstStyle/>
          <a:p>
            <a:pPr algn="ctr">
              <a:lnSpc>
                <a:spcPts val="5179"/>
              </a:lnSpc>
              <a:spcBef>
                <a:spcPct val="0"/>
              </a:spcBef>
            </a:pPr>
            <a:r>
              <a:rPr lang="en-US" sz="3699" b="1" dirty="0">
                <a:solidFill>
                  <a:srgbClr val="00569E"/>
                </a:solidFill>
                <a:latin typeface="Open Sans Extra Bold"/>
                <a:ea typeface="Open Sans Extra Bold"/>
                <a:cs typeface="Open Sans Extra Bold"/>
                <a:sym typeface="Open Sans Extra Bold"/>
              </a:rPr>
              <a:t>The key to the security of your accounts!</a:t>
            </a:r>
          </a:p>
        </p:txBody>
      </p:sp>
      <p:sp>
        <p:nvSpPr>
          <p:cNvPr id="12" name="TextBox 12"/>
          <p:cNvSpPr txBox="1"/>
          <p:nvPr/>
        </p:nvSpPr>
        <p:spPr>
          <a:xfrm>
            <a:off x="6580398" y="8084780"/>
            <a:ext cx="4938985" cy="1346429"/>
          </a:xfrm>
          <a:prstGeom prst="rect">
            <a:avLst/>
          </a:prstGeom>
        </p:spPr>
        <p:txBody>
          <a:bodyPr wrap="square" lIns="0" tIns="0" rIns="0" bIns="0" rtlCol="0" anchor="t">
            <a:spAutoFit/>
          </a:bodyPr>
          <a:lstStyle/>
          <a:p>
            <a:pPr algn="ctr">
              <a:lnSpc>
                <a:spcPts val="11088"/>
              </a:lnSpc>
              <a:spcBef>
                <a:spcPct val="0"/>
              </a:spcBef>
            </a:pPr>
            <a:r>
              <a:rPr lang="en-US" sz="7920" b="1" dirty="0">
                <a:solidFill>
                  <a:srgbClr val="000000"/>
                </a:solidFill>
                <a:latin typeface="Open Sans Extra Bold"/>
                <a:ea typeface="Open Sans Extra Bold"/>
                <a:cs typeface="Open Sans Extra Bold"/>
                <a:sym typeface="Open Sans Extra Bold"/>
              </a:rPr>
              <a:t>D-L-U-M</a:t>
            </a:r>
          </a:p>
        </p:txBody>
      </p:sp>
      <p:sp>
        <p:nvSpPr>
          <p:cNvPr id="13" name="Google Shape;129;p2">
            <a:extLst>
              <a:ext uri="{FF2B5EF4-FFF2-40B4-BE49-F238E27FC236}">
                <a16:creationId xmlns:a16="http://schemas.microsoft.com/office/drawing/2014/main" id="{D08ACAE5-6574-EB26-CEDD-019C9834E90A}"/>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3">
              <a:alphaModFix/>
            </a:blip>
            <a:stretch>
              <a:fillRect/>
            </a:stretch>
          </a:blipFill>
          <a:ln>
            <a:noFill/>
          </a:ln>
        </p:spPr>
        <p:txBody>
          <a:bodyPr/>
          <a:lstStyle/>
          <a:p>
            <a:endParaRPr lang="pl-PL"/>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reeform 2"/>
          <p:cNvSpPr/>
          <p:nvPr/>
        </p:nvSpPr>
        <p:spPr>
          <a:xfrm>
            <a:off x="232204" y="7686324"/>
            <a:ext cx="5841799" cy="1153755"/>
          </a:xfrm>
          <a:custGeom>
            <a:avLst/>
            <a:gdLst/>
            <a:ahLst/>
            <a:cxnLst/>
            <a:rect l="l" t="t" r="r" b="b"/>
            <a:pathLst>
              <a:path w="5841799" h="1153755">
                <a:moveTo>
                  <a:pt x="0" y="0"/>
                </a:moveTo>
                <a:lnTo>
                  <a:pt x="5841799" y="0"/>
                </a:lnTo>
                <a:lnTo>
                  <a:pt x="5841799" y="1153755"/>
                </a:lnTo>
                <a:lnTo>
                  <a:pt x="0" y="1153755"/>
                </a:lnTo>
                <a:lnTo>
                  <a:pt x="0" y="0"/>
                </a:lnTo>
                <a:close/>
              </a:path>
            </a:pathLst>
          </a:custGeom>
          <a:blipFill>
            <a:blip r:embed="rId2"/>
            <a:stretch>
              <a:fillRect/>
            </a:stretch>
          </a:blipFill>
        </p:spPr>
        <p:txBody>
          <a:bodyPr/>
          <a:lstStyle/>
          <a:p>
            <a:endParaRPr lang="pl-PL"/>
          </a:p>
        </p:txBody>
      </p:sp>
      <p:sp>
        <p:nvSpPr>
          <p:cNvPr id="3" name="Freeform 3"/>
          <p:cNvSpPr/>
          <p:nvPr/>
        </p:nvSpPr>
        <p:spPr>
          <a:xfrm>
            <a:off x="6224860" y="7686324"/>
            <a:ext cx="5841799" cy="1153755"/>
          </a:xfrm>
          <a:custGeom>
            <a:avLst/>
            <a:gdLst/>
            <a:ahLst/>
            <a:cxnLst/>
            <a:rect l="l" t="t" r="r" b="b"/>
            <a:pathLst>
              <a:path w="5841799" h="1153755">
                <a:moveTo>
                  <a:pt x="0" y="0"/>
                </a:moveTo>
                <a:lnTo>
                  <a:pt x="5841799" y="0"/>
                </a:lnTo>
                <a:lnTo>
                  <a:pt x="5841799" y="1153755"/>
                </a:lnTo>
                <a:lnTo>
                  <a:pt x="0" y="1153755"/>
                </a:lnTo>
                <a:lnTo>
                  <a:pt x="0" y="0"/>
                </a:lnTo>
                <a:close/>
              </a:path>
            </a:pathLst>
          </a:custGeom>
          <a:blipFill>
            <a:blip r:embed="rId2"/>
            <a:stretch>
              <a:fillRect/>
            </a:stretch>
          </a:blipFill>
        </p:spPr>
        <p:txBody>
          <a:bodyPr/>
          <a:lstStyle/>
          <a:p>
            <a:endParaRPr lang="pl-PL"/>
          </a:p>
        </p:txBody>
      </p:sp>
      <p:sp>
        <p:nvSpPr>
          <p:cNvPr id="4" name="Freeform 4"/>
          <p:cNvSpPr/>
          <p:nvPr/>
        </p:nvSpPr>
        <p:spPr>
          <a:xfrm>
            <a:off x="12213997" y="7686324"/>
            <a:ext cx="5841799" cy="1153755"/>
          </a:xfrm>
          <a:custGeom>
            <a:avLst/>
            <a:gdLst/>
            <a:ahLst/>
            <a:cxnLst/>
            <a:rect l="l" t="t" r="r" b="b"/>
            <a:pathLst>
              <a:path w="5841799" h="1153755">
                <a:moveTo>
                  <a:pt x="0" y="0"/>
                </a:moveTo>
                <a:lnTo>
                  <a:pt x="5841799" y="0"/>
                </a:lnTo>
                <a:lnTo>
                  <a:pt x="5841799" y="1153755"/>
                </a:lnTo>
                <a:lnTo>
                  <a:pt x="0" y="1153755"/>
                </a:lnTo>
                <a:lnTo>
                  <a:pt x="0" y="0"/>
                </a:lnTo>
                <a:close/>
              </a:path>
            </a:pathLst>
          </a:custGeom>
          <a:blipFill>
            <a:blip r:embed="rId2"/>
            <a:stretch>
              <a:fillRect/>
            </a:stretch>
          </a:blipFill>
        </p:spPr>
        <p:txBody>
          <a:bodyPr/>
          <a:lstStyle/>
          <a:p>
            <a:endParaRPr lang="pl-PL"/>
          </a:p>
        </p:txBody>
      </p:sp>
      <p:grpSp>
        <p:nvGrpSpPr>
          <p:cNvPr id="5" name="Group 5"/>
          <p:cNvGrpSpPr/>
          <p:nvPr/>
        </p:nvGrpSpPr>
        <p:grpSpPr>
          <a:xfrm>
            <a:off x="12213997" y="3298645"/>
            <a:ext cx="5841799" cy="5146658"/>
            <a:chOff x="0" y="0"/>
            <a:chExt cx="1554321" cy="1369365"/>
          </a:xfrm>
        </p:grpSpPr>
        <p:sp>
          <p:nvSpPr>
            <p:cNvPr id="6" name="Freeform 6"/>
            <p:cNvSpPr/>
            <p:nvPr/>
          </p:nvSpPr>
          <p:spPr>
            <a:xfrm>
              <a:off x="0" y="0"/>
              <a:ext cx="1554321" cy="1369365"/>
            </a:xfrm>
            <a:custGeom>
              <a:avLst/>
              <a:gdLst/>
              <a:ahLst/>
              <a:cxnLst/>
              <a:rect l="l" t="t" r="r" b="b"/>
              <a:pathLst>
                <a:path w="1554321" h="1369365">
                  <a:moveTo>
                    <a:pt x="58312" y="0"/>
                  </a:moveTo>
                  <a:lnTo>
                    <a:pt x="1496009" y="0"/>
                  </a:lnTo>
                  <a:cubicBezTo>
                    <a:pt x="1511474" y="0"/>
                    <a:pt x="1526306" y="6144"/>
                    <a:pt x="1537241" y="17079"/>
                  </a:cubicBezTo>
                  <a:cubicBezTo>
                    <a:pt x="1548177" y="28015"/>
                    <a:pt x="1554321" y="42846"/>
                    <a:pt x="1554321" y="58312"/>
                  </a:cubicBezTo>
                  <a:lnTo>
                    <a:pt x="1554321" y="1311054"/>
                  </a:lnTo>
                  <a:cubicBezTo>
                    <a:pt x="1554321" y="1326519"/>
                    <a:pt x="1548177" y="1341351"/>
                    <a:pt x="1537241" y="1352286"/>
                  </a:cubicBezTo>
                  <a:cubicBezTo>
                    <a:pt x="1526306" y="1363222"/>
                    <a:pt x="1511474" y="1369365"/>
                    <a:pt x="1496009" y="1369365"/>
                  </a:cubicBezTo>
                  <a:lnTo>
                    <a:pt x="58312" y="1369365"/>
                  </a:lnTo>
                  <a:cubicBezTo>
                    <a:pt x="42846" y="1369365"/>
                    <a:pt x="28015" y="1363222"/>
                    <a:pt x="17079" y="1352286"/>
                  </a:cubicBezTo>
                  <a:cubicBezTo>
                    <a:pt x="6144" y="1341351"/>
                    <a:pt x="0" y="1326519"/>
                    <a:pt x="0" y="1311054"/>
                  </a:cubicBezTo>
                  <a:lnTo>
                    <a:pt x="0" y="58312"/>
                  </a:lnTo>
                  <a:cubicBezTo>
                    <a:pt x="0" y="42846"/>
                    <a:pt x="6144" y="28015"/>
                    <a:pt x="17079" y="17079"/>
                  </a:cubicBezTo>
                  <a:cubicBezTo>
                    <a:pt x="28015" y="6144"/>
                    <a:pt x="42846" y="0"/>
                    <a:pt x="58312" y="0"/>
                  </a:cubicBezTo>
                  <a:close/>
                </a:path>
              </a:pathLst>
            </a:custGeom>
            <a:solidFill>
              <a:srgbClr val="FDFDFD"/>
            </a:solidFill>
          </p:spPr>
          <p:txBody>
            <a:bodyPr/>
            <a:lstStyle/>
            <a:p>
              <a:endParaRPr lang="pl-PL"/>
            </a:p>
          </p:txBody>
        </p:sp>
        <p:sp>
          <p:nvSpPr>
            <p:cNvPr id="7" name="TextBox 7"/>
            <p:cNvSpPr txBox="1"/>
            <p:nvPr/>
          </p:nvSpPr>
          <p:spPr>
            <a:xfrm>
              <a:off x="0" y="-38100"/>
              <a:ext cx="1554321" cy="1407465"/>
            </a:xfrm>
            <a:prstGeom prst="rect">
              <a:avLst/>
            </a:prstGeom>
          </p:spPr>
          <p:txBody>
            <a:bodyPr lIns="50800" tIns="50800" rIns="50800" bIns="50800" rtlCol="0" anchor="ctr"/>
            <a:lstStyle/>
            <a:p>
              <a:pPr algn="ctr">
                <a:lnSpc>
                  <a:spcPts val="2659"/>
                </a:lnSpc>
              </a:pPr>
              <a:endParaRPr/>
            </a:p>
            <a:p>
              <a:pPr algn="ctr">
                <a:lnSpc>
                  <a:spcPts val="2659"/>
                </a:lnSpc>
              </a:pPr>
              <a:endParaRPr/>
            </a:p>
          </p:txBody>
        </p:sp>
      </p:grpSp>
      <p:grpSp>
        <p:nvGrpSpPr>
          <p:cNvPr id="8" name="Group 8"/>
          <p:cNvGrpSpPr/>
          <p:nvPr/>
        </p:nvGrpSpPr>
        <p:grpSpPr>
          <a:xfrm>
            <a:off x="6224860" y="3298645"/>
            <a:ext cx="5841799" cy="5146658"/>
            <a:chOff x="0" y="0"/>
            <a:chExt cx="1554321" cy="1369365"/>
          </a:xfrm>
        </p:grpSpPr>
        <p:sp>
          <p:nvSpPr>
            <p:cNvPr id="9" name="Freeform 9"/>
            <p:cNvSpPr/>
            <p:nvPr/>
          </p:nvSpPr>
          <p:spPr>
            <a:xfrm>
              <a:off x="0" y="0"/>
              <a:ext cx="1554321" cy="1369365"/>
            </a:xfrm>
            <a:custGeom>
              <a:avLst/>
              <a:gdLst/>
              <a:ahLst/>
              <a:cxnLst/>
              <a:rect l="l" t="t" r="r" b="b"/>
              <a:pathLst>
                <a:path w="1554321" h="1369365">
                  <a:moveTo>
                    <a:pt x="58312" y="0"/>
                  </a:moveTo>
                  <a:lnTo>
                    <a:pt x="1496009" y="0"/>
                  </a:lnTo>
                  <a:cubicBezTo>
                    <a:pt x="1511474" y="0"/>
                    <a:pt x="1526306" y="6144"/>
                    <a:pt x="1537241" y="17079"/>
                  </a:cubicBezTo>
                  <a:cubicBezTo>
                    <a:pt x="1548177" y="28015"/>
                    <a:pt x="1554321" y="42846"/>
                    <a:pt x="1554321" y="58312"/>
                  </a:cubicBezTo>
                  <a:lnTo>
                    <a:pt x="1554321" y="1311054"/>
                  </a:lnTo>
                  <a:cubicBezTo>
                    <a:pt x="1554321" y="1326519"/>
                    <a:pt x="1548177" y="1341351"/>
                    <a:pt x="1537241" y="1352286"/>
                  </a:cubicBezTo>
                  <a:cubicBezTo>
                    <a:pt x="1526306" y="1363222"/>
                    <a:pt x="1511474" y="1369365"/>
                    <a:pt x="1496009" y="1369365"/>
                  </a:cubicBezTo>
                  <a:lnTo>
                    <a:pt x="58312" y="1369365"/>
                  </a:lnTo>
                  <a:cubicBezTo>
                    <a:pt x="42846" y="1369365"/>
                    <a:pt x="28015" y="1363222"/>
                    <a:pt x="17079" y="1352286"/>
                  </a:cubicBezTo>
                  <a:cubicBezTo>
                    <a:pt x="6144" y="1341351"/>
                    <a:pt x="0" y="1326519"/>
                    <a:pt x="0" y="1311054"/>
                  </a:cubicBezTo>
                  <a:lnTo>
                    <a:pt x="0" y="58312"/>
                  </a:lnTo>
                  <a:cubicBezTo>
                    <a:pt x="0" y="42846"/>
                    <a:pt x="6144" y="28015"/>
                    <a:pt x="17079" y="17079"/>
                  </a:cubicBezTo>
                  <a:cubicBezTo>
                    <a:pt x="28015" y="6144"/>
                    <a:pt x="42846" y="0"/>
                    <a:pt x="58312" y="0"/>
                  </a:cubicBezTo>
                  <a:close/>
                </a:path>
              </a:pathLst>
            </a:custGeom>
            <a:solidFill>
              <a:srgbClr val="FDFDFD"/>
            </a:solidFill>
          </p:spPr>
          <p:txBody>
            <a:bodyPr/>
            <a:lstStyle/>
            <a:p>
              <a:endParaRPr lang="pl-PL"/>
            </a:p>
          </p:txBody>
        </p:sp>
        <p:sp>
          <p:nvSpPr>
            <p:cNvPr id="10" name="TextBox 10"/>
            <p:cNvSpPr txBox="1"/>
            <p:nvPr/>
          </p:nvSpPr>
          <p:spPr>
            <a:xfrm>
              <a:off x="0" y="-38100"/>
              <a:ext cx="1554321" cy="1407465"/>
            </a:xfrm>
            <a:prstGeom prst="rect">
              <a:avLst/>
            </a:prstGeom>
          </p:spPr>
          <p:txBody>
            <a:bodyPr lIns="50800" tIns="50800" rIns="50800" bIns="50800" rtlCol="0" anchor="ctr"/>
            <a:lstStyle/>
            <a:p>
              <a:pPr algn="ctr">
                <a:lnSpc>
                  <a:spcPts val="2659"/>
                </a:lnSpc>
              </a:pPr>
              <a:endParaRPr/>
            </a:p>
            <a:p>
              <a:pPr algn="ctr">
                <a:lnSpc>
                  <a:spcPts val="2799"/>
                </a:lnSpc>
              </a:pPr>
              <a:endParaRPr/>
            </a:p>
          </p:txBody>
        </p:sp>
      </p:grpSp>
      <p:grpSp>
        <p:nvGrpSpPr>
          <p:cNvPr id="11" name="Group 11"/>
          <p:cNvGrpSpPr/>
          <p:nvPr/>
        </p:nvGrpSpPr>
        <p:grpSpPr>
          <a:xfrm>
            <a:off x="232204" y="3298645"/>
            <a:ext cx="5841799" cy="5146658"/>
            <a:chOff x="0" y="0"/>
            <a:chExt cx="1554321" cy="1369365"/>
          </a:xfrm>
        </p:grpSpPr>
        <p:sp>
          <p:nvSpPr>
            <p:cNvPr id="12" name="Freeform 12"/>
            <p:cNvSpPr/>
            <p:nvPr/>
          </p:nvSpPr>
          <p:spPr>
            <a:xfrm>
              <a:off x="0" y="0"/>
              <a:ext cx="1554321" cy="1369365"/>
            </a:xfrm>
            <a:custGeom>
              <a:avLst/>
              <a:gdLst/>
              <a:ahLst/>
              <a:cxnLst/>
              <a:rect l="l" t="t" r="r" b="b"/>
              <a:pathLst>
                <a:path w="1554321" h="1369365">
                  <a:moveTo>
                    <a:pt x="58312" y="0"/>
                  </a:moveTo>
                  <a:lnTo>
                    <a:pt x="1496009" y="0"/>
                  </a:lnTo>
                  <a:cubicBezTo>
                    <a:pt x="1511474" y="0"/>
                    <a:pt x="1526306" y="6144"/>
                    <a:pt x="1537241" y="17079"/>
                  </a:cubicBezTo>
                  <a:cubicBezTo>
                    <a:pt x="1548177" y="28015"/>
                    <a:pt x="1554321" y="42846"/>
                    <a:pt x="1554321" y="58312"/>
                  </a:cubicBezTo>
                  <a:lnTo>
                    <a:pt x="1554321" y="1311054"/>
                  </a:lnTo>
                  <a:cubicBezTo>
                    <a:pt x="1554321" y="1326519"/>
                    <a:pt x="1548177" y="1341351"/>
                    <a:pt x="1537241" y="1352286"/>
                  </a:cubicBezTo>
                  <a:cubicBezTo>
                    <a:pt x="1526306" y="1363222"/>
                    <a:pt x="1511474" y="1369365"/>
                    <a:pt x="1496009" y="1369365"/>
                  </a:cubicBezTo>
                  <a:lnTo>
                    <a:pt x="58312" y="1369365"/>
                  </a:lnTo>
                  <a:cubicBezTo>
                    <a:pt x="42846" y="1369365"/>
                    <a:pt x="28015" y="1363222"/>
                    <a:pt x="17079" y="1352286"/>
                  </a:cubicBezTo>
                  <a:cubicBezTo>
                    <a:pt x="6144" y="1341351"/>
                    <a:pt x="0" y="1326519"/>
                    <a:pt x="0" y="1311054"/>
                  </a:cubicBezTo>
                  <a:lnTo>
                    <a:pt x="0" y="58312"/>
                  </a:lnTo>
                  <a:cubicBezTo>
                    <a:pt x="0" y="42846"/>
                    <a:pt x="6144" y="28015"/>
                    <a:pt x="17079" y="17079"/>
                  </a:cubicBezTo>
                  <a:cubicBezTo>
                    <a:pt x="28015" y="6144"/>
                    <a:pt x="42846" y="0"/>
                    <a:pt x="58312" y="0"/>
                  </a:cubicBezTo>
                  <a:close/>
                </a:path>
              </a:pathLst>
            </a:custGeom>
            <a:solidFill>
              <a:srgbClr val="FDFDFD"/>
            </a:solidFill>
          </p:spPr>
          <p:txBody>
            <a:bodyPr/>
            <a:lstStyle/>
            <a:p>
              <a:endParaRPr lang="pl-PL"/>
            </a:p>
          </p:txBody>
        </p:sp>
        <p:sp>
          <p:nvSpPr>
            <p:cNvPr id="13" name="TextBox 13"/>
            <p:cNvSpPr txBox="1"/>
            <p:nvPr/>
          </p:nvSpPr>
          <p:spPr>
            <a:xfrm>
              <a:off x="0" y="-38100"/>
              <a:ext cx="1554321" cy="1407465"/>
            </a:xfrm>
            <a:prstGeom prst="rect">
              <a:avLst/>
            </a:prstGeom>
          </p:spPr>
          <p:txBody>
            <a:bodyPr lIns="50800" tIns="50800" rIns="50800" bIns="50800" rtlCol="0" anchor="ctr"/>
            <a:lstStyle/>
            <a:p>
              <a:pPr algn="ctr">
                <a:lnSpc>
                  <a:spcPts val="2659"/>
                </a:lnSpc>
              </a:pPr>
              <a:endParaRPr/>
            </a:p>
            <a:p>
              <a:pPr algn="ctr">
                <a:lnSpc>
                  <a:spcPts val="2659"/>
                </a:lnSpc>
              </a:pPr>
              <a:endParaRPr/>
            </a:p>
          </p:txBody>
        </p:sp>
      </p:grpSp>
      <p:grpSp>
        <p:nvGrpSpPr>
          <p:cNvPr id="14" name="Group 14"/>
          <p:cNvGrpSpPr/>
          <p:nvPr/>
        </p:nvGrpSpPr>
        <p:grpSpPr>
          <a:xfrm>
            <a:off x="-2123887" y="-2346523"/>
            <a:ext cx="4693046" cy="4693046"/>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alpha val="15686"/>
                </a:srgbClr>
              </a:solidFill>
              <a:prstDash val="solid"/>
              <a:miter/>
            </a:ln>
          </p:spPr>
          <p:txBody>
            <a:bodyPr/>
            <a:lstStyle/>
            <a:p>
              <a:endParaRPr lang="pl-PL"/>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5573718" y="7940477"/>
            <a:ext cx="4693046" cy="4693046"/>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alpha val="15686"/>
                </a:srgbClr>
              </a:solidFill>
              <a:prstDash val="solid"/>
              <a:miter/>
            </a:ln>
          </p:spPr>
          <p:txBody>
            <a:bodyPr/>
            <a:lstStyle/>
            <a:p>
              <a:endParaRPr lang="pl-PL"/>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a:grpSpLocks noChangeAspect="1"/>
          </p:cNvGrpSpPr>
          <p:nvPr/>
        </p:nvGrpSpPr>
        <p:grpSpPr>
          <a:xfrm>
            <a:off x="384604" y="3447950"/>
            <a:ext cx="5570690" cy="3133474"/>
            <a:chOff x="0" y="0"/>
            <a:chExt cx="11289030" cy="6350000"/>
          </a:xfrm>
        </p:grpSpPr>
        <p:sp>
          <p:nvSpPr>
            <p:cNvPr id="21" name="Freeform 21"/>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3"/>
              <a:stretch>
                <a:fillRect t="-9228" b="-9228"/>
              </a:stretch>
            </a:blipFill>
          </p:spPr>
          <p:txBody>
            <a:bodyPr/>
            <a:lstStyle/>
            <a:p>
              <a:endParaRPr lang="pl-PL"/>
            </a:p>
          </p:txBody>
        </p:sp>
      </p:grpSp>
      <p:grpSp>
        <p:nvGrpSpPr>
          <p:cNvPr id="22" name="Group 22"/>
          <p:cNvGrpSpPr>
            <a:grpSpLocks noChangeAspect="1"/>
          </p:cNvGrpSpPr>
          <p:nvPr/>
        </p:nvGrpSpPr>
        <p:grpSpPr>
          <a:xfrm>
            <a:off x="6358655" y="3447950"/>
            <a:ext cx="5570690" cy="3133474"/>
            <a:chOff x="0" y="0"/>
            <a:chExt cx="11289030" cy="6350000"/>
          </a:xfrm>
        </p:grpSpPr>
        <p:sp>
          <p:nvSpPr>
            <p:cNvPr id="23" name="Freeform 23"/>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t="-9228" b="-9228"/>
              </a:stretch>
            </a:blipFill>
          </p:spPr>
          <p:txBody>
            <a:bodyPr/>
            <a:lstStyle/>
            <a:p>
              <a:endParaRPr lang="pl-PL"/>
            </a:p>
          </p:txBody>
        </p:sp>
      </p:grpSp>
      <p:grpSp>
        <p:nvGrpSpPr>
          <p:cNvPr id="24" name="Group 24"/>
          <p:cNvGrpSpPr>
            <a:grpSpLocks noChangeAspect="1"/>
          </p:cNvGrpSpPr>
          <p:nvPr/>
        </p:nvGrpSpPr>
        <p:grpSpPr>
          <a:xfrm>
            <a:off x="12349552" y="3446286"/>
            <a:ext cx="5570690" cy="3133474"/>
            <a:chOff x="0" y="0"/>
            <a:chExt cx="11289030" cy="6350000"/>
          </a:xfrm>
        </p:grpSpPr>
        <p:sp>
          <p:nvSpPr>
            <p:cNvPr id="25" name="Freeform 25"/>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b="-18456"/>
              </a:stretch>
            </a:blipFill>
          </p:spPr>
          <p:txBody>
            <a:bodyPr/>
            <a:lstStyle/>
            <a:p>
              <a:endParaRPr lang="pl-PL"/>
            </a:p>
          </p:txBody>
        </p:sp>
      </p:grpSp>
      <p:sp>
        <p:nvSpPr>
          <p:cNvPr id="26" name="TextBox 26"/>
          <p:cNvSpPr txBox="1"/>
          <p:nvPr/>
        </p:nvSpPr>
        <p:spPr>
          <a:xfrm>
            <a:off x="5376343" y="1218971"/>
            <a:ext cx="7453950" cy="1127552"/>
          </a:xfrm>
          <a:prstGeom prst="rect">
            <a:avLst/>
          </a:prstGeom>
          <a:ln>
            <a:solidFill>
              <a:srgbClr val="002060"/>
            </a:solidFill>
          </a:ln>
        </p:spPr>
        <p:txBody>
          <a:bodyPr lIns="0" tIns="0" rIns="0" bIns="0" rtlCol="0" anchor="t">
            <a:spAutoFit/>
          </a:bodyPr>
          <a:lstStyle/>
          <a:p>
            <a:pPr marL="0" lvl="0" indent="0" algn="ctr">
              <a:lnSpc>
                <a:spcPts val="9251"/>
              </a:lnSpc>
              <a:spcBef>
                <a:spcPct val="0"/>
              </a:spcBef>
            </a:pPr>
            <a:r>
              <a:rPr lang="en-US" sz="6608">
                <a:solidFill>
                  <a:srgbClr val="FDFDFD"/>
                </a:solidFill>
                <a:latin typeface="Open Sans Extra Bold"/>
                <a:ea typeface="Open Sans Extra Bold"/>
                <a:cs typeface="Open Sans Extra Bold"/>
                <a:sym typeface="Open Sans Extra Bold"/>
              </a:rPr>
              <a:t>Mini Quiz</a:t>
            </a:r>
          </a:p>
        </p:txBody>
      </p:sp>
      <p:sp>
        <p:nvSpPr>
          <p:cNvPr id="27" name="TextBox 27"/>
          <p:cNvSpPr txBox="1"/>
          <p:nvPr/>
        </p:nvSpPr>
        <p:spPr>
          <a:xfrm>
            <a:off x="249049" y="7201794"/>
            <a:ext cx="5841799" cy="967894"/>
          </a:xfrm>
          <a:prstGeom prst="rect">
            <a:avLst/>
          </a:prstGeom>
        </p:spPr>
        <p:txBody>
          <a:bodyPr lIns="0" tIns="0" rIns="0" bIns="0" rtlCol="0" anchor="t">
            <a:spAutoFit/>
          </a:bodyPr>
          <a:lstStyle/>
          <a:p>
            <a:pPr algn="ctr">
              <a:lnSpc>
                <a:spcPts val="3919"/>
              </a:lnSpc>
              <a:spcBef>
                <a:spcPct val="0"/>
              </a:spcBef>
            </a:pPr>
            <a:r>
              <a:rPr lang="en-US" sz="2799" b="1" dirty="0">
                <a:solidFill>
                  <a:srgbClr val="051D40"/>
                </a:solidFill>
                <a:latin typeface="Open Sans Extra Bold"/>
                <a:ea typeface="Open Sans Extra Bold"/>
                <a:cs typeface="Open Sans Extra Bold"/>
                <a:sym typeface="Open Sans Extra Bold"/>
              </a:rPr>
              <a:t>The quiz consists of five questions</a:t>
            </a:r>
            <a:r>
              <a:rPr lang="pl-PL" sz="2799" b="1" dirty="0">
                <a:solidFill>
                  <a:srgbClr val="051D40"/>
                </a:solidFill>
                <a:latin typeface="Open Sans Extra Bold"/>
                <a:ea typeface="Open Sans Extra Bold"/>
                <a:cs typeface="Open Sans Extra Bold"/>
                <a:sym typeface="Open Sans Extra Bold"/>
              </a:rPr>
              <a:t>,</a:t>
            </a:r>
            <a:endParaRPr lang="en-US" sz="2799" b="1" dirty="0">
              <a:solidFill>
                <a:srgbClr val="051D40"/>
              </a:solidFill>
              <a:latin typeface="Open Sans Extra Bold"/>
              <a:ea typeface="Open Sans Extra Bold"/>
              <a:cs typeface="Open Sans Extra Bold"/>
              <a:sym typeface="Open Sans Extra Bold"/>
            </a:endParaRPr>
          </a:p>
        </p:txBody>
      </p:sp>
      <p:sp>
        <p:nvSpPr>
          <p:cNvPr id="28" name="TextBox 28"/>
          <p:cNvSpPr txBox="1"/>
          <p:nvPr/>
        </p:nvSpPr>
        <p:spPr>
          <a:xfrm>
            <a:off x="6524164" y="7177745"/>
            <a:ext cx="5239046" cy="467757"/>
          </a:xfrm>
          <a:prstGeom prst="rect">
            <a:avLst/>
          </a:prstGeom>
        </p:spPr>
        <p:txBody>
          <a:bodyPr wrap="square" lIns="0" tIns="0" rIns="0" bIns="0" rtlCol="0" anchor="t">
            <a:spAutoFit/>
          </a:bodyPr>
          <a:lstStyle/>
          <a:p>
            <a:pPr algn="ctr">
              <a:lnSpc>
                <a:spcPts val="3919"/>
              </a:lnSpc>
              <a:spcBef>
                <a:spcPct val="0"/>
              </a:spcBef>
            </a:pPr>
            <a:r>
              <a:rPr lang="pl-PL" sz="2799" b="1" dirty="0">
                <a:solidFill>
                  <a:srgbClr val="051D40"/>
                </a:solidFill>
                <a:latin typeface="Open Sans Extra Bold"/>
                <a:ea typeface="Open Sans Extra Bold"/>
                <a:cs typeface="Open Sans Extra Bold"/>
                <a:sym typeface="Open Sans Extra Bold"/>
              </a:rPr>
              <a:t>One </a:t>
            </a:r>
            <a:r>
              <a:rPr lang="pl-PL" sz="2799" b="1" dirty="0" err="1">
                <a:solidFill>
                  <a:srgbClr val="051D40"/>
                </a:solidFill>
                <a:latin typeface="Open Sans Extra Bold"/>
                <a:ea typeface="Open Sans Extra Bold"/>
                <a:cs typeface="Open Sans Extra Bold"/>
                <a:sym typeface="Open Sans Extra Bold"/>
              </a:rPr>
              <a:t>answer</a:t>
            </a:r>
            <a:r>
              <a:rPr lang="pl-PL" sz="2799" b="1" dirty="0">
                <a:solidFill>
                  <a:srgbClr val="051D40"/>
                </a:solidFill>
                <a:latin typeface="Open Sans Extra Bold"/>
                <a:ea typeface="Open Sans Extra Bold"/>
                <a:cs typeface="Open Sans Extra Bold"/>
                <a:sym typeface="Open Sans Extra Bold"/>
              </a:rPr>
              <a:t> </a:t>
            </a:r>
            <a:r>
              <a:rPr lang="pl-PL" sz="2799" b="1" dirty="0" err="1">
                <a:solidFill>
                  <a:srgbClr val="051D40"/>
                </a:solidFill>
                <a:latin typeface="Open Sans Extra Bold"/>
                <a:ea typeface="Open Sans Extra Bold"/>
                <a:cs typeface="Open Sans Extra Bold"/>
                <a:sym typeface="Open Sans Extra Bold"/>
              </a:rPr>
              <a:t>is</a:t>
            </a:r>
            <a:r>
              <a:rPr lang="pl-PL" sz="2799" b="1" dirty="0">
                <a:solidFill>
                  <a:srgbClr val="051D40"/>
                </a:solidFill>
                <a:latin typeface="Open Sans Extra Bold"/>
                <a:ea typeface="Open Sans Extra Bold"/>
                <a:cs typeface="Open Sans Extra Bold"/>
                <a:sym typeface="Open Sans Extra Bold"/>
              </a:rPr>
              <a:t> </a:t>
            </a:r>
            <a:r>
              <a:rPr lang="pl-PL" sz="2799" b="1" dirty="0" err="1">
                <a:solidFill>
                  <a:srgbClr val="051D40"/>
                </a:solidFill>
                <a:latin typeface="Open Sans Extra Bold"/>
                <a:ea typeface="Open Sans Extra Bold"/>
                <a:cs typeface="Open Sans Extra Bold"/>
                <a:sym typeface="Open Sans Extra Bold"/>
              </a:rPr>
              <a:t>correct</a:t>
            </a:r>
            <a:r>
              <a:rPr lang="en-US" sz="2799" b="1" dirty="0">
                <a:solidFill>
                  <a:srgbClr val="051D40"/>
                </a:solidFill>
                <a:latin typeface="Open Sans Extra Bold"/>
                <a:ea typeface="Open Sans Extra Bold"/>
                <a:cs typeface="Open Sans Extra Bold"/>
                <a:sym typeface="Open Sans Extra Bold"/>
              </a:rPr>
              <a:t>.</a:t>
            </a:r>
          </a:p>
        </p:txBody>
      </p:sp>
      <p:sp>
        <p:nvSpPr>
          <p:cNvPr id="29" name="TextBox 29"/>
          <p:cNvSpPr txBox="1"/>
          <p:nvPr/>
        </p:nvSpPr>
        <p:spPr>
          <a:xfrm>
            <a:off x="12830293" y="7204993"/>
            <a:ext cx="4609207" cy="967894"/>
          </a:xfrm>
          <a:prstGeom prst="rect">
            <a:avLst/>
          </a:prstGeom>
        </p:spPr>
        <p:txBody>
          <a:bodyPr lIns="0" tIns="0" rIns="0" bIns="0" rtlCol="0" anchor="t">
            <a:spAutoFit/>
          </a:bodyPr>
          <a:lstStyle/>
          <a:p>
            <a:pPr algn="ctr">
              <a:lnSpc>
                <a:spcPts val="3919"/>
              </a:lnSpc>
              <a:spcBef>
                <a:spcPct val="0"/>
              </a:spcBef>
            </a:pPr>
            <a:r>
              <a:rPr lang="en-US" sz="2799" b="1" dirty="0">
                <a:solidFill>
                  <a:srgbClr val="051D40"/>
                </a:solidFill>
                <a:latin typeface="Open Sans Extra Bold"/>
                <a:ea typeface="Open Sans Extra Bold"/>
                <a:cs typeface="Open Sans Extra Bold"/>
                <a:sym typeface="Open Sans Extra Bold"/>
              </a:rPr>
              <a:t>Write down your answers.</a:t>
            </a:r>
          </a:p>
        </p:txBody>
      </p:sp>
      <p:sp>
        <p:nvSpPr>
          <p:cNvPr id="30" name="Google Shape;129;p2">
            <a:extLst>
              <a:ext uri="{FF2B5EF4-FFF2-40B4-BE49-F238E27FC236}">
                <a16:creationId xmlns:a16="http://schemas.microsoft.com/office/drawing/2014/main" id="{0C630420-7E60-7E4A-1E2B-6666338383F4}"/>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6">
              <a:alphaModFix/>
            </a:blip>
            <a:stretch>
              <a:fillRect/>
            </a:stretch>
          </a:blipFill>
          <a:ln>
            <a:noFill/>
          </a:ln>
        </p:spPr>
        <p:txBody>
          <a:bodyPr/>
          <a:lstStyle/>
          <a:p>
            <a:endParaRPr lang="pl-PL"/>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pl-PL"/>
          </a:p>
        </p:txBody>
      </p:sp>
      <p:sp>
        <p:nvSpPr>
          <p:cNvPr id="3" name="Freeform 3"/>
          <p:cNvSpPr/>
          <p:nvPr/>
        </p:nvSpPr>
        <p:spPr>
          <a:xfrm rot="5400000">
            <a:off x="8990215" y="810330"/>
            <a:ext cx="8541900" cy="8666340"/>
          </a:xfrm>
          <a:custGeom>
            <a:avLst/>
            <a:gdLst/>
            <a:ahLst/>
            <a:cxnLst/>
            <a:rect l="l" t="t" r="r" b="b"/>
            <a:pathLst>
              <a:path w="8541900" h="8666340">
                <a:moveTo>
                  <a:pt x="0" y="0"/>
                </a:moveTo>
                <a:lnTo>
                  <a:pt x="8541901" y="0"/>
                </a:lnTo>
                <a:lnTo>
                  <a:pt x="8541901" y="8666340"/>
                </a:lnTo>
                <a:lnTo>
                  <a:pt x="0" y="8666340"/>
                </a:lnTo>
                <a:lnTo>
                  <a:pt x="0" y="0"/>
                </a:lnTo>
                <a:close/>
              </a:path>
            </a:pathLst>
          </a:custGeom>
          <a:blipFill>
            <a:blip r:embed="rId3">
              <a:alphaModFix amt="14000"/>
              <a:extLst>
                <a:ext uri="{96DAC541-7B7A-43D3-8B79-37D633B846F1}">
                  <asvg:svgBlip xmlns:asvg="http://schemas.microsoft.com/office/drawing/2016/SVG/main" r:embed="rId4"/>
                </a:ext>
              </a:extLst>
            </a:blip>
            <a:stretch>
              <a:fillRect/>
            </a:stretch>
          </a:blipFill>
        </p:spPr>
        <p:txBody>
          <a:bodyPr/>
          <a:lstStyle/>
          <a:p>
            <a:endParaRPr lang="pl-PL"/>
          </a:p>
        </p:txBody>
      </p:sp>
      <p:sp>
        <p:nvSpPr>
          <p:cNvPr id="4" name="Freeform 4"/>
          <p:cNvSpPr/>
          <p:nvPr/>
        </p:nvSpPr>
        <p:spPr>
          <a:xfrm rot="5400000">
            <a:off x="2832861" y="810330"/>
            <a:ext cx="8541900" cy="8666340"/>
          </a:xfrm>
          <a:custGeom>
            <a:avLst/>
            <a:gdLst/>
            <a:ahLst/>
            <a:cxnLst/>
            <a:rect l="l" t="t" r="r" b="b"/>
            <a:pathLst>
              <a:path w="8541900" h="8666340">
                <a:moveTo>
                  <a:pt x="0" y="0"/>
                </a:moveTo>
                <a:lnTo>
                  <a:pt x="8541900" y="0"/>
                </a:lnTo>
                <a:lnTo>
                  <a:pt x="8541900" y="8666340"/>
                </a:lnTo>
                <a:lnTo>
                  <a:pt x="0" y="8666340"/>
                </a:lnTo>
                <a:lnTo>
                  <a:pt x="0" y="0"/>
                </a:lnTo>
                <a:close/>
              </a:path>
            </a:pathLst>
          </a:custGeom>
          <a:blipFill>
            <a:blip r:embed="rId3">
              <a:alphaModFix amt="14000"/>
              <a:extLst>
                <a:ext uri="{96DAC541-7B7A-43D3-8B79-37D633B846F1}">
                  <asvg:svgBlip xmlns:asvg="http://schemas.microsoft.com/office/drawing/2016/SVG/main" r:embed="rId4"/>
                </a:ext>
              </a:extLst>
            </a:blip>
            <a:stretch>
              <a:fillRect/>
            </a:stretch>
          </a:blipFill>
        </p:spPr>
        <p:txBody>
          <a:bodyPr/>
          <a:lstStyle/>
          <a:p>
            <a:endParaRPr lang="pl-PL"/>
          </a:p>
        </p:txBody>
      </p:sp>
      <p:grpSp>
        <p:nvGrpSpPr>
          <p:cNvPr id="5" name="Group 5"/>
          <p:cNvGrpSpPr/>
          <p:nvPr/>
        </p:nvGrpSpPr>
        <p:grpSpPr>
          <a:xfrm>
            <a:off x="931207" y="2248467"/>
            <a:ext cx="16425586" cy="7460559"/>
            <a:chOff x="0" y="0"/>
            <a:chExt cx="4326080" cy="1964921"/>
          </a:xfrm>
        </p:grpSpPr>
        <p:sp>
          <p:nvSpPr>
            <p:cNvPr id="6" name="Freeform 6"/>
            <p:cNvSpPr/>
            <p:nvPr/>
          </p:nvSpPr>
          <p:spPr>
            <a:xfrm>
              <a:off x="0" y="0"/>
              <a:ext cx="4326080" cy="1964921"/>
            </a:xfrm>
            <a:custGeom>
              <a:avLst/>
              <a:gdLst/>
              <a:ahLst/>
              <a:cxnLst/>
              <a:rect l="l" t="t" r="r" b="b"/>
              <a:pathLst>
                <a:path w="4326080" h="1964921">
                  <a:moveTo>
                    <a:pt x="0" y="0"/>
                  </a:moveTo>
                  <a:lnTo>
                    <a:pt x="4326080" y="0"/>
                  </a:lnTo>
                  <a:lnTo>
                    <a:pt x="4326080" y="1964921"/>
                  </a:lnTo>
                  <a:lnTo>
                    <a:pt x="0" y="1964921"/>
                  </a:lnTo>
                  <a:close/>
                </a:path>
              </a:pathLst>
            </a:custGeom>
            <a:solidFill>
              <a:srgbClr val="145DA0"/>
            </a:solidFill>
            <a:ln w="38100" cap="sq">
              <a:solidFill>
                <a:srgbClr val="FFFFFF"/>
              </a:solidFill>
              <a:prstDash val="solid"/>
              <a:miter/>
            </a:ln>
          </p:spPr>
          <p:txBody>
            <a:bodyPr/>
            <a:lstStyle/>
            <a:p>
              <a:endParaRPr lang="pl-PL"/>
            </a:p>
          </p:txBody>
        </p:sp>
        <p:sp>
          <p:nvSpPr>
            <p:cNvPr id="7" name="TextBox 7"/>
            <p:cNvSpPr txBox="1"/>
            <p:nvPr/>
          </p:nvSpPr>
          <p:spPr>
            <a:xfrm>
              <a:off x="0" y="-38100"/>
              <a:ext cx="4326080" cy="2003021"/>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1690031" y="1311391"/>
            <a:ext cx="14907938" cy="878622"/>
          </a:xfrm>
          <a:prstGeom prst="rect">
            <a:avLst/>
          </a:prstGeom>
        </p:spPr>
        <p:txBody>
          <a:bodyPr lIns="0" tIns="0" rIns="0" bIns="0" rtlCol="0" anchor="t">
            <a:spAutoFit/>
          </a:bodyPr>
          <a:lstStyle/>
          <a:p>
            <a:pPr marL="0" lvl="0" indent="0" algn="l">
              <a:lnSpc>
                <a:spcPts val="7222"/>
              </a:lnSpc>
              <a:spcBef>
                <a:spcPct val="0"/>
              </a:spcBef>
            </a:pPr>
            <a:r>
              <a:rPr lang="en-US" sz="5158" dirty="0">
                <a:solidFill>
                  <a:srgbClr val="FFFFFF"/>
                </a:solidFill>
                <a:latin typeface="Open Sans Extra Bold"/>
                <a:ea typeface="Open Sans Extra Bold"/>
                <a:cs typeface="Open Sans Extra Bold"/>
                <a:sym typeface="Open Sans Extra Bold"/>
              </a:rPr>
              <a:t>Why use 2FA/MFA?</a:t>
            </a:r>
          </a:p>
        </p:txBody>
      </p:sp>
      <p:sp>
        <p:nvSpPr>
          <p:cNvPr id="9" name="TextBox 9"/>
          <p:cNvSpPr txBox="1"/>
          <p:nvPr/>
        </p:nvSpPr>
        <p:spPr>
          <a:xfrm>
            <a:off x="2317284" y="2484589"/>
            <a:ext cx="14325937" cy="6519092"/>
          </a:xfrm>
          <a:prstGeom prst="rect">
            <a:avLst/>
          </a:prstGeom>
        </p:spPr>
        <p:txBody>
          <a:bodyPr lIns="0" tIns="0" rIns="0" bIns="0" rtlCol="0" anchor="t">
            <a:spAutoFit/>
          </a:bodyPr>
          <a:lstStyle/>
          <a:p>
            <a:pPr marL="528306" lvl="1" indent="-264153" algn="just">
              <a:lnSpc>
                <a:spcPts val="3425"/>
              </a:lnSpc>
              <a:buFont typeface="Arial"/>
              <a:buChar char="•"/>
            </a:pPr>
            <a:r>
              <a:rPr lang="en-US" sz="2446" b="1" spc="-48" dirty="0">
                <a:solidFill>
                  <a:srgbClr val="FFFFFF"/>
                </a:solidFill>
                <a:latin typeface="Poppins Bold"/>
                <a:ea typeface="Poppins Bold"/>
                <a:cs typeface="Poppins Bold"/>
                <a:sym typeface="Poppins Bold"/>
              </a:rPr>
              <a:t>2FA/MFA is an additional layer of security:</a:t>
            </a:r>
            <a:endParaRPr lang="pl-PL" sz="2446" b="1" spc="-48" dirty="0">
              <a:solidFill>
                <a:srgbClr val="FFFFFF"/>
              </a:solidFill>
              <a:latin typeface="Poppins Bold"/>
              <a:ea typeface="Poppins Bold"/>
              <a:cs typeface="Poppins Bold"/>
              <a:sym typeface="Poppins Bold"/>
            </a:endParaRPr>
          </a:p>
          <a:p>
            <a:pPr marL="264153" lvl="1">
              <a:lnSpc>
                <a:spcPts val="3425"/>
              </a:lnSpc>
            </a:pPr>
            <a:r>
              <a:rPr lang="en-US" sz="2446" spc="-48" dirty="0">
                <a:solidFill>
                  <a:srgbClr val="FFFFFF"/>
                </a:solidFill>
                <a:latin typeface="Poppins"/>
                <a:ea typeface="Poppins"/>
                <a:cs typeface="Poppins"/>
                <a:sym typeface="Poppins"/>
              </a:rPr>
              <a:t>In addition to your password, you need one more form of confirmation that it's you.</a:t>
            </a:r>
            <a:endParaRPr lang="pl-PL" sz="2446" spc="-48" dirty="0">
              <a:solidFill>
                <a:srgbClr val="FFFFFF"/>
              </a:solidFill>
              <a:latin typeface="Poppins"/>
              <a:ea typeface="Poppins"/>
              <a:cs typeface="Poppins"/>
              <a:sym typeface="Poppins"/>
            </a:endParaRPr>
          </a:p>
          <a:p>
            <a:pPr marL="264153" lvl="1">
              <a:lnSpc>
                <a:spcPts val="3425"/>
              </a:lnSpc>
            </a:pPr>
            <a:endParaRPr lang="en-US" sz="2446" spc="-48" dirty="0">
              <a:solidFill>
                <a:srgbClr val="FFFFFF"/>
              </a:solidFill>
              <a:latin typeface="Poppins"/>
              <a:ea typeface="Poppins"/>
              <a:cs typeface="Poppins"/>
              <a:sym typeface="Poppins"/>
            </a:endParaRPr>
          </a:p>
          <a:p>
            <a:pPr marL="528306" lvl="1" indent="-264153" algn="just">
              <a:lnSpc>
                <a:spcPts val="3425"/>
              </a:lnSpc>
              <a:buFont typeface="Arial"/>
              <a:buChar char="•"/>
            </a:pPr>
            <a:r>
              <a:rPr lang="en-US" sz="2446" b="1" spc="-48" dirty="0">
                <a:solidFill>
                  <a:srgbClr val="FFFFFF"/>
                </a:solidFill>
                <a:latin typeface="Poppins Bold"/>
                <a:ea typeface="Poppins Bold"/>
                <a:cs typeface="Poppins Bold"/>
                <a:sym typeface="Poppins Bold"/>
              </a:rPr>
              <a:t>What are the additional forms of confirmation?</a:t>
            </a:r>
            <a:endParaRPr lang="pl-PL" sz="2446" b="1" spc="-48" dirty="0">
              <a:solidFill>
                <a:srgbClr val="FFFFFF"/>
              </a:solidFill>
              <a:latin typeface="Poppins Bold"/>
              <a:ea typeface="Poppins Bold"/>
              <a:cs typeface="Poppins Bold"/>
              <a:sym typeface="Poppins Bold"/>
            </a:endParaRPr>
          </a:p>
          <a:p>
            <a:pPr marL="264153" lvl="1" algn="just">
              <a:lnSpc>
                <a:spcPts val="3425"/>
              </a:lnSpc>
            </a:pPr>
            <a:r>
              <a:rPr lang="en-US" sz="2446" spc="-48" dirty="0">
                <a:solidFill>
                  <a:srgbClr val="FFFFFF"/>
                </a:solidFill>
                <a:latin typeface="Poppins"/>
                <a:ea typeface="Poppins"/>
                <a:cs typeface="Poppins"/>
                <a:sym typeface="Poppins"/>
              </a:rPr>
              <a:t>SMS code: You get a one-time code on your phone.</a:t>
            </a:r>
            <a:endParaRPr lang="pl-PL" sz="2446" spc="-48" dirty="0">
              <a:solidFill>
                <a:srgbClr val="FFFFFF"/>
              </a:solidFill>
              <a:latin typeface="Poppins"/>
              <a:ea typeface="Poppins"/>
              <a:cs typeface="Poppins"/>
              <a:sym typeface="Poppins"/>
            </a:endParaRPr>
          </a:p>
          <a:p>
            <a:pPr marL="264153" lvl="1" algn="just">
              <a:lnSpc>
                <a:spcPts val="3425"/>
              </a:lnSpc>
            </a:pPr>
            <a:r>
              <a:rPr lang="en-US" sz="2446" spc="-48" dirty="0">
                <a:solidFill>
                  <a:srgbClr val="FFFFFF"/>
                </a:solidFill>
                <a:latin typeface="Poppins"/>
                <a:ea typeface="Poppins"/>
                <a:cs typeface="Poppins"/>
                <a:sym typeface="Poppins"/>
              </a:rPr>
              <a:t>Authenticator app: Generates codes (e.g., Google Authenticator).</a:t>
            </a:r>
          </a:p>
          <a:p>
            <a:pPr marL="264153" lvl="1" algn="just">
              <a:lnSpc>
                <a:spcPts val="3425"/>
              </a:lnSpc>
            </a:pPr>
            <a:r>
              <a:rPr lang="en-US" sz="2446" spc="-48" dirty="0">
                <a:solidFill>
                  <a:srgbClr val="FFFFFF"/>
                </a:solidFill>
                <a:latin typeface="Poppins"/>
                <a:ea typeface="Poppins"/>
                <a:cs typeface="Poppins"/>
                <a:sym typeface="Poppins"/>
              </a:rPr>
              <a:t>Dongle: A small device that you plug into your computer.</a:t>
            </a:r>
          </a:p>
          <a:p>
            <a:pPr marL="264153" lvl="1" algn="just">
              <a:lnSpc>
                <a:spcPts val="3425"/>
              </a:lnSpc>
            </a:pPr>
            <a:r>
              <a:rPr lang="en-US" sz="2446" spc="-48" dirty="0">
                <a:solidFill>
                  <a:srgbClr val="FFFFFF"/>
                </a:solidFill>
                <a:latin typeface="Poppins"/>
                <a:ea typeface="Poppins"/>
                <a:cs typeface="Poppins"/>
                <a:sym typeface="Poppins"/>
              </a:rPr>
              <a:t>Fingerprint or facial recognition: Biometric security.</a:t>
            </a:r>
            <a:endParaRPr lang="pl-PL" sz="2446" spc="-48" dirty="0">
              <a:solidFill>
                <a:srgbClr val="FFFFFF"/>
              </a:solidFill>
              <a:latin typeface="Poppins"/>
              <a:ea typeface="Poppins"/>
              <a:cs typeface="Poppins"/>
              <a:sym typeface="Poppins"/>
            </a:endParaRPr>
          </a:p>
          <a:p>
            <a:pPr marL="264153" lvl="1" algn="just">
              <a:lnSpc>
                <a:spcPts val="3425"/>
              </a:lnSpc>
            </a:pPr>
            <a:endParaRPr lang="pl-PL" sz="2446" spc="-48" dirty="0">
              <a:solidFill>
                <a:srgbClr val="FFFFFF"/>
              </a:solidFill>
              <a:latin typeface="Poppins"/>
              <a:ea typeface="Poppins"/>
              <a:cs typeface="Poppins"/>
              <a:sym typeface="Poppins"/>
            </a:endParaRPr>
          </a:p>
          <a:p>
            <a:pPr marL="607053" lvl="1" indent="-342900" algn="just">
              <a:lnSpc>
                <a:spcPts val="3425"/>
              </a:lnSpc>
              <a:buFont typeface="Arial" panose="020B0604020202020204" pitchFamily="34" charset="0"/>
              <a:buChar char="•"/>
            </a:pPr>
            <a:r>
              <a:rPr lang="en-US" sz="2446" b="1" spc="-48" dirty="0">
                <a:solidFill>
                  <a:srgbClr val="FFFFFF"/>
                </a:solidFill>
                <a:latin typeface="Poppins Bold"/>
                <a:ea typeface="Poppins Bold"/>
                <a:cs typeface="Poppins Bold"/>
                <a:sym typeface="Poppins Bold"/>
              </a:rPr>
              <a:t>Why use 2FA/MFA?</a:t>
            </a:r>
            <a:endParaRPr lang="pl-PL" sz="2446" b="1" spc="-48" dirty="0">
              <a:solidFill>
                <a:srgbClr val="FFFFFF"/>
              </a:solidFill>
              <a:latin typeface="Poppins Bold"/>
              <a:ea typeface="Poppins Bold"/>
              <a:cs typeface="Poppins Bold"/>
              <a:sym typeface="Poppins Bold"/>
            </a:endParaRPr>
          </a:p>
          <a:p>
            <a:pPr marL="264153" lvl="1" algn="just">
              <a:lnSpc>
                <a:spcPts val="3425"/>
              </a:lnSpc>
            </a:pPr>
            <a:r>
              <a:rPr lang="en-US" sz="2446" spc="-48" dirty="0">
                <a:solidFill>
                  <a:srgbClr val="FFFFFF"/>
                </a:solidFill>
                <a:latin typeface="Poppins"/>
                <a:ea typeface="Poppins"/>
                <a:cs typeface="Poppins"/>
                <a:sym typeface="Poppins"/>
              </a:rPr>
              <a:t>Improved security: Even if someone knows your password, they won't get into your account.</a:t>
            </a:r>
          </a:p>
          <a:p>
            <a:pPr marL="264153" lvl="1" algn="just">
              <a:lnSpc>
                <a:spcPts val="3425"/>
              </a:lnSpc>
            </a:pPr>
            <a:r>
              <a:rPr lang="en-US" sz="2446" spc="-48" dirty="0">
                <a:solidFill>
                  <a:srgbClr val="FFFFFF"/>
                </a:solidFill>
                <a:latin typeface="Poppins"/>
                <a:ea typeface="Poppins"/>
                <a:cs typeface="Poppins"/>
                <a:sym typeface="Poppins"/>
              </a:rPr>
              <a:t>Hacker protection: Makes it harder for unauthorized people to take over your account.</a:t>
            </a:r>
          </a:p>
          <a:p>
            <a:pPr algn="just">
              <a:lnSpc>
                <a:spcPts val="3425"/>
              </a:lnSpc>
            </a:pPr>
            <a:endParaRPr lang="en-US" sz="2446" spc="-48" dirty="0">
              <a:solidFill>
                <a:srgbClr val="FFFFFF"/>
              </a:solidFill>
              <a:latin typeface="Poppins"/>
              <a:ea typeface="Poppins"/>
              <a:cs typeface="Poppins"/>
              <a:sym typeface="Poppins"/>
            </a:endParaRPr>
          </a:p>
          <a:p>
            <a:pPr marL="528306" lvl="1" indent="-264153" algn="just">
              <a:lnSpc>
                <a:spcPts val="3425"/>
              </a:lnSpc>
              <a:buFont typeface="Arial"/>
              <a:buChar char="•"/>
            </a:pPr>
            <a:r>
              <a:rPr lang="en-US" sz="2446" b="1" spc="-48" dirty="0">
                <a:solidFill>
                  <a:srgbClr val="FFFFFF"/>
                </a:solidFill>
                <a:latin typeface="Poppins Bold"/>
                <a:ea typeface="Poppins Bold"/>
                <a:cs typeface="Poppins Bold"/>
                <a:sym typeface="Poppins Bold"/>
              </a:rPr>
              <a:t>Where to enable 2FA/MFA?</a:t>
            </a:r>
            <a:endParaRPr lang="pl-PL" sz="2446" b="1" spc="-48" dirty="0">
              <a:solidFill>
                <a:srgbClr val="FFFFFF"/>
              </a:solidFill>
              <a:latin typeface="Poppins Bold"/>
              <a:ea typeface="Poppins Bold"/>
              <a:cs typeface="Poppins Bold"/>
              <a:sym typeface="Poppins Bold"/>
            </a:endParaRPr>
          </a:p>
          <a:p>
            <a:pPr marL="264153" lvl="1" algn="just">
              <a:lnSpc>
                <a:spcPts val="3425"/>
              </a:lnSpc>
            </a:pPr>
            <a:r>
              <a:rPr lang="en-US" sz="2446" spc="-48" dirty="0">
                <a:solidFill>
                  <a:srgbClr val="FFFFFF"/>
                </a:solidFill>
                <a:latin typeface="Poppins"/>
                <a:ea typeface="Poppins"/>
                <a:cs typeface="Poppins"/>
                <a:sym typeface="Poppins"/>
              </a:rPr>
              <a:t>Most services, such as Facebook, Instagram, Gmail, offer this option in the security settings.</a:t>
            </a:r>
          </a:p>
        </p:txBody>
      </p:sp>
      <p:sp>
        <p:nvSpPr>
          <p:cNvPr id="10" name="Google Shape;129;p2">
            <a:extLst>
              <a:ext uri="{FF2B5EF4-FFF2-40B4-BE49-F238E27FC236}">
                <a16:creationId xmlns:a16="http://schemas.microsoft.com/office/drawing/2014/main" id="{CA42EA26-2E9E-2D4D-F3E4-4687DA2DED4B}"/>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5">
              <a:alphaModFix/>
            </a:blip>
            <a:stretch>
              <a:fillRect/>
            </a:stretch>
          </a:blipFill>
          <a:ln>
            <a:noFill/>
          </a:ln>
        </p:spPr>
        <p:txBody>
          <a:bodyPr/>
          <a:lstStyle/>
          <a:p>
            <a:endParaRPr lang="pl-PL"/>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pl-PL"/>
          </a:p>
        </p:txBody>
      </p:sp>
      <p:sp>
        <p:nvSpPr>
          <p:cNvPr id="3" name="Freeform 3"/>
          <p:cNvSpPr/>
          <p:nvPr/>
        </p:nvSpPr>
        <p:spPr>
          <a:xfrm rot="5400000">
            <a:off x="8990215" y="810330"/>
            <a:ext cx="8541900" cy="8666340"/>
          </a:xfrm>
          <a:custGeom>
            <a:avLst/>
            <a:gdLst/>
            <a:ahLst/>
            <a:cxnLst/>
            <a:rect l="l" t="t" r="r" b="b"/>
            <a:pathLst>
              <a:path w="8541900" h="8666340">
                <a:moveTo>
                  <a:pt x="0" y="0"/>
                </a:moveTo>
                <a:lnTo>
                  <a:pt x="8541901" y="0"/>
                </a:lnTo>
                <a:lnTo>
                  <a:pt x="8541901" y="8666340"/>
                </a:lnTo>
                <a:lnTo>
                  <a:pt x="0" y="8666340"/>
                </a:lnTo>
                <a:lnTo>
                  <a:pt x="0" y="0"/>
                </a:lnTo>
                <a:close/>
              </a:path>
            </a:pathLst>
          </a:custGeom>
          <a:blipFill>
            <a:blip r:embed="rId3">
              <a:alphaModFix amt="14000"/>
              <a:extLst>
                <a:ext uri="{96DAC541-7B7A-43D3-8B79-37D633B846F1}">
                  <asvg:svgBlip xmlns:asvg="http://schemas.microsoft.com/office/drawing/2016/SVG/main" r:embed="rId4"/>
                </a:ext>
              </a:extLst>
            </a:blip>
            <a:stretch>
              <a:fillRect/>
            </a:stretch>
          </a:blipFill>
        </p:spPr>
        <p:txBody>
          <a:bodyPr/>
          <a:lstStyle/>
          <a:p>
            <a:endParaRPr lang="pl-PL"/>
          </a:p>
        </p:txBody>
      </p:sp>
      <p:sp>
        <p:nvSpPr>
          <p:cNvPr id="4" name="Freeform 4"/>
          <p:cNvSpPr/>
          <p:nvPr/>
        </p:nvSpPr>
        <p:spPr>
          <a:xfrm rot="5400000">
            <a:off x="2832861" y="810330"/>
            <a:ext cx="8541900" cy="8666340"/>
          </a:xfrm>
          <a:custGeom>
            <a:avLst/>
            <a:gdLst/>
            <a:ahLst/>
            <a:cxnLst/>
            <a:rect l="l" t="t" r="r" b="b"/>
            <a:pathLst>
              <a:path w="8541900" h="8666340">
                <a:moveTo>
                  <a:pt x="0" y="0"/>
                </a:moveTo>
                <a:lnTo>
                  <a:pt x="8541900" y="0"/>
                </a:lnTo>
                <a:lnTo>
                  <a:pt x="8541900" y="8666340"/>
                </a:lnTo>
                <a:lnTo>
                  <a:pt x="0" y="8666340"/>
                </a:lnTo>
                <a:lnTo>
                  <a:pt x="0" y="0"/>
                </a:lnTo>
                <a:close/>
              </a:path>
            </a:pathLst>
          </a:custGeom>
          <a:blipFill>
            <a:blip r:embed="rId3">
              <a:alphaModFix amt="14000"/>
              <a:extLst>
                <a:ext uri="{96DAC541-7B7A-43D3-8B79-37D633B846F1}">
                  <asvg:svgBlip xmlns:asvg="http://schemas.microsoft.com/office/drawing/2016/SVG/main" r:embed="rId4"/>
                </a:ext>
              </a:extLst>
            </a:blip>
            <a:stretch>
              <a:fillRect/>
            </a:stretch>
          </a:blipFill>
        </p:spPr>
        <p:txBody>
          <a:bodyPr/>
          <a:lstStyle/>
          <a:p>
            <a:endParaRPr lang="pl-PL"/>
          </a:p>
        </p:txBody>
      </p:sp>
      <p:grpSp>
        <p:nvGrpSpPr>
          <p:cNvPr id="5" name="Group 5"/>
          <p:cNvGrpSpPr/>
          <p:nvPr/>
        </p:nvGrpSpPr>
        <p:grpSpPr>
          <a:xfrm>
            <a:off x="2045115" y="2434940"/>
            <a:ext cx="15720884" cy="7460559"/>
            <a:chOff x="0" y="0"/>
            <a:chExt cx="4140480" cy="1964921"/>
          </a:xfrm>
        </p:grpSpPr>
        <p:sp>
          <p:nvSpPr>
            <p:cNvPr id="6" name="Freeform 6"/>
            <p:cNvSpPr/>
            <p:nvPr/>
          </p:nvSpPr>
          <p:spPr>
            <a:xfrm>
              <a:off x="0" y="0"/>
              <a:ext cx="4140480" cy="1964921"/>
            </a:xfrm>
            <a:custGeom>
              <a:avLst/>
              <a:gdLst/>
              <a:ahLst/>
              <a:cxnLst/>
              <a:rect l="l" t="t" r="r" b="b"/>
              <a:pathLst>
                <a:path w="4140480" h="1964921">
                  <a:moveTo>
                    <a:pt x="0" y="0"/>
                  </a:moveTo>
                  <a:lnTo>
                    <a:pt x="4140480" y="0"/>
                  </a:lnTo>
                  <a:lnTo>
                    <a:pt x="4140480" y="1964921"/>
                  </a:lnTo>
                  <a:lnTo>
                    <a:pt x="0" y="1964921"/>
                  </a:lnTo>
                  <a:close/>
                </a:path>
              </a:pathLst>
            </a:custGeom>
            <a:solidFill>
              <a:srgbClr val="145DA0"/>
            </a:solidFill>
            <a:ln w="38100" cap="sq">
              <a:solidFill>
                <a:srgbClr val="FFFFFF"/>
              </a:solidFill>
              <a:prstDash val="solid"/>
              <a:miter/>
            </a:ln>
          </p:spPr>
          <p:txBody>
            <a:bodyPr/>
            <a:lstStyle/>
            <a:p>
              <a:endParaRPr lang="pl-PL"/>
            </a:p>
          </p:txBody>
        </p:sp>
        <p:sp>
          <p:nvSpPr>
            <p:cNvPr id="7" name="TextBox 7"/>
            <p:cNvSpPr txBox="1"/>
            <p:nvPr/>
          </p:nvSpPr>
          <p:spPr>
            <a:xfrm>
              <a:off x="0" y="-38100"/>
              <a:ext cx="4140480" cy="2003021"/>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4147711" y="2434940"/>
            <a:ext cx="10991615" cy="7460559"/>
          </a:xfrm>
          <a:custGeom>
            <a:avLst/>
            <a:gdLst/>
            <a:ahLst/>
            <a:cxnLst/>
            <a:rect l="l" t="t" r="r" b="b"/>
            <a:pathLst>
              <a:path w="10991615" h="7460559">
                <a:moveTo>
                  <a:pt x="0" y="0"/>
                </a:moveTo>
                <a:lnTo>
                  <a:pt x="10991616" y="0"/>
                </a:lnTo>
                <a:lnTo>
                  <a:pt x="10991616" y="7460559"/>
                </a:lnTo>
                <a:lnTo>
                  <a:pt x="0" y="7460559"/>
                </a:lnTo>
                <a:lnTo>
                  <a:pt x="0" y="0"/>
                </a:lnTo>
                <a:close/>
              </a:path>
            </a:pathLst>
          </a:custGeom>
          <a:blipFill>
            <a:blip r:embed="rId5"/>
            <a:stretch>
              <a:fillRect/>
            </a:stretch>
          </a:blipFill>
        </p:spPr>
        <p:txBody>
          <a:bodyPr/>
          <a:lstStyle/>
          <a:p>
            <a:endParaRPr lang="pl-PL"/>
          </a:p>
        </p:txBody>
      </p:sp>
      <p:sp>
        <p:nvSpPr>
          <p:cNvPr id="9" name="TextBox 9"/>
          <p:cNvSpPr txBox="1"/>
          <p:nvPr/>
        </p:nvSpPr>
        <p:spPr>
          <a:xfrm>
            <a:off x="4147711" y="349862"/>
            <a:ext cx="9992577" cy="1798617"/>
          </a:xfrm>
          <a:prstGeom prst="rect">
            <a:avLst/>
          </a:prstGeom>
        </p:spPr>
        <p:txBody>
          <a:bodyPr lIns="0" tIns="0" rIns="0" bIns="0" rtlCol="0" anchor="t">
            <a:spAutoFit/>
          </a:bodyPr>
          <a:lstStyle/>
          <a:p>
            <a:pPr marL="0" lvl="0" indent="0" algn="ctr">
              <a:lnSpc>
                <a:spcPts val="7222"/>
              </a:lnSpc>
              <a:spcBef>
                <a:spcPct val="0"/>
              </a:spcBef>
            </a:pPr>
            <a:r>
              <a:rPr lang="en-US" sz="5158">
                <a:solidFill>
                  <a:srgbClr val="FFFFFF"/>
                </a:solidFill>
                <a:latin typeface="Open Sans Extra Bold"/>
                <a:ea typeface="Open Sans Extra Bold"/>
                <a:cs typeface="Open Sans Extra Bold"/>
                <a:sym typeface="Open Sans Extra Bold"/>
              </a:rPr>
              <a:t>GOOGLE / MICROSOFT AUTENITCATOR</a:t>
            </a:r>
          </a:p>
        </p:txBody>
      </p:sp>
      <p:sp>
        <p:nvSpPr>
          <p:cNvPr id="10" name="Google Shape;129;p2">
            <a:extLst>
              <a:ext uri="{FF2B5EF4-FFF2-40B4-BE49-F238E27FC236}">
                <a16:creationId xmlns:a16="http://schemas.microsoft.com/office/drawing/2014/main" id="{CE0B5A3C-8B77-C66A-6B92-655669FFF6D5}"/>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6">
              <a:alphaModFix/>
            </a:blip>
            <a:stretch>
              <a:fillRect/>
            </a:stretch>
          </a:blipFill>
          <a:ln>
            <a:noFill/>
          </a:ln>
        </p:spPr>
        <p:txBody>
          <a:bodyPr/>
          <a:lstStyle/>
          <a:p>
            <a:endParaRPr lang="pl-PL"/>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8" name="Freeform 8"/>
          <p:cNvSpPr/>
          <p:nvPr/>
        </p:nvSpPr>
        <p:spPr>
          <a:xfrm>
            <a:off x="576615" y="1259403"/>
            <a:ext cx="2647964" cy="2647964"/>
          </a:xfrm>
          <a:custGeom>
            <a:avLst/>
            <a:gdLst/>
            <a:ahLst/>
            <a:cxnLst/>
            <a:rect l="l" t="t" r="r" b="b"/>
            <a:pathLst>
              <a:path w="2647964" h="2647964">
                <a:moveTo>
                  <a:pt x="0" y="0"/>
                </a:moveTo>
                <a:lnTo>
                  <a:pt x="2647964" y="0"/>
                </a:lnTo>
                <a:lnTo>
                  <a:pt x="2647964" y="2647964"/>
                </a:lnTo>
                <a:lnTo>
                  <a:pt x="0" y="26479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l-PL"/>
          </a:p>
        </p:txBody>
      </p:sp>
      <p:sp>
        <p:nvSpPr>
          <p:cNvPr id="9" name="TextBox 9"/>
          <p:cNvSpPr txBox="1"/>
          <p:nvPr/>
        </p:nvSpPr>
        <p:spPr>
          <a:xfrm>
            <a:off x="3531638" y="1330278"/>
            <a:ext cx="13089404" cy="771523"/>
          </a:xfrm>
          <a:prstGeom prst="rect">
            <a:avLst/>
          </a:prstGeom>
        </p:spPr>
        <p:txBody>
          <a:bodyPr lIns="0" tIns="0" rIns="0" bIns="0" rtlCol="0" anchor="t">
            <a:spAutoFit/>
          </a:bodyPr>
          <a:lstStyle/>
          <a:p>
            <a:pPr marL="0" lvl="0" indent="0">
              <a:lnSpc>
                <a:spcPts val="6300"/>
              </a:lnSpc>
              <a:spcBef>
                <a:spcPct val="0"/>
              </a:spcBef>
            </a:pPr>
            <a:r>
              <a:rPr lang="en-US" sz="4500" dirty="0">
                <a:solidFill>
                  <a:srgbClr val="002060"/>
                </a:solidFill>
                <a:latin typeface="Open Sans Extra Bold"/>
                <a:ea typeface="Open Sans Extra Bold"/>
                <a:cs typeface="Open Sans Extra Bold"/>
                <a:sym typeface="Open Sans Extra Bold"/>
              </a:rPr>
              <a:t>Homework: Secure your accounts</a:t>
            </a:r>
          </a:p>
        </p:txBody>
      </p:sp>
      <p:sp>
        <p:nvSpPr>
          <p:cNvPr id="10" name="TextBox 10"/>
          <p:cNvSpPr txBox="1"/>
          <p:nvPr/>
        </p:nvSpPr>
        <p:spPr>
          <a:xfrm>
            <a:off x="3531638" y="2662699"/>
            <a:ext cx="13727662" cy="5538760"/>
          </a:xfrm>
          <a:prstGeom prst="rect">
            <a:avLst/>
          </a:prstGeom>
        </p:spPr>
        <p:txBody>
          <a:bodyPr lIns="0" tIns="0" rIns="0" bIns="0" rtlCol="0" anchor="t">
            <a:spAutoFit/>
          </a:bodyPr>
          <a:lstStyle/>
          <a:p>
            <a:pPr algn="l">
              <a:lnSpc>
                <a:spcPts val="3065"/>
              </a:lnSpc>
            </a:pPr>
            <a:r>
              <a:rPr lang="en-US" sz="2189" b="1" dirty="0">
                <a:solidFill>
                  <a:srgbClr val="051D40"/>
                </a:solidFill>
                <a:latin typeface="Open Sans Bold"/>
                <a:ea typeface="Open Sans Bold"/>
                <a:cs typeface="Open Sans Bold"/>
                <a:sym typeface="Open Sans Bold"/>
              </a:rPr>
              <a:t>Verify your passwords:</a:t>
            </a:r>
          </a:p>
          <a:p>
            <a:pPr algn="l">
              <a:lnSpc>
                <a:spcPts val="3065"/>
              </a:lnSpc>
            </a:pPr>
            <a:r>
              <a:rPr lang="en-US" sz="2189" dirty="0">
                <a:solidFill>
                  <a:srgbClr val="051D40"/>
                </a:solidFill>
                <a:latin typeface="Open Sans" panose="020B0606030504020204" pitchFamily="34" charset="0"/>
                <a:ea typeface="Open Sans" panose="020B0606030504020204" pitchFamily="34" charset="0"/>
                <a:cs typeface="Open Sans" panose="020B0606030504020204" pitchFamily="34" charset="0"/>
                <a:sym typeface="Open Sans Bold"/>
              </a:rPr>
              <a:t>Check that your passwords are long, random, and unique.</a:t>
            </a:r>
          </a:p>
          <a:p>
            <a:pPr algn="l">
              <a:lnSpc>
                <a:spcPts val="3065"/>
              </a:lnSpc>
            </a:pPr>
            <a:r>
              <a:rPr lang="en-US" sz="2189" dirty="0">
                <a:solidFill>
                  <a:srgbClr val="051D40"/>
                </a:solidFill>
                <a:latin typeface="Open Sans" panose="020B0606030504020204" pitchFamily="34" charset="0"/>
                <a:ea typeface="Open Sans" panose="020B0606030504020204" pitchFamily="34" charset="0"/>
                <a:cs typeface="Open Sans" panose="020B0606030504020204" pitchFamily="34" charset="0"/>
                <a:sym typeface="Open Sans Bold"/>
              </a:rPr>
              <a:t>Install </a:t>
            </a:r>
            <a:r>
              <a:rPr lang="en-US" sz="2189" dirty="0" err="1">
                <a:solidFill>
                  <a:srgbClr val="051D40"/>
                </a:solidFill>
                <a:latin typeface="Open Sans" panose="020B0606030504020204" pitchFamily="34" charset="0"/>
                <a:ea typeface="Open Sans" panose="020B0606030504020204" pitchFamily="34" charset="0"/>
                <a:cs typeface="Open Sans" panose="020B0606030504020204" pitchFamily="34" charset="0"/>
                <a:sym typeface="Open Sans Bold"/>
              </a:rPr>
              <a:t>KeePassXC</a:t>
            </a:r>
            <a:r>
              <a:rPr lang="en-US" sz="2189" dirty="0">
                <a:solidFill>
                  <a:srgbClr val="051D40"/>
                </a:solidFill>
                <a:latin typeface="Open Sans" panose="020B0606030504020204" pitchFamily="34" charset="0"/>
                <a:ea typeface="Open Sans" panose="020B0606030504020204" pitchFamily="34" charset="0"/>
                <a:cs typeface="Open Sans" panose="020B0606030504020204" pitchFamily="34" charset="0"/>
                <a:sym typeface="Open Sans Bold"/>
              </a:rPr>
              <a:t> (or another password manager) on your computer.</a:t>
            </a:r>
          </a:p>
          <a:p>
            <a:pPr algn="l">
              <a:lnSpc>
                <a:spcPts val="3065"/>
              </a:lnSpc>
            </a:pPr>
            <a:r>
              <a:rPr lang="en-US" sz="2189" dirty="0">
                <a:solidFill>
                  <a:srgbClr val="051D40"/>
                </a:solidFill>
                <a:latin typeface="Open Sans" panose="020B0606030504020204" pitchFamily="34" charset="0"/>
                <a:ea typeface="Open Sans" panose="020B0606030504020204" pitchFamily="34" charset="0"/>
                <a:cs typeface="Open Sans" panose="020B0606030504020204" pitchFamily="34" charset="0"/>
                <a:sym typeface="Open Sans Bold"/>
              </a:rPr>
              <a:t>Transfer all your passwords to a password manager. Stop writing passwords on sticky notes or text files.</a:t>
            </a:r>
          </a:p>
          <a:p>
            <a:pPr algn="l">
              <a:lnSpc>
                <a:spcPts val="3065"/>
              </a:lnSpc>
            </a:pPr>
            <a:endParaRPr lang="pl-PL" sz="2189" b="1" dirty="0">
              <a:solidFill>
                <a:srgbClr val="051D40"/>
              </a:solidFill>
              <a:latin typeface="Open Sans Bold"/>
              <a:ea typeface="Open Sans Bold"/>
              <a:cs typeface="Open Sans Bold"/>
              <a:sym typeface="Open Sans Bold"/>
            </a:endParaRPr>
          </a:p>
          <a:p>
            <a:pPr algn="l">
              <a:lnSpc>
                <a:spcPts val="3065"/>
              </a:lnSpc>
            </a:pPr>
            <a:r>
              <a:rPr lang="en-US" sz="2189" b="1" dirty="0">
                <a:solidFill>
                  <a:srgbClr val="051D40"/>
                </a:solidFill>
                <a:latin typeface="Open Sans Bold"/>
                <a:ea typeface="Open Sans Bold"/>
                <a:cs typeface="Open Sans Bold"/>
                <a:sym typeface="Open Sans Bold"/>
              </a:rPr>
              <a:t>Change weak and dictionary passwords:</a:t>
            </a:r>
          </a:p>
          <a:p>
            <a:pPr algn="l">
              <a:lnSpc>
                <a:spcPts val="3065"/>
              </a:lnSpc>
            </a:pPr>
            <a:r>
              <a:rPr lang="en-US" sz="2189" dirty="0">
                <a:solidFill>
                  <a:srgbClr val="051D40"/>
                </a:solidFill>
                <a:latin typeface="Open Sans" panose="020B0606030504020204" pitchFamily="34" charset="0"/>
                <a:ea typeface="Open Sans" panose="020B0606030504020204" pitchFamily="34" charset="0"/>
                <a:cs typeface="Open Sans" panose="020B0606030504020204" pitchFamily="34" charset="0"/>
                <a:sym typeface="Open Sans Bold"/>
              </a:rPr>
              <a:t>If you use simple passwords like "123456" or "password," change them immediately.</a:t>
            </a:r>
          </a:p>
          <a:p>
            <a:pPr algn="l">
              <a:lnSpc>
                <a:spcPts val="3065"/>
              </a:lnSpc>
            </a:pPr>
            <a:endParaRPr lang="pl-PL" sz="2189" b="1" dirty="0">
              <a:solidFill>
                <a:srgbClr val="051D40"/>
              </a:solidFill>
              <a:latin typeface="Open Sans Bold"/>
              <a:ea typeface="Open Sans Bold"/>
              <a:cs typeface="Open Sans Bold"/>
              <a:sym typeface="Open Sans Bold"/>
            </a:endParaRPr>
          </a:p>
          <a:p>
            <a:pPr algn="l">
              <a:lnSpc>
                <a:spcPts val="3065"/>
              </a:lnSpc>
            </a:pPr>
            <a:r>
              <a:rPr lang="en-US" sz="2189" b="1" dirty="0">
                <a:solidFill>
                  <a:srgbClr val="051D40"/>
                </a:solidFill>
                <a:latin typeface="Open Sans Bold"/>
                <a:ea typeface="Open Sans Bold"/>
                <a:cs typeface="Open Sans Bold"/>
                <a:sym typeface="Open Sans Bold"/>
              </a:rPr>
              <a:t>Review the systems you use:</a:t>
            </a:r>
          </a:p>
          <a:p>
            <a:pPr algn="l">
              <a:lnSpc>
                <a:spcPts val="3065"/>
              </a:lnSpc>
            </a:pPr>
            <a:r>
              <a:rPr lang="en-US" sz="2189" dirty="0">
                <a:solidFill>
                  <a:srgbClr val="051D40"/>
                </a:solidFill>
                <a:latin typeface="Open Sans" panose="020B0606030504020204" pitchFamily="34" charset="0"/>
                <a:ea typeface="Open Sans" panose="020B0606030504020204" pitchFamily="34" charset="0"/>
                <a:cs typeface="Open Sans" panose="020B0606030504020204" pitchFamily="34" charset="0"/>
                <a:sym typeface="Open Sans Bold"/>
              </a:rPr>
              <a:t>Make a list of all the accounts, apps, and systems you use, and make sure they're all secured.</a:t>
            </a:r>
          </a:p>
          <a:p>
            <a:pPr algn="l">
              <a:lnSpc>
                <a:spcPts val="3065"/>
              </a:lnSpc>
            </a:pPr>
            <a:endParaRPr lang="pl-PL" sz="2189" b="1" dirty="0">
              <a:solidFill>
                <a:srgbClr val="051D40"/>
              </a:solidFill>
              <a:latin typeface="Open Sans Bold"/>
              <a:ea typeface="Open Sans Bold"/>
              <a:cs typeface="Open Sans Bold"/>
              <a:sym typeface="Open Sans Bold"/>
            </a:endParaRPr>
          </a:p>
          <a:p>
            <a:pPr algn="l">
              <a:lnSpc>
                <a:spcPts val="3065"/>
              </a:lnSpc>
            </a:pPr>
            <a:r>
              <a:rPr lang="en-US" sz="2189" b="1" dirty="0">
                <a:solidFill>
                  <a:srgbClr val="051D40"/>
                </a:solidFill>
                <a:latin typeface="Open Sans Bold"/>
                <a:ea typeface="Open Sans Bold"/>
                <a:cs typeface="Open Sans Bold"/>
                <a:sym typeface="Open Sans Bold"/>
              </a:rPr>
              <a:t>Enable two-factor authentication (2FA):</a:t>
            </a:r>
          </a:p>
          <a:p>
            <a:pPr algn="l">
              <a:lnSpc>
                <a:spcPts val="3065"/>
              </a:lnSpc>
            </a:pPr>
            <a:r>
              <a:rPr lang="en-US" sz="2189" dirty="0">
                <a:solidFill>
                  <a:srgbClr val="051D40"/>
                </a:solidFill>
                <a:latin typeface="Open Sans" panose="020B0606030504020204" pitchFamily="34" charset="0"/>
                <a:ea typeface="Open Sans" panose="020B0606030504020204" pitchFamily="34" charset="0"/>
                <a:cs typeface="Open Sans" panose="020B0606030504020204" pitchFamily="34" charset="0"/>
                <a:sym typeface="Open Sans Bold"/>
              </a:rPr>
              <a:t>At least on the most important accounts such as email, social media, banking.</a:t>
            </a:r>
          </a:p>
          <a:p>
            <a:pPr algn="l">
              <a:lnSpc>
                <a:spcPts val="3065"/>
              </a:lnSpc>
            </a:pPr>
            <a:r>
              <a:rPr lang="en-US" sz="2189" dirty="0">
                <a:solidFill>
                  <a:srgbClr val="051D40"/>
                </a:solidFill>
                <a:latin typeface="Open Sans" panose="020B0606030504020204" pitchFamily="34" charset="0"/>
                <a:ea typeface="Open Sans" panose="020B0606030504020204" pitchFamily="34" charset="0"/>
                <a:cs typeface="Open Sans" panose="020B0606030504020204" pitchFamily="34" charset="0"/>
                <a:sym typeface="Open Sans Bold"/>
              </a:rPr>
              <a:t>Use apps like Google Authenticator or other available options.</a:t>
            </a:r>
            <a:endParaRPr lang="en-US" sz="2189" dirty="0">
              <a:solidFill>
                <a:srgbClr val="051D40"/>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2" name="Google Shape;129;p2">
            <a:extLst>
              <a:ext uri="{FF2B5EF4-FFF2-40B4-BE49-F238E27FC236}">
                <a16:creationId xmlns:a16="http://schemas.microsoft.com/office/drawing/2014/main" id="{DC5AE355-2CFD-9038-3F1F-53A7B5F5A341}"/>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4">
              <a:alphaModFix/>
            </a:blip>
            <a:stretch>
              <a:fillRect/>
            </a:stretch>
          </a:blipFill>
          <a:ln>
            <a:noFill/>
          </a:ln>
        </p:spPr>
        <p:txBody>
          <a:bodyPr/>
          <a:lstStyle/>
          <a:p>
            <a:endParaRPr lang="pl-PL"/>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B272F"/>
        </a:solidFill>
        <a:effectLst/>
      </p:bgPr>
    </p:bg>
    <p:spTree>
      <p:nvGrpSpPr>
        <p:cNvPr id="1" name="Shape 538"/>
        <p:cNvGrpSpPr/>
        <p:nvPr/>
      </p:nvGrpSpPr>
      <p:grpSpPr>
        <a:xfrm>
          <a:off x="0" y="0"/>
          <a:ext cx="0" cy="0"/>
          <a:chOff x="0" y="0"/>
          <a:chExt cx="0" cy="0"/>
        </a:xfrm>
      </p:grpSpPr>
      <p:grpSp>
        <p:nvGrpSpPr>
          <p:cNvPr id="539" name="Google Shape;539;p23"/>
          <p:cNvGrpSpPr/>
          <p:nvPr/>
        </p:nvGrpSpPr>
        <p:grpSpPr>
          <a:xfrm rot="5400000">
            <a:off x="-275527" y="7126363"/>
            <a:ext cx="2398303" cy="1878652"/>
            <a:chOff x="22782" y="33598"/>
            <a:chExt cx="767236" cy="677602"/>
          </a:xfrm>
        </p:grpSpPr>
        <p:sp>
          <p:nvSpPr>
            <p:cNvPr id="540" name="Google Shape;540;p23"/>
            <p:cNvSpPr/>
            <p:nvPr/>
          </p:nvSpPr>
          <p:spPr>
            <a:xfrm>
              <a:off x="22782" y="33598"/>
              <a:ext cx="767236" cy="677602"/>
            </a:xfrm>
            <a:custGeom>
              <a:avLst/>
              <a:gdLst/>
              <a:ahLst/>
              <a:cxnLst/>
              <a:rect l="l" t="t" r="r" b="b"/>
              <a:pathLst>
                <a:path w="767236" h="677602" extrusionOk="0">
                  <a:moveTo>
                    <a:pt x="412342" y="16669"/>
                  </a:moveTo>
                  <a:lnTo>
                    <a:pt x="761294" y="627335"/>
                  </a:lnTo>
                  <a:cubicBezTo>
                    <a:pt x="767236" y="637733"/>
                    <a:pt x="767193" y="650509"/>
                    <a:pt x="761182" y="660868"/>
                  </a:cubicBezTo>
                  <a:cubicBezTo>
                    <a:pt x="755170" y="671227"/>
                    <a:pt x="744099" y="677602"/>
                    <a:pt x="732123" y="677602"/>
                  </a:cubicBezTo>
                  <a:lnTo>
                    <a:pt x="35113" y="677602"/>
                  </a:lnTo>
                  <a:cubicBezTo>
                    <a:pt x="23137" y="677602"/>
                    <a:pt x="12066" y="671227"/>
                    <a:pt x="6054" y="660868"/>
                  </a:cubicBezTo>
                  <a:cubicBezTo>
                    <a:pt x="43" y="650509"/>
                    <a:pt x="0" y="637733"/>
                    <a:pt x="5942" y="627335"/>
                  </a:cubicBezTo>
                  <a:lnTo>
                    <a:pt x="354894" y="16669"/>
                  </a:lnTo>
                  <a:cubicBezTo>
                    <a:pt x="360784" y="6361"/>
                    <a:pt x="371746" y="0"/>
                    <a:pt x="383618" y="0"/>
                  </a:cubicBezTo>
                  <a:cubicBezTo>
                    <a:pt x="395490" y="0"/>
                    <a:pt x="406452" y="6361"/>
                    <a:pt x="412342" y="16669"/>
                  </a:cubicBezTo>
                  <a:close/>
                </a:path>
              </a:pathLst>
            </a:custGeom>
            <a:solidFill>
              <a:srgbClr val="1975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23"/>
            <p:cNvSpPr txBox="1"/>
            <p:nvPr/>
          </p:nvSpPr>
          <p:spPr>
            <a:xfrm>
              <a:off x="127000" y="349250"/>
              <a:ext cx="558800" cy="311150"/>
            </a:xfrm>
            <a:prstGeom prst="rect">
              <a:avLst/>
            </a:prstGeom>
            <a:noFill/>
            <a:ln>
              <a:noFill/>
            </a:ln>
          </p:spPr>
          <p:txBody>
            <a:bodyPr spcFirstLastPara="1" wrap="square" lIns="48875" tIns="48875" rIns="48875" bIns="48875" anchor="ctr" anchorCtr="0">
              <a:noAutofit/>
            </a:bodyPr>
            <a:lstStyle/>
            <a:p>
              <a:pPr marL="0" marR="0" lvl="0" indent="0" algn="ctr" defTabSz="914400" rtl="0" eaLnBrk="1" fontAlgn="auto" latinLnBrk="0" hangingPunct="1">
                <a:lnSpc>
                  <a:spcPct val="855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542" name="Google Shape;542;p23"/>
          <p:cNvSpPr/>
          <p:nvPr/>
        </p:nvSpPr>
        <p:spPr>
          <a:xfrm>
            <a:off x="1075" y="8715250"/>
            <a:ext cx="18288642" cy="1572580"/>
          </a:xfrm>
          <a:custGeom>
            <a:avLst/>
            <a:gdLst/>
            <a:ahLst/>
            <a:cxnLst/>
            <a:rect l="l" t="t" r="r" b="b"/>
            <a:pathLst>
              <a:path w="11359405" h="833155" extrusionOk="0">
                <a:moveTo>
                  <a:pt x="0" y="0"/>
                </a:moveTo>
                <a:lnTo>
                  <a:pt x="11359405" y="0"/>
                </a:lnTo>
                <a:lnTo>
                  <a:pt x="11359405" y="833155"/>
                </a:lnTo>
                <a:lnTo>
                  <a:pt x="0" y="833155"/>
                </a:lnTo>
                <a:close/>
              </a:path>
            </a:pathLst>
          </a:custGeom>
          <a:solidFill>
            <a:srgbClr val="FFFFFF"/>
          </a:solid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l-PL" sz="14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23"/>
          <p:cNvSpPr/>
          <p:nvPr/>
        </p:nvSpPr>
        <p:spPr>
          <a:xfrm>
            <a:off x="12873261" y="9037474"/>
            <a:ext cx="1169464" cy="1076394"/>
          </a:xfrm>
          <a:custGeom>
            <a:avLst/>
            <a:gdLst/>
            <a:ahLst/>
            <a:cxnLst/>
            <a:rect l="l" t="t" r="r" b="b"/>
            <a:pathLst>
              <a:path w="1169464" h="1076394" extrusionOk="0">
                <a:moveTo>
                  <a:pt x="0" y="0"/>
                </a:moveTo>
                <a:lnTo>
                  <a:pt x="1169464" y="0"/>
                </a:lnTo>
                <a:lnTo>
                  <a:pt x="1169464" y="1076395"/>
                </a:lnTo>
                <a:lnTo>
                  <a:pt x="0" y="1076395"/>
                </a:lnTo>
                <a:lnTo>
                  <a:pt x="0" y="0"/>
                </a:lnTo>
                <a:close/>
              </a:path>
            </a:pathLst>
          </a:custGeom>
          <a:blipFill rotWithShape="1">
            <a:blip r:embed="rId3">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l-PL" sz="14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23"/>
          <p:cNvSpPr/>
          <p:nvPr/>
        </p:nvSpPr>
        <p:spPr>
          <a:xfrm>
            <a:off x="14557174" y="8870396"/>
            <a:ext cx="1787702" cy="1277462"/>
          </a:xfrm>
          <a:custGeom>
            <a:avLst/>
            <a:gdLst/>
            <a:ahLst/>
            <a:cxnLst/>
            <a:rect l="l" t="t" r="r" b="b"/>
            <a:pathLst>
              <a:path w="1787702" h="1277462" extrusionOk="0">
                <a:moveTo>
                  <a:pt x="0" y="0"/>
                </a:moveTo>
                <a:lnTo>
                  <a:pt x="1787701" y="0"/>
                </a:lnTo>
                <a:lnTo>
                  <a:pt x="1787701" y="1277462"/>
                </a:lnTo>
                <a:lnTo>
                  <a:pt x="0" y="1277462"/>
                </a:lnTo>
                <a:lnTo>
                  <a:pt x="0" y="0"/>
                </a:lnTo>
                <a:close/>
              </a:path>
            </a:pathLst>
          </a:custGeom>
          <a:blipFill rotWithShape="1">
            <a:blip r:embed="rId4">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l-PL" sz="14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23"/>
          <p:cNvSpPr/>
          <p:nvPr/>
        </p:nvSpPr>
        <p:spPr>
          <a:xfrm>
            <a:off x="7232874" y="8870396"/>
            <a:ext cx="4369266" cy="1163199"/>
          </a:xfrm>
          <a:custGeom>
            <a:avLst/>
            <a:gdLst/>
            <a:ahLst/>
            <a:cxnLst/>
            <a:rect l="l" t="t" r="r" b="b"/>
            <a:pathLst>
              <a:path w="4369266" h="1163199" extrusionOk="0">
                <a:moveTo>
                  <a:pt x="0" y="0"/>
                </a:moveTo>
                <a:lnTo>
                  <a:pt x="4369266" y="0"/>
                </a:lnTo>
                <a:lnTo>
                  <a:pt x="4369266" y="1163199"/>
                </a:lnTo>
                <a:lnTo>
                  <a:pt x="0" y="1163199"/>
                </a:lnTo>
                <a:lnTo>
                  <a:pt x="0" y="0"/>
                </a:lnTo>
                <a:close/>
              </a:path>
            </a:pathLst>
          </a:custGeom>
          <a:blipFill rotWithShape="1">
            <a:blip r:embed="rId5">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l-PL" sz="14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23"/>
          <p:cNvSpPr/>
          <p:nvPr/>
        </p:nvSpPr>
        <p:spPr>
          <a:xfrm>
            <a:off x="10872153" y="1327603"/>
            <a:ext cx="4838786" cy="7631804"/>
          </a:xfrm>
          <a:custGeom>
            <a:avLst/>
            <a:gdLst/>
            <a:ahLst/>
            <a:cxnLst/>
            <a:rect l="l" t="t" r="r" b="b"/>
            <a:pathLst>
              <a:path w="4875351" h="8184240" extrusionOk="0">
                <a:moveTo>
                  <a:pt x="0" y="0"/>
                </a:moveTo>
                <a:lnTo>
                  <a:pt x="4875351" y="0"/>
                </a:lnTo>
                <a:lnTo>
                  <a:pt x="4875351" y="8184240"/>
                </a:lnTo>
                <a:lnTo>
                  <a:pt x="0" y="8184240"/>
                </a:lnTo>
                <a:lnTo>
                  <a:pt x="0" y="0"/>
                </a:lnTo>
                <a:close/>
              </a:path>
            </a:pathLst>
          </a:custGeom>
          <a:blipFill rotWithShape="1">
            <a:blip r:embed="rId6">
              <a:alphaModFix/>
            </a:blip>
            <a:stretch>
              <a:fillRect l="-33929" r="-33929"/>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l-PL" sz="14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23"/>
          <p:cNvSpPr/>
          <p:nvPr/>
        </p:nvSpPr>
        <p:spPr>
          <a:xfrm>
            <a:off x="1952275" y="3120818"/>
            <a:ext cx="258169" cy="258169"/>
          </a:xfrm>
          <a:custGeom>
            <a:avLst/>
            <a:gdLst/>
            <a:ahLst/>
            <a:cxnLst/>
            <a:rect l="l" t="t" r="r" b="b"/>
            <a:pathLst>
              <a:path w="258169" h="258169" extrusionOk="0">
                <a:moveTo>
                  <a:pt x="0" y="0"/>
                </a:moveTo>
                <a:lnTo>
                  <a:pt x="258170" y="0"/>
                </a:lnTo>
                <a:lnTo>
                  <a:pt x="258170" y="258170"/>
                </a:lnTo>
                <a:lnTo>
                  <a:pt x="0" y="258170"/>
                </a:lnTo>
                <a:lnTo>
                  <a:pt x="0" y="0"/>
                </a:lnTo>
                <a:close/>
              </a:path>
            </a:pathLst>
          </a:custGeom>
          <a:blipFill rotWithShape="1">
            <a:blip r:embed="rId7">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l-PL" sz="14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23"/>
          <p:cNvSpPr/>
          <p:nvPr/>
        </p:nvSpPr>
        <p:spPr>
          <a:xfrm>
            <a:off x="1952275" y="2636055"/>
            <a:ext cx="258169" cy="258169"/>
          </a:xfrm>
          <a:custGeom>
            <a:avLst/>
            <a:gdLst/>
            <a:ahLst/>
            <a:cxnLst/>
            <a:rect l="l" t="t" r="r" b="b"/>
            <a:pathLst>
              <a:path w="258169" h="258169" extrusionOk="0">
                <a:moveTo>
                  <a:pt x="0" y="0"/>
                </a:moveTo>
                <a:lnTo>
                  <a:pt x="258170" y="0"/>
                </a:lnTo>
                <a:lnTo>
                  <a:pt x="258170" y="258169"/>
                </a:lnTo>
                <a:lnTo>
                  <a:pt x="0" y="258169"/>
                </a:lnTo>
                <a:lnTo>
                  <a:pt x="0" y="0"/>
                </a:lnTo>
                <a:close/>
              </a:path>
            </a:pathLst>
          </a:custGeom>
          <a:blipFill rotWithShape="1">
            <a:blip r:embed="rId7">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l-PL"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23"/>
          <p:cNvSpPr/>
          <p:nvPr/>
        </p:nvSpPr>
        <p:spPr>
          <a:xfrm>
            <a:off x="1952275" y="3605581"/>
            <a:ext cx="258169" cy="258169"/>
          </a:xfrm>
          <a:custGeom>
            <a:avLst/>
            <a:gdLst/>
            <a:ahLst/>
            <a:cxnLst/>
            <a:rect l="l" t="t" r="r" b="b"/>
            <a:pathLst>
              <a:path w="258169" h="258169" extrusionOk="0">
                <a:moveTo>
                  <a:pt x="0" y="0"/>
                </a:moveTo>
                <a:lnTo>
                  <a:pt x="258170" y="0"/>
                </a:lnTo>
                <a:lnTo>
                  <a:pt x="258170" y="258170"/>
                </a:lnTo>
                <a:lnTo>
                  <a:pt x="0" y="258170"/>
                </a:lnTo>
                <a:lnTo>
                  <a:pt x="0" y="0"/>
                </a:lnTo>
                <a:close/>
              </a:path>
            </a:pathLst>
          </a:custGeom>
          <a:blipFill rotWithShape="1">
            <a:blip r:embed="rId7">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l-PL"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23"/>
          <p:cNvSpPr txBox="1"/>
          <p:nvPr/>
        </p:nvSpPr>
        <p:spPr>
          <a:xfrm>
            <a:off x="2293382" y="731271"/>
            <a:ext cx="7613100" cy="15564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56" b="1" i="0" u="none" strike="noStrike" kern="0" cap="none" spc="0" normalizeH="0" baseline="0" noProof="0" dirty="0">
                <a:ln>
                  <a:noFill/>
                </a:ln>
                <a:solidFill>
                  <a:srgbClr val="1975B9"/>
                </a:solidFill>
                <a:effectLst/>
                <a:uLnTx/>
                <a:uFillTx/>
                <a:latin typeface="Open Sans"/>
                <a:ea typeface="Open Sans"/>
                <a:cs typeface="Open Sans"/>
                <a:sym typeface="Open Sans"/>
              </a:rPr>
              <a:t>Further information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56" b="1" i="0" u="none" strike="noStrike" kern="0" cap="none" spc="0" normalizeH="0" baseline="0" noProof="0" dirty="0">
                <a:ln>
                  <a:noFill/>
                </a:ln>
                <a:solidFill>
                  <a:srgbClr val="1975B9"/>
                </a:solidFill>
                <a:effectLst/>
                <a:uLnTx/>
                <a:uFillTx/>
                <a:latin typeface="Open Sans"/>
                <a:ea typeface="Open Sans"/>
                <a:cs typeface="Open Sans"/>
                <a:sym typeface="Open Sans"/>
              </a:rPr>
              <a:t>about the project</a:t>
            </a:r>
            <a:endParaRPr kumimoji="0" lang="pl-PL"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52" name="Google Shape;552;p23"/>
          <p:cNvSpPr txBox="1"/>
          <p:nvPr/>
        </p:nvSpPr>
        <p:spPr>
          <a:xfrm>
            <a:off x="2293382" y="4492394"/>
            <a:ext cx="8669100" cy="2857129"/>
          </a:xfrm>
          <a:prstGeom prst="rect">
            <a:avLst/>
          </a:prstGeom>
          <a:noFill/>
          <a:ln>
            <a:noFill/>
          </a:ln>
        </p:spPr>
        <p:txBody>
          <a:bodyPr spcFirstLastPara="1" wrap="square" lIns="0" tIns="0" rIns="0" bIns="0" anchor="t" anchorCtr="0">
            <a:spAutoFit/>
          </a:bodyPr>
          <a:lstStyle/>
          <a:p>
            <a:pPr marL="0" marR="0" lvl="0" indent="0" algn="just" defTabSz="914400" rtl="0" eaLnBrk="1" fontAlgn="auto" latinLnBrk="0" hangingPunct="1">
              <a:lnSpc>
                <a:spcPct val="119953"/>
              </a:lnSpc>
              <a:spcBef>
                <a:spcPts val="0"/>
              </a:spcBef>
              <a:spcAft>
                <a:spcPts val="0"/>
              </a:spcAft>
              <a:buClr>
                <a:srgbClr val="000000"/>
              </a:buClr>
              <a:buSzTx/>
              <a:buFont typeface="Arial"/>
              <a:buNone/>
              <a:tabLst/>
              <a:defRPr/>
            </a:pPr>
            <a:r>
              <a:rPr kumimoji="0" lang="en-US" sz="1719" b="0" i="0" u="none" strike="noStrike" kern="0" cap="none" spc="0" normalizeH="0" baseline="0" noProof="0" dirty="0">
                <a:ln>
                  <a:noFill/>
                </a:ln>
                <a:solidFill>
                  <a:srgbClr val="FFFFFF"/>
                </a:solidFill>
                <a:effectLst/>
                <a:uLnTx/>
                <a:uFillTx/>
                <a:latin typeface="Open Sans"/>
                <a:ea typeface="Open Sans"/>
                <a:cs typeface="Open Sans"/>
                <a:sym typeface="Open Sans"/>
              </a:rPr>
              <a:t>Funded by the European Union. However, the views and opinions expressed are those of the author(s) only and do not necessarily reflect the views of the European Union or the European Education and Culture Executive Agency (EACEA). Neither the European Union nor the EACEA can be held responsible for them.</a:t>
            </a:r>
          </a:p>
          <a:p>
            <a:pPr marL="0" marR="0" lvl="0" indent="0" algn="just" defTabSz="914400" rtl="0" eaLnBrk="1" fontAlgn="auto" latinLnBrk="0" hangingPunct="1">
              <a:lnSpc>
                <a:spcPct val="119953"/>
              </a:lnSpc>
              <a:spcBef>
                <a:spcPts val="0"/>
              </a:spcBef>
              <a:spcAft>
                <a:spcPts val="0"/>
              </a:spcAft>
              <a:buClr>
                <a:srgbClr val="000000"/>
              </a:buClr>
              <a:buSzTx/>
              <a:buFont typeface="Arial"/>
              <a:buNone/>
              <a:tabLst/>
              <a:defRPr/>
            </a:pPr>
            <a:r>
              <a:rPr kumimoji="0" lang="en-US" sz="1719" b="0" i="0" u="none" strike="noStrike" kern="0" cap="none" spc="0" normalizeH="0" baseline="0" noProof="0" dirty="0">
                <a:ln>
                  <a:noFill/>
                </a:ln>
                <a:solidFill>
                  <a:srgbClr val="FFFFFF"/>
                </a:solidFill>
                <a:effectLst/>
                <a:uLnTx/>
                <a:uFillTx/>
                <a:latin typeface="Open Sans"/>
                <a:ea typeface="Open Sans"/>
                <a:cs typeface="Open Sans"/>
                <a:sym typeface="Open Sans"/>
              </a:rPr>
              <a:t>All results developed within the framework of this project are available under open licenses (CC BY-NC 4.0). They can be used free of charge and without restrictions. Copying or processing these materials in whole or in part without the author's consent is prohibited. In the case of using results, it is necessary to provide the source of funding and their authors.</a:t>
            </a:r>
            <a:endParaRPr kumimoji="0" lang="pl-PL"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53" name="Google Shape;553;p23"/>
          <p:cNvSpPr txBox="1"/>
          <p:nvPr/>
        </p:nvSpPr>
        <p:spPr>
          <a:xfrm rot="-5400000">
            <a:off x="11550495" y="9383090"/>
            <a:ext cx="1194300" cy="25205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170" b="1" i="0" u="none" strike="noStrike" kern="0" cap="none" spc="0" normalizeH="0" baseline="0" noProof="0" dirty="0">
                <a:ln>
                  <a:noFill/>
                </a:ln>
                <a:solidFill>
                  <a:srgbClr val="000000"/>
                </a:solidFill>
                <a:effectLst/>
                <a:uLnTx/>
                <a:uFillTx/>
                <a:latin typeface="Open Sans"/>
                <a:ea typeface="Open Sans"/>
                <a:cs typeface="Open Sans"/>
                <a:sym typeface="Open Sans"/>
              </a:rPr>
              <a:t>PART</a:t>
            </a:r>
            <a:r>
              <a:rPr kumimoji="0" lang="pl-PL" sz="1170" b="1" i="0" u="none" strike="noStrike" kern="0" cap="none" spc="0" normalizeH="0" baseline="0" noProof="0" dirty="0">
                <a:ln>
                  <a:noFill/>
                </a:ln>
                <a:solidFill>
                  <a:srgbClr val="000000"/>
                </a:solidFill>
                <a:effectLst/>
                <a:uLnTx/>
                <a:uFillTx/>
                <a:latin typeface="Open Sans"/>
                <a:ea typeface="Open Sans"/>
                <a:cs typeface="Open Sans"/>
                <a:sym typeface="Open Sans"/>
              </a:rPr>
              <a:t>NERS</a:t>
            </a:r>
            <a:r>
              <a:rPr kumimoji="0" lang="en-US" sz="1170" b="1" i="0" u="none" strike="noStrike" kern="0" cap="none" spc="0" normalizeH="0" baseline="0" noProof="0" dirty="0">
                <a:ln>
                  <a:noFill/>
                </a:ln>
                <a:solidFill>
                  <a:srgbClr val="000000"/>
                </a:solidFill>
                <a:effectLst/>
                <a:uLnTx/>
                <a:uFillTx/>
                <a:latin typeface="Open Sans"/>
                <a:ea typeface="Open Sans"/>
                <a:cs typeface="Open Sans"/>
                <a:sym typeface="Open Sans"/>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54" name="Google Shape;554;p23"/>
          <p:cNvSpPr txBox="1"/>
          <p:nvPr/>
        </p:nvSpPr>
        <p:spPr>
          <a:xfrm rot="-5400000">
            <a:off x="6177537" y="9486815"/>
            <a:ext cx="1082100" cy="252057"/>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170" b="1" i="0" u="none" strike="noStrike" kern="0" cap="none" spc="0" normalizeH="0" baseline="0" noProof="0" dirty="0">
                <a:ln>
                  <a:noFill/>
                </a:ln>
                <a:solidFill>
                  <a:srgbClr val="000000"/>
                </a:solidFill>
                <a:effectLst/>
                <a:uLnTx/>
                <a:uFillTx/>
                <a:latin typeface="Open Sans"/>
                <a:ea typeface="Open Sans"/>
                <a:cs typeface="Open Sans"/>
                <a:sym typeface="Open Sans"/>
              </a:rPr>
              <a:t>L</a:t>
            </a:r>
            <a:r>
              <a:rPr kumimoji="0" lang="pl-PL" sz="1170" b="1" i="0" u="none" strike="noStrike" kern="0" cap="none" spc="0" normalizeH="0" baseline="0" noProof="0" dirty="0">
                <a:ln>
                  <a:noFill/>
                </a:ln>
                <a:solidFill>
                  <a:srgbClr val="000000"/>
                </a:solidFill>
                <a:effectLst/>
                <a:uLnTx/>
                <a:uFillTx/>
                <a:latin typeface="Open Sans"/>
                <a:ea typeface="Open Sans"/>
                <a:cs typeface="Open Sans"/>
                <a:sym typeface="Open Sans"/>
              </a:rPr>
              <a:t>EADER</a:t>
            </a:r>
            <a:r>
              <a:rPr kumimoji="0" lang="en-US" sz="1170" b="1" i="0" u="none" strike="noStrike" kern="0" cap="none" spc="0" normalizeH="0" baseline="0" noProof="0" dirty="0">
                <a:ln>
                  <a:noFill/>
                </a:ln>
                <a:solidFill>
                  <a:srgbClr val="000000"/>
                </a:solidFill>
                <a:effectLst/>
                <a:uLnTx/>
                <a:uFillTx/>
                <a:latin typeface="Open Sans"/>
                <a:ea typeface="Open Sans"/>
                <a:cs typeface="Open Sans"/>
                <a:sym typeface="Open Sans"/>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55" name="Google Shape;555;p23"/>
          <p:cNvSpPr txBox="1"/>
          <p:nvPr/>
        </p:nvSpPr>
        <p:spPr>
          <a:xfrm>
            <a:off x="5746462" y="8257662"/>
            <a:ext cx="5662500" cy="1701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80" b="0" i="0" u="none" strike="noStrike" kern="0" cap="none" spc="0" normalizeH="0" baseline="0" noProof="0">
                <a:ln>
                  <a:noFill/>
                </a:ln>
                <a:solidFill>
                  <a:srgbClr val="FFFFFF"/>
                </a:solidFill>
                <a:effectLst/>
                <a:uLnTx/>
                <a:uFillTx/>
                <a:latin typeface="Open Sans"/>
                <a:ea typeface="Open Sans"/>
                <a:cs typeface="Open Sans"/>
                <a:sym typeface="Open Sans"/>
              </a:rPr>
              <a:t>PROJEKT NR 2023-2-PL01-KA210-VET-000176822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23"/>
          <p:cNvSpPr txBox="1"/>
          <p:nvPr/>
        </p:nvSpPr>
        <p:spPr>
          <a:xfrm>
            <a:off x="2369812" y="2500928"/>
            <a:ext cx="8185200" cy="14289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220011"/>
              </a:lnSpc>
              <a:spcBef>
                <a:spcPts val="0"/>
              </a:spcBef>
              <a:spcAft>
                <a:spcPts val="0"/>
              </a:spcAft>
              <a:buClr>
                <a:srgbClr val="000000"/>
              </a:buClr>
              <a:buSzTx/>
              <a:buFont typeface="Arial"/>
              <a:buNone/>
              <a:tabLst/>
              <a:defRPr/>
            </a:pPr>
            <a:r>
              <a:rPr kumimoji="0" lang="en-US" sz="1719" b="1" i="0" u="none" strike="noStrike" kern="0" cap="none" spc="0" normalizeH="0" baseline="0" noProof="0">
                <a:ln>
                  <a:noFill/>
                </a:ln>
                <a:solidFill>
                  <a:srgbClr val="FFFFFF"/>
                </a:solidFill>
                <a:effectLst/>
                <a:uLnTx/>
                <a:uFillTx/>
                <a:latin typeface="Open Sans"/>
                <a:ea typeface="Open Sans"/>
                <a:cs typeface="Open Sans"/>
                <a:sym typeface="Open Sans"/>
              </a:rPr>
              <a:t>https://www.coventry.ac.uk/wroclaw/</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220011"/>
              </a:lnSpc>
              <a:spcBef>
                <a:spcPts val="0"/>
              </a:spcBef>
              <a:spcAft>
                <a:spcPts val="0"/>
              </a:spcAft>
              <a:buClr>
                <a:srgbClr val="000000"/>
              </a:buClr>
              <a:buSzTx/>
              <a:buFont typeface="Arial"/>
              <a:buNone/>
              <a:tabLst/>
              <a:defRPr/>
            </a:pPr>
            <a:r>
              <a:rPr kumimoji="0" lang="en-US" sz="1719" b="1" i="0" u="none" strike="noStrike" kern="0" cap="none" spc="0" normalizeH="0" baseline="0" noProof="0">
                <a:ln>
                  <a:noFill/>
                </a:ln>
                <a:solidFill>
                  <a:srgbClr val="FFFFFF"/>
                </a:solidFill>
                <a:effectLst/>
                <a:uLnTx/>
                <a:uFillTx/>
                <a:latin typeface="Open Sans"/>
                <a:ea typeface="Open Sans"/>
                <a:cs typeface="Open Sans"/>
                <a:sym typeface="Open Sans"/>
              </a:rPr>
              <a:t>https://kreatywnidlabiznesu.pl/cyber-sec-edu-check/</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220011"/>
              </a:lnSpc>
              <a:spcBef>
                <a:spcPts val="0"/>
              </a:spcBef>
              <a:spcAft>
                <a:spcPts val="0"/>
              </a:spcAft>
              <a:buClr>
                <a:srgbClr val="000000"/>
              </a:buClr>
              <a:buSzTx/>
              <a:buFont typeface="Arial"/>
              <a:buNone/>
              <a:tabLst/>
              <a:defRPr/>
            </a:pPr>
            <a:r>
              <a:rPr kumimoji="0" lang="en-US" sz="1719" b="1" i="0" u="none" strike="noStrike" kern="0" cap="none" spc="0" normalizeH="0" baseline="0" noProof="0">
                <a:ln>
                  <a:noFill/>
                </a:ln>
                <a:solidFill>
                  <a:srgbClr val="FFFFFF"/>
                </a:solidFill>
                <a:effectLst/>
                <a:uLnTx/>
                <a:uFillTx/>
                <a:latin typeface="Open Sans"/>
                <a:ea typeface="Open Sans"/>
                <a:cs typeface="Open Sans"/>
                <a:sym typeface="Open Sans"/>
              </a:rPr>
              <a:t>https://eccedu.net/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57" name="Google Shape;557;p23"/>
          <p:cNvGrpSpPr/>
          <p:nvPr/>
        </p:nvGrpSpPr>
        <p:grpSpPr>
          <a:xfrm rot="5400000">
            <a:off x="15608368" y="1887032"/>
            <a:ext cx="1504526" cy="1337028"/>
            <a:chOff x="36828" y="54313"/>
            <a:chExt cx="739143" cy="656887"/>
          </a:xfrm>
        </p:grpSpPr>
        <p:sp>
          <p:nvSpPr>
            <p:cNvPr id="558" name="Google Shape;558;p23"/>
            <p:cNvSpPr/>
            <p:nvPr/>
          </p:nvSpPr>
          <p:spPr>
            <a:xfrm>
              <a:off x="36828" y="54313"/>
              <a:ext cx="739143" cy="656887"/>
            </a:xfrm>
            <a:custGeom>
              <a:avLst/>
              <a:gdLst/>
              <a:ahLst/>
              <a:cxnLst/>
              <a:rect l="l" t="t" r="r" b="b"/>
              <a:pathLst>
                <a:path w="739143" h="656887" extrusionOk="0">
                  <a:moveTo>
                    <a:pt x="416006" y="26947"/>
                  </a:moveTo>
                  <a:lnTo>
                    <a:pt x="729538" y="575627"/>
                  </a:lnTo>
                  <a:cubicBezTo>
                    <a:pt x="739144" y="592437"/>
                    <a:pt x="739075" y="613090"/>
                    <a:pt x="729357" y="629835"/>
                  </a:cubicBezTo>
                  <a:cubicBezTo>
                    <a:pt x="719639" y="646581"/>
                    <a:pt x="701742" y="656887"/>
                    <a:pt x="682381" y="656887"/>
                  </a:cubicBezTo>
                  <a:lnTo>
                    <a:pt x="56763" y="656887"/>
                  </a:lnTo>
                  <a:cubicBezTo>
                    <a:pt x="37402" y="656887"/>
                    <a:pt x="19505" y="646581"/>
                    <a:pt x="9787" y="629835"/>
                  </a:cubicBezTo>
                  <a:cubicBezTo>
                    <a:pt x="69" y="613090"/>
                    <a:pt x="0" y="592437"/>
                    <a:pt x="9606" y="575627"/>
                  </a:cubicBezTo>
                  <a:lnTo>
                    <a:pt x="323138" y="26947"/>
                  </a:lnTo>
                  <a:cubicBezTo>
                    <a:pt x="332660" y="10284"/>
                    <a:pt x="350380" y="0"/>
                    <a:pt x="369572" y="0"/>
                  </a:cubicBezTo>
                  <a:cubicBezTo>
                    <a:pt x="388764" y="0"/>
                    <a:pt x="406484" y="10284"/>
                    <a:pt x="416006" y="26947"/>
                  </a:cubicBezTo>
                  <a:close/>
                </a:path>
              </a:pathLst>
            </a:custGeom>
            <a:solidFill>
              <a:srgbClr val="1C94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23"/>
            <p:cNvSpPr txBox="1"/>
            <p:nvPr/>
          </p:nvSpPr>
          <p:spPr>
            <a:xfrm>
              <a:off x="127000" y="358775"/>
              <a:ext cx="558900" cy="301500"/>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88833"/>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560" name="Google Shape;560;p23"/>
          <p:cNvGrpSpPr/>
          <p:nvPr/>
        </p:nvGrpSpPr>
        <p:grpSpPr>
          <a:xfrm rot="5400000">
            <a:off x="16540492" y="495532"/>
            <a:ext cx="1504526" cy="1337028"/>
            <a:chOff x="36828" y="54313"/>
            <a:chExt cx="739143" cy="656887"/>
          </a:xfrm>
        </p:grpSpPr>
        <p:sp>
          <p:nvSpPr>
            <p:cNvPr id="561" name="Google Shape;561;p23"/>
            <p:cNvSpPr/>
            <p:nvPr/>
          </p:nvSpPr>
          <p:spPr>
            <a:xfrm>
              <a:off x="36828" y="54313"/>
              <a:ext cx="739143" cy="656887"/>
            </a:xfrm>
            <a:custGeom>
              <a:avLst/>
              <a:gdLst/>
              <a:ahLst/>
              <a:cxnLst/>
              <a:rect l="l" t="t" r="r" b="b"/>
              <a:pathLst>
                <a:path w="739143" h="656887" extrusionOk="0">
                  <a:moveTo>
                    <a:pt x="416006" y="26947"/>
                  </a:moveTo>
                  <a:lnTo>
                    <a:pt x="729538" y="575627"/>
                  </a:lnTo>
                  <a:cubicBezTo>
                    <a:pt x="739144" y="592437"/>
                    <a:pt x="739075" y="613090"/>
                    <a:pt x="729357" y="629835"/>
                  </a:cubicBezTo>
                  <a:cubicBezTo>
                    <a:pt x="719639" y="646581"/>
                    <a:pt x="701742" y="656887"/>
                    <a:pt x="682381" y="656887"/>
                  </a:cubicBezTo>
                  <a:lnTo>
                    <a:pt x="56763" y="656887"/>
                  </a:lnTo>
                  <a:cubicBezTo>
                    <a:pt x="37402" y="656887"/>
                    <a:pt x="19505" y="646581"/>
                    <a:pt x="9787" y="629835"/>
                  </a:cubicBezTo>
                  <a:cubicBezTo>
                    <a:pt x="69" y="613090"/>
                    <a:pt x="0" y="592437"/>
                    <a:pt x="9606" y="575627"/>
                  </a:cubicBezTo>
                  <a:lnTo>
                    <a:pt x="323138" y="26947"/>
                  </a:lnTo>
                  <a:cubicBezTo>
                    <a:pt x="332660" y="10284"/>
                    <a:pt x="350380" y="0"/>
                    <a:pt x="369572" y="0"/>
                  </a:cubicBezTo>
                  <a:cubicBezTo>
                    <a:pt x="388764" y="0"/>
                    <a:pt x="406484" y="10284"/>
                    <a:pt x="416006" y="26947"/>
                  </a:cubicBezTo>
                  <a:close/>
                </a:path>
              </a:pathLst>
            </a:custGeom>
            <a:solidFill>
              <a:srgbClr val="2C53AB"/>
            </a:solidFill>
            <a:ln w="38100" cap="sq" cmpd="sng">
              <a:solidFill>
                <a:srgbClr val="2C53AB"/>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23"/>
            <p:cNvSpPr txBox="1"/>
            <p:nvPr/>
          </p:nvSpPr>
          <p:spPr>
            <a:xfrm>
              <a:off x="127000" y="358775"/>
              <a:ext cx="558900" cy="301500"/>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88833"/>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563" name="Google Shape;563;p23"/>
          <p:cNvGrpSpPr/>
          <p:nvPr/>
        </p:nvGrpSpPr>
        <p:grpSpPr>
          <a:xfrm rot="-5400000">
            <a:off x="15068185" y="463628"/>
            <a:ext cx="1489532" cy="1325974"/>
            <a:chOff x="40511" y="59744"/>
            <a:chExt cx="731777" cy="651456"/>
          </a:xfrm>
        </p:grpSpPr>
        <p:sp>
          <p:nvSpPr>
            <p:cNvPr id="564" name="Google Shape;564;p23"/>
            <p:cNvSpPr/>
            <p:nvPr/>
          </p:nvSpPr>
          <p:spPr>
            <a:xfrm>
              <a:off x="40511" y="59744"/>
              <a:ext cx="731777" cy="651456"/>
            </a:xfrm>
            <a:custGeom>
              <a:avLst/>
              <a:gdLst/>
              <a:ahLst/>
              <a:cxnLst/>
              <a:rect l="l" t="t" r="r" b="b"/>
              <a:pathLst>
                <a:path w="731777" h="651456" extrusionOk="0">
                  <a:moveTo>
                    <a:pt x="416967" y="29642"/>
                  </a:moveTo>
                  <a:lnTo>
                    <a:pt x="721211" y="562070"/>
                  </a:lnTo>
                  <a:cubicBezTo>
                    <a:pt x="731778" y="580561"/>
                    <a:pt x="731702" y="603279"/>
                    <a:pt x="721012" y="621699"/>
                  </a:cubicBezTo>
                  <a:cubicBezTo>
                    <a:pt x="710323" y="640119"/>
                    <a:pt x="690636" y="651456"/>
                    <a:pt x="669339" y="651456"/>
                  </a:cubicBezTo>
                  <a:lnTo>
                    <a:pt x="62439" y="651456"/>
                  </a:lnTo>
                  <a:cubicBezTo>
                    <a:pt x="41142" y="651456"/>
                    <a:pt x="21455" y="640119"/>
                    <a:pt x="10766" y="621699"/>
                  </a:cubicBezTo>
                  <a:cubicBezTo>
                    <a:pt x="76" y="603279"/>
                    <a:pt x="0" y="580561"/>
                    <a:pt x="10567" y="562070"/>
                  </a:cubicBezTo>
                  <a:lnTo>
                    <a:pt x="314811" y="29642"/>
                  </a:lnTo>
                  <a:cubicBezTo>
                    <a:pt x="325285" y="11312"/>
                    <a:pt x="344778" y="0"/>
                    <a:pt x="365889" y="0"/>
                  </a:cubicBezTo>
                  <a:cubicBezTo>
                    <a:pt x="387000" y="0"/>
                    <a:pt x="406493" y="11312"/>
                    <a:pt x="416967" y="29642"/>
                  </a:cubicBezTo>
                  <a:close/>
                </a:path>
              </a:pathLst>
            </a:custGeom>
            <a:solidFill>
              <a:srgbClr val="FFFFFF"/>
            </a:solidFill>
            <a:ln w="381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23"/>
            <p:cNvSpPr txBox="1"/>
            <p:nvPr/>
          </p:nvSpPr>
          <p:spPr>
            <a:xfrm>
              <a:off x="127000" y="358775"/>
              <a:ext cx="558900" cy="301500"/>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88833"/>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566" name="Google Shape;566;p23"/>
          <p:cNvGrpSpPr/>
          <p:nvPr/>
        </p:nvGrpSpPr>
        <p:grpSpPr>
          <a:xfrm rot="5400000">
            <a:off x="16592883" y="3136952"/>
            <a:ext cx="1504526" cy="1337028"/>
            <a:chOff x="36828" y="54313"/>
            <a:chExt cx="739143" cy="656887"/>
          </a:xfrm>
        </p:grpSpPr>
        <p:sp>
          <p:nvSpPr>
            <p:cNvPr id="567" name="Google Shape;567;p23"/>
            <p:cNvSpPr/>
            <p:nvPr/>
          </p:nvSpPr>
          <p:spPr>
            <a:xfrm>
              <a:off x="36828" y="54313"/>
              <a:ext cx="739143" cy="656887"/>
            </a:xfrm>
            <a:custGeom>
              <a:avLst/>
              <a:gdLst/>
              <a:ahLst/>
              <a:cxnLst/>
              <a:rect l="l" t="t" r="r" b="b"/>
              <a:pathLst>
                <a:path w="739143" h="656887" extrusionOk="0">
                  <a:moveTo>
                    <a:pt x="416006" y="26947"/>
                  </a:moveTo>
                  <a:lnTo>
                    <a:pt x="729538" y="575627"/>
                  </a:lnTo>
                  <a:cubicBezTo>
                    <a:pt x="739144" y="592437"/>
                    <a:pt x="739075" y="613090"/>
                    <a:pt x="729357" y="629835"/>
                  </a:cubicBezTo>
                  <a:cubicBezTo>
                    <a:pt x="719639" y="646581"/>
                    <a:pt x="701742" y="656887"/>
                    <a:pt x="682381" y="656887"/>
                  </a:cubicBezTo>
                  <a:lnTo>
                    <a:pt x="56763" y="656887"/>
                  </a:lnTo>
                  <a:cubicBezTo>
                    <a:pt x="37402" y="656887"/>
                    <a:pt x="19505" y="646581"/>
                    <a:pt x="9787" y="629835"/>
                  </a:cubicBezTo>
                  <a:cubicBezTo>
                    <a:pt x="69" y="613090"/>
                    <a:pt x="0" y="592437"/>
                    <a:pt x="9606" y="575627"/>
                  </a:cubicBezTo>
                  <a:lnTo>
                    <a:pt x="323138" y="26947"/>
                  </a:lnTo>
                  <a:cubicBezTo>
                    <a:pt x="332660" y="10284"/>
                    <a:pt x="350380" y="0"/>
                    <a:pt x="369572" y="0"/>
                  </a:cubicBezTo>
                  <a:cubicBezTo>
                    <a:pt x="388764" y="0"/>
                    <a:pt x="406484" y="10284"/>
                    <a:pt x="416006" y="26947"/>
                  </a:cubicBezTo>
                  <a:close/>
                </a:path>
              </a:pathLst>
            </a:custGeom>
            <a:solidFill>
              <a:srgbClr val="5682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23"/>
            <p:cNvSpPr txBox="1"/>
            <p:nvPr/>
          </p:nvSpPr>
          <p:spPr>
            <a:xfrm>
              <a:off x="127000" y="358775"/>
              <a:ext cx="558900" cy="301500"/>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88833"/>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6" name="Obraz 5">
            <a:extLst>
              <a:ext uri="{FF2B5EF4-FFF2-40B4-BE49-F238E27FC236}">
                <a16:creationId xmlns:a16="http://schemas.microsoft.com/office/drawing/2014/main" id="{7971CD5B-381A-3FCB-EC99-956967F33244}"/>
              </a:ext>
            </a:extLst>
          </p:cNvPr>
          <p:cNvPicPr>
            <a:picLocks noChangeAspect="1"/>
          </p:cNvPicPr>
          <p:nvPr/>
        </p:nvPicPr>
        <p:blipFill>
          <a:blip r:embed="rId8"/>
          <a:stretch>
            <a:fillRect/>
          </a:stretch>
        </p:blipFill>
        <p:spPr>
          <a:xfrm>
            <a:off x="2727792" y="9025625"/>
            <a:ext cx="3162531" cy="95183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4" name="TextBox 4"/>
          <p:cNvSpPr txBox="1"/>
          <p:nvPr/>
        </p:nvSpPr>
        <p:spPr>
          <a:xfrm>
            <a:off x="-5233270" y="-1734395"/>
            <a:ext cx="12332777" cy="13044283"/>
          </a:xfrm>
          <a:prstGeom prst="rect">
            <a:avLst/>
          </a:prstGeom>
        </p:spPr>
        <p:txBody>
          <a:bodyPr lIns="50800" tIns="50800" rIns="50800" bIns="50800" rtlCol="0" anchor="ctr"/>
          <a:lstStyle/>
          <a:p>
            <a:pPr algn="ctr">
              <a:lnSpc>
                <a:spcPts val="2659"/>
              </a:lnSpc>
              <a:spcBef>
                <a:spcPct val="0"/>
              </a:spcBef>
            </a:pPr>
            <a:endParaRPr/>
          </a:p>
        </p:txBody>
      </p:sp>
      <p:sp>
        <p:nvSpPr>
          <p:cNvPr id="6" name="Freeform 6"/>
          <p:cNvSpPr/>
          <p:nvPr/>
        </p:nvSpPr>
        <p:spPr>
          <a:xfrm>
            <a:off x="-6007842" y="-1797460"/>
            <a:ext cx="13881919" cy="1388191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060"/>
          </a:solidFill>
          <a:ln>
            <a:solidFill>
              <a:srgbClr val="002060"/>
            </a:solidFill>
          </a:ln>
        </p:spPr>
        <p:txBody>
          <a:bodyPr/>
          <a:lstStyle/>
          <a:p>
            <a:endParaRPr lang="pl-PL"/>
          </a:p>
        </p:txBody>
      </p:sp>
      <p:sp>
        <p:nvSpPr>
          <p:cNvPr id="8" name="TextBox 8"/>
          <p:cNvSpPr txBox="1"/>
          <p:nvPr/>
        </p:nvSpPr>
        <p:spPr>
          <a:xfrm>
            <a:off x="1028700" y="3399437"/>
            <a:ext cx="5280510" cy="2463572"/>
          </a:xfrm>
          <a:prstGeom prst="rect">
            <a:avLst/>
          </a:prstGeom>
        </p:spPr>
        <p:txBody>
          <a:bodyPr lIns="0" tIns="0" rIns="0" bIns="0" rtlCol="0" anchor="t">
            <a:spAutoFit/>
          </a:bodyPr>
          <a:lstStyle/>
          <a:p>
            <a:pPr marL="0" lvl="0" indent="0" algn="l">
              <a:lnSpc>
                <a:spcPts val="6553"/>
              </a:lnSpc>
              <a:spcBef>
                <a:spcPct val="0"/>
              </a:spcBef>
            </a:pPr>
            <a:r>
              <a:rPr lang="en-US" sz="4680" dirty="0">
                <a:solidFill>
                  <a:srgbClr val="FDFDFD"/>
                </a:solidFill>
                <a:latin typeface="Open Sans Extra Bold"/>
                <a:ea typeface="Open Sans Extra Bold"/>
                <a:cs typeface="Open Sans Extra Bold"/>
                <a:sym typeface="Open Sans Extra Bold"/>
              </a:rPr>
              <a:t>1. Which password is the most secure?</a:t>
            </a:r>
          </a:p>
        </p:txBody>
      </p:sp>
      <p:sp>
        <p:nvSpPr>
          <p:cNvPr id="9" name="Freeform 9"/>
          <p:cNvSpPr/>
          <p:nvPr/>
        </p:nvSpPr>
        <p:spPr>
          <a:xfrm>
            <a:off x="8618101" y="1767991"/>
            <a:ext cx="1424256" cy="1424256"/>
          </a:xfrm>
          <a:custGeom>
            <a:avLst/>
            <a:gdLst/>
            <a:ahLst/>
            <a:cxnLst/>
            <a:rect l="l" t="t" r="r" b="b"/>
            <a:pathLst>
              <a:path w="1424256" h="1424256">
                <a:moveTo>
                  <a:pt x="0" y="0"/>
                </a:moveTo>
                <a:lnTo>
                  <a:pt x="1424255" y="0"/>
                </a:lnTo>
                <a:lnTo>
                  <a:pt x="1424255" y="1424256"/>
                </a:lnTo>
                <a:lnTo>
                  <a:pt x="0" y="14242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pl-PL"/>
          </a:p>
        </p:txBody>
      </p:sp>
      <p:sp>
        <p:nvSpPr>
          <p:cNvPr id="10" name="TextBox 10"/>
          <p:cNvSpPr txBox="1"/>
          <p:nvPr/>
        </p:nvSpPr>
        <p:spPr>
          <a:xfrm>
            <a:off x="10280481" y="2052316"/>
            <a:ext cx="5768345" cy="441325"/>
          </a:xfrm>
          <a:prstGeom prst="rect">
            <a:avLst/>
          </a:prstGeom>
        </p:spPr>
        <p:txBody>
          <a:bodyPr lIns="0" tIns="0" rIns="0" bIns="0" rtlCol="0" anchor="t">
            <a:spAutoFit/>
          </a:bodyPr>
          <a:lstStyle/>
          <a:p>
            <a:pPr algn="l">
              <a:lnSpc>
                <a:spcPts val="3499"/>
              </a:lnSpc>
            </a:pPr>
            <a:r>
              <a:rPr lang="en-US" sz="2499" u="none" strike="noStrike" spc="-49">
                <a:solidFill>
                  <a:srgbClr val="145DA0"/>
                </a:solidFill>
                <a:latin typeface="Poppins"/>
                <a:ea typeface="Poppins"/>
                <a:cs typeface="Poppins"/>
                <a:sym typeface="Poppins"/>
              </a:rPr>
              <a:t>JPL93#q</a:t>
            </a:r>
          </a:p>
        </p:txBody>
      </p:sp>
      <p:sp>
        <p:nvSpPr>
          <p:cNvPr id="11" name="TextBox 11"/>
          <p:cNvSpPr txBox="1"/>
          <p:nvPr/>
        </p:nvSpPr>
        <p:spPr>
          <a:xfrm>
            <a:off x="8763159" y="2041203"/>
            <a:ext cx="1134140" cy="80163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a</a:t>
            </a:r>
          </a:p>
        </p:txBody>
      </p:sp>
      <p:sp>
        <p:nvSpPr>
          <p:cNvPr id="12" name="Freeform 12"/>
          <p:cNvSpPr/>
          <p:nvPr/>
        </p:nvSpPr>
        <p:spPr>
          <a:xfrm>
            <a:off x="9144000" y="3541391"/>
            <a:ext cx="1424256" cy="1424256"/>
          </a:xfrm>
          <a:custGeom>
            <a:avLst/>
            <a:gdLst/>
            <a:ahLst/>
            <a:cxnLst/>
            <a:rect l="l" t="t" r="r" b="b"/>
            <a:pathLst>
              <a:path w="1424256" h="1424256">
                <a:moveTo>
                  <a:pt x="0" y="0"/>
                </a:moveTo>
                <a:lnTo>
                  <a:pt x="1424256" y="0"/>
                </a:lnTo>
                <a:lnTo>
                  <a:pt x="1424256" y="1424256"/>
                </a:lnTo>
                <a:lnTo>
                  <a:pt x="0" y="14242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pl-PL"/>
          </a:p>
        </p:txBody>
      </p:sp>
      <p:sp>
        <p:nvSpPr>
          <p:cNvPr id="13" name="TextBox 13"/>
          <p:cNvSpPr txBox="1"/>
          <p:nvPr/>
        </p:nvSpPr>
        <p:spPr>
          <a:xfrm>
            <a:off x="10688346" y="3999519"/>
            <a:ext cx="5768345" cy="441325"/>
          </a:xfrm>
          <a:prstGeom prst="rect">
            <a:avLst/>
          </a:prstGeom>
        </p:spPr>
        <p:txBody>
          <a:bodyPr lIns="0" tIns="0" rIns="0" bIns="0" rtlCol="0" anchor="t">
            <a:spAutoFit/>
          </a:bodyPr>
          <a:lstStyle/>
          <a:p>
            <a:pPr algn="l">
              <a:lnSpc>
                <a:spcPts val="3499"/>
              </a:lnSpc>
            </a:pPr>
            <a:r>
              <a:rPr lang="en-US" sz="2499" spc="-49">
                <a:solidFill>
                  <a:srgbClr val="145DA0"/>
                </a:solidFill>
                <a:latin typeface="Poppins"/>
                <a:ea typeface="Poppins"/>
                <a:cs typeface="Poppins"/>
                <a:sym typeface="Poppins"/>
              </a:rPr>
              <a:t>anna1234!</a:t>
            </a:r>
          </a:p>
        </p:txBody>
      </p:sp>
      <p:sp>
        <p:nvSpPr>
          <p:cNvPr id="14" name="TextBox 14"/>
          <p:cNvSpPr txBox="1"/>
          <p:nvPr/>
        </p:nvSpPr>
        <p:spPr>
          <a:xfrm>
            <a:off x="9289058" y="3814603"/>
            <a:ext cx="1134140" cy="80163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b</a:t>
            </a:r>
          </a:p>
        </p:txBody>
      </p:sp>
      <p:sp>
        <p:nvSpPr>
          <p:cNvPr id="15" name="Freeform 15"/>
          <p:cNvSpPr/>
          <p:nvPr/>
        </p:nvSpPr>
        <p:spPr>
          <a:xfrm>
            <a:off x="9144000" y="5318072"/>
            <a:ext cx="1424256" cy="1424256"/>
          </a:xfrm>
          <a:custGeom>
            <a:avLst/>
            <a:gdLst/>
            <a:ahLst/>
            <a:cxnLst/>
            <a:rect l="l" t="t" r="r" b="b"/>
            <a:pathLst>
              <a:path w="1424256" h="1424256">
                <a:moveTo>
                  <a:pt x="0" y="0"/>
                </a:moveTo>
                <a:lnTo>
                  <a:pt x="1424256" y="0"/>
                </a:lnTo>
                <a:lnTo>
                  <a:pt x="1424256" y="1424256"/>
                </a:lnTo>
                <a:lnTo>
                  <a:pt x="0" y="14242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pl-PL"/>
          </a:p>
        </p:txBody>
      </p:sp>
      <p:sp>
        <p:nvSpPr>
          <p:cNvPr id="16" name="TextBox 16"/>
          <p:cNvSpPr txBox="1"/>
          <p:nvPr/>
        </p:nvSpPr>
        <p:spPr>
          <a:xfrm>
            <a:off x="10817587" y="5776200"/>
            <a:ext cx="5768345" cy="441325"/>
          </a:xfrm>
          <a:prstGeom prst="rect">
            <a:avLst/>
          </a:prstGeom>
        </p:spPr>
        <p:txBody>
          <a:bodyPr lIns="0" tIns="0" rIns="0" bIns="0" rtlCol="0" anchor="t">
            <a:spAutoFit/>
          </a:bodyPr>
          <a:lstStyle/>
          <a:p>
            <a:pPr algn="l">
              <a:lnSpc>
                <a:spcPts val="3499"/>
              </a:lnSpc>
            </a:pPr>
            <a:r>
              <a:rPr lang="en-US" sz="2499" spc="-49">
                <a:solidFill>
                  <a:srgbClr val="145DA0"/>
                </a:solidFill>
                <a:latin typeface="Poppins"/>
                <a:ea typeface="Poppins"/>
                <a:cs typeface="Poppins"/>
                <a:sym typeface="Poppins"/>
              </a:rPr>
              <a:t>Bazylia456</a:t>
            </a:r>
          </a:p>
        </p:txBody>
      </p:sp>
      <p:sp>
        <p:nvSpPr>
          <p:cNvPr id="17" name="TextBox 17"/>
          <p:cNvSpPr txBox="1"/>
          <p:nvPr/>
        </p:nvSpPr>
        <p:spPr>
          <a:xfrm>
            <a:off x="9289058" y="5591284"/>
            <a:ext cx="1134140" cy="80163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c</a:t>
            </a:r>
          </a:p>
        </p:txBody>
      </p:sp>
      <p:sp>
        <p:nvSpPr>
          <p:cNvPr id="18" name="Freeform 18"/>
          <p:cNvSpPr/>
          <p:nvPr/>
        </p:nvSpPr>
        <p:spPr>
          <a:xfrm>
            <a:off x="8618101" y="7094753"/>
            <a:ext cx="1424256" cy="1424256"/>
          </a:xfrm>
          <a:custGeom>
            <a:avLst/>
            <a:gdLst/>
            <a:ahLst/>
            <a:cxnLst/>
            <a:rect l="l" t="t" r="r" b="b"/>
            <a:pathLst>
              <a:path w="1424256" h="1424256">
                <a:moveTo>
                  <a:pt x="0" y="0"/>
                </a:moveTo>
                <a:lnTo>
                  <a:pt x="1424255" y="0"/>
                </a:lnTo>
                <a:lnTo>
                  <a:pt x="1424255" y="1424256"/>
                </a:lnTo>
                <a:lnTo>
                  <a:pt x="0" y="14242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pl-PL"/>
          </a:p>
        </p:txBody>
      </p:sp>
      <p:sp>
        <p:nvSpPr>
          <p:cNvPr id="19" name="TextBox 19"/>
          <p:cNvSpPr txBox="1"/>
          <p:nvPr/>
        </p:nvSpPr>
        <p:spPr>
          <a:xfrm>
            <a:off x="10280481" y="7552881"/>
            <a:ext cx="5768345" cy="441325"/>
          </a:xfrm>
          <a:prstGeom prst="rect">
            <a:avLst/>
          </a:prstGeom>
        </p:spPr>
        <p:txBody>
          <a:bodyPr lIns="0" tIns="0" rIns="0" bIns="0" rtlCol="0" anchor="t">
            <a:spAutoFit/>
          </a:bodyPr>
          <a:lstStyle/>
          <a:p>
            <a:pPr algn="l">
              <a:lnSpc>
                <a:spcPts val="3499"/>
              </a:lnSpc>
            </a:pPr>
            <a:r>
              <a:rPr lang="en-US" sz="2499" spc="-49">
                <a:solidFill>
                  <a:srgbClr val="145DA0"/>
                </a:solidFill>
                <a:latin typeface="Poppins"/>
                <a:ea typeface="Poppins"/>
                <a:cs typeface="Poppins"/>
                <a:sym typeface="Poppins"/>
              </a:rPr>
              <a:t>Idzspachackerzeniezlamiesztego</a:t>
            </a:r>
          </a:p>
        </p:txBody>
      </p:sp>
      <p:sp>
        <p:nvSpPr>
          <p:cNvPr id="20" name="TextBox 20"/>
          <p:cNvSpPr txBox="1"/>
          <p:nvPr/>
        </p:nvSpPr>
        <p:spPr>
          <a:xfrm>
            <a:off x="8763159" y="7367965"/>
            <a:ext cx="1134140" cy="80163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d</a:t>
            </a:r>
          </a:p>
        </p:txBody>
      </p:sp>
      <p:grpSp>
        <p:nvGrpSpPr>
          <p:cNvPr id="21" name="Group 21"/>
          <p:cNvGrpSpPr/>
          <p:nvPr/>
        </p:nvGrpSpPr>
        <p:grpSpPr>
          <a:xfrm>
            <a:off x="7905455" y="2656032"/>
            <a:ext cx="373607" cy="373607"/>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23" name="TextBox 23"/>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24" name="Group 24"/>
          <p:cNvGrpSpPr/>
          <p:nvPr/>
        </p:nvGrpSpPr>
        <p:grpSpPr>
          <a:xfrm>
            <a:off x="8315313" y="4180490"/>
            <a:ext cx="373607" cy="373607"/>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26" name="TextBox 26"/>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27" name="Group 27"/>
          <p:cNvGrpSpPr/>
          <p:nvPr/>
        </p:nvGrpSpPr>
        <p:grpSpPr>
          <a:xfrm>
            <a:off x="7944228" y="7402839"/>
            <a:ext cx="373607" cy="373607"/>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29" name="TextBox 29"/>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30" name="Group 30"/>
          <p:cNvGrpSpPr/>
          <p:nvPr/>
        </p:nvGrpSpPr>
        <p:grpSpPr>
          <a:xfrm>
            <a:off x="8309460" y="5760481"/>
            <a:ext cx="373607" cy="373607"/>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32" name="TextBox 32"/>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sp>
        <p:nvSpPr>
          <p:cNvPr id="33" name="Google Shape;129;p2">
            <a:extLst>
              <a:ext uri="{FF2B5EF4-FFF2-40B4-BE49-F238E27FC236}">
                <a16:creationId xmlns:a16="http://schemas.microsoft.com/office/drawing/2014/main" id="{1CD9974B-60F6-389A-6281-3575AF2CA038}"/>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4">
              <a:alphaModFix/>
            </a:blip>
            <a:stretch>
              <a:fillRect/>
            </a:stretch>
          </a:blipFill>
          <a:ln>
            <a:noFill/>
          </a:ln>
        </p:spPr>
        <p:txBody>
          <a:bodyPr/>
          <a:lstStyle/>
          <a:p>
            <a:endParaRPr lang="pl-PL"/>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6656283" y="-2445901"/>
            <a:ext cx="15178802" cy="1517880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145DA0"/>
              </a:solidFill>
              <a:prstDash val="solid"/>
              <a:miter/>
            </a:ln>
          </p:spPr>
          <p:txBody>
            <a:bodyPr/>
            <a:lstStyle/>
            <a:p>
              <a:endParaRPr lang="pl-PL"/>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6007842" y="-1797460"/>
            <a:ext cx="13881919" cy="1388191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060"/>
            </a:solidFill>
          </p:spPr>
          <p:txBody>
            <a:bodyPr/>
            <a:lstStyle/>
            <a:p>
              <a:endParaRPr lang="pl-PL"/>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1028700" y="3399437"/>
            <a:ext cx="5517452" cy="2463572"/>
          </a:xfrm>
          <a:prstGeom prst="rect">
            <a:avLst/>
          </a:prstGeom>
        </p:spPr>
        <p:txBody>
          <a:bodyPr lIns="0" tIns="0" rIns="0" bIns="0" rtlCol="0" anchor="t">
            <a:spAutoFit/>
          </a:bodyPr>
          <a:lstStyle/>
          <a:p>
            <a:pPr marL="0" lvl="0" indent="0" algn="l">
              <a:lnSpc>
                <a:spcPts val="6553"/>
              </a:lnSpc>
              <a:spcBef>
                <a:spcPct val="0"/>
              </a:spcBef>
            </a:pPr>
            <a:r>
              <a:rPr lang="en-US" sz="4680" dirty="0">
                <a:solidFill>
                  <a:srgbClr val="FDFDFD"/>
                </a:solidFill>
                <a:latin typeface="Open Sans Extra Bold"/>
                <a:ea typeface="Open Sans Extra Bold"/>
                <a:cs typeface="Open Sans Extra Bold"/>
                <a:sym typeface="Open Sans Extra Bold"/>
              </a:rPr>
              <a:t>2. Which password is the easiest to guess?</a:t>
            </a:r>
          </a:p>
        </p:txBody>
      </p:sp>
      <p:sp>
        <p:nvSpPr>
          <p:cNvPr id="9" name="Freeform 9"/>
          <p:cNvSpPr/>
          <p:nvPr/>
        </p:nvSpPr>
        <p:spPr>
          <a:xfrm>
            <a:off x="8618101" y="1767991"/>
            <a:ext cx="1424256" cy="1424256"/>
          </a:xfrm>
          <a:custGeom>
            <a:avLst/>
            <a:gdLst/>
            <a:ahLst/>
            <a:cxnLst/>
            <a:rect l="l" t="t" r="r" b="b"/>
            <a:pathLst>
              <a:path w="1424256" h="1424256">
                <a:moveTo>
                  <a:pt x="0" y="0"/>
                </a:moveTo>
                <a:lnTo>
                  <a:pt x="1424255" y="0"/>
                </a:lnTo>
                <a:lnTo>
                  <a:pt x="1424255" y="1424256"/>
                </a:lnTo>
                <a:lnTo>
                  <a:pt x="0" y="14242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pl-PL"/>
          </a:p>
        </p:txBody>
      </p:sp>
      <p:sp>
        <p:nvSpPr>
          <p:cNvPr id="10" name="TextBox 10"/>
          <p:cNvSpPr txBox="1"/>
          <p:nvPr/>
        </p:nvSpPr>
        <p:spPr>
          <a:xfrm>
            <a:off x="10280481" y="2052316"/>
            <a:ext cx="5768345" cy="441325"/>
          </a:xfrm>
          <a:prstGeom prst="rect">
            <a:avLst/>
          </a:prstGeom>
        </p:spPr>
        <p:txBody>
          <a:bodyPr lIns="0" tIns="0" rIns="0" bIns="0" rtlCol="0" anchor="t">
            <a:spAutoFit/>
          </a:bodyPr>
          <a:lstStyle/>
          <a:p>
            <a:pPr algn="l">
              <a:lnSpc>
                <a:spcPts val="3499"/>
              </a:lnSpc>
            </a:pPr>
            <a:r>
              <a:rPr lang="en-US" sz="2499" spc="-49">
                <a:solidFill>
                  <a:srgbClr val="145DA0"/>
                </a:solidFill>
                <a:latin typeface="Poppins"/>
                <a:ea typeface="Poppins"/>
                <a:cs typeface="Poppins"/>
                <a:sym typeface="Poppins"/>
              </a:rPr>
              <a:t>MojeHasło123</a:t>
            </a:r>
          </a:p>
        </p:txBody>
      </p:sp>
      <p:sp>
        <p:nvSpPr>
          <p:cNvPr id="11" name="TextBox 11"/>
          <p:cNvSpPr txBox="1"/>
          <p:nvPr/>
        </p:nvSpPr>
        <p:spPr>
          <a:xfrm>
            <a:off x="8763159" y="2041203"/>
            <a:ext cx="1134140" cy="80163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a</a:t>
            </a:r>
          </a:p>
        </p:txBody>
      </p:sp>
      <p:sp>
        <p:nvSpPr>
          <p:cNvPr id="12" name="Freeform 12"/>
          <p:cNvSpPr/>
          <p:nvPr/>
        </p:nvSpPr>
        <p:spPr>
          <a:xfrm>
            <a:off x="9144000" y="3541391"/>
            <a:ext cx="1424256" cy="1424256"/>
          </a:xfrm>
          <a:custGeom>
            <a:avLst/>
            <a:gdLst/>
            <a:ahLst/>
            <a:cxnLst/>
            <a:rect l="l" t="t" r="r" b="b"/>
            <a:pathLst>
              <a:path w="1424256" h="1424256">
                <a:moveTo>
                  <a:pt x="0" y="0"/>
                </a:moveTo>
                <a:lnTo>
                  <a:pt x="1424256" y="0"/>
                </a:lnTo>
                <a:lnTo>
                  <a:pt x="1424256" y="1424256"/>
                </a:lnTo>
                <a:lnTo>
                  <a:pt x="0" y="14242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pl-PL"/>
          </a:p>
        </p:txBody>
      </p:sp>
      <p:sp>
        <p:nvSpPr>
          <p:cNvPr id="13" name="TextBox 13"/>
          <p:cNvSpPr txBox="1"/>
          <p:nvPr/>
        </p:nvSpPr>
        <p:spPr>
          <a:xfrm>
            <a:off x="10688346" y="3999519"/>
            <a:ext cx="5768345" cy="879475"/>
          </a:xfrm>
          <a:prstGeom prst="rect">
            <a:avLst/>
          </a:prstGeom>
        </p:spPr>
        <p:txBody>
          <a:bodyPr lIns="0" tIns="0" rIns="0" bIns="0" rtlCol="0" anchor="t">
            <a:spAutoFit/>
          </a:bodyPr>
          <a:lstStyle/>
          <a:p>
            <a:pPr algn="l">
              <a:lnSpc>
                <a:spcPts val="3499"/>
              </a:lnSpc>
            </a:pPr>
            <a:r>
              <a:rPr lang="en-US" sz="2499" spc="-49">
                <a:solidFill>
                  <a:srgbClr val="145DA0"/>
                </a:solidFill>
                <a:latin typeface="Poppins"/>
                <a:ea typeface="Poppins"/>
                <a:cs typeface="Poppins"/>
                <a:sym typeface="Poppins"/>
              </a:rPr>
              <a:t>Letni2024</a:t>
            </a:r>
          </a:p>
          <a:p>
            <a:pPr algn="l">
              <a:lnSpc>
                <a:spcPts val="3499"/>
              </a:lnSpc>
            </a:pPr>
            <a:endParaRPr lang="en-US" sz="2499" spc="-49">
              <a:solidFill>
                <a:srgbClr val="145DA0"/>
              </a:solidFill>
              <a:latin typeface="Poppins"/>
              <a:ea typeface="Poppins"/>
              <a:cs typeface="Poppins"/>
              <a:sym typeface="Poppins"/>
            </a:endParaRPr>
          </a:p>
        </p:txBody>
      </p:sp>
      <p:sp>
        <p:nvSpPr>
          <p:cNvPr id="14" name="TextBox 14"/>
          <p:cNvSpPr txBox="1"/>
          <p:nvPr/>
        </p:nvSpPr>
        <p:spPr>
          <a:xfrm>
            <a:off x="9289058" y="3814603"/>
            <a:ext cx="1134140" cy="80163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b</a:t>
            </a:r>
          </a:p>
        </p:txBody>
      </p:sp>
      <p:sp>
        <p:nvSpPr>
          <p:cNvPr id="15" name="Freeform 15"/>
          <p:cNvSpPr/>
          <p:nvPr/>
        </p:nvSpPr>
        <p:spPr>
          <a:xfrm>
            <a:off x="9144000" y="5318072"/>
            <a:ext cx="1424256" cy="1424256"/>
          </a:xfrm>
          <a:custGeom>
            <a:avLst/>
            <a:gdLst/>
            <a:ahLst/>
            <a:cxnLst/>
            <a:rect l="l" t="t" r="r" b="b"/>
            <a:pathLst>
              <a:path w="1424256" h="1424256">
                <a:moveTo>
                  <a:pt x="0" y="0"/>
                </a:moveTo>
                <a:lnTo>
                  <a:pt x="1424256" y="0"/>
                </a:lnTo>
                <a:lnTo>
                  <a:pt x="1424256" y="1424256"/>
                </a:lnTo>
                <a:lnTo>
                  <a:pt x="0" y="14242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pl-PL"/>
          </a:p>
        </p:txBody>
      </p:sp>
      <p:sp>
        <p:nvSpPr>
          <p:cNvPr id="16" name="TextBox 16"/>
          <p:cNvSpPr txBox="1"/>
          <p:nvPr/>
        </p:nvSpPr>
        <p:spPr>
          <a:xfrm>
            <a:off x="10817587" y="5776200"/>
            <a:ext cx="5768345" cy="879475"/>
          </a:xfrm>
          <a:prstGeom prst="rect">
            <a:avLst/>
          </a:prstGeom>
        </p:spPr>
        <p:txBody>
          <a:bodyPr lIns="0" tIns="0" rIns="0" bIns="0" rtlCol="0" anchor="t">
            <a:spAutoFit/>
          </a:bodyPr>
          <a:lstStyle/>
          <a:p>
            <a:pPr algn="l">
              <a:lnSpc>
                <a:spcPts val="3499"/>
              </a:lnSpc>
            </a:pPr>
            <a:r>
              <a:rPr lang="en-US" sz="2499" spc="-49">
                <a:solidFill>
                  <a:srgbClr val="145DA0"/>
                </a:solidFill>
                <a:latin typeface="Poppins"/>
                <a:ea typeface="Poppins"/>
                <a:cs typeface="Poppins"/>
                <a:sym typeface="Poppins"/>
              </a:rPr>
              <a:t>Super!2023</a:t>
            </a:r>
          </a:p>
          <a:p>
            <a:pPr algn="l">
              <a:lnSpc>
                <a:spcPts val="3499"/>
              </a:lnSpc>
            </a:pPr>
            <a:endParaRPr lang="en-US" sz="2499" spc="-49">
              <a:solidFill>
                <a:srgbClr val="145DA0"/>
              </a:solidFill>
              <a:latin typeface="Poppins"/>
              <a:ea typeface="Poppins"/>
              <a:cs typeface="Poppins"/>
              <a:sym typeface="Poppins"/>
            </a:endParaRPr>
          </a:p>
        </p:txBody>
      </p:sp>
      <p:sp>
        <p:nvSpPr>
          <p:cNvPr id="17" name="TextBox 17"/>
          <p:cNvSpPr txBox="1"/>
          <p:nvPr/>
        </p:nvSpPr>
        <p:spPr>
          <a:xfrm>
            <a:off x="9289058" y="5591284"/>
            <a:ext cx="1134140" cy="80163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c</a:t>
            </a:r>
          </a:p>
        </p:txBody>
      </p:sp>
      <p:sp>
        <p:nvSpPr>
          <p:cNvPr id="18" name="Freeform 18"/>
          <p:cNvSpPr/>
          <p:nvPr/>
        </p:nvSpPr>
        <p:spPr>
          <a:xfrm>
            <a:off x="8618101" y="7094753"/>
            <a:ext cx="1424256" cy="1424256"/>
          </a:xfrm>
          <a:custGeom>
            <a:avLst/>
            <a:gdLst/>
            <a:ahLst/>
            <a:cxnLst/>
            <a:rect l="l" t="t" r="r" b="b"/>
            <a:pathLst>
              <a:path w="1424256" h="1424256">
                <a:moveTo>
                  <a:pt x="0" y="0"/>
                </a:moveTo>
                <a:lnTo>
                  <a:pt x="1424255" y="0"/>
                </a:lnTo>
                <a:lnTo>
                  <a:pt x="1424255" y="1424256"/>
                </a:lnTo>
                <a:lnTo>
                  <a:pt x="0" y="14242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pl-PL"/>
          </a:p>
        </p:txBody>
      </p:sp>
      <p:sp>
        <p:nvSpPr>
          <p:cNvPr id="19" name="TextBox 19"/>
          <p:cNvSpPr txBox="1"/>
          <p:nvPr/>
        </p:nvSpPr>
        <p:spPr>
          <a:xfrm>
            <a:off x="10280481" y="7552881"/>
            <a:ext cx="5768345" cy="441325"/>
          </a:xfrm>
          <a:prstGeom prst="rect">
            <a:avLst/>
          </a:prstGeom>
        </p:spPr>
        <p:txBody>
          <a:bodyPr lIns="0" tIns="0" rIns="0" bIns="0" rtlCol="0" anchor="t">
            <a:spAutoFit/>
          </a:bodyPr>
          <a:lstStyle/>
          <a:p>
            <a:pPr algn="l">
              <a:lnSpc>
                <a:spcPts val="3499"/>
              </a:lnSpc>
            </a:pPr>
            <a:r>
              <a:rPr lang="en-US" sz="2499" spc="-49">
                <a:solidFill>
                  <a:srgbClr val="145DA0"/>
                </a:solidFill>
                <a:latin typeface="Poppins"/>
                <a:ea typeface="Poppins"/>
                <a:cs typeface="Poppins"/>
                <a:sym typeface="Poppins"/>
              </a:rPr>
              <a:t>Qwerty!123</a:t>
            </a:r>
          </a:p>
        </p:txBody>
      </p:sp>
      <p:sp>
        <p:nvSpPr>
          <p:cNvPr id="20" name="TextBox 20"/>
          <p:cNvSpPr txBox="1"/>
          <p:nvPr/>
        </p:nvSpPr>
        <p:spPr>
          <a:xfrm>
            <a:off x="8763159" y="7367965"/>
            <a:ext cx="1134140" cy="80163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d</a:t>
            </a:r>
          </a:p>
        </p:txBody>
      </p:sp>
      <p:grpSp>
        <p:nvGrpSpPr>
          <p:cNvPr id="21" name="Group 21"/>
          <p:cNvGrpSpPr/>
          <p:nvPr/>
        </p:nvGrpSpPr>
        <p:grpSpPr>
          <a:xfrm>
            <a:off x="7905455" y="2656032"/>
            <a:ext cx="373607" cy="373607"/>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23" name="TextBox 23"/>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24" name="Group 24"/>
          <p:cNvGrpSpPr/>
          <p:nvPr/>
        </p:nvGrpSpPr>
        <p:grpSpPr>
          <a:xfrm>
            <a:off x="8315313" y="4180490"/>
            <a:ext cx="373607" cy="373607"/>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26" name="TextBox 26"/>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27" name="Group 27"/>
          <p:cNvGrpSpPr/>
          <p:nvPr/>
        </p:nvGrpSpPr>
        <p:grpSpPr>
          <a:xfrm>
            <a:off x="7944228" y="7402839"/>
            <a:ext cx="373607" cy="373607"/>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29" name="TextBox 29"/>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30" name="Group 30"/>
          <p:cNvGrpSpPr/>
          <p:nvPr/>
        </p:nvGrpSpPr>
        <p:grpSpPr>
          <a:xfrm>
            <a:off x="8309460" y="5760481"/>
            <a:ext cx="373607" cy="373607"/>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32" name="TextBox 32"/>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sp>
        <p:nvSpPr>
          <p:cNvPr id="33" name="Google Shape;129;p2">
            <a:extLst>
              <a:ext uri="{FF2B5EF4-FFF2-40B4-BE49-F238E27FC236}">
                <a16:creationId xmlns:a16="http://schemas.microsoft.com/office/drawing/2014/main" id="{76FE6126-1367-58A0-A134-70AE1FA855DD}"/>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4">
              <a:alphaModFix/>
            </a:blip>
            <a:stretch>
              <a:fillRect/>
            </a:stretch>
          </a:blipFill>
          <a:ln>
            <a:noFill/>
          </a:ln>
        </p:spPr>
        <p:txBody>
          <a:bodyPr/>
          <a:lstStyle/>
          <a:p>
            <a:endParaRPr lang="pl-PL"/>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6656283" y="-2445901"/>
            <a:ext cx="15178802" cy="1517880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145DA0"/>
              </a:solidFill>
              <a:prstDash val="solid"/>
              <a:miter/>
            </a:ln>
          </p:spPr>
          <p:txBody>
            <a:bodyPr/>
            <a:lstStyle/>
            <a:p>
              <a:endParaRPr lang="pl-PL"/>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5955204" y="-1734395"/>
            <a:ext cx="13881919" cy="1388191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060"/>
            </a:solidFill>
          </p:spPr>
          <p:txBody>
            <a:bodyPr/>
            <a:lstStyle/>
            <a:p>
              <a:endParaRPr lang="pl-PL" dirty="0"/>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1028700" y="3399437"/>
            <a:ext cx="5517452" cy="3328860"/>
          </a:xfrm>
          <a:prstGeom prst="rect">
            <a:avLst/>
          </a:prstGeom>
        </p:spPr>
        <p:txBody>
          <a:bodyPr lIns="0" tIns="0" rIns="0" bIns="0" rtlCol="0" anchor="t">
            <a:spAutoFit/>
          </a:bodyPr>
          <a:lstStyle/>
          <a:p>
            <a:pPr marL="0" lvl="0" indent="0" algn="l">
              <a:lnSpc>
                <a:spcPts val="6553"/>
              </a:lnSpc>
              <a:spcBef>
                <a:spcPct val="0"/>
              </a:spcBef>
            </a:pPr>
            <a:r>
              <a:rPr lang="en-US" sz="4680" dirty="0">
                <a:solidFill>
                  <a:srgbClr val="FDFDFD"/>
                </a:solidFill>
                <a:latin typeface="Open Sans Extra Bold"/>
                <a:ea typeface="Open Sans Extra Bold"/>
                <a:cs typeface="Open Sans Extra Bold"/>
                <a:sym typeface="Open Sans Extra Bold"/>
              </a:rPr>
              <a:t>3. Which password is the least secure?</a:t>
            </a:r>
          </a:p>
          <a:p>
            <a:pPr marL="0" lvl="0" indent="0" algn="l">
              <a:lnSpc>
                <a:spcPts val="6553"/>
              </a:lnSpc>
              <a:spcBef>
                <a:spcPct val="0"/>
              </a:spcBef>
            </a:pPr>
            <a:endParaRPr lang="en-US" sz="4680" dirty="0">
              <a:solidFill>
                <a:srgbClr val="FDFDFD"/>
              </a:solidFill>
              <a:latin typeface="Open Sans Extra Bold"/>
              <a:ea typeface="Open Sans Extra Bold"/>
              <a:cs typeface="Open Sans Extra Bold"/>
              <a:sym typeface="Open Sans Extra Bold"/>
            </a:endParaRPr>
          </a:p>
        </p:txBody>
      </p:sp>
      <p:sp>
        <p:nvSpPr>
          <p:cNvPr id="9" name="Freeform 9"/>
          <p:cNvSpPr/>
          <p:nvPr/>
        </p:nvSpPr>
        <p:spPr>
          <a:xfrm>
            <a:off x="8618101" y="1767991"/>
            <a:ext cx="1424256" cy="1424256"/>
          </a:xfrm>
          <a:custGeom>
            <a:avLst/>
            <a:gdLst/>
            <a:ahLst/>
            <a:cxnLst/>
            <a:rect l="l" t="t" r="r" b="b"/>
            <a:pathLst>
              <a:path w="1424256" h="1424256">
                <a:moveTo>
                  <a:pt x="0" y="0"/>
                </a:moveTo>
                <a:lnTo>
                  <a:pt x="1424255" y="0"/>
                </a:lnTo>
                <a:lnTo>
                  <a:pt x="1424255" y="1424256"/>
                </a:lnTo>
                <a:lnTo>
                  <a:pt x="0" y="14242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pl-PL"/>
          </a:p>
        </p:txBody>
      </p:sp>
      <p:sp>
        <p:nvSpPr>
          <p:cNvPr id="10" name="TextBox 10"/>
          <p:cNvSpPr txBox="1"/>
          <p:nvPr/>
        </p:nvSpPr>
        <p:spPr>
          <a:xfrm>
            <a:off x="10280481" y="2052316"/>
            <a:ext cx="5768345" cy="879475"/>
          </a:xfrm>
          <a:prstGeom prst="rect">
            <a:avLst/>
          </a:prstGeom>
        </p:spPr>
        <p:txBody>
          <a:bodyPr lIns="0" tIns="0" rIns="0" bIns="0" rtlCol="0" anchor="t">
            <a:spAutoFit/>
          </a:bodyPr>
          <a:lstStyle/>
          <a:p>
            <a:pPr algn="l">
              <a:lnSpc>
                <a:spcPts val="3499"/>
              </a:lnSpc>
            </a:pPr>
            <a:r>
              <a:rPr lang="en-US" sz="2499" spc="-49">
                <a:solidFill>
                  <a:srgbClr val="145DA0"/>
                </a:solidFill>
                <a:latin typeface="Poppins"/>
                <a:ea typeface="Poppins"/>
                <a:cs typeface="Poppins"/>
                <a:sym typeface="Poppins"/>
              </a:rPr>
              <a:t>Qwerty123</a:t>
            </a:r>
          </a:p>
          <a:p>
            <a:pPr algn="l">
              <a:lnSpc>
                <a:spcPts val="3499"/>
              </a:lnSpc>
            </a:pPr>
            <a:endParaRPr lang="en-US" sz="2499" spc="-49">
              <a:solidFill>
                <a:srgbClr val="145DA0"/>
              </a:solidFill>
              <a:latin typeface="Poppins"/>
              <a:ea typeface="Poppins"/>
              <a:cs typeface="Poppins"/>
              <a:sym typeface="Poppins"/>
            </a:endParaRPr>
          </a:p>
        </p:txBody>
      </p:sp>
      <p:sp>
        <p:nvSpPr>
          <p:cNvPr id="11" name="TextBox 11"/>
          <p:cNvSpPr txBox="1"/>
          <p:nvPr/>
        </p:nvSpPr>
        <p:spPr>
          <a:xfrm>
            <a:off x="8763159" y="2041203"/>
            <a:ext cx="1134140" cy="80163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a</a:t>
            </a:r>
          </a:p>
        </p:txBody>
      </p:sp>
      <p:sp>
        <p:nvSpPr>
          <p:cNvPr id="12" name="Freeform 12"/>
          <p:cNvSpPr/>
          <p:nvPr/>
        </p:nvSpPr>
        <p:spPr>
          <a:xfrm>
            <a:off x="9144000" y="3541391"/>
            <a:ext cx="1424256" cy="1424256"/>
          </a:xfrm>
          <a:custGeom>
            <a:avLst/>
            <a:gdLst/>
            <a:ahLst/>
            <a:cxnLst/>
            <a:rect l="l" t="t" r="r" b="b"/>
            <a:pathLst>
              <a:path w="1424256" h="1424256">
                <a:moveTo>
                  <a:pt x="0" y="0"/>
                </a:moveTo>
                <a:lnTo>
                  <a:pt x="1424256" y="0"/>
                </a:lnTo>
                <a:lnTo>
                  <a:pt x="1424256" y="1424256"/>
                </a:lnTo>
                <a:lnTo>
                  <a:pt x="0" y="14242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pl-PL"/>
          </a:p>
        </p:txBody>
      </p:sp>
      <p:sp>
        <p:nvSpPr>
          <p:cNvPr id="13" name="TextBox 13"/>
          <p:cNvSpPr txBox="1"/>
          <p:nvPr/>
        </p:nvSpPr>
        <p:spPr>
          <a:xfrm>
            <a:off x="10688346" y="3999519"/>
            <a:ext cx="5768345" cy="879475"/>
          </a:xfrm>
          <a:prstGeom prst="rect">
            <a:avLst/>
          </a:prstGeom>
        </p:spPr>
        <p:txBody>
          <a:bodyPr lIns="0" tIns="0" rIns="0" bIns="0" rtlCol="0" anchor="t">
            <a:spAutoFit/>
          </a:bodyPr>
          <a:lstStyle/>
          <a:p>
            <a:pPr algn="l">
              <a:lnSpc>
                <a:spcPts val="3499"/>
              </a:lnSpc>
            </a:pPr>
            <a:r>
              <a:rPr lang="en-US" sz="2499" spc="-49">
                <a:solidFill>
                  <a:srgbClr val="145DA0"/>
                </a:solidFill>
                <a:latin typeface="Poppins"/>
                <a:ea typeface="Poppins"/>
                <a:cs typeface="Poppins"/>
                <a:sym typeface="Poppins"/>
              </a:rPr>
              <a:t>P@ssw0rd</a:t>
            </a:r>
          </a:p>
          <a:p>
            <a:pPr algn="l">
              <a:lnSpc>
                <a:spcPts val="3499"/>
              </a:lnSpc>
            </a:pPr>
            <a:endParaRPr lang="en-US" sz="2499" spc="-49">
              <a:solidFill>
                <a:srgbClr val="145DA0"/>
              </a:solidFill>
              <a:latin typeface="Poppins"/>
              <a:ea typeface="Poppins"/>
              <a:cs typeface="Poppins"/>
              <a:sym typeface="Poppins"/>
            </a:endParaRPr>
          </a:p>
        </p:txBody>
      </p:sp>
      <p:sp>
        <p:nvSpPr>
          <p:cNvPr id="14" name="TextBox 14"/>
          <p:cNvSpPr txBox="1"/>
          <p:nvPr/>
        </p:nvSpPr>
        <p:spPr>
          <a:xfrm>
            <a:off x="9289058" y="3814603"/>
            <a:ext cx="1134140" cy="80163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b</a:t>
            </a:r>
          </a:p>
        </p:txBody>
      </p:sp>
      <p:sp>
        <p:nvSpPr>
          <p:cNvPr id="15" name="Freeform 15"/>
          <p:cNvSpPr/>
          <p:nvPr/>
        </p:nvSpPr>
        <p:spPr>
          <a:xfrm>
            <a:off x="9144000" y="5318072"/>
            <a:ext cx="1424256" cy="1424256"/>
          </a:xfrm>
          <a:custGeom>
            <a:avLst/>
            <a:gdLst/>
            <a:ahLst/>
            <a:cxnLst/>
            <a:rect l="l" t="t" r="r" b="b"/>
            <a:pathLst>
              <a:path w="1424256" h="1424256">
                <a:moveTo>
                  <a:pt x="0" y="0"/>
                </a:moveTo>
                <a:lnTo>
                  <a:pt x="1424256" y="0"/>
                </a:lnTo>
                <a:lnTo>
                  <a:pt x="1424256" y="1424256"/>
                </a:lnTo>
                <a:lnTo>
                  <a:pt x="0" y="14242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pl-PL"/>
          </a:p>
        </p:txBody>
      </p:sp>
      <p:sp>
        <p:nvSpPr>
          <p:cNvPr id="16" name="TextBox 16"/>
          <p:cNvSpPr txBox="1"/>
          <p:nvPr/>
        </p:nvSpPr>
        <p:spPr>
          <a:xfrm>
            <a:off x="10817587" y="5776200"/>
            <a:ext cx="5768345" cy="879475"/>
          </a:xfrm>
          <a:prstGeom prst="rect">
            <a:avLst/>
          </a:prstGeom>
        </p:spPr>
        <p:txBody>
          <a:bodyPr lIns="0" tIns="0" rIns="0" bIns="0" rtlCol="0" anchor="t">
            <a:spAutoFit/>
          </a:bodyPr>
          <a:lstStyle/>
          <a:p>
            <a:pPr algn="l">
              <a:lnSpc>
                <a:spcPts val="3499"/>
              </a:lnSpc>
            </a:pPr>
            <a:r>
              <a:rPr lang="en-US" sz="2499" spc="-49">
                <a:solidFill>
                  <a:srgbClr val="145DA0"/>
                </a:solidFill>
                <a:latin typeface="Poppins"/>
                <a:ea typeface="Poppins"/>
                <a:cs typeface="Poppins"/>
                <a:sym typeface="Poppins"/>
              </a:rPr>
              <a:t>1234abc!</a:t>
            </a:r>
          </a:p>
          <a:p>
            <a:pPr algn="l">
              <a:lnSpc>
                <a:spcPts val="3499"/>
              </a:lnSpc>
            </a:pPr>
            <a:endParaRPr lang="en-US" sz="2499" spc="-49">
              <a:solidFill>
                <a:srgbClr val="145DA0"/>
              </a:solidFill>
              <a:latin typeface="Poppins"/>
              <a:ea typeface="Poppins"/>
              <a:cs typeface="Poppins"/>
              <a:sym typeface="Poppins"/>
            </a:endParaRPr>
          </a:p>
        </p:txBody>
      </p:sp>
      <p:sp>
        <p:nvSpPr>
          <p:cNvPr id="17" name="TextBox 17"/>
          <p:cNvSpPr txBox="1"/>
          <p:nvPr/>
        </p:nvSpPr>
        <p:spPr>
          <a:xfrm>
            <a:off x="9289058" y="5591284"/>
            <a:ext cx="1134140" cy="80163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c</a:t>
            </a:r>
          </a:p>
        </p:txBody>
      </p:sp>
      <p:sp>
        <p:nvSpPr>
          <p:cNvPr id="18" name="Freeform 18"/>
          <p:cNvSpPr/>
          <p:nvPr/>
        </p:nvSpPr>
        <p:spPr>
          <a:xfrm>
            <a:off x="8618101" y="7094753"/>
            <a:ext cx="1424256" cy="1424256"/>
          </a:xfrm>
          <a:custGeom>
            <a:avLst/>
            <a:gdLst/>
            <a:ahLst/>
            <a:cxnLst/>
            <a:rect l="l" t="t" r="r" b="b"/>
            <a:pathLst>
              <a:path w="1424256" h="1424256">
                <a:moveTo>
                  <a:pt x="0" y="0"/>
                </a:moveTo>
                <a:lnTo>
                  <a:pt x="1424255" y="0"/>
                </a:lnTo>
                <a:lnTo>
                  <a:pt x="1424255" y="1424256"/>
                </a:lnTo>
                <a:lnTo>
                  <a:pt x="0" y="14242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pl-PL"/>
          </a:p>
        </p:txBody>
      </p:sp>
      <p:sp>
        <p:nvSpPr>
          <p:cNvPr id="19" name="TextBox 19"/>
          <p:cNvSpPr txBox="1"/>
          <p:nvPr/>
        </p:nvSpPr>
        <p:spPr>
          <a:xfrm>
            <a:off x="10280481" y="7552881"/>
            <a:ext cx="5768345" cy="879475"/>
          </a:xfrm>
          <a:prstGeom prst="rect">
            <a:avLst/>
          </a:prstGeom>
        </p:spPr>
        <p:txBody>
          <a:bodyPr lIns="0" tIns="0" rIns="0" bIns="0" rtlCol="0" anchor="t">
            <a:spAutoFit/>
          </a:bodyPr>
          <a:lstStyle/>
          <a:p>
            <a:pPr algn="l">
              <a:lnSpc>
                <a:spcPts val="3499"/>
              </a:lnSpc>
            </a:pPr>
            <a:r>
              <a:rPr lang="en-US" sz="2499" spc="-49">
                <a:solidFill>
                  <a:srgbClr val="145DA0"/>
                </a:solidFill>
                <a:latin typeface="Poppins"/>
                <a:ea typeface="Poppins"/>
                <a:cs typeface="Poppins"/>
                <a:sym typeface="Poppins"/>
              </a:rPr>
              <a:t>Secure*Pass123</a:t>
            </a:r>
          </a:p>
          <a:p>
            <a:pPr algn="l">
              <a:lnSpc>
                <a:spcPts val="3499"/>
              </a:lnSpc>
            </a:pPr>
            <a:endParaRPr lang="en-US" sz="2499" spc="-49">
              <a:solidFill>
                <a:srgbClr val="145DA0"/>
              </a:solidFill>
              <a:latin typeface="Poppins"/>
              <a:ea typeface="Poppins"/>
              <a:cs typeface="Poppins"/>
              <a:sym typeface="Poppins"/>
            </a:endParaRPr>
          </a:p>
        </p:txBody>
      </p:sp>
      <p:sp>
        <p:nvSpPr>
          <p:cNvPr id="20" name="TextBox 20"/>
          <p:cNvSpPr txBox="1"/>
          <p:nvPr/>
        </p:nvSpPr>
        <p:spPr>
          <a:xfrm>
            <a:off x="8763159" y="7367965"/>
            <a:ext cx="1134140" cy="80163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d</a:t>
            </a:r>
          </a:p>
        </p:txBody>
      </p:sp>
      <p:grpSp>
        <p:nvGrpSpPr>
          <p:cNvPr id="21" name="Group 21"/>
          <p:cNvGrpSpPr/>
          <p:nvPr/>
        </p:nvGrpSpPr>
        <p:grpSpPr>
          <a:xfrm>
            <a:off x="7905455" y="2656032"/>
            <a:ext cx="373607" cy="373607"/>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23" name="TextBox 23"/>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24" name="Group 24"/>
          <p:cNvGrpSpPr/>
          <p:nvPr/>
        </p:nvGrpSpPr>
        <p:grpSpPr>
          <a:xfrm>
            <a:off x="8315313" y="4180490"/>
            <a:ext cx="373607" cy="373607"/>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26" name="TextBox 26"/>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27" name="Group 27"/>
          <p:cNvGrpSpPr/>
          <p:nvPr/>
        </p:nvGrpSpPr>
        <p:grpSpPr>
          <a:xfrm>
            <a:off x="7944228" y="7402839"/>
            <a:ext cx="373607" cy="373607"/>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29" name="TextBox 29"/>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30" name="Group 30"/>
          <p:cNvGrpSpPr/>
          <p:nvPr/>
        </p:nvGrpSpPr>
        <p:grpSpPr>
          <a:xfrm>
            <a:off x="8309460" y="5760481"/>
            <a:ext cx="373607" cy="373607"/>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32" name="TextBox 32"/>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sp>
        <p:nvSpPr>
          <p:cNvPr id="33" name="Google Shape;129;p2">
            <a:extLst>
              <a:ext uri="{FF2B5EF4-FFF2-40B4-BE49-F238E27FC236}">
                <a16:creationId xmlns:a16="http://schemas.microsoft.com/office/drawing/2014/main" id="{ADF6289C-B19D-3F29-34F2-545337CC16C0}"/>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4">
              <a:alphaModFix/>
            </a:blip>
            <a:stretch>
              <a:fillRect/>
            </a:stretch>
          </a:blipFill>
          <a:ln>
            <a:noFill/>
          </a:ln>
        </p:spPr>
        <p:txBody>
          <a:bodyPr/>
          <a:lstStyle/>
          <a:p>
            <a:endParaRPr lang="pl-PL"/>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6656283" y="-2445901"/>
            <a:ext cx="15178802" cy="1517880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145DA0"/>
              </a:solidFill>
              <a:prstDash val="solid"/>
              <a:miter/>
            </a:ln>
          </p:spPr>
          <p:txBody>
            <a:bodyPr/>
            <a:lstStyle/>
            <a:p>
              <a:endParaRPr lang="pl-PL"/>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6007842" y="-1797460"/>
            <a:ext cx="13881919" cy="1388191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060"/>
          </a:solidFill>
        </p:spPr>
        <p:txBody>
          <a:bodyPr/>
          <a:lstStyle/>
          <a:p>
            <a:endParaRPr lang="pl-PL"/>
          </a:p>
        </p:txBody>
      </p:sp>
      <p:sp>
        <p:nvSpPr>
          <p:cNvPr id="8" name="TextBox 8"/>
          <p:cNvSpPr txBox="1"/>
          <p:nvPr/>
        </p:nvSpPr>
        <p:spPr>
          <a:xfrm>
            <a:off x="1028700" y="3408962"/>
            <a:ext cx="6677403" cy="3417795"/>
          </a:xfrm>
          <a:prstGeom prst="rect">
            <a:avLst/>
          </a:prstGeom>
        </p:spPr>
        <p:txBody>
          <a:bodyPr lIns="0" tIns="0" rIns="0" bIns="0" rtlCol="0" anchor="t">
            <a:spAutoFit/>
          </a:bodyPr>
          <a:lstStyle/>
          <a:p>
            <a:pPr marL="0" lvl="0" indent="0" algn="l">
              <a:lnSpc>
                <a:spcPts val="5433"/>
              </a:lnSpc>
              <a:spcBef>
                <a:spcPct val="0"/>
              </a:spcBef>
            </a:pPr>
            <a:r>
              <a:rPr lang="en-US" sz="3880" dirty="0">
                <a:solidFill>
                  <a:srgbClr val="FDFDFD"/>
                </a:solidFill>
                <a:latin typeface="Open Sans Extra Bold"/>
                <a:ea typeface="Open Sans Extra Bold"/>
                <a:cs typeface="Open Sans Extra Bold"/>
                <a:sym typeface="Open Sans Extra Bold"/>
              </a:rPr>
              <a:t>4. Which of the following passwords might be the easiest to guess if the hacker knows your pet's name and date of birth?</a:t>
            </a:r>
          </a:p>
        </p:txBody>
      </p:sp>
      <p:sp>
        <p:nvSpPr>
          <p:cNvPr id="9" name="Freeform 9"/>
          <p:cNvSpPr/>
          <p:nvPr/>
        </p:nvSpPr>
        <p:spPr>
          <a:xfrm>
            <a:off x="8618101" y="1767991"/>
            <a:ext cx="1424256" cy="1424256"/>
          </a:xfrm>
          <a:custGeom>
            <a:avLst/>
            <a:gdLst/>
            <a:ahLst/>
            <a:cxnLst/>
            <a:rect l="l" t="t" r="r" b="b"/>
            <a:pathLst>
              <a:path w="1424256" h="1424256">
                <a:moveTo>
                  <a:pt x="0" y="0"/>
                </a:moveTo>
                <a:lnTo>
                  <a:pt x="1424255" y="0"/>
                </a:lnTo>
                <a:lnTo>
                  <a:pt x="1424255" y="1424256"/>
                </a:lnTo>
                <a:lnTo>
                  <a:pt x="0" y="14242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pl-PL"/>
          </a:p>
        </p:txBody>
      </p:sp>
      <p:sp>
        <p:nvSpPr>
          <p:cNvPr id="10" name="TextBox 10"/>
          <p:cNvSpPr txBox="1"/>
          <p:nvPr/>
        </p:nvSpPr>
        <p:spPr>
          <a:xfrm>
            <a:off x="10280481" y="2052316"/>
            <a:ext cx="5768345" cy="879475"/>
          </a:xfrm>
          <a:prstGeom prst="rect">
            <a:avLst/>
          </a:prstGeom>
        </p:spPr>
        <p:txBody>
          <a:bodyPr lIns="0" tIns="0" rIns="0" bIns="0" rtlCol="0" anchor="t">
            <a:spAutoFit/>
          </a:bodyPr>
          <a:lstStyle/>
          <a:p>
            <a:pPr algn="l">
              <a:lnSpc>
                <a:spcPts val="3499"/>
              </a:lnSpc>
            </a:pPr>
            <a:r>
              <a:rPr lang="en-US" sz="2499" spc="-49">
                <a:solidFill>
                  <a:srgbClr val="145DA0"/>
                </a:solidFill>
                <a:latin typeface="Poppins"/>
                <a:ea typeface="Poppins"/>
                <a:cs typeface="Poppins"/>
                <a:sym typeface="Poppins"/>
              </a:rPr>
              <a:t>K!ngC0bra</a:t>
            </a:r>
          </a:p>
          <a:p>
            <a:pPr algn="l">
              <a:lnSpc>
                <a:spcPts val="3499"/>
              </a:lnSpc>
            </a:pPr>
            <a:endParaRPr lang="en-US" sz="2499" spc="-49">
              <a:solidFill>
                <a:srgbClr val="145DA0"/>
              </a:solidFill>
              <a:latin typeface="Poppins"/>
              <a:ea typeface="Poppins"/>
              <a:cs typeface="Poppins"/>
              <a:sym typeface="Poppins"/>
            </a:endParaRPr>
          </a:p>
        </p:txBody>
      </p:sp>
      <p:sp>
        <p:nvSpPr>
          <p:cNvPr id="11" name="TextBox 11"/>
          <p:cNvSpPr txBox="1"/>
          <p:nvPr/>
        </p:nvSpPr>
        <p:spPr>
          <a:xfrm>
            <a:off x="8763159" y="2041203"/>
            <a:ext cx="1134140" cy="80163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a</a:t>
            </a:r>
          </a:p>
        </p:txBody>
      </p:sp>
      <p:sp>
        <p:nvSpPr>
          <p:cNvPr id="12" name="Freeform 12"/>
          <p:cNvSpPr/>
          <p:nvPr/>
        </p:nvSpPr>
        <p:spPr>
          <a:xfrm>
            <a:off x="9144000" y="3541391"/>
            <a:ext cx="1424256" cy="1424256"/>
          </a:xfrm>
          <a:custGeom>
            <a:avLst/>
            <a:gdLst/>
            <a:ahLst/>
            <a:cxnLst/>
            <a:rect l="l" t="t" r="r" b="b"/>
            <a:pathLst>
              <a:path w="1424256" h="1424256">
                <a:moveTo>
                  <a:pt x="0" y="0"/>
                </a:moveTo>
                <a:lnTo>
                  <a:pt x="1424256" y="0"/>
                </a:lnTo>
                <a:lnTo>
                  <a:pt x="1424256" y="1424256"/>
                </a:lnTo>
                <a:lnTo>
                  <a:pt x="0" y="14242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pl-PL"/>
          </a:p>
        </p:txBody>
      </p:sp>
      <p:sp>
        <p:nvSpPr>
          <p:cNvPr id="13" name="TextBox 13"/>
          <p:cNvSpPr txBox="1"/>
          <p:nvPr/>
        </p:nvSpPr>
        <p:spPr>
          <a:xfrm>
            <a:off x="10688346" y="3999519"/>
            <a:ext cx="5768345" cy="879475"/>
          </a:xfrm>
          <a:prstGeom prst="rect">
            <a:avLst/>
          </a:prstGeom>
        </p:spPr>
        <p:txBody>
          <a:bodyPr lIns="0" tIns="0" rIns="0" bIns="0" rtlCol="0" anchor="t">
            <a:spAutoFit/>
          </a:bodyPr>
          <a:lstStyle/>
          <a:p>
            <a:pPr algn="l">
              <a:lnSpc>
                <a:spcPts val="3499"/>
              </a:lnSpc>
            </a:pPr>
            <a:r>
              <a:rPr lang="en-US" sz="2499" spc="-49">
                <a:solidFill>
                  <a:srgbClr val="145DA0"/>
                </a:solidFill>
                <a:latin typeface="Poppins"/>
                <a:ea typeface="Poppins"/>
                <a:cs typeface="Poppins"/>
                <a:sym typeface="Poppins"/>
              </a:rPr>
              <a:t>L0veCats!</a:t>
            </a:r>
          </a:p>
          <a:p>
            <a:pPr algn="l">
              <a:lnSpc>
                <a:spcPts val="3499"/>
              </a:lnSpc>
            </a:pPr>
            <a:endParaRPr lang="en-US" sz="2499" spc="-49">
              <a:solidFill>
                <a:srgbClr val="145DA0"/>
              </a:solidFill>
              <a:latin typeface="Poppins"/>
              <a:ea typeface="Poppins"/>
              <a:cs typeface="Poppins"/>
              <a:sym typeface="Poppins"/>
            </a:endParaRPr>
          </a:p>
        </p:txBody>
      </p:sp>
      <p:sp>
        <p:nvSpPr>
          <p:cNvPr id="14" name="TextBox 14"/>
          <p:cNvSpPr txBox="1"/>
          <p:nvPr/>
        </p:nvSpPr>
        <p:spPr>
          <a:xfrm>
            <a:off x="9289058" y="3814603"/>
            <a:ext cx="1134140" cy="80163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b</a:t>
            </a:r>
          </a:p>
        </p:txBody>
      </p:sp>
      <p:sp>
        <p:nvSpPr>
          <p:cNvPr id="15" name="Freeform 15"/>
          <p:cNvSpPr/>
          <p:nvPr/>
        </p:nvSpPr>
        <p:spPr>
          <a:xfrm>
            <a:off x="9144000" y="5318072"/>
            <a:ext cx="1424256" cy="1424256"/>
          </a:xfrm>
          <a:custGeom>
            <a:avLst/>
            <a:gdLst/>
            <a:ahLst/>
            <a:cxnLst/>
            <a:rect l="l" t="t" r="r" b="b"/>
            <a:pathLst>
              <a:path w="1424256" h="1424256">
                <a:moveTo>
                  <a:pt x="0" y="0"/>
                </a:moveTo>
                <a:lnTo>
                  <a:pt x="1424256" y="0"/>
                </a:lnTo>
                <a:lnTo>
                  <a:pt x="1424256" y="1424256"/>
                </a:lnTo>
                <a:lnTo>
                  <a:pt x="0" y="14242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pl-PL"/>
          </a:p>
        </p:txBody>
      </p:sp>
      <p:sp>
        <p:nvSpPr>
          <p:cNvPr id="16" name="TextBox 16"/>
          <p:cNvSpPr txBox="1"/>
          <p:nvPr/>
        </p:nvSpPr>
        <p:spPr>
          <a:xfrm>
            <a:off x="10817587" y="5776200"/>
            <a:ext cx="5768345" cy="879475"/>
          </a:xfrm>
          <a:prstGeom prst="rect">
            <a:avLst/>
          </a:prstGeom>
        </p:spPr>
        <p:txBody>
          <a:bodyPr lIns="0" tIns="0" rIns="0" bIns="0" rtlCol="0" anchor="t">
            <a:spAutoFit/>
          </a:bodyPr>
          <a:lstStyle/>
          <a:p>
            <a:pPr algn="l">
              <a:lnSpc>
                <a:spcPts val="3499"/>
              </a:lnSpc>
            </a:pPr>
            <a:r>
              <a:rPr lang="en-US" sz="2499" spc="-49">
                <a:solidFill>
                  <a:srgbClr val="145DA0"/>
                </a:solidFill>
                <a:latin typeface="Poppins"/>
                <a:ea typeface="Poppins"/>
                <a:cs typeface="Poppins"/>
                <a:sym typeface="Poppins"/>
              </a:rPr>
              <a:t>Adventure987</a:t>
            </a:r>
          </a:p>
          <a:p>
            <a:pPr algn="l">
              <a:lnSpc>
                <a:spcPts val="3499"/>
              </a:lnSpc>
            </a:pPr>
            <a:endParaRPr lang="en-US" sz="2499" spc="-49">
              <a:solidFill>
                <a:srgbClr val="145DA0"/>
              </a:solidFill>
              <a:latin typeface="Poppins"/>
              <a:ea typeface="Poppins"/>
              <a:cs typeface="Poppins"/>
              <a:sym typeface="Poppins"/>
            </a:endParaRPr>
          </a:p>
        </p:txBody>
      </p:sp>
      <p:sp>
        <p:nvSpPr>
          <p:cNvPr id="17" name="TextBox 17"/>
          <p:cNvSpPr txBox="1"/>
          <p:nvPr/>
        </p:nvSpPr>
        <p:spPr>
          <a:xfrm>
            <a:off x="9289058" y="5591284"/>
            <a:ext cx="1134140" cy="80163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c</a:t>
            </a:r>
          </a:p>
        </p:txBody>
      </p:sp>
      <p:sp>
        <p:nvSpPr>
          <p:cNvPr id="18" name="Freeform 18"/>
          <p:cNvSpPr/>
          <p:nvPr/>
        </p:nvSpPr>
        <p:spPr>
          <a:xfrm>
            <a:off x="8618101" y="7094753"/>
            <a:ext cx="1424256" cy="1424256"/>
          </a:xfrm>
          <a:custGeom>
            <a:avLst/>
            <a:gdLst/>
            <a:ahLst/>
            <a:cxnLst/>
            <a:rect l="l" t="t" r="r" b="b"/>
            <a:pathLst>
              <a:path w="1424256" h="1424256">
                <a:moveTo>
                  <a:pt x="0" y="0"/>
                </a:moveTo>
                <a:lnTo>
                  <a:pt x="1424255" y="0"/>
                </a:lnTo>
                <a:lnTo>
                  <a:pt x="1424255" y="1424256"/>
                </a:lnTo>
                <a:lnTo>
                  <a:pt x="0" y="14242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pl-PL"/>
          </a:p>
        </p:txBody>
      </p:sp>
      <p:sp>
        <p:nvSpPr>
          <p:cNvPr id="19" name="TextBox 19"/>
          <p:cNvSpPr txBox="1"/>
          <p:nvPr/>
        </p:nvSpPr>
        <p:spPr>
          <a:xfrm>
            <a:off x="10280481" y="7552881"/>
            <a:ext cx="5768345" cy="879475"/>
          </a:xfrm>
          <a:prstGeom prst="rect">
            <a:avLst/>
          </a:prstGeom>
        </p:spPr>
        <p:txBody>
          <a:bodyPr lIns="0" tIns="0" rIns="0" bIns="0" rtlCol="0" anchor="t">
            <a:spAutoFit/>
          </a:bodyPr>
          <a:lstStyle/>
          <a:p>
            <a:pPr algn="l">
              <a:lnSpc>
                <a:spcPts val="3499"/>
              </a:lnSpc>
            </a:pPr>
            <a:r>
              <a:rPr lang="en-US" sz="2499" spc="-49">
                <a:solidFill>
                  <a:srgbClr val="145DA0"/>
                </a:solidFill>
                <a:latin typeface="Poppins"/>
                <a:ea typeface="Poppins"/>
                <a:cs typeface="Poppins"/>
                <a:sym typeface="Poppins"/>
              </a:rPr>
              <a:t>Fluffy2021</a:t>
            </a:r>
          </a:p>
          <a:p>
            <a:pPr algn="l">
              <a:lnSpc>
                <a:spcPts val="3499"/>
              </a:lnSpc>
            </a:pPr>
            <a:endParaRPr lang="en-US" sz="2499" spc="-49">
              <a:solidFill>
                <a:srgbClr val="145DA0"/>
              </a:solidFill>
              <a:latin typeface="Poppins"/>
              <a:ea typeface="Poppins"/>
              <a:cs typeface="Poppins"/>
              <a:sym typeface="Poppins"/>
            </a:endParaRPr>
          </a:p>
        </p:txBody>
      </p:sp>
      <p:sp>
        <p:nvSpPr>
          <p:cNvPr id="20" name="TextBox 20"/>
          <p:cNvSpPr txBox="1"/>
          <p:nvPr/>
        </p:nvSpPr>
        <p:spPr>
          <a:xfrm>
            <a:off x="8763159" y="7367965"/>
            <a:ext cx="1134140" cy="80163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d</a:t>
            </a:r>
          </a:p>
        </p:txBody>
      </p:sp>
      <p:grpSp>
        <p:nvGrpSpPr>
          <p:cNvPr id="21" name="Group 21"/>
          <p:cNvGrpSpPr/>
          <p:nvPr/>
        </p:nvGrpSpPr>
        <p:grpSpPr>
          <a:xfrm>
            <a:off x="7905455" y="2656032"/>
            <a:ext cx="373607" cy="373607"/>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23" name="TextBox 23"/>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24" name="Group 24"/>
          <p:cNvGrpSpPr/>
          <p:nvPr/>
        </p:nvGrpSpPr>
        <p:grpSpPr>
          <a:xfrm>
            <a:off x="8315313" y="4180490"/>
            <a:ext cx="373607" cy="373607"/>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26" name="TextBox 26"/>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27" name="Group 27"/>
          <p:cNvGrpSpPr/>
          <p:nvPr/>
        </p:nvGrpSpPr>
        <p:grpSpPr>
          <a:xfrm>
            <a:off x="7944228" y="7402839"/>
            <a:ext cx="373607" cy="373607"/>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29" name="TextBox 29"/>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30" name="Group 30"/>
          <p:cNvGrpSpPr/>
          <p:nvPr/>
        </p:nvGrpSpPr>
        <p:grpSpPr>
          <a:xfrm>
            <a:off x="8309460" y="5760481"/>
            <a:ext cx="373607" cy="373607"/>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32" name="TextBox 32"/>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sp>
        <p:nvSpPr>
          <p:cNvPr id="5" name="Google Shape;129;p2">
            <a:extLst>
              <a:ext uri="{FF2B5EF4-FFF2-40B4-BE49-F238E27FC236}">
                <a16:creationId xmlns:a16="http://schemas.microsoft.com/office/drawing/2014/main" id="{BC814548-0806-4A86-AE1E-CFB6914F5D84}"/>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4">
              <a:alphaModFix/>
            </a:blip>
            <a:stretch>
              <a:fillRect/>
            </a:stretch>
          </a:blipFill>
          <a:ln>
            <a:noFill/>
          </a:ln>
        </p:spPr>
        <p:txBody>
          <a:bodyPr/>
          <a:lstStyle/>
          <a:p>
            <a:endParaRPr lang="pl-PL"/>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6656283" y="-2445901"/>
            <a:ext cx="15178802" cy="1517880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145DA0"/>
              </a:solidFill>
              <a:prstDash val="solid"/>
              <a:miter/>
            </a:ln>
          </p:spPr>
          <p:txBody>
            <a:bodyPr/>
            <a:lstStyle/>
            <a:p>
              <a:endParaRPr lang="pl-PL"/>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6007842" y="-1797460"/>
            <a:ext cx="13881919" cy="1388191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060"/>
          </a:solidFill>
        </p:spPr>
        <p:txBody>
          <a:bodyPr/>
          <a:lstStyle/>
          <a:p>
            <a:endParaRPr lang="pl-PL"/>
          </a:p>
        </p:txBody>
      </p:sp>
      <p:sp>
        <p:nvSpPr>
          <p:cNvPr id="8" name="TextBox 8"/>
          <p:cNvSpPr txBox="1"/>
          <p:nvPr/>
        </p:nvSpPr>
        <p:spPr>
          <a:xfrm>
            <a:off x="1028700" y="3399437"/>
            <a:ext cx="6677403" cy="795506"/>
          </a:xfrm>
          <a:prstGeom prst="rect">
            <a:avLst/>
          </a:prstGeom>
        </p:spPr>
        <p:txBody>
          <a:bodyPr lIns="0" tIns="0" rIns="0" bIns="0" rtlCol="0" anchor="t">
            <a:spAutoFit/>
          </a:bodyPr>
          <a:lstStyle/>
          <a:p>
            <a:pPr marL="0" lvl="0" indent="0" algn="l">
              <a:lnSpc>
                <a:spcPts val="6553"/>
              </a:lnSpc>
              <a:spcBef>
                <a:spcPct val="0"/>
              </a:spcBef>
            </a:pPr>
            <a:r>
              <a:rPr lang="en-US" sz="4680" dirty="0">
                <a:solidFill>
                  <a:srgbClr val="FDFDFD"/>
                </a:solidFill>
                <a:latin typeface="Open Sans Extra Bold"/>
                <a:ea typeface="Open Sans Extra Bold"/>
                <a:cs typeface="Open Sans Extra Bold"/>
                <a:sym typeface="Open Sans Extra Bold"/>
              </a:rPr>
              <a:t>5. What is 2FA?</a:t>
            </a:r>
          </a:p>
        </p:txBody>
      </p:sp>
      <p:sp>
        <p:nvSpPr>
          <p:cNvPr id="9" name="Freeform 9"/>
          <p:cNvSpPr/>
          <p:nvPr/>
        </p:nvSpPr>
        <p:spPr>
          <a:xfrm>
            <a:off x="8618101" y="1767991"/>
            <a:ext cx="1424256" cy="1424256"/>
          </a:xfrm>
          <a:custGeom>
            <a:avLst/>
            <a:gdLst/>
            <a:ahLst/>
            <a:cxnLst/>
            <a:rect l="l" t="t" r="r" b="b"/>
            <a:pathLst>
              <a:path w="1424256" h="1424256">
                <a:moveTo>
                  <a:pt x="0" y="0"/>
                </a:moveTo>
                <a:lnTo>
                  <a:pt x="1424255" y="0"/>
                </a:lnTo>
                <a:lnTo>
                  <a:pt x="1424255" y="1424256"/>
                </a:lnTo>
                <a:lnTo>
                  <a:pt x="0" y="14242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pl-PL"/>
          </a:p>
        </p:txBody>
      </p:sp>
      <p:sp>
        <p:nvSpPr>
          <p:cNvPr id="10" name="TextBox 10"/>
          <p:cNvSpPr txBox="1"/>
          <p:nvPr/>
        </p:nvSpPr>
        <p:spPr>
          <a:xfrm>
            <a:off x="10280481" y="2052316"/>
            <a:ext cx="6551347" cy="1317625"/>
          </a:xfrm>
          <a:prstGeom prst="rect">
            <a:avLst/>
          </a:prstGeom>
        </p:spPr>
        <p:txBody>
          <a:bodyPr lIns="0" tIns="0" rIns="0" bIns="0" rtlCol="0" anchor="t">
            <a:spAutoFit/>
          </a:bodyPr>
          <a:lstStyle/>
          <a:p>
            <a:pPr algn="l">
              <a:lnSpc>
                <a:spcPts val="3499"/>
              </a:lnSpc>
            </a:pPr>
            <a:r>
              <a:rPr lang="en-US" sz="2499" spc="-49" dirty="0">
                <a:solidFill>
                  <a:srgbClr val="145DA0"/>
                </a:solidFill>
                <a:latin typeface="Poppins"/>
                <a:ea typeface="Poppins"/>
                <a:cs typeface="Poppins"/>
                <a:sym typeface="Poppins"/>
              </a:rPr>
              <a:t>Feature on phones that speeds up battery charging</a:t>
            </a:r>
          </a:p>
          <a:p>
            <a:pPr algn="l">
              <a:lnSpc>
                <a:spcPts val="3499"/>
              </a:lnSpc>
            </a:pPr>
            <a:endParaRPr lang="en-US" sz="2499" spc="-49" dirty="0">
              <a:solidFill>
                <a:srgbClr val="145DA0"/>
              </a:solidFill>
              <a:latin typeface="Poppins"/>
              <a:ea typeface="Poppins"/>
              <a:cs typeface="Poppins"/>
              <a:sym typeface="Poppins"/>
            </a:endParaRPr>
          </a:p>
        </p:txBody>
      </p:sp>
      <p:sp>
        <p:nvSpPr>
          <p:cNvPr id="11" name="TextBox 11"/>
          <p:cNvSpPr txBox="1"/>
          <p:nvPr/>
        </p:nvSpPr>
        <p:spPr>
          <a:xfrm>
            <a:off x="8763159" y="2041203"/>
            <a:ext cx="1134140" cy="80163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a</a:t>
            </a:r>
          </a:p>
        </p:txBody>
      </p:sp>
      <p:sp>
        <p:nvSpPr>
          <p:cNvPr id="12" name="Freeform 12"/>
          <p:cNvSpPr/>
          <p:nvPr/>
        </p:nvSpPr>
        <p:spPr>
          <a:xfrm>
            <a:off x="9144000" y="3541391"/>
            <a:ext cx="1424256" cy="1424256"/>
          </a:xfrm>
          <a:custGeom>
            <a:avLst/>
            <a:gdLst/>
            <a:ahLst/>
            <a:cxnLst/>
            <a:rect l="l" t="t" r="r" b="b"/>
            <a:pathLst>
              <a:path w="1424256" h="1424256">
                <a:moveTo>
                  <a:pt x="0" y="0"/>
                </a:moveTo>
                <a:lnTo>
                  <a:pt x="1424256" y="0"/>
                </a:lnTo>
                <a:lnTo>
                  <a:pt x="1424256" y="1424256"/>
                </a:lnTo>
                <a:lnTo>
                  <a:pt x="0" y="14242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pl-PL"/>
          </a:p>
        </p:txBody>
      </p:sp>
      <p:sp>
        <p:nvSpPr>
          <p:cNvPr id="13" name="TextBox 13"/>
          <p:cNvSpPr txBox="1"/>
          <p:nvPr/>
        </p:nvSpPr>
        <p:spPr>
          <a:xfrm>
            <a:off x="10688346" y="3999519"/>
            <a:ext cx="6570954" cy="875176"/>
          </a:xfrm>
          <a:prstGeom prst="rect">
            <a:avLst/>
          </a:prstGeom>
        </p:spPr>
        <p:txBody>
          <a:bodyPr lIns="0" tIns="0" rIns="0" bIns="0" rtlCol="0" anchor="t">
            <a:spAutoFit/>
          </a:bodyPr>
          <a:lstStyle/>
          <a:p>
            <a:pPr algn="l">
              <a:lnSpc>
                <a:spcPts val="3499"/>
              </a:lnSpc>
            </a:pPr>
            <a:r>
              <a:rPr lang="en-US" sz="2499" spc="-49" dirty="0">
                <a:solidFill>
                  <a:srgbClr val="145DA0"/>
                </a:solidFill>
                <a:latin typeface="Poppins"/>
                <a:ea typeface="Poppins"/>
                <a:cs typeface="Poppins"/>
                <a:sym typeface="Poppins"/>
              </a:rPr>
              <a:t>An abbreviation for two antivirus filters running simultaneously</a:t>
            </a:r>
          </a:p>
        </p:txBody>
      </p:sp>
      <p:sp>
        <p:nvSpPr>
          <p:cNvPr id="14" name="TextBox 14"/>
          <p:cNvSpPr txBox="1"/>
          <p:nvPr/>
        </p:nvSpPr>
        <p:spPr>
          <a:xfrm>
            <a:off x="9289058" y="3814603"/>
            <a:ext cx="1134140" cy="80163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b</a:t>
            </a:r>
          </a:p>
        </p:txBody>
      </p:sp>
      <p:sp>
        <p:nvSpPr>
          <p:cNvPr id="15" name="Freeform 15"/>
          <p:cNvSpPr/>
          <p:nvPr/>
        </p:nvSpPr>
        <p:spPr>
          <a:xfrm>
            <a:off x="9144000" y="5318072"/>
            <a:ext cx="1424256" cy="1424256"/>
          </a:xfrm>
          <a:custGeom>
            <a:avLst/>
            <a:gdLst/>
            <a:ahLst/>
            <a:cxnLst/>
            <a:rect l="l" t="t" r="r" b="b"/>
            <a:pathLst>
              <a:path w="1424256" h="1424256">
                <a:moveTo>
                  <a:pt x="0" y="0"/>
                </a:moveTo>
                <a:lnTo>
                  <a:pt x="1424256" y="0"/>
                </a:lnTo>
                <a:lnTo>
                  <a:pt x="1424256" y="1424256"/>
                </a:lnTo>
                <a:lnTo>
                  <a:pt x="0" y="14242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pl-PL"/>
          </a:p>
        </p:txBody>
      </p:sp>
      <p:sp>
        <p:nvSpPr>
          <p:cNvPr id="16" name="TextBox 16"/>
          <p:cNvSpPr txBox="1"/>
          <p:nvPr/>
        </p:nvSpPr>
        <p:spPr>
          <a:xfrm>
            <a:off x="10817587" y="5582521"/>
            <a:ext cx="6441713" cy="1324017"/>
          </a:xfrm>
          <a:prstGeom prst="rect">
            <a:avLst/>
          </a:prstGeom>
        </p:spPr>
        <p:txBody>
          <a:bodyPr lIns="0" tIns="0" rIns="0" bIns="0" rtlCol="0" anchor="t">
            <a:spAutoFit/>
          </a:bodyPr>
          <a:lstStyle/>
          <a:p>
            <a:pPr algn="l">
              <a:lnSpc>
                <a:spcPts val="3499"/>
              </a:lnSpc>
            </a:pPr>
            <a:r>
              <a:rPr lang="en-US" sz="2499" spc="-49" dirty="0">
                <a:solidFill>
                  <a:srgbClr val="145DA0"/>
                </a:solidFill>
                <a:latin typeface="Poppins"/>
                <a:ea typeface="Poppins"/>
                <a:cs typeface="Poppins"/>
                <a:sym typeface="Poppins"/>
              </a:rPr>
              <a:t>It's an extra security feature that helps make sure only you can log in, even if someone knows your password</a:t>
            </a:r>
          </a:p>
        </p:txBody>
      </p:sp>
      <p:sp>
        <p:nvSpPr>
          <p:cNvPr id="17" name="TextBox 17"/>
          <p:cNvSpPr txBox="1"/>
          <p:nvPr/>
        </p:nvSpPr>
        <p:spPr>
          <a:xfrm>
            <a:off x="9289058" y="5591284"/>
            <a:ext cx="1134140" cy="80163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c</a:t>
            </a:r>
          </a:p>
        </p:txBody>
      </p:sp>
      <p:sp>
        <p:nvSpPr>
          <p:cNvPr id="18" name="Freeform 18"/>
          <p:cNvSpPr/>
          <p:nvPr/>
        </p:nvSpPr>
        <p:spPr>
          <a:xfrm>
            <a:off x="8618101" y="7094753"/>
            <a:ext cx="1424256" cy="1424256"/>
          </a:xfrm>
          <a:custGeom>
            <a:avLst/>
            <a:gdLst/>
            <a:ahLst/>
            <a:cxnLst/>
            <a:rect l="l" t="t" r="r" b="b"/>
            <a:pathLst>
              <a:path w="1424256" h="1424256">
                <a:moveTo>
                  <a:pt x="0" y="0"/>
                </a:moveTo>
                <a:lnTo>
                  <a:pt x="1424255" y="0"/>
                </a:lnTo>
                <a:lnTo>
                  <a:pt x="1424255" y="1424256"/>
                </a:lnTo>
                <a:lnTo>
                  <a:pt x="0" y="14242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pl-PL"/>
          </a:p>
        </p:txBody>
      </p:sp>
      <p:sp>
        <p:nvSpPr>
          <p:cNvPr id="19" name="TextBox 19"/>
          <p:cNvSpPr txBox="1"/>
          <p:nvPr/>
        </p:nvSpPr>
        <p:spPr>
          <a:xfrm>
            <a:off x="10280481" y="7552881"/>
            <a:ext cx="5768345" cy="1324017"/>
          </a:xfrm>
          <a:prstGeom prst="rect">
            <a:avLst/>
          </a:prstGeom>
        </p:spPr>
        <p:txBody>
          <a:bodyPr lIns="0" tIns="0" rIns="0" bIns="0" rtlCol="0" anchor="t">
            <a:spAutoFit/>
          </a:bodyPr>
          <a:lstStyle/>
          <a:p>
            <a:pPr algn="l">
              <a:lnSpc>
                <a:spcPts val="3499"/>
              </a:lnSpc>
            </a:pPr>
            <a:r>
              <a:rPr lang="en-US" sz="2499" spc="-49" dirty="0">
                <a:solidFill>
                  <a:srgbClr val="145DA0"/>
                </a:solidFill>
                <a:latin typeface="Poppins"/>
                <a:ea typeface="Poppins"/>
                <a:cs typeface="Poppins"/>
                <a:sym typeface="Poppins"/>
              </a:rPr>
              <a:t>Cloud encryption system that enhances file security</a:t>
            </a:r>
          </a:p>
          <a:p>
            <a:pPr algn="l">
              <a:lnSpc>
                <a:spcPts val="3499"/>
              </a:lnSpc>
            </a:pPr>
            <a:endParaRPr lang="en-US" sz="2499" spc="-49" dirty="0">
              <a:solidFill>
                <a:srgbClr val="145DA0"/>
              </a:solidFill>
              <a:latin typeface="Poppins"/>
              <a:ea typeface="Poppins"/>
              <a:cs typeface="Poppins"/>
              <a:sym typeface="Poppins"/>
            </a:endParaRPr>
          </a:p>
        </p:txBody>
      </p:sp>
      <p:sp>
        <p:nvSpPr>
          <p:cNvPr id="20" name="TextBox 20"/>
          <p:cNvSpPr txBox="1"/>
          <p:nvPr/>
        </p:nvSpPr>
        <p:spPr>
          <a:xfrm>
            <a:off x="8763159" y="7367965"/>
            <a:ext cx="1134140" cy="80163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d</a:t>
            </a:r>
          </a:p>
        </p:txBody>
      </p:sp>
      <p:grpSp>
        <p:nvGrpSpPr>
          <p:cNvPr id="21" name="Group 21"/>
          <p:cNvGrpSpPr/>
          <p:nvPr/>
        </p:nvGrpSpPr>
        <p:grpSpPr>
          <a:xfrm>
            <a:off x="7905455" y="2656032"/>
            <a:ext cx="373607" cy="373607"/>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23" name="TextBox 23"/>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24" name="Group 24"/>
          <p:cNvGrpSpPr/>
          <p:nvPr/>
        </p:nvGrpSpPr>
        <p:grpSpPr>
          <a:xfrm>
            <a:off x="8315313" y="4180490"/>
            <a:ext cx="373607" cy="373607"/>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26" name="TextBox 26"/>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27" name="Group 27"/>
          <p:cNvGrpSpPr/>
          <p:nvPr/>
        </p:nvGrpSpPr>
        <p:grpSpPr>
          <a:xfrm>
            <a:off x="7944228" y="7402839"/>
            <a:ext cx="373607" cy="373607"/>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29" name="TextBox 29"/>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30" name="Group 30"/>
          <p:cNvGrpSpPr/>
          <p:nvPr/>
        </p:nvGrpSpPr>
        <p:grpSpPr>
          <a:xfrm>
            <a:off x="8309460" y="5760481"/>
            <a:ext cx="373607" cy="373607"/>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32" name="TextBox 32"/>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sp>
        <p:nvSpPr>
          <p:cNvPr id="5" name="Google Shape;129;p2">
            <a:extLst>
              <a:ext uri="{FF2B5EF4-FFF2-40B4-BE49-F238E27FC236}">
                <a16:creationId xmlns:a16="http://schemas.microsoft.com/office/drawing/2014/main" id="{66DCF850-F972-5D89-3411-B44FD7589056}"/>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4">
              <a:alphaModFix/>
            </a:blip>
            <a:stretch>
              <a:fillRect/>
            </a:stretch>
          </a:blipFill>
          <a:ln>
            <a:noFill/>
          </a:ln>
        </p:spPr>
        <p:txBody>
          <a:bodyPr/>
          <a:lstStyle/>
          <a:p>
            <a:endParaRPr lang="pl-PL"/>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pl-PL"/>
          </a:p>
        </p:txBody>
      </p:sp>
      <p:sp>
        <p:nvSpPr>
          <p:cNvPr id="3" name="Freeform 3"/>
          <p:cNvSpPr/>
          <p:nvPr/>
        </p:nvSpPr>
        <p:spPr>
          <a:xfrm rot="5400000">
            <a:off x="8990215" y="810330"/>
            <a:ext cx="8541900" cy="8666340"/>
          </a:xfrm>
          <a:custGeom>
            <a:avLst/>
            <a:gdLst/>
            <a:ahLst/>
            <a:cxnLst/>
            <a:rect l="l" t="t" r="r" b="b"/>
            <a:pathLst>
              <a:path w="8541900" h="8666340">
                <a:moveTo>
                  <a:pt x="0" y="0"/>
                </a:moveTo>
                <a:lnTo>
                  <a:pt x="8541901" y="0"/>
                </a:lnTo>
                <a:lnTo>
                  <a:pt x="8541901" y="8666340"/>
                </a:lnTo>
                <a:lnTo>
                  <a:pt x="0" y="8666340"/>
                </a:lnTo>
                <a:lnTo>
                  <a:pt x="0" y="0"/>
                </a:lnTo>
                <a:close/>
              </a:path>
            </a:pathLst>
          </a:custGeom>
          <a:blipFill>
            <a:blip r:embed="rId3">
              <a:alphaModFix amt="14000"/>
              <a:extLst>
                <a:ext uri="{96DAC541-7B7A-43D3-8B79-37D633B846F1}">
                  <asvg:svgBlip xmlns:asvg="http://schemas.microsoft.com/office/drawing/2016/SVG/main" r:embed="rId4"/>
                </a:ext>
              </a:extLst>
            </a:blip>
            <a:stretch>
              <a:fillRect/>
            </a:stretch>
          </a:blipFill>
        </p:spPr>
        <p:txBody>
          <a:bodyPr/>
          <a:lstStyle/>
          <a:p>
            <a:endParaRPr lang="pl-PL"/>
          </a:p>
        </p:txBody>
      </p:sp>
      <p:sp>
        <p:nvSpPr>
          <p:cNvPr id="4" name="Freeform 4"/>
          <p:cNvSpPr/>
          <p:nvPr/>
        </p:nvSpPr>
        <p:spPr>
          <a:xfrm rot="5400000">
            <a:off x="2832861" y="810330"/>
            <a:ext cx="8541900" cy="8666340"/>
          </a:xfrm>
          <a:custGeom>
            <a:avLst/>
            <a:gdLst/>
            <a:ahLst/>
            <a:cxnLst/>
            <a:rect l="l" t="t" r="r" b="b"/>
            <a:pathLst>
              <a:path w="8541900" h="8666340">
                <a:moveTo>
                  <a:pt x="0" y="0"/>
                </a:moveTo>
                <a:lnTo>
                  <a:pt x="8541900" y="0"/>
                </a:lnTo>
                <a:lnTo>
                  <a:pt x="8541900" y="8666340"/>
                </a:lnTo>
                <a:lnTo>
                  <a:pt x="0" y="8666340"/>
                </a:lnTo>
                <a:lnTo>
                  <a:pt x="0" y="0"/>
                </a:lnTo>
                <a:close/>
              </a:path>
            </a:pathLst>
          </a:custGeom>
          <a:blipFill>
            <a:blip r:embed="rId3">
              <a:alphaModFix amt="14000"/>
              <a:extLst>
                <a:ext uri="{96DAC541-7B7A-43D3-8B79-37D633B846F1}">
                  <asvg:svgBlip xmlns:asvg="http://schemas.microsoft.com/office/drawing/2016/SVG/main" r:embed="rId4"/>
                </a:ext>
              </a:extLst>
            </a:blip>
            <a:stretch>
              <a:fillRect/>
            </a:stretch>
          </a:blipFill>
        </p:spPr>
        <p:txBody>
          <a:bodyPr/>
          <a:lstStyle/>
          <a:p>
            <a:endParaRPr lang="pl-PL"/>
          </a:p>
        </p:txBody>
      </p:sp>
      <p:grpSp>
        <p:nvGrpSpPr>
          <p:cNvPr id="5" name="Group 5"/>
          <p:cNvGrpSpPr/>
          <p:nvPr/>
        </p:nvGrpSpPr>
        <p:grpSpPr>
          <a:xfrm>
            <a:off x="931206" y="2450242"/>
            <a:ext cx="16425586" cy="7460559"/>
            <a:chOff x="0" y="0"/>
            <a:chExt cx="4326080" cy="1964921"/>
          </a:xfrm>
        </p:grpSpPr>
        <p:sp>
          <p:nvSpPr>
            <p:cNvPr id="6" name="Freeform 6"/>
            <p:cNvSpPr/>
            <p:nvPr/>
          </p:nvSpPr>
          <p:spPr>
            <a:xfrm>
              <a:off x="0" y="0"/>
              <a:ext cx="4326080" cy="1964921"/>
            </a:xfrm>
            <a:custGeom>
              <a:avLst/>
              <a:gdLst/>
              <a:ahLst/>
              <a:cxnLst/>
              <a:rect l="l" t="t" r="r" b="b"/>
              <a:pathLst>
                <a:path w="4326080" h="1964921">
                  <a:moveTo>
                    <a:pt x="0" y="0"/>
                  </a:moveTo>
                  <a:lnTo>
                    <a:pt x="4326080" y="0"/>
                  </a:lnTo>
                  <a:lnTo>
                    <a:pt x="4326080" y="1964921"/>
                  </a:lnTo>
                  <a:lnTo>
                    <a:pt x="0" y="1964921"/>
                  </a:lnTo>
                  <a:close/>
                </a:path>
              </a:pathLst>
            </a:custGeom>
            <a:solidFill>
              <a:srgbClr val="145DA0"/>
            </a:solidFill>
            <a:ln w="38100" cap="sq">
              <a:solidFill>
                <a:srgbClr val="FFFFFF"/>
              </a:solidFill>
              <a:prstDash val="solid"/>
              <a:miter/>
            </a:ln>
          </p:spPr>
          <p:txBody>
            <a:bodyPr/>
            <a:lstStyle/>
            <a:p>
              <a:endParaRPr lang="pl-PL"/>
            </a:p>
          </p:txBody>
        </p:sp>
        <p:sp>
          <p:nvSpPr>
            <p:cNvPr id="7" name="TextBox 7"/>
            <p:cNvSpPr txBox="1"/>
            <p:nvPr/>
          </p:nvSpPr>
          <p:spPr>
            <a:xfrm>
              <a:off x="0" y="-38100"/>
              <a:ext cx="4326080" cy="2003021"/>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2442586" y="161837"/>
            <a:ext cx="11622449" cy="2273103"/>
          </a:xfrm>
          <a:prstGeom prst="rect">
            <a:avLst/>
          </a:prstGeom>
        </p:spPr>
        <p:txBody>
          <a:bodyPr lIns="0" tIns="0" rIns="0" bIns="0" rtlCol="0" anchor="t">
            <a:spAutoFit/>
          </a:bodyPr>
          <a:lstStyle/>
          <a:p>
            <a:pPr marL="0" lvl="0" indent="0" algn="ctr">
              <a:lnSpc>
                <a:spcPts val="18560"/>
              </a:lnSpc>
              <a:spcBef>
                <a:spcPct val="0"/>
              </a:spcBef>
            </a:pPr>
            <a:r>
              <a:rPr lang="en-US" sz="13257" dirty="0">
                <a:solidFill>
                  <a:srgbClr val="FFFFFF"/>
                </a:solidFill>
                <a:latin typeface="Open Sans Extra Bold"/>
                <a:ea typeface="Open Sans Extra Bold"/>
                <a:cs typeface="Open Sans Extra Bold"/>
                <a:sym typeface="Open Sans Extra Bold"/>
              </a:rPr>
              <a:t>Response</a:t>
            </a:r>
          </a:p>
        </p:txBody>
      </p:sp>
      <p:sp>
        <p:nvSpPr>
          <p:cNvPr id="9" name="TextBox 9"/>
          <p:cNvSpPr txBox="1"/>
          <p:nvPr/>
        </p:nvSpPr>
        <p:spPr>
          <a:xfrm>
            <a:off x="1981030" y="2964066"/>
            <a:ext cx="14325937" cy="6775188"/>
          </a:xfrm>
          <a:prstGeom prst="rect">
            <a:avLst/>
          </a:prstGeom>
        </p:spPr>
        <p:txBody>
          <a:bodyPr lIns="0" tIns="0" rIns="0" bIns="0" rtlCol="0" anchor="t">
            <a:spAutoFit/>
          </a:bodyPr>
          <a:lstStyle/>
          <a:p>
            <a:pPr algn="just">
              <a:lnSpc>
                <a:spcPts val="3425"/>
              </a:lnSpc>
            </a:pPr>
            <a:r>
              <a:rPr lang="en-US" sz="2446" spc="-48" dirty="0">
                <a:solidFill>
                  <a:srgbClr val="FFFFFF"/>
                </a:solidFill>
                <a:latin typeface="Poppins"/>
                <a:ea typeface="Poppins"/>
                <a:cs typeface="Poppins"/>
                <a:sym typeface="Poppins"/>
              </a:rPr>
              <a:t>1d ) The longer the password, the harder it is to crack. Ideally, the password should be 15 characters or more. A password can be 4 or more non-obvious words glued together</a:t>
            </a:r>
          </a:p>
          <a:p>
            <a:pPr algn="just">
              <a:lnSpc>
                <a:spcPts val="3285"/>
              </a:lnSpc>
            </a:pPr>
            <a:r>
              <a:rPr lang="en-US" sz="2346" spc="-46" dirty="0">
                <a:solidFill>
                  <a:srgbClr val="FFFFFF"/>
                </a:solidFill>
                <a:latin typeface="Poppins"/>
                <a:ea typeface="Poppins"/>
                <a:cs typeface="Poppins"/>
                <a:sym typeface="Poppins"/>
              </a:rPr>
              <a:t>2 a) MyPassword123 is the easiest to guess because it uses simple words and number sequences that are often used in passwords by many people. Other passwords are also predictable.</a:t>
            </a:r>
          </a:p>
          <a:p>
            <a:pPr algn="just">
              <a:lnSpc>
                <a:spcPts val="3285"/>
              </a:lnSpc>
            </a:pPr>
            <a:r>
              <a:rPr lang="en-US" sz="2346" spc="-46" dirty="0">
                <a:solidFill>
                  <a:srgbClr val="FFFFFF"/>
                </a:solidFill>
                <a:latin typeface="Poppins"/>
                <a:ea typeface="Poppins"/>
                <a:cs typeface="Poppins"/>
                <a:sym typeface="Poppins"/>
              </a:rPr>
              <a:t>3 a) The weakest password is Qwerty123. This is a popular password based on a simple keyboard pattern and easy to guess in dictionary attacks. Other passwords contain different character types and are less predictable, although they may still require additional improvements.</a:t>
            </a:r>
          </a:p>
          <a:p>
            <a:pPr algn="just">
              <a:lnSpc>
                <a:spcPts val="3285"/>
              </a:lnSpc>
            </a:pPr>
            <a:r>
              <a:rPr lang="en-US" sz="2346" spc="-46" dirty="0">
                <a:solidFill>
                  <a:srgbClr val="FFFFFF"/>
                </a:solidFill>
                <a:latin typeface="Poppins"/>
                <a:ea typeface="Poppins"/>
                <a:cs typeface="Poppins"/>
                <a:sym typeface="Poppins"/>
              </a:rPr>
              <a:t>4 d) The easiest password to guess is Fluffy2021 because it contains the name of the animal and the date, which makes it easier for a hacker to guess the password with the knowledge of this information.</a:t>
            </a:r>
          </a:p>
          <a:p>
            <a:pPr algn="just">
              <a:lnSpc>
                <a:spcPts val="3285"/>
              </a:lnSpc>
            </a:pPr>
            <a:r>
              <a:rPr lang="en-US" sz="2346" spc="-46" dirty="0">
                <a:solidFill>
                  <a:srgbClr val="FFFFFF"/>
                </a:solidFill>
                <a:latin typeface="Poppins"/>
                <a:ea typeface="Poppins"/>
                <a:cs typeface="Poppins"/>
                <a:sym typeface="Poppins"/>
              </a:rPr>
              <a:t>5c) 2FA (Two-factor authentication) is a way to add extra security to your account, in addition to just your password. It works in such a way that after entering the password, you still have to confirm your identity in another way, e.g. by entering a code from a text message, using a special application (such as Google Authenticator) or having a special key. This makes your account much more secure</a:t>
            </a:r>
          </a:p>
          <a:p>
            <a:pPr marL="0" lvl="0" indent="0" algn="just">
              <a:lnSpc>
                <a:spcPts val="3285"/>
              </a:lnSpc>
              <a:spcBef>
                <a:spcPct val="0"/>
              </a:spcBef>
            </a:pPr>
            <a:endParaRPr lang="en-US" sz="2346" spc="-46" dirty="0">
              <a:solidFill>
                <a:srgbClr val="FFFFFF"/>
              </a:solidFill>
              <a:latin typeface="Poppins"/>
              <a:ea typeface="Poppins"/>
              <a:cs typeface="Poppins"/>
              <a:sym typeface="Poppins"/>
            </a:endParaRPr>
          </a:p>
        </p:txBody>
      </p:sp>
      <p:sp>
        <p:nvSpPr>
          <p:cNvPr id="10" name="Google Shape;129;p2">
            <a:extLst>
              <a:ext uri="{FF2B5EF4-FFF2-40B4-BE49-F238E27FC236}">
                <a16:creationId xmlns:a16="http://schemas.microsoft.com/office/drawing/2014/main" id="{2153DF46-D548-2326-F3BE-2FBA2B5963EC}"/>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5">
              <a:alphaModFix/>
            </a:blip>
            <a:stretch>
              <a:fillRect/>
            </a:stretch>
          </a:blipFill>
          <a:ln>
            <a:noFill/>
          </a:ln>
        </p:spPr>
        <p:txBody>
          <a:bodyPr/>
          <a:lstStyle/>
          <a:p>
            <a:endParaRPr lang="pl-PL"/>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TotalTime>
  <Words>1905</Words>
  <Application>Microsoft Office PowerPoint</Application>
  <PresentationFormat>Niestandardowy</PresentationFormat>
  <Paragraphs>249</Paragraphs>
  <Slides>33</Slides>
  <Notes>5</Notes>
  <HiddenSlides>0</HiddenSlides>
  <MMClips>0</MMClips>
  <ScaleCrop>false</ScaleCrop>
  <HeadingPairs>
    <vt:vector size="6" baseType="variant">
      <vt:variant>
        <vt:lpstr>Używane czcionki</vt:lpstr>
      </vt:variant>
      <vt:variant>
        <vt:i4>8</vt:i4>
      </vt:variant>
      <vt:variant>
        <vt:lpstr>Motyw</vt:lpstr>
      </vt:variant>
      <vt:variant>
        <vt:i4>2</vt:i4>
      </vt:variant>
      <vt:variant>
        <vt:lpstr>Tytuły slajdów</vt:lpstr>
      </vt:variant>
      <vt:variant>
        <vt:i4>33</vt:i4>
      </vt:variant>
    </vt:vector>
  </HeadingPairs>
  <TitlesOfParts>
    <vt:vector size="43" baseType="lpstr">
      <vt:lpstr>Open Sans Extra Bold</vt:lpstr>
      <vt:lpstr>Poppins</vt:lpstr>
      <vt:lpstr>Open Sans ExtraBold</vt:lpstr>
      <vt:lpstr>Open Sans</vt:lpstr>
      <vt:lpstr>Arial</vt:lpstr>
      <vt:lpstr>Poppins Bold</vt:lpstr>
      <vt:lpstr>Calibri</vt:lpstr>
      <vt:lpstr>Open Sans Bold</vt:lpstr>
      <vt:lpstr>Office Theme</vt:lpstr>
      <vt:lpstr>1_Office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Lekcja 2 - hasła i ich bezpieczeństwo - prezentacja (Prezentacja)</dc:title>
  <dc:creator>Jadwiga Maj</dc:creator>
  <cp:lastModifiedBy>Jadwiga Maj</cp:lastModifiedBy>
  <cp:revision>10</cp:revision>
  <dcterms:created xsi:type="dcterms:W3CDTF">2006-08-16T00:00:00Z</dcterms:created>
  <dcterms:modified xsi:type="dcterms:W3CDTF">2025-01-29T12:24:17Z</dcterms:modified>
  <dc:identifier>DAGcXvwJf-4</dc:identifier>
</cp:coreProperties>
</file>