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2"/>
  </p:notesMasterIdLst>
  <p:sldIdLst>
    <p:sldId id="28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87" r:id="rId19"/>
    <p:sldId id="273" r:id="rId20"/>
    <p:sldId id="274" r:id="rId21"/>
    <p:sldId id="275" r:id="rId22"/>
    <p:sldId id="276" r:id="rId23"/>
    <p:sldId id="277" r:id="rId24"/>
    <p:sldId id="278" r:id="rId25"/>
    <p:sldId id="279" r:id="rId26"/>
    <p:sldId id="280" r:id="rId27"/>
    <p:sldId id="281" r:id="rId28"/>
    <p:sldId id="282" r:id="rId29"/>
    <p:sldId id="283" r:id="rId30"/>
    <p:sldId id="288" r:id="rId31"/>
  </p:sldIdLst>
  <p:sldSz cx="18288000" cy="10287000"/>
  <p:notesSz cx="6858000" cy="9144000"/>
  <p:embeddedFontLst>
    <p:embeddedFont>
      <p:font typeface="Open Sans" panose="020B0606030504020204" pitchFamily="34" charset="0"/>
      <p:regular r:id="rId33"/>
      <p:bold r:id="rId34"/>
      <p:italic r:id="rId35"/>
      <p:boldItalic r:id="rId36"/>
    </p:embeddedFont>
    <p:embeddedFont>
      <p:font typeface="Open Sans Extra Bold" panose="020B0604020202020204" charset="0"/>
      <p:regular r:id="rId37"/>
    </p:embeddedFont>
    <p:embeddedFont>
      <p:font typeface="Open Sans ExtraBold" panose="020B0906030804020204" pitchFamily="34" charset="0"/>
      <p:bold r:id="rId38"/>
      <p:boldItalic r:id="rId39"/>
    </p:embeddedFont>
    <p:embeddedFont>
      <p:font typeface="Poppins" panose="00000500000000000000" pitchFamily="2" charset="-18"/>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1138" y="26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29.01.2025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Incydent to coś, co wydarzyło się niespodziewanie i mogło spowodować pewne problemy lub trudności. Może to być coś dużego, jak wypadek samochodowy, lub coś mniejszego, jak kłótnia w szkole. Ważne jest, aby zrozumieć, co się stało, dlaczego to się wydarzyło, i jak można to naprawić lub uniknąć podobnych sytuacji w przyszłości.</a:t>
            </a:r>
          </a:p>
          <a:p>
            <a:r>
              <a:rPr lang="en-US"/>
              <a:t> </a:t>
            </a:r>
          </a:p>
          <a:p>
            <a:r>
              <a:rPr lang="en-US"/>
              <a:t>Na przykład, jeśli w szkole wybuchł mały pożar w kuchni, to incydent. Musimy zrozumieć, co spowodowało ogień, jak można było go uniknąć, i jak teraz zapewnić bezpieczeństwo.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Oczekiwania:</a:t>
            </a:r>
          </a:p>
          <a:p>
            <a:r>
              <a:rPr lang="en-US"/>
              <a:t>Filmowy obraz: Często wyobrażamy sobie hackerów jako osoby w kapturach, które potrafią złamać każdy system komputerowy.</a:t>
            </a:r>
          </a:p>
          <a:p>
            <a:r>
              <a:rPr lang="en-US"/>
              <a:t>Superbohaterowie: Wyglądają na bardzo inteligentnych i działają w ciemnościach, aby zdobyć tajne informacje.</a:t>
            </a:r>
          </a:p>
          <a:p>
            <a:endParaRPr lang="en-US"/>
          </a:p>
          <a:p>
            <a:r>
              <a:rPr lang="en-US"/>
              <a:t>Rzeczywistość:</a:t>
            </a:r>
          </a:p>
          <a:p>
            <a:r>
              <a:rPr lang="en-US"/>
              <a:t>Różne rodzaje hackerów: Są różne typy hackerów, w tym tacy, którzy pomagają w poprawie bezpieczeństwa (tzw. "białe kapelusze") i tacy, którzy robią coś nielegalnego (tzw. "czarne kapelusze").</a:t>
            </a:r>
          </a:p>
          <a:p>
            <a:r>
              <a:rPr lang="en-US"/>
              <a:t>Umiejętności i narzędzia: Hackerzy używają specjalnych narzędzi i technik, ale ich działania są często bardziej techniczne niż w filmach. Nie zawsze działają w tajemnicy. Często wykorzystują socjotechniki.</a:t>
            </a:r>
          </a:p>
          <a:p>
            <a:endParaRPr lang="en-US"/>
          </a:p>
          <a:p>
            <a:r>
              <a:rPr lang="en-US"/>
              <a:t>Socjotechnika to techniki manipulacji, które mają na celu uzyskanie informacji lub dostępu do systemów poprzez oszukiwanie ludzi, a nie łamanie zabezpieczeń komputerowych.</a:t>
            </a:r>
          </a:p>
          <a:p>
            <a:r>
              <a:rPr lang="en-US"/>
              <a:t>Przykłady socjotechnik:</a:t>
            </a:r>
          </a:p>
          <a:p>
            <a:r>
              <a:rPr lang="en-US"/>
              <a:t>Phishing: Osoba próbuje zdobyć twoje dane, wysyłając fałszywe e-maile, które wyglądają jakby były z zaufanego źródła, np. z banku.</a:t>
            </a:r>
          </a:p>
          <a:p>
            <a:r>
              <a:rPr lang="en-US"/>
              <a:t>Pretexting: Ktoś udaje, że jest kimś innym (np. pracownikiem firmy), aby uzyskać od Ciebie ważne informacje, jak hasło czy numer telefonu.</a:t>
            </a:r>
          </a:p>
          <a:p>
            <a:endParaRPr lang="en-US"/>
          </a:p>
          <a:p>
            <a:endParaRPr lang="en-US"/>
          </a:p>
          <a:p>
            <a:r>
              <a:rPr lang="en-US"/>
              <a:t>Dlaczego socjotechniki są skuteczne?</a:t>
            </a:r>
          </a:p>
          <a:p>
            <a:r>
              <a:rPr lang="en-US"/>
              <a:t>Psychologia: Ludzie często nie zdają sobie sprawy, że są oszukiwani, i mogą dać się łatwo nabrać, jeśli ktoś podaje się za osobę, której ufają.</a:t>
            </a:r>
          </a:p>
          <a:p>
            <a:endParaRPr lang="en-US"/>
          </a:p>
          <a:p>
            <a:r>
              <a:rPr lang="en-US"/>
              <a:t>Jak się chronić?</a:t>
            </a:r>
          </a:p>
          <a:p>
            <a:r>
              <a:rPr lang="en-US"/>
              <a:t>Nie ufaj każdemu: Zawsze sprawdzaj, czy osoba, która pyta o twoje dane, jest rzeczywiście tym, za kogo się podaje.</a:t>
            </a:r>
          </a:p>
          <a:p>
            <a:r>
              <a:rPr lang="en-US"/>
              <a:t>Nie klikaj w podejrzane linki: Jeśli otrzymasz e-mail lub wiadomość, która wydaje się dziwna, nie klikaj w linki i nie podawaj swoich danych osobowych.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7" name="Google Shape;53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55908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01353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76846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47161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3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3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3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52841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50385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58772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3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3"/>
          <p:cNvSpPr>
            <a:spLocks noGrp="1"/>
          </p:cNvSpPr>
          <p:nvPr>
            <p:ph type="pic" idx="2"/>
          </p:nvPr>
        </p:nvSpPr>
        <p:spPr>
          <a:xfrm>
            <a:off x="1792288" y="612775"/>
            <a:ext cx="5486400" cy="4114800"/>
          </a:xfrm>
          <a:prstGeom prst="rect">
            <a:avLst/>
          </a:prstGeom>
          <a:noFill/>
          <a:ln>
            <a:noFill/>
          </a:ln>
        </p:spPr>
      </p:sp>
      <p:sp>
        <p:nvSpPr>
          <p:cNvPr id="64" name="Google Shape;64;p3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30023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8794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3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5512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523946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5.sv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7.sv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25.sv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4.png"/><Relationship Id="rId7" Type="http://schemas.openxmlformats.org/officeDocument/2006/relationships/image" Target="../media/image52.png"/><Relationship Id="rId12"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25.svg"/><Relationship Id="rId9" Type="http://schemas.openxmlformats.org/officeDocument/2006/relationships/image" Target="../media/image54.svg"/></Relationships>
</file>

<file path=ppt/slides/_rels/slide2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83"/>
        <p:cNvGrpSpPr/>
        <p:nvPr/>
      </p:nvGrpSpPr>
      <p:grpSpPr>
        <a:xfrm>
          <a:off x="0" y="0"/>
          <a:ext cx="0" cy="0"/>
          <a:chOff x="0" y="0"/>
          <a:chExt cx="0" cy="0"/>
        </a:xfrm>
      </p:grpSpPr>
      <p:sp>
        <p:nvSpPr>
          <p:cNvPr id="84" name="Google Shape;84;p1"/>
          <p:cNvSpPr txBox="1"/>
          <p:nvPr/>
        </p:nvSpPr>
        <p:spPr>
          <a:xfrm>
            <a:off x="1391331" y="3298747"/>
            <a:ext cx="9858000" cy="56351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6"/>
              </a:lnSpc>
              <a:spcBef>
                <a:spcPts val="0"/>
              </a:spcBef>
              <a:spcAft>
                <a:spcPts val="0"/>
              </a:spcAft>
              <a:buClr>
                <a:srgbClr val="000000"/>
              </a:buClr>
              <a:buSzTx/>
              <a:buFont typeface="Arial"/>
              <a:buNone/>
              <a:tabLst/>
              <a:defRPr/>
            </a:pPr>
            <a:r>
              <a:rPr kumimoji="0" lang="en-US" sz="9156" b="0" i="0" u="none" strike="noStrike" kern="0" cap="none" spc="0" normalizeH="0" baseline="0" noProof="0" dirty="0">
                <a:ln>
                  <a:noFill/>
                </a:ln>
                <a:solidFill>
                  <a:srgbClr val="051D40"/>
                </a:solidFill>
                <a:effectLst/>
                <a:uLnTx/>
                <a:uFillTx/>
                <a:latin typeface="Open Sans ExtraBold"/>
                <a:ea typeface="Open Sans ExtraBold"/>
                <a:cs typeface="Open Sans ExtraBold"/>
                <a:sym typeface="Open Sans ExtraBold"/>
              </a:rPr>
              <a:t>Lesson 3</a:t>
            </a:r>
            <a:br>
              <a:rPr kumimoji="0" lang="en-US" sz="1400" b="0" i="0" u="none" strike="noStrike" kern="0" cap="none" spc="0" normalizeH="0" baseline="0" noProof="0" dirty="0">
                <a:ln>
                  <a:noFill/>
                </a:ln>
                <a:solidFill>
                  <a:srgbClr val="000000"/>
                </a:solidFill>
                <a:effectLst/>
                <a:uLnTx/>
                <a:uFillTx/>
                <a:latin typeface="Arial"/>
                <a:cs typeface="Arial"/>
                <a:sym typeface="Arial"/>
              </a:rPr>
            </a:br>
            <a:r>
              <a:rPr lang="en-US" sz="8500" dirty="0">
                <a:solidFill>
                  <a:srgbClr val="051D40"/>
                </a:solidFill>
                <a:latin typeface="Open Sans Extra Bold"/>
                <a:ea typeface="Open Sans Extra Bold"/>
                <a:cs typeface="Open Sans Extra Bold"/>
                <a:sym typeface="Open Sans Extra Bold"/>
              </a:rPr>
              <a:t>Incidents</a:t>
            </a:r>
          </a:p>
          <a:p>
            <a:pPr marL="0" marR="0" lvl="0" indent="0" algn="l" defTabSz="914400" rtl="0" eaLnBrk="1" fontAlgn="auto" latinLnBrk="0" hangingPunct="1">
              <a:lnSpc>
                <a:spcPct val="140006"/>
              </a:lnSpc>
              <a:spcBef>
                <a:spcPts val="0"/>
              </a:spcBef>
              <a:spcAft>
                <a:spcPts val="0"/>
              </a:spcAft>
              <a:buClr>
                <a:srgbClr val="000000"/>
              </a:buClr>
              <a:buSzTx/>
              <a:buFont typeface="Arial"/>
              <a:buNone/>
              <a:tabLst/>
              <a:defRPr/>
            </a:pPr>
            <a:endParaRPr kumimoji="0" lang="en-US" sz="8500" b="0" i="0" u="none" strike="noStrike" kern="0" cap="none" spc="0" normalizeH="0" baseline="0" noProof="0" dirty="0">
              <a:ln>
                <a:noFill/>
              </a:ln>
              <a:solidFill>
                <a:srgbClr val="000000"/>
              </a:solidFill>
              <a:effectLst/>
              <a:uLnTx/>
              <a:uFillTx/>
              <a:latin typeface="Arial"/>
              <a:cs typeface="Arial"/>
              <a:sym typeface="Arial"/>
            </a:endParaRPr>
          </a:p>
        </p:txBody>
      </p:sp>
      <p:sp>
        <p:nvSpPr>
          <p:cNvPr id="85" name="Google Shape;85;p1"/>
          <p:cNvSpPr/>
          <p:nvPr/>
        </p:nvSpPr>
        <p:spPr>
          <a:xfrm>
            <a:off x="8757394" y="7522582"/>
            <a:ext cx="8779632" cy="1733977"/>
          </a:xfrm>
          <a:custGeom>
            <a:avLst/>
            <a:gdLst/>
            <a:ahLst/>
            <a:cxnLst/>
            <a:rect l="l" t="t" r="r" b="b"/>
            <a:pathLst>
              <a:path w="8779632" h="1733977" extrusionOk="0">
                <a:moveTo>
                  <a:pt x="0" y="0"/>
                </a:moveTo>
                <a:lnTo>
                  <a:pt x="8779632" y="0"/>
                </a:lnTo>
                <a:lnTo>
                  <a:pt x="8779632" y="1733977"/>
                </a:lnTo>
                <a:lnTo>
                  <a:pt x="0" y="1733977"/>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1"/>
          <p:cNvSpPr txBox="1"/>
          <p:nvPr/>
        </p:nvSpPr>
        <p:spPr>
          <a:xfrm>
            <a:off x="1429681" y="6898423"/>
            <a:ext cx="8087100" cy="500137"/>
          </a:xfrm>
          <a:prstGeom prst="rect">
            <a:avLst/>
          </a:prstGeom>
          <a:noFill/>
          <a:ln>
            <a:noFill/>
          </a:ln>
        </p:spPr>
        <p:txBody>
          <a:bodyPr spcFirstLastPara="1" wrap="square" lIns="0" tIns="0" rIns="0" bIns="0" anchor="t" anchorCtr="0">
            <a:spAutoFit/>
          </a:bodyPr>
          <a:lstStyle/>
          <a:p>
            <a:pPr algn="l">
              <a:lnSpc>
                <a:spcPts val="3919"/>
              </a:lnSpc>
              <a:spcBef>
                <a:spcPct val="0"/>
              </a:spcBef>
            </a:pPr>
            <a:r>
              <a:rPr lang="en-US" sz="2400" dirty="0">
                <a:solidFill>
                  <a:srgbClr val="051D40"/>
                </a:solidFill>
                <a:latin typeface="Poppins"/>
                <a:ea typeface="Poppins"/>
                <a:cs typeface="Poppins"/>
                <a:sym typeface="Poppins"/>
              </a:rPr>
              <a:t>Responding Effectively to Cyber Incidents</a:t>
            </a:r>
          </a:p>
        </p:txBody>
      </p:sp>
      <p:sp>
        <p:nvSpPr>
          <p:cNvPr id="88" name="Google Shape;88;p1"/>
          <p:cNvSpPr/>
          <p:nvPr/>
        </p:nvSpPr>
        <p:spPr>
          <a:xfrm>
            <a:off x="601458" y="196896"/>
            <a:ext cx="3642074" cy="3642074"/>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4">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9" name="Google Shape;89;p1"/>
          <p:cNvGrpSpPr/>
          <p:nvPr/>
        </p:nvGrpSpPr>
        <p:grpSpPr>
          <a:xfrm>
            <a:off x="259882" y="8981095"/>
            <a:ext cx="7747239" cy="1233491"/>
            <a:chOff x="0" y="0"/>
            <a:chExt cx="2776390" cy="442048"/>
          </a:xfrm>
        </p:grpSpPr>
        <p:sp>
          <p:nvSpPr>
            <p:cNvPr id="90" name="Google Shape;90;p1"/>
            <p:cNvSpPr/>
            <p:nvPr/>
          </p:nvSpPr>
          <p:spPr>
            <a:xfrm>
              <a:off x="0" y="0"/>
              <a:ext cx="2776390" cy="442048"/>
            </a:xfrm>
            <a:custGeom>
              <a:avLst/>
              <a:gdLst/>
              <a:ahLst/>
              <a:cxnLst/>
              <a:rect l="l" t="t" r="r" b="b"/>
              <a:pathLst>
                <a:path w="2776390" h="442048" extrusionOk="0">
                  <a:moveTo>
                    <a:pt x="0" y="0"/>
                  </a:moveTo>
                  <a:lnTo>
                    <a:pt x="2776390" y="0"/>
                  </a:lnTo>
                  <a:lnTo>
                    <a:pt x="2776390" y="442048"/>
                  </a:lnTo>
                  <a:lnTo>
                    <a:pt x="0" y="442048"/>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1"/>
            <p:cNvSpPr txBox="1"/>
            <p:nvPr/>
          </p:nvSpPr>
          <p:spPr>
            <a:xfrm>
              <a:off x="0" y="38100"/>
              <a:ext cx="2776390" cy="403948"/>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99" b="1" i="0" u="none" strike="noStrike" kern="0" cap="none" spc="0" normalizeH="0" baseline="0" noProof="0">
                  <a:ln>
                    <a:noFill/>
                  </a:ln>
                  <a:solidFill>
                    <a:srgbClr val="FFFFFF"/>
                  </a:solidFill>
                  <a:effectLst/>
                  <a:uLnTx/>
                  <a:uFillTx/>
                  <a:latin typeface="Open Sans"/>
                  <a:ea typeface="Open Sans"/>
                  <a:cs typeface="Open Sans"/>
                  <a:sym typeface="Open Sans"/>
                </a:rPr>
                <a:t>WZMACNIACZ:</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99" b="1" i="0" u="none" strike="noStrike" kern="0" cap="none" spc="0" normalizeH="0" baseline="0" noProof="0">
                  <a:ln>
                    <a:noFill/>
                  </a:ln>
                  <a:solidFill>
                    <a:srgbClr val="FFFFFF"/>
                  </a:solidFill>
                  <a:effectLst/>
                  <a:uLnTx/>
                  <a:uFillTx/>
                  <a:latin typeface="Open Sans"/>
                  <a:ea typeface="Open Sans"/>
                  <a:cs typeface="Open Sans"/>
                  <a:sym typeface="Open Sans"/>
                </a:rPr>
                <a:t>LEWADER: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2" name="Google Shape;92;p1"/>
          <p:cNvSpPr/>
          <p:nvPr/>
        </p:nvSpPr>
        <p:spPr>
          <a:xfrm>
            <a:off x="5165365" y="9238564"/>
            <a:ext cx="615739" cy="566736"/>
          </a:xfrm>
          <a:custGeom>
            <a:avLst/>
            <a:gdLst/>
            <a:ahLst/>
            <a:cxnLst/>
            <a:rect l="l" t="t" r="r" b="b"/>
            <a:pathLst>
              <a:path w="615739" h="566736" extrusionOk="0">
                <a:moveTo>
                  <a:pt x="0" y="0"/>
                </a:moveTo>
                <a:lnTo>
                  <a:pt x="615739" y="0"/>
                </a:lnTo>
                <a:lnTo>
                  <a:pt x="615739" y="566736"/>
                </a:lnTo>
                <a:lnTo>
                  <a:pt x="0" y="566736"/>
                </a:lnTo>
                <a:lnTo>
                  <a:pt x="0" y="0"/>
                </a:lnTo>
                <a:close/>
              </a:path>
            </a:pathLst>
          </a:custGeom>
          <a:blipFill rotWithShape="1">
            <a:blip r:embed="rId5">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
          <p:cNvSpPr/>
          <p:nvPr/>
        </p:nvSpPr>
        <p:spPr>
          <a:xfrm>
            <a:off x="5899074" y="9085457"/>
            <a:ext cx="1221622" cy="872950"/>
          </a:xfrm>
          <a:custGeom>
            <a:avLst/>
            <a:gdLst/>
            <a:ahLst/>
            <a:cxnLst/>
            <a:rect l="l" t="t" r="r" b="b"/>
            <a:pathLst>
              <a:path w="1221622" h="872950" extrusionOk="0">
                <a:moveTo>
                  <a:pt x="0" y="0"/>
                </a:moveTo>
                <a:lnTo>
                  <a:pt x="1221621" y="0"/>
                </a:lnTo>
                <a:lnTo>
                  <a:pt x="1221621" y="872951"/>
                </a:lnTo>
                <a:lnTo>
                  <a:pt x="0" y="872951"/>
                </a:lnTo>
                <a:lnTo>
                  <a:pt x="0" y="0"/>
                </a:lnTo>
                <a:close/>
              </a:path>
            </a:pathLst>
          </a:custGeom>
          <a:blipFill rotWithShape="1">
            <a:blip r:embed="rId6">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
          <p:cNvSpPr/>
          <p:nvPr/>
        </p:nvSpPr>
        <p:spPr>
          <a:xfrm>
            <a:off x="2718938" y="9261192"/>
            <a:ext cx="1958852" cy="521491"/>
          </a:xfrm>
          <a:custGeom>
            <a:avLst/>
            <a:gdLst/>
            <a:ahLst/>
            <a:cxnLst/>
            <a:rect l="l" t="t" r="r" b="b"/>
            <a:pathLst>
              <a:path w="1958852" h="521491" extrusionOk="0">
                <a:moveTo>
                  <a:pt x="0" y="0"/>
                </a:moveTo>
                <a:lnTo>
                  <a:pt x="1958852" y="0"/>
                </a:lnTo>
                <a:lnTo>
                  <a:pt x="1958852" y="521491"/>
                </a:lnTo>
                <a:lnTo>
                  <a:pt x="0" y="521491"/>
                </a:lnTo>
                <a:lnTo>
                  <a:pt x="0" y="0"/>
                </a:lnTo>
                <a:close/>
              </a:path>
            </a:pathLst>
          </a:custGeom>
          <a:blipFill rotWithShape="1">
            <a:blip r:embed="rId7">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1"/>
          <p:cNvSpPr txBox="1"/>
          <p:nvPr/>
        </p:nvSpPr>
        <p:spPr>
          <a:xfrm rot="-5400000">
            <a:off x="4519862" y="9511751"/>
            <a:ext cx="829481" cy="17216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50"/>
              </a:lnSpc>
              <a:spcBef>
                <a:spcPts val="0"/>
              </a:spcBef>
              <a:spcAft>
                <a:spcPts val="0"/>
              </a:spcAft>
              <a:buClr>
                <a:srgbClr val="000000"/>
              </a:buClr>
              <a:buSzTx/>
              <a:buFont typeface="Arial"/>
              <a:buNone/>
              <a:tabLst/>
              <a:defRPr/>
            </a:pPr>
            <a:r>
              <a:rPr kumimoji="0" lang="en-US" sz="799" b="1" i="0" u="none" strike="noStrike" kern="0" cap="none" spc="0" normalizeH="0" baseline="0" noProof="0" dirty="0">
                <a:ln>
                  <a:noFill/>
                </a:ln>
                <a:solidFill>
                  <a:srgbClr val="000000"/>
                </a:solidFill>
                <a:effectLst/>
                <a:uLnTx/>
                <a:uFillTx/>
                <a:latin typeface="Open Sans"/>
                <a:ea typeface="Open Sans"/>
                <a:cs typeface="Open Sans"/>
                <a:sym typeface="Open Sans"/>
              </a:rPr>
              <a:t>PART</a:t>
            </a:r>
            <a:r>
              <a:rPr kumimoji="0" lang="pl-PL" sz="799" b="1" i="0" u="none" strike="noStrike" kern="0" cap="none" spc="0" normalizeH="0" baseline="0" noProof="0" dirty="0">
                <a:ln>
                  <a:noFill/>
                </a:ln>
                <a:solidFill>
                  <a:srgbClr val="000000"/>
                </a:solidFill>
                <a:effectLst/>
                <a:uLnTx/>
                <a:uFillTx/>
                <a:latin typeface="Open Sans"/>
                <a:ea typeface="Open Sans"/>
                <a:cs typeface="Open Sans"/>
                <a:sym typeface="Open Sans"/>
              </a:rPr>
              <a:t>NERS</a:t>
            </a:r>
            <a:r>
              <a:rPr kumimoji="0" lang="en-US" sz="799" b="1"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6" name="Google Shape;96;p1"/>
          <p:cNvSpPr txBox="1"/>
          <p:nvPr/>
        </p:nvSpPr>
        <p:spPr>
          <a:xfrm rot="-5400000">
            <a:off x="2351819" y="9555961"/>
            <a:ext cx="451714" cy="172163"/>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40050"/>
              </a:lnSpc>
              <a:spcBef>
                <a:spcPts val="0"/>
              </a:spcBef>
              <a:spcAft>
                <a:spcPts val="0"/>
              </a:spcAft>
              <a:buClr>
                <a:srgbClr val="000000"/>
              </a:buClr>
              <a:buSzTx/>
              <a:buFont typeface="Arial"/>
              <a:buNone/>
              <a:tabLst/>
              <a:defRPr/>
            </a:pPr>
            <a:r>
              <a:rPr kumimoji="0" lang="en-US" sz="799" b="1" i="0" u="none" strike="noStrike" kern="0" cap="none" spc="0" normalizeH="0" baseline="0" noProof="0" dirty="0">
                <a:ln>
                  <a:noFill/>
                </a:ln>
                <a:solidFill>
                  <a:srgbClr val="000000"/>
                </a:solidFill>
                <a:effectLst/>
                <a:uLnTx/>
                <a:uFillTx/>
                <a:latin typeface="Open Sans"/>
                <a:ea typeface="Open Sans"/>
                <a:cs typeface="Open Sans"/>
                <a:sym typeface="Open Sans"/>
              </a:rPr>
              <a:t>L</a:t>
            </a:r>
            <a:r>
              <a:rPr kumimoji="0" lang="pl-PL" sz="799" b="1" i="0" u="none" strike="noStrike" kern="0" cap="none" spc="0" normalizeH="0" baseline="0" noProof="0" dirty="0">
                <a:ln>
                  <a:noFill/>
                </a:ln>
                <a:solidFill>
                  <a:srgbClr val="000000"/>
                </a:solidFill>
                <a:effectLst/>
                <a:uLnTx/>
                <a:uFillTx/>
                <a:latin typeface="Open Sans"/>
                <a:ea typeface="Open Sans"/>
                <a:cs typeface="Open Sans"/>
                <a:sym typeface="Open Sans"/>
              </a:rPr>
              <a:t>EADER</a:t>
            </a:r>
            <a:r>
              <a:rPr kumimoji="0" lang="en-US" sz="799" b="1"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98" name="Google Shape;98;p1"/>
          <p:cNvGrpSpPr/>
          <p:nvPr/>
        </p:nvGrpSpPr>
        <p:grpSpPr>
          <a:xfrm rot="5400000">
            <a:off x="15928467" y="1561271"/>
            <a:ext cx="1504489" cy="1337061"/>
            <a:chOff x="36828" y="54313"/>
            <a:chExt cx="739143" cy="656887"/>
          </a:xfrm>
        </p:grpSpPr>
        <p:sp>
          <p:nvSpPr>
            <p:cNvPr id="99" name="Google Shape;99;p1"/>
            <p:cNvSpPr/>
            <p:nvPr/>
          </p:nvSpPr>
          <p:spPr>
            <a:xfrm>
              <a:off x="36828" y="54313"/>
              <a:ext cx="739143" cy="656887"/>
            </a:xfrm>
            <a:custGeom>
              <a:avLst/>
              <a:gdLst/>
              <a:ahLst/>
              <a:cxnLst/>
              <a:rect l="l" t="t" r="r" b="b"/>
              <a:pathLst>
                <a:path w="739143" h="656887" extrusionOk="0">
                  <a:moveTo>
                    <a:pt x="416006" y="26947"/>
                  </a:moveTo>
                  <a:lnTo>
                    <a:pt x="729538" y="575627"/>
                  </a:lnTo>
                  <a:cubicBezTo>
                    <a:pt x="739144" y="592437"/>
                    <a:pt x="739075" y="613090"/>
                    <a:pt x="729357" y="629835"/>
                  </a:cubicBezTo>
                  <a:cubicBezTo>
                    <a:pt x="719639" y="646581"/>
                    <a:pt x="701742" y="656887"/>
                    <a:pt x="682381" y="656887"/>
                  </a:cubicBezTo>
                  <a:lnTo>
                    <a:pt x="56763" y="656887"/>
                  </a:lnTo>
                  <a:cubicBezTo>
                    <a:pt x="37402" y="656887"/>
                    <a:pt x="19505" y="646581"/>
                    <a:pt x="9787" y="629835"/>
                  </a:cubicBezTo>
                  <a:cubicBezTo>
                    <a:pt x="69" y="613090"/>
                    <a:pt x="0" y="592437"/>
                    <a:pt x="9606" y="575627"/>
                  </a:cubicBezTo>
                  <a:lnTo>
                    <a:pt x="323138" y="26947"/>
                  </a:lnTo>
                  <a:cubicBezTo>
                    <a:pt x="332660" y="10284"/>
                    <a:pt x="350380" y="0"/>
                    <a:pt x="369572" y="0"/>
                  </a:cubicBezTo>
                  <a:cubicBezTo>
                    <a:pt x="388764" y="0"/>
                    <a:pt x="406484" y="10284"/>
                    <a:pt x="416006" y="26947"/>
                  </a:cubicBezTo>
                  <a:close/>
                </a:path>
              </a:pathLst>
            </a:custGeom>
            <a:solidFill>
              <a:srgbClr val="1C94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1"/>
            <p:cNvSpPr txBox="1"/>
            <p:nvPr/>
          </p:nvSpPr>
          <p:spPr>
            <a:xfrm>
              <a:off x="127000" y="358775"/>
              <a:ext cx="558800" cy="301625"/>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88833"/>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01" name="Google Shape;101;p1"/>
          <p:cNvGrpSpPr/>
          <p:nvPr/>
        </p:nvGrpSpPr>
        <p:grpSpPr>
          <a:xfrm rot="5400000">
            <a:off x="16860591" y="169771"/>
            <a:ext cx="1504489" cy="1337061"/>
            <a:chOff x="36828" y="54313"/>
            <a:chExt cx="739143" cy="656887"/>
          </a:xfrm>
        </p:grpSpPr>
        <p:sp>
          <p:nvSpPr>
            <p:cNvPr id="102" name="Google Shape;102;p1"/>
            <p:cNvSpPr/>
            <p:nvPr/>
          </p:nvSpPr>
          <p:spPr>
            <a:xfrm>
              <a:off x="36828" y="54313"/>
              <a:ext cx="739143" cy="656887"/>
            </a:xfrm>
            <a:custGeom>
              <a:avLst/>
              <a:gdLst/>
              <a:ahLst/>
              <a:cxnLst/>
              <a:rect l="l" t="t" r="r" b="b"/>
              <a:pathLst>
                <a:path w="739143" h="656887" extrusionOk="0">
                  <a:moveTo>
                    <a:pt x="416006" y="26947"/>
                  </a:moveTo>
                  <a:lnTo>
                    <a:pt x="729538" y="575627"/>
                  </a:lnTo>
                  <a:cubicBezTo>
                    <a:pt x="739144" y="592437"/>
                    <a:pt x="739075" y="613090"/>
                    <a:pt x="729357" y="629835"/>
                  </a:cubicBezTo>
                  <a:cubicBezTo>
                    <a:pt x="719639" y="646581"/>
                    <a:pt x="701742" y="656887"/>
                    <a:pt x="682381" y="656887"/>
                  </a:cubicBezTo>
                  <a:lnTo>
                    <a:pt x="56763" y="656887"/>
                  </a:lnTo>
                  <a:cubicBezTo>
                    <a:pt x="37402" y="656887"/>
                    <a:pt x="19505" y="646581"/>
                    <a:pt x="9787" y="629835"/>
                  </a:cubicBezTo>
                  <a:cubicBezTo>
                    <a:pt x="69" y="613090"/>
                    <a:pt x="0" y="592437"/>
                    <a:pt x="9606" y="575627"/>
                  </a:cubicBezTo>
                  <a:lnTo>
                    <a:pt x="323138" y="26947"/>
                  </a:lnTo>
                  <a:cubicBezTo>
                    <a:pt x="332660" y="10284"/>
                    <a:pt x="350380" y="0"/>
                    <a:pt x="369572" y="0"/>
                  </a:cubicBezTo>
                  <a:cubicBezTo>
                    <a:pt x="388764" y="0"/>
                    <a:pt x="406484" y="10284"/>
                    <a:pt x="416006" y="26947"/>
                  </a:cubicBezTo>
                  <a:close/>
                </a:path>
              </a:pathLst>
            </a:custGeom>
            <a:solidFill>
              <a:srgbClr val="2C53AB"/>
            </a:solidFill>
            <a:ln w="38100" cap="sq" cmpd="sng">
              <a:solidFill>
                <a:srgbClr val="2C53AB"/>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1"/>
            <p:cNvSpPr txBox="1"/>
            <p:nvPr/>
          </p:nvSpPr>
          <p:spPr>
            <a:xfrm>
              <a:off x="127000" y="358775"/>
              <a:ext cx="558800" cy="301625"/>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88833"/>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04" name="Google Shape;104;p1"/>
          <p:cNvGrpSpPr/>
          <p:nvPr/>
        </p:nvGrpSpPr>
        <p:grpSpPr>
          <a:xfrm rot="-5400000">
            <a:off x="15388322" y="137907"/>
            <a:ext cx="1489496" cy="1326006"/>
            <a:chOff x="40511" y="59744"/>
            <a:chExt cx="731777" cy="651456"/>
          </a:xfrm>
        </p:grpSpPr>
        <p:sp>
          <p:nvSpPr>
            <p:cNvPr id="105" name="Google Shape;105;p1"/>
            <p:cNvSpPr/>
            <p:nvPr/>
          </p:nvSpPr>
          <p:spPr>
            <a:xfrm>
              <a:off x="40511" y="59744"/>
              <a:ext cx="731777" cy="651456"/>
            </a:xfrm>
            <a:custGeom>
              <a:avLst/>
              <a:gdLst/>
              <a:ahLst/>
              <a:cxnLst/>
              <a:rect l="l" t="t" r="r" b="b"/>
              <a:pathLst>
                <a:path w="731777" h="651456" extrusionOk="0">
                  <a:moveTo>
                    <a:pt x="416967" y="29642"/>
                  </a:moveTo>
                  <a:lnTo>
                    <a:pt x="721211" y="562070"/>
                  </a:lnTo>
                  <a:cubicBezTo>
                    <a:pt x="731778" y="580561"/>
                    <a:pt x="731702" y="603279"/>
                    <a:pt x="721012" y="621699"/>
                  </a:cubicBezTo>
                  <a:cubicBezTo>
                    <a:pt x="710323" y="640119"/>
                    <a:pt x="690636" y="651456"/>
                    <a:pt x="669339" y="651456"/>
                  </a:cubicBezTo>
                  <a:lnTo>
                    <a:pt x="62439" y="651456"/>
                  </a:lnTo>
                  <a:cubicBezTo>
                    <a:pt x="41142" y="651456"/>
                    <a:pt x="21455" y="640119"/>
                    <a:pt x="10766" y="621699"/>
                  </a:cubicBezTo>
                  <a:cubicBezTo>
                    <a:pt x="76" y="603279"/>
                    <a:pt x="0" y="580561"/>
                    <a:pt x="10567" y="562070"/>
                  </a:cubicBezTo>
                  <a:lnTo>
                    <a:pt x="314811" y="29642"/>
                  </a:lnTo>
                  <a:cubicBezTo>
                    <a:pt x="325285" y="11312"/>
                    <a:pt x="344778" y="0"/>
                    <a:pt x="365889" y="0"/>
                  </a:cubicBezTo>
                  <a:cubicBezTo>
                    <a:pt x="387000" y="0"/>
                    <a:pt x="406493" y="11312"/>
                    <a:pt x="416967" y="29642"/>
                  </a:cubicBezTo>
                  <a:close/>
                </a:path>
              </a:pathLst>
            </a:custGeom>
            <a:solidFill>
              <a:srgbClr val="FFFFFF"/>
            </a:solidFill>
            <a:ln w="381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1"/>
            <p:cNvSpPr txBox="1"/>
            <p:nvPr/>
          </p:nvSpPr>
          <p:spPr>
            <a:xfrm>
              <a:off x="127000" y="358775"/>
              <a:ext cx="558800" cy="301625"/>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88833"/>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07" name="Google Shape;107;p1"/>
          <p:cNvGrpSpPr/>
          <p:nvPr/>
        </p:nvGrpSpPr>
        <p:grpSpPr>
          <a:xfrm rot="5400000">
            <a:off x="16912982" y="2811191"/>
            <a:ext cx="1504489" cy="1337061"/>
            <a:chOff x="36828" y="54313"/>
            <a:chExt cx="739143" cy="656887"/>
          </a:xfrm>
        </p:grpSpPr>
        <p:sp>
          <p:nvSpPr>
            <p:cNvPr id="108" name="Google Shape;108;p1"/>
            <p:cNvSpPr/>
            <p:nvPr/>
          </p:nvSpPr>
          <p:spPr>
            <a:xfrm>
              <a:off x="36828" y="54313"/>
              <a:ext cx="739143" cy="656887"/>
            </a:xfrm>
            <a:custGeom>
              <a:avLst/>
              <a:gdLst/>
              <a:ahLst/>
              <a:cxnLst/>
              <a:rect l="l" t="t" r="r" b="b"/>
              <a:pathLst>
                <a:path w="739143" h="656887" extrusionOk="0">
                  <a:moveTo>
                    <a:pt x="416006" y="26947"/>
                  </a:moveTo>
                  <a:lnTo>
                    <a:pt x="729538" y="575627"/>
                  </a:lnTo>
                  <a:cubicBezTo>
                    <a:pt x="739144" y="592437"/>
                    <a:pt x="739075" y="613090"/>
                    <a:pt x="729357" y="629835"/>
                  </a:cubicBezTo>
                  <a:cubicBezTo>
                    <a:pt x="719639" y="646581"/>
                    <a:pt x="701742" y="656887"/>
                    <a:pt x="682381" y="656887"/>
                  </a:cubicBezTo>
                  <a:lnTo>
                    <a:pt x="56763" y="656887"/>
                  </a:lnTo>
                  <a:cubicBezTo>
                    <a:pt x="37402" y="656887"/>
                    <a:pt x="19505" y="646581"/>
                    <a:pt x="9787" y="629835"/>
                  </a:cubicBezTo>
                  <a:cubicBezTo>
                    <a:pt x="69" y="613090"/>
                    <a:pt x="0" y="592437"/>
                    <a:pt x="9606" y="575627"/>
                  </a:cubicBezTo>
                  <a:lnTo>
                    <a:pt x="323138" y="26947"/>
                  </a:lnTo>
                  <a:cubicBezTo>
                    <a:pt x="332660" y="10284"/>
                    <a:pt x="350380" y="0"/>
                    <a:pt x="369572" y="0"/>
                  </a:cubicBezTo>
                  <a:cubicBezTo>
                    <a:pt x="388764" y="0"/>
                    <a:pt x="406484" y="10284"/>
                    <a:pt x="416006" y="26947"/>
                  </a:cubicBezTo>
                  <a:close/>
                </a:path>
              </a:pathLst>
            </a:custGeom>
            <a:solidFill>
              <a:srgbClr val="5682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
            <p:cNvSpPr txBox="1"/>
            <p:nvPr/>
          </p:nvSpPr>
          <p:spPr>
            <a:xfrm>
              <a:off x="127000" y="358775"/>
              <a:ext cx="558800" cy="301625"/>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88833"/>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10" name="Google Shape;110;p1"/>
          <p:cNvSpPr/>
          <p:nvPr/>
        </p:nvSpPr>
        <p:spPr>
          <a:xfrm>
            <a:off x="8018075" y="5261700"/>
            <a:ext cx="10258200" cy="5025300"/>
          </a:xfrm>
          <a:prstGeom prst="rtTriangle">
            <a:avLst/>
          </a:prstGeom>
          <a:solidFill>
            <a:srgbClr val="051D4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51D40"/>
              </a:solidFill>
              <a:effectLst/>
              <a:highlight>
                <a:srgbClr val="051D40"/>
              </a:highlight>
              <a:uLnTx/>
              <a:uFillTx/>
              <a:latin typeface="Calibri"/>
              <a:ea typeface="Calibri"/>
              <a:cs typeface="Calibri"/>
              <a:sym typeface="Calibri"/>
            </a:endParaRPr>
          </a:p>
        </p:txBody>
      </p:sp>
      <p:sp>
        <p:nvSpPr>
          <p:cNvPr id="5" name="pole tekstowe 4">
            <a:extLst>
              <a:ext uri="{FF2B5EF4-FFF2-40B4-BE49-F238E27FC236}">
                <a16:creationId xmlns:a16="http://schemas.microsoft.com/office/drawing/2014/main" id="{570F5FCD-03E3-D56A-FBDA-852C47A84BF8}"/>
              </a:ext>
            </a:extLst>
          </p:cNvPr>
          <p:cNvSpPr txBox="1"/>
          <p:nvPr/>
        </p:nvSpPr>
        <p:spPr>
          <a:xfrm>
            <a:off x="4584247" y="4679369"/>
            <a:ext cx="916849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8" name="Group 8">
            <a:extLst>
              <a:ext uri="{FF2B5EF4-FFF2-40B4-BE49-F238E27FC236}">
                <a16:creationId xmlns:a16="http://schemas.microsoft.com/office/drawing/2014/main" id="{887EA054-7627-6B1B-10C2-804E7FD24BFE}"/>
              </a:ext>
            </a:extLst>
          </p:cNvPr>
          <p:cNvGrpSpPr>
            <a:grpSpLocks noChangeAspect="1"/>
          </p:cNvGrpSpPr>
          <p:nvPr/>
        </p:nvGrpSpPr>
        <p:grpSpPr>
          <a:xfrm>
            <a:off x="8264566" y="3143200"/>
            <a:ext cx="9146584" cy="5246370"/>
            <a:chOff x="0" y="0"/>
            <a:chExt cx="7981950" cy="4578350"/>
          </a:xfrm>
        </p:grpSpPr>
        <p:sp>
          <p:nvSpPr>
            <p:cNvPr id="9" name="Freeform 9">
              <a:extLst>
                <a:ext uri="{FF2B5EF4-FFF2-40B4-BE49-F238E27FC236}">
                  <a16:creationId xmlns:a16="http://schemas.microsoft.com/office/drawing/2014/main" id="{BB8E0457-FD29-D875-6832-D3B86E35C7C5}"/>
                </a:ext>
              </a:extLst>
            </p:cNvPr>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242424"/>
            </a:solid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Freeform 10">
              <a:extLst>
                <a:ext uri="{FF2B5EF4-FFF2-40B4-BE49-F238E27FC236}">
                  <a16:creationId xmlns:a16="http://schemas.microsoft.com/office/drawing/2014/main" id="{87451D60-68C5-3C37-DF92-E716E0B2A18B}"/>
                </a:ext>
              </a:extLst>
            </p:cNvPr>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Freeform 11">
              <a:extLst>
                <a:ext uri="{FF2B5EF4-FFF2-40B4-BE49-F238E27FC236}">
                  <a16:creationId xmlns:a16="http://schemas.microsoft.com/office/drawing/2014/main" id="{9CEACCDA-2DA9-98F9-4166-7FC9E8934EC9}"/>
                </a:ext>
              </a:extLst>
            </p:cNvPr>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Freeform 12">
              <a:extLst>
                <a:ext uri="{FF2B5EF4-FFF2-40B4-BE49-F238E27FC236}">
                  <a16:creationId xmlns:a16="http://schemas.microsoft.com/office/drawing/2014/main" id="{1FD68F28-5C19-9D40-DCCD-F7E6B7E1E262}"/>
                </a:ext>
              </a:extLst>
            </p:cNvPr>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Freeform 12">
            <a:extLst>
              <a:ext uri="{FF2B5EF4-FFF2-40B4-BE49-F238E27FC236}">
                <a16:creationId xmlns:a16="http://schemas.microsoft.com/office/drawing/2014/main" id="{E631F5DE-2531-1614-71CB-6C1767B9C6B5}"/>
              </a:ext>
            </a:extLst>
          </p:cNvPr>
          <p:cNvSpPr/>
          <p:nvPr/>
        </p:nvSpPr>
        <p:spPr>
          <a:xfrm>
            <a:off x="9367686" y="3491328"/>
            <a:ext cx="6938888" cy="4342626"/>
          </a:xfrm>
          <a:custGeom>
            <a:avLst/>
            <a:gdLst/>
            <a:ahLst/>
            <a:cxnLst/>
            <a:rect l="l" t="t" r="r" b="b"/>
            <a:pathLst>
              <a:path w="6055360" h="3789680">
                <a:moveTo>
                  <a:pt x="0" y="0"/>
                </a:moveTo>
                <a:lnTo>
                  <a:pt x="6055360" y="0"/>
                </a:lnTo>
                <a:lnTo>
                  <a:pt x="6055360" y="3789680"/>
                </a:lnTo>
                <a:lnTo>
                  <a:pt x="0" y="3789680"/>
                </a:lnTo>
                <a:close/>
              </a:path>
            </a:pathLst>
          </a:custGeom>
          <a:blipFill>
            <a:blip r:embed="rId8"/>
            <a:stretch>
              <a:fillRect t="-5641" b="-37770"/>
            </a:stretch>
          </a:blipFill>
        </p:spPr>
        <p:txBody>
          <a:bodyPr/>
          <a:lstStyle/>
          <a:p>
            <a:endParaRPr lang="pl-PL" dirty="0"/>
          </a:p>
        </p:txBody>
      </p:sp>
      <p:pic>
        <p:nvPicPr>
          <p:cNvPr id="3" name="Obraz 2">
            <a:extLst>
              <a:ext uri="{FF2B5EF4-FFF2-40B4-BE49-F238E27FC236}">
                <a16:creationId xmlns:a16="http://schemas.microsoft.com/office/drawing/2014/main" id="{E063F24E-B71C-EE27-2FE1-AEE31AC72CA5}"/>
              </a:ext>
            </a:extLst>
          </p:cNvPr>
          <p:cNvPicPr>
            <a:picLocks noChangeAspect="1"/>
          </p:cNvPicPr>
          <p:nvPr/>
        </p:nvPicPr>
        <p:blipFill>
          <a:blip r:embed="rId9"/>
          <a:stretch>
            <a:fillRect/>
          </a:stretch>
        </p:blipFill>
        <p:spPr>
          <a:xfrm>
            <a:off x="614284" y="9361591"/>
            <a:ext cx="1569856" cy="4724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656283" y="-2445901"/>
            <a:ext cx="15178802" cy="1517880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45DA0"/>
              </a:solidFill>
              <a:prstDash val="solid"/>
              <a:miter/>
            </a:ln>
          </p:spPr>
          <p:txBody>
            <a:bodyPr/>
            <a:lstStyle/>
            <a:p>
              <a:endParaRPr lang="pl-PL"/>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007842" y="-1797460"/>
            <a:ext cx="13881919" cy="1388191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060"/>
            </a:solidFill>
          </p:spPr>
          <p:txBody>
            <a:bodyPr/>
            <a:lstStyle/>
            <a:p>
              <a:endParaRPr lang="pl-PL" dirty="0"/>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028700" y="3389912"/>
            <a:ext cx="6839328" cy="2408673"/>
          </a:xfrm>
          <a:prstGeom prst="rect">
            <a:avLst/>
          </a:prstGeom>
        </p:spPr>
        <p:txBody>
          <a:bodyPr lIns="0" tIns="0" rIns="0" bIns="0" rtlCol="0" anchor="t">
            <a:spAutoFit/>
          </a:bodyPr>
          <a:lstStyle/>
          <a:p>
            <a:pPr algn="l">
              <a:lnSpc>
                <a:spcPts val="6413"/>
              </a:lnSpc>
            </a:pPr>
            <a:r>
              <a:rPr lang="en-US" sz="4580" dirty="0">
                <a:solidFill>
                  <a:srgbClr val="FDFDFD"/>
                </a:solidFill>
                <a:latin typeface="Open Sans Extra Bold"/>
                <a:ea typeface="Open Sans Extra Bold"/>
                <a:cs typeface="Open Sans Extra Bold"/>
                <a:sym typeface="Open Sans Extra Bold"/>
              </a:rPr>
              <a:t>6. Do you think your personal information is valuable to others?</a:t>
            </a:r>
          </a:p>
        </p:txBody>
      </p:sp>
      <p:sp>
        <p:nvSpPr>
          <p:cNvPr id="9" name="Freeform 9"/>
          <p:cNvSpPr/>
          <p:nvPr/>
        </p:nvSpPr>
        <p:spPr>
          <a:xfrm>
            <a:off x="8618101" y="1767991"/>
            <a:ext cx="1424256" cy="1424256"/>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0" name="TextBox 10"/>
          <p:cNvSpPr txBox="1"/>
          <p:nvPr/>
        </p:nvSpPr>
        <p:spPr>
          <a:xfrm>
            <a:off x="10280481" y="1934654"/>
            <a:ext cx="6176209" cy="475579"/>
          </a:xfrm>
          <a:prstGeom prst="rect">
            <a:avLst/>
          </a:prstGeom>
        </p:spPr>
        <p:txBody>
          <a:bodyPr lIns="0" tIns="0" rIns="0" bIns="0" rtlCol="0" anchor="t">
            <a:spAutoFit/>
          </a:bodyPr>
          <a:lstStyle/>
          <a:p>
            <a:pPr algn="l">
              <a:lnSpc>
                <a:spcPts val="3919"/>
              </a:lnSpc>
            </a:pPr>
            <a:r>
              <a:rPr lang="en-US" sz="2799" spc="-55" dirty="0">
                <a:solidFill>
                  <a:srgbClr val="145DA0"/>
                </a:solidFill>
                <a:latin typeface="Poppins"/>
                <a:ea typeface="Poppins"/>
                <a:cs typeface="Poppins"/>
                <a:sym typeface="Poppins"/>
              </a:rPr>
              <a:t>No, no one will want my data</a:t>
            </a:r>
          </a:p>
        </p:txBody>
      </p:sp>
      <p:sp>
        <p:nvSpPr>
          <p:cNvPr id="11" name="TextBox 11"/>
          <p:cNvSpPr txBox="1"/>
          <p:nvPr/>
        </p:nvSpPr>
        <p:spPr>
          <a:xfrm>
            <a:off x="8763159" y="2041203"/>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a</a:t>
            </a:r>
          </a:p>
        </p:txBody>
      </p:sp>
      <p:sp>
        <p:nvSpPr>
          <p:cNvPr id="12" name="TextBox 12"/>
          <p:cNvSpPr txBox="1"/>
          <p:nvPr/>
        </p:nvSpPr>
        <p:spPr>
          <a:xfrm>
            <a:off x="10737523" y="4225750"/>
            <a:ext cx="6521777" cy="1500505"/>
          </a:xfrm>
          <a:prstGeom prst="rect">
            <a:avLst/>
          </a:prstGeom>
        </p:spPr>
        <p:txBody>
          <a:bodyPr lIns="0" tIns="0" rIns="0" bIns="0" rtlCol="0" anchor="t">
            <a:spAutoFit/>
          </a:bodyPr>
          <a:lstStyle/>
          <a:p>
            <a:pPr algn="l">
              <a:lnSpc>
                <a:spcPts val="3919"/>
              </a:lnSpc>
            </a:pPr>
            <a:r>
              <a:rPr lang="en-US" sz="2799" spc="-55" dirty="0">
                <a:solidFill>
                  <a:srgbClr val="145DA0"/>
                </a:solidFill>
                <a:latin typeface="Poppins"/>
                <a:ea typeface="Poppins"/>
                <a:cs typeface="Poppins"/>
                <a:sym typeface="Poppins"/>
              </a:rPr>
              <a:t>Yes, they can be used for identity theft or fraud</a:t>
            </a:r>
          </a:p>
          <a:p>
            <a:pPr algn="l">
              <a:lnSpc>
                <a:spcPts val="3919"/>
              </a:lnSpc>
            </a:pPr>
            <a:endParaRPr lang="en-US" sz="2799" spc="-55" dirty="0">
              <a:solidFill>
                <a:srgbClr val="145DA0"/>
              </a:solidFill>
              <a:latin typeface="Poppins"/>
              <a:ea typeface="Poppins"/>
              <a:cs typeface="Poppins"/>
              <a:sym typeface="Poppins"/>
            </a:endParaRPr>
          </a:p>
        </p:txBody>
      </p:sp>
      <p:grpSp>
        <p:nvGrpSpPr>
          <p:cNvPr id="13" name="Group 13"/>
          <p:cNvGrpSpPr/>
          <p:nvPr/>
        </p:nvGrpSpPr>
        <p:grpSpPr>
          <a:xfrm>
            <a:off x="8998942" y="4095132"/>
            <a:ext cx="1424256" cy="1424256"/>
            <a:chOff x="0" y="0"/>
            <a:chExt cx="1899008" cy="1899008"/>
          </a:xfrm>
        </p:grpSpPr>
        <p:sp>
          <p:nvSpPr>
            <p:cNvPr id="14" name="Freeform 14"/>
            <p:cNvSpPr/>
            <p:nvPr/>
          </p:nvSpPr>
          <p:spPr>
            <a:xfrm>
              <a:off x="0" y="0"/>
              <a:ext cx="1899008" cy="1899008"/>
            </a:xfrm>
            <a:custGeom>
              <a:avLst/>
              <a:gdLst/>
              <a:ahLst/>
              <a:cxnLst/>
              <a:rect l="l" t="t" r="r" b="b"/>
              <a:pathLst>
                <a:path w="1899008" h="1899008">
                  <a:moveTo>
                    <a:pt x="0" y="0"/>
                  </a:moveTo>
                  <a:lnTo>
                    <a:pt x="1899008" y="0"/>
                  </a:lnTo>
                  <a:lnTo>
                    <a:pt x="1899008" y="1899008"/>
                  </a:lnTo>
                  <a:lnTo>
                    <a:pt x="0" y="189900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5" name="TextBox 15"/>
            <p:cNvSpPr txBox="1"/>
            <p:nvPr/>
          </p:nvSpPr>
          <p:spPr>
            <a:xfrm>
              <a:off x="193411" y="389683"/>
              <a:ext cx="1512186" cy="104344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b</a:t>
              </a:r>
            </a:p>
          </p:txBody>
        </p:sp>
      </p:grpSp>
      <p:grpSp>
        <p:nvGrpSpPr>
          <p:cNvPr id="16" name="Group 16"/>
          <p:cNvGrpSpPr/>
          <p:nvPr/>
        </p:nvGrpSpPr>
        <p:grpSpPr>
          <a:xfrm>
            <a:off x="8763159" y="6767162"/>
            <a:ext cx="1424256" cy="1424256"/>
            <a:chOff x="0" y="0"/>
            <a:chExt cx="1899008" cy="1899008"/>
          </a:xfrm>
        </p:grpSpPr>
        <p:sp>
          <p:nvSpPr>
            <p:cNvPr id="17" name="Freeform 17"/>
            <p:cNvSpPr/>
            <p:nvPr/>
          </p:nvSpPr>
          <p:spPr>
            <a:xfrm>
              <a:off x="0" y="0"/>
              <a:ext cx="1899008" cy="1899008"/>
            </a:xfrm>
            <a:custGeom>
              <a:avLst/>
              <a:gdLst/>
              <a:ahLst/>
              <a:cxnLst/>
              <a:rect l="l" t="t" r="r" b="b"/>
              <a:pathLst>
                <a:path w="1899008" h="1899008">
                  <a:moveTo>
                    <a:pt x="0" y="0"/>
                  </a:moveTo>
                  <a:lnTo>
                    <a:pt x="1899008" y="0"/>
                  </a:lnTo>
                  <a:lnTo>
                    <a:pt x="1899008" y="1899008"/>
                  </a:lnTo>
                  <a:lnTo>
                    <a:pt x="0" y="189900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8" name="TextBox 18"/>
            <p:cNvSpPr txBox="1"/>
            <p:nvPr/>
          </p:nvSpPr>
          <p:spPr>
            <a:xfrm>
              <a:off x="193411" y="389683"/>
              <a:ext cx="1512186" cy="104344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c</a:t>
              </a:r>
            </a:p>
          </p:txBody>
        </p:sp>
      </p:grpSp>
      <p:sp>
        <p:nvSpPr>
          <p:cNvPr id="19" name="TextBox 19"/>
          <p:cNvSpPr txBox="1"/>
          <p:nvPr/>
        </p:nvSpPr>
        <p:spPr>
          <a:xfrm>
            <a:off x="10425540" y="7035923"/>
            <a:ext cx="6552398" cy="1545590"/>
          </a:xfrm>
          <a:prstGeom prst="rect">
            <a:avLst/>
          </a:prstGeom>
        </p:spPr>
        <p:txBody>
          <a:bodyPr lIns="0" tIns="0" rIns="0" bIns="0" rtlCol="0" anchor="t">
            <a:spAutoFit/>
          </a:bodyPr>
          <a:lstStyle/>
          <a:p>
            <a:pPr algn="l">
              <a:lnSpc>
                <a:spcPts val="4060"/>
              </a:lnSpc>
            </a:pPr>
            <a:r>
              <a:rPr lang="en-US" sz="2900" spc="-58" dirty="0">
                <a:solidFill>
                  <a:srgbClr val="145DA0"/>
                </a:solidFill>
                <a:latin typeface="Poppins"/>
                <a:ea typeface="Poppins"/>
                <a:cs typeface="Poppins"/>
                <a:sym typeface="Poppins"/>
              </a:rPr>
              <a:t>Only my bank details or passwords are valid</a:t>
            </a:r>
          </a:p>
          <a:p>
            <a:pPr algn="l">
              <a:lnSpc>
                <a:spcPts val="4060"/>
              </a:lnSpc>
            </a:pPr>
            <a:endParaRPr lang="en-US" sz="2900" spc="-58" dirty="0">
              <a:solidFill>
                <a:srgbClr val="145DA0"/>
              </a:solidFill>
              <a:latin typeface="Poppins"/>
              <a:ea typeface="Poppins"/>
              <a:cs typeface="Poppins"/>
              <a:sym typeface="Poppins"/>
            </a:endParaRPr>
          </a:p>
        </p:txBody>
      </p:sp>
      <p:grpSp>
        <p:nvGrpSpPr>
          <p:cNvPr id="20" name="Group 20"/>
          <p:cNvGrpSpPr/>
          <p:nvPr/>
        </p:nvGrpSpPr>
        <p:grpSpPr>
          <a:xfrm>
            <a:off x="7905455" y="2656032"/>
            <a:ext cx="373607" cy="37360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2" name="TextBox 22"/>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3" name="Group 23"/>
          <p:cNvGrpSpPr/>
          <p:nvPr/>
        </p:nvGrpSpPr>
        <p:grpSpPr>
          <a:xfrm>
            <a:off x="8315313" y="4180490"/>
            <a:ext cx="373607" cy="373607"/>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5" name="TextBox 25"/>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6" name="Group 26"/>
          <p:cNvGrpSpPr/>
          <p:nvPr/>
        </p:nvGrpSpPr>
        <p:grpSpPr>
          <a:xfrm>
            <a:off x="7944228" y="7402839"/>
            <a:ext cx="373607" cy="373607"/>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8" name="TextBox 28"/>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9" name="Group 29"/>
          <p:cNvGrpSpPr/>
          <p:nvPr/>
        </p:nvGrpSpPr>
        <p:grpSpPr>
          <a:xfrm>
            <a:off x="8309460" y="5760481"/>
            <a:ext cx="373607" cy="37360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31" name="TextBox 31"/>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sp>
        <p:nvSpPr>
          <p:cNvPr id="32" name="Google Shape;129;p2">
            <a:extLst>
              <a:ext uri="{FF2B5EF4-FFF2-40B4-BE49-F238E27FC236}">
                <a16:creationId xmlns:a16="http://schemas.microsoft.com/office/drawing/2014/main" id="{C7F5B08C-77A0-67A1-1D10-44A0267E530E}"/>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4">
              <a:alphaModFix/>
            </a:blip>
            <a:stretch>
              <a:fillRect/>
            </a:stretch>
          </a:blipFill>
          <a:ln>
            <a:noFill/>
          </a:ln>
        </p:spPr>
        <p:txBody>
          <a:bodyPr/>
          <a:lstStyle/>
          <a:p>
            <a:endParaRPr lang="pl-PL"/>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656283" y="-2445901"/>
            <a:ext cx="15178802" cy="1517880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45DA0"/>
              </a:solidFill>
              <a:prstDash val="solid"/>
              <a:miter/>
            </a:ln>
          </p:spPr>
          <p:txBody>
            <a:bodyPr/>
            <a:lstStyle/>
            <a:p>
              <a:endParaRPr lang="pl-PL"/>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007842" y="-1797460"/>
            <a:ext cx="13881919" cy="1388191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060"/>
            </a:solidFill>
          </p:spPr>
          <p:txBody>
            <a:bodyPr/>
            <a:lstStyle/>
            <a:p>
              <a:endParaRPr lang="pl-PL" dirty="0"/>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028700" y="3389912"/>
            <a:ext cx="6839328" cy="4044801"/>
          </a:xfrm>
          <a:prstGeom prst="rect">
            <a:avLst/>
          </a:prstGeom>
        </p:spPr>
        <p:txBody>
          <a:bodyPr lIns="0" tIns="0" rIns="0" bIns="0" rtlCol="0" anchor="t">
            <a:spAutoFit/>
          </a:bodyPr>
          <a:lstStyle/>
          <a:p>
            <a:pPr algn="l">
              <a:lnSpc>
                <a:spcPts val="6413"/>
              </a:lnSpc>
            </a:pPr>
            <a:r>
              <a:rPr lang="en-US" sz="4580" dirty="0">
                <a:solidFill>
                  <a:srgbClr val="FDFDFD"/>
                </a:solidFill>
                <a:latin typeface="Open Sans Extra Bold"/>
                <a:ea typeface="Open Sans Extra Bold"/>
                <a:cs typeface="Open Sans Extra Bold"/>
                <a:sym typeface="Open Sans Extra Bold"/>
              </a:rPr>
              <a:t>7. What do you do when you see suspicious activity on your account?</a:t>
            </a:r>
          </a:p>
          <a:p>
            <a:pPr marL="0" lvl="0" indent="0" algn="l">
              <a:lnSpc>
                <a:spcPts val="6553"/>
              </a:lnSpc>
              <a:spcBef>
                <a:spcPct val="0"/>
              </a:spcBef>
            </a:pPr>
            <a:endParaRPr lang="en-US" sz="4580" dirty="0">
              <a:solidFill>
                <a:srgbClr val="FDFDFD"/>
              </a:solidFill>
              <a:latin typeface="Open Sans Extra Bold"/>
              <a:ea typeface="Open Sans Extra Bold"/>
              <a:cs typeface="Open Sans Extra Bold"/>
              <a:sym typeface="Open Sans Extra Bold"/>
            </a:endParaRPr>
          </a:p>
        </p:txBody>
      </p:sp>
      <p:sp>
        <p:nvSpPr>
          <p:cNvPr id="9" name="Freeform 9"/>
          <p:cNvSpPr/>
          <p:nvPr/>
        </p:nvSpPr>
        <p:spPr>
          <a:xfrm>
            <a:off x="8618101" y="1767991"/>
            <a:ext cx="1424256" cy="1424256"/>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0" name="TextBox 10"/>
          <p:cNvSpPr txBox="1"/>
          <p:nvPr/>
        </p:nvSpPr>
        <p:spPr>
          <a:xfrm>
            <a:off x="10280481" y="2146126"/>
            <a:ext cx="6176209" cy="475579"/>
          </a:xfrm>
          <a:prstGeom prst="rect">
            <a:avLst/>
          </a:prstGeom>
        </p:spPr>
        <p:txBody>
          <a:bodyPr lIns="0" tIns="0" rIns="0" bIns="0" rtlCol="0" anchor="t">
            <a:spAutoFit/>
          </a:bodyPr>
          <a:lstStyle/>
          <a:p>
            <a:pPr algn="l">
              <a:lnSpc>
                <a:spcPts val="3919"/>
              </a:lnSpc>
            </a:pPr>
            <a:r>
              <a:rPr lang="en-US" sz="2799" spc="-55" dirty="0">
                <a:solidFill>
                  <a:srgbClr val="145DA0"/>
                </a:solidFill>
                <a:latin typeface="Poppins"/>
                <a:ea typeface="Poppins"/>
                <a:cs typeface="Poppins"/>
                <a:sym typeface="Poppins"/>
              </a:rPr>
              <a:t>Nothing, maybe it's a mistake</a:t>
            </a:r>
          </a:p>
        </p:txBody>
      </p:sp>
      <p:sp>
        <p:nvSpPr>
          <p:cNvPr id="11" name="TextBox 11"/>
          <p:cNvSpPr txBox="1"/>
          <p:nvPr/>
        </p:nvSpPr>
        <p:spPr>
          <a:xfrm>
            <a:off x="8763159" y="2041203"/>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a</a:t>
            </a:r>
          </a:p>
        </p:txBody>
      </p:sp>
      <p:sp>
        <p:nvSpPr>
          <p:cNvPr id="12" name="TextBox 12"/>
          <p:cNvSpPr txBox="1"/>
          <p:nvPr/>
        </p:nvSpPr>
        <p:spPr>
          <a:xfrm>
            <a:off x="10737523" y="4225750"/>
            <a:ext cx="6521777" cy="1500505"/>
          </a:xfrm>
          <a:prstGeom prst="rect">
            <a:avLst/>
          </a:prstGeom>
        </p:spPr>
        <p:txBody>
          <a:bodyPr lIns="0" tIns="0" rIns="0" bIns="0" rtlCol="0" anchor="t">
            <a:spAutoFit/>
          </a:bodyPr>
          <a:lstStyle/>
          <a:p>
            <a:pPr algn="l">
              <a:lnSpc>
                <a:spcPts val="3919"/>
              </a:lnSpc>
            </a:pPr>
            <a:r>
              <a:rPr lang="en-US" sz="2799" spc="-55" dirty="0">
                <a:solidFill>
                  <a:srgbClr val="145DA0"/>
                </a:solidFill>
                <a:latin typeface="Poppins"/>
                <a:ea typeface="Poppins"/>
                <a:cs typeface="Poppins"/>
                <a:sym typeface="Poppins"/>
              </a:rPr>
              <a:t>I change my password immediately and check my other accounts</a:t>
            </a:r>
          </a:p>
          <a:p>
            <a:pPr algn="l">
              <a:lnSpc>
                <a:spcPts val="3919"/>
              </a:lnSpc>
            </a:pPr>
            <a:endParaRPr lang="en-US" sz="2799" spc="-55" dirty="0">
              <a:solidFill>
                <a:srgbClr val="145DA0"/>
              </a:solidFill>
              <a:latin typeface="Poppins"/>
              <a:ea typeface="Poppins"/>
              <a:cs typeface="Poppins"/>
              <a:sym typeface="Poppins"/>
            </a:endParaRPr>
          </a:p>
        </p:txBody>
      </p:sp>
      <p:grpSp>
        <p:nvGrpSpPr>
          <p:cNvPr id="13" name="Group 13"/>
          <p:cNvGrpSpPr/>
          <p:nvPr/>
        </p:nvGrpSpPr>
        <p:grpSpPr>
          <a:xfrm>
            <a:off x="8998942" y="4095132"/>
            <a:ext cx="1424256" cy="1424256"/>
            <a:chOff x="0" y="0"/>
            <a:chExt cx="1899008" cy="1899008"/>
          </a:xfrm>
        </p:grpSpPr>
        <p:sp>
          <p:nvSpPr>
            <p:cNvPr id="14" name="Freeform 14"/>
            <p:cNvSpPr/>
            <p:nvPr/>
          </p:nvSpPr>
          <p:spPr>
            <a:xfrm>
              <a:off x="0" y="0"/>
              <a:ext cx="1899008" cy="1899008"/>
            </a:xfrm>
            <a:custGeom>
              <a:avLst/>
              <a:gdLst/>
              <a:ahLst/>
              <a:cxnLst/>
              <a:rect l="l" t="t" r="r" b="b"/>
              <a:pathLst>
                <a:path w="1899008" h="1899008">
                  <a:moveTo>
                    <a:pt x="0" y="0"/>
                  </a:moveTo>
                  <a:lnTo>
                    <a:pt x="1899008" y="0"/>
                  </a:lnTo>
                  <a:lnTo>
                    <a:pt x="1899008" y="1899008"/>
                  </a:lnTo>
                  <a:lnTo>
                    <a:pt x="0" y="189900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5" name="TextBox 15"/>
            <p:cNvSpPr txBox="1"/>
            <p:nvPr/>
          </p:nvSpPr>
          <p:spPr>
            <a:xfrm>
              <a:off x="193411" y="389683"/>
              <a:ext cx="1512186" cy="104344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b</a:t>
              </a:r>
            </a:p>
          </p:txBody>
        </p:sp>
      </p:grpSp>
      <p:grpSp>
        <p:nvGrpSpPr>
          <p:cNvPr id="16" name="Group 16"/>
          <p:cNvGrpSpPr/>
          <p:nvPr/>
        </p:nvGrpSpPr>
        <p:grpSpPr>
          <a:xfrm>
            <a:off x="8763159" y="6767162"/>
            <a:ext cx="1424256" cy="1424256"/>
            <a:chOff x="0" y="0"/>
            <a:chExt cx="1899008" cy="1899008"/>
          </a:xfrm>
        </p:grpSpPr>
        <p:sp>
          <p:nvSpPr>
            <p:cNvPr id="17" name="Freeform 17"/>
            <p:cNvSpPr/>
            <p:nvPr/>
          </p:nvSpPr>
          <p:spPr>
            <a:xfrm>
              <a:off x="0" y="0"/>
              <a:ext cx="1899008" cy="1899008"/>
            </a:xfrm>
            <a:custGeom>
              <a:avLst/>
              <a:gdLst/>
              <a:ahLst/>
              <a:cxnLst/>
              <a:rect l="l" t="t" r="r" b="b"/>
              <a:pathLst>
                <a:path w="1899008" h="1899008">
                  <a:moveTo>
                    <a:pt x="0" y="0"/>
                  </a:moveTo>
                  <a:lnTo>
                    <a:pt x="1899008" y="0"/>
                  </a:lnTo>
                  <a:lnTo>
                    <a:pt x="1899008" y="1899008"/>
                  </a:lnTo>
                  <a:lnTo>
                    <a:pt x="0" y="189900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8" name="TextBox 18"/>
            <p:cNvSpPr txBox="1"/>
            <p:nvPr/>
          </p:nvSpPr>
          <p:spPr>
            <a:xfrm>
              <a:off x="193411" y="389683"/>
              <a:ext cx="1512186" cy="104344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c</a:t>
              </a:r>
            </a:p>
          </p:txBody>
        </p:sp>
      </p:grpSp>
      <p:sp>
        <p:nvSpPr>
          <p:cNvPr id="19" name="TextBox 19"/>
          <p:cNvSpPr txBox="1"/>
          <p:nvPr/>
        </p:nvSpPr>
        <p:spPr>
          <a:xfrm>
            <a:off x="10425540" y="7035923"/>
            <a:ext cx="6552398" cy="1031240"/>
          </a:xfrm>
          <a:prstGeom prst="rect">
            <a:avLst/>
          </a:prstGeom>
        </p:spPr>
        <p:txBody>
          <a:bodyPr lIns="0" tIns="0" rIns="0" bIns="0" rtlCol="0" anchor="t">
            <a:spAutoFit/>
          </a:bodyPr>
          <a:lstStyle/>
          <a:p>
            <a:pPr algn="l">
              <a:lnSpc>
                <a:spcPts val="4060"/>
              </a:lnSpc>
            </a:pPr>
            <a:r>
              <a:rPr lang="en-US" sz="2900" spc="-58" dirty="0">
                <a:solidFill>
                  <a:srgbClr val="145DA0"/>
                </a:solidFill>
                <a:latin typeface="Poppins"/>
                <a:ea typeface="Poppins"/>
                <a:cs typeface="Poppins"/>
                <a:sym typeface="Poppins"/>
              </a:rPr>
              <a:t>I wait and see if the situation repeats itself</a:t>
            </a:r>
          </a:p>
        </p:txBody>
      </p:sp>
      <p:grpSp>
        <p:nvGrpSpPr>
          <p:cNvPr id="20" name="Group 20"/>
          <p:cNvGrpSpPr/>
          <p:nvPr/>
        </p:nvGrpSpPr>
        <p:grpSpPr>
          <a:xfrm>
            <a:off x="7905455" y="2656032"/>
            <a:ext cx="373607" cy="37360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2" name="TextBox 22"/>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3" name="Group 23"/>
          <p:cNvGrpSpPr/>
          <p:nvPr/>
        </p:nvGrpSpPr>
        <p:grpSpPr>
          <a:xfrm>
            <a:off x="8315313" y="4180490"/>
            <a:ext cx="373607" cy="373607"/>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5" name="TextBox 25"/>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6" name="Group 26"/>
          <p:cNvGrpSpPr/>
          <p:nvPr/>
        </p:nvGrpSpPr>
        <p:grpSpPr>
          <a:xfrm>
            <a:off x="7944228" y="7402839"/>
            <a:ext cx="373607" cy="373607"/>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8" name="TextBox 28"/>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9" name="Group 29"/>
          <p:cNvGrpSpPr/>
          <p:nvPr/>
        </p:nvGrpSpPr>
        <p:grpSpPr>
          <a:xfrm>
            <a:off x="8309460" y="5760481"/>
            <a:ext cx="373607" cy="37360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31" name="TextBox 31"/>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sp>
        <p:nvSpPr>
          <p:cNvPr id="32" name="Google Shape;129;p2">
            <a:extLst>
              <a:ext uri="{FF2B5EF4-FFF2-40B4-BE49-F238E27FC236}">
                <a16:creationId xmlns:a16="http://schemas.microsoft.com/office/drawing/2014/main" id="{6C51A07E-B5EA-AD72-4571-9B21B862A523}"/>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4">
              <a:alphaModFix/>
            </a:blip>
            <a:stretch>
              <a:fillRect/>
            </a:stretch>
          </a:blipFill>
          <a:ln>
            <a:noFill/>
          </a:ln>
        </p:spPr>
        <p:txBody>
          <a:bodyPr/>
          <a:lstStyle/>
          <a:p>
            <a:endParaRPr lang="pl-PL"/>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99" b="-8000"/>
            </a:stretch>
          </a:blipFill>
        </p:spPr>
        <p:txBody>
          <a:bodyPr/>
          <a:lstStyle/>
          <a:p>
            <a:endParaRPr lang="pl-PL"/>
          </a:p>
        </p:txBody>
      </p:sp>
      <p:sp>
        <p:nvSpPr>
          <p:cNvPr id="3" name="Freeform 3"/>
          <p:cNvSpPr/>
          <p:nvPr/>
        </p:nvSpPr>
        <p:spPr>
          <a:xfrm rot="5400000">
            <a:off x="8990215" y="810330"/>
            <a:ext cx="8541900" cy="8666340"/>
          </a:xfrm>
          <a:custGeom>
            <a:avLst/>
            <a:gdLst/>
            <a:ahLst/>
            <a:cxnLst/>
            <a:rect l="l" t="t" r="r" b="b"/>
            <a:pathLst>
              <a:path w="8541900" h="8666340">
                <a:moveTo>
                  <a:pt x="0" y="0"/>
                </a:moveTo>
                <a:lnTo>
                  <a:pt x="8541901" y="0"/>
                </a:lnTo>
                <a:lnTo>
                  <a:pt x="8541901" y="8666340"/>
                </a:lnTo>
                <a:lnTo>
                  <a:pt x="0" y="8666340"/>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txBody>
          <a:bodyPr/>
          <a:lstStyle/>
          <a:p>
            <a:endParaRPr lang="pl-PL"/>
          </a:p>
        </p:txBody>
      </p:sp>
      <p:sp>
        <p:nvSpPr>
          <p:cNvPr id="4" name="Freeform 4"/>
          <p:cNvSpPr/>
          <p:nvPr/>
        </p:nvSpPr>
        <p:spPr>
          <a:xfrm rot="5400000">
            <a:off x="2832861" y="810330"/>
            <a:ext cx="8541900" cy="8666340"/>
          </a:xfrm>
          <a:custGeom>
            <a:avLst/>
            <a:gdLst/>
            <a:ahLst/>
            <a:cxnLst/>
            <a:rect l="l" t="t" r="r" b="b"/>
            <a:pathLst>
              <a:path w="8541900" h="8666340">
                <a:moveTo>
                  <a:pt x="0" y="0"/>
                </a:moveTo>
                <a:lnTo>
                  <a:pt x="8541900" y="0"/>
                </a:lnTo>
                <a:lnTo>
                  <a:pt x="8541900" y="8666340"/>
                </a:lnTo>
                <a:lnTo>
                  <a:pt x="0" y="8666340"/>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txBody>
          <a:bodyPr/>
          <a:lstStyle/>
          <a:p>
            <a:endParaRPr lang="pl-PL"/>
          </a:p>
        </p:txBody>
      </p:sp>
      <p:grpSp>
        <p:nvGrpSpPr>
          <p:cNvPr id="5" name="Group 5"/>
          <p:cNvGrpSpPr/>
          <p:nvPr/>
        </p:nvGrpSpPr>
        <p:grpSpPr>
          <a:xfrm>
            <a:off x="931207" y="2211978"/>
            <a:ext cx="16425586" cy="7460559"/>
            <a:chOff x="0" y="0"/>
            <a:chExt cx="4326080" cy="1964921"/>
          </a:xfrm>
        </p:grpSpPr>
        <p:sp>
          <p:nvSpPr>
            <p:cNvPr id="6" name="Freeform 6"/>
            <p:cNvSpPr/>
            <p:nvPr/>
          </p:nvSpPr>
          <p:spPr>
            <a:xfrm>
              <a:off x="0" y="0"/>
              <a:ext cx="4326080" cy="1964921"/>
            </a:xfrm>
            <a:custGeom>
              <a:avLst/>
              <a:gdLst/>
              <a:ahLst/>
              <a:cxnLst/>
              <a:rect l="l" t="t" r="r" b="b"/>
              <a:pathLst>
                <a:path w="4326080" h="1964921">
                  <a:moveTo>
                    <a:pt x="0" y="0"/>
                  </a:moveTo>
                  <a:lnTo>
                    <a:pt x="4326080" y="0"/>
                  </a:lnTo>
                  <a:lnTo>
                    <a:pt x="4326080" y="1964921"/>
                  </a:lnTo>
                  <a:lnTo>
                    <a:pt x="0" y="1964921"/>
                  </a:lnTo>
                  <a:close/>
                </a:path>
              </a:pathLst>
            </a:custGeom>
            <a:solidFill>
              <a:srgbClr val="145DA0"/>
            </a:solidFill>
            <a:ln w="38100" cap="sq">
              <a:solidFill>
                <a:srgbClr val="FFFFFF"/>
              </a:solidFill>
              <a:prstDash val="solid"/>
              <a:miter/>
            </a:ln>
          </p:spPr>
          <p:txBody>
            <a:bodyPr/>
            <a:lstStyle/>
            <a:p>
              <a:endParaRPr lang="pl-PL"/>
            </a:p>
          </p:txBody>
        </p:sp>
        <p:sp>
          <p:nvSpPr>
            <p:cNvPr id="7" name="TextBox 7"/>
            <p:cNvSpPr txBox="1"/>
            <p:nvPr/>
          </p:nvSpPr>
          <p:spPr>
            <a:xfrm>
              <a:off x="0" y="-38100"/>
              <a:ext cx="4326080" cy="2003021"/>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442586" y="209462"/>
            <a:ext cx="13237406" cy="1817791"/>
          </a:xfrm>
          <a:prstGeom prst="rect">
            <a:avLst/>
          </a:prstGeom>
        </p:spPr>
        <p:txBody>
          <a:bodyPr lIns="0" tIns="0" rIns="0" bIns="0" rtlCol="0" anchor="t">
            <a:spAutoFit/>
          </a:bodyPr>
          <a:lstStyle/>
          <a:p>
            <a:pPr marL="0" lvl="0" indent="0" algn="ctr">
              <a:lnSpc>
                <a:spcPts val="14781"/>
              </a:lnSpc>
              <a:spcBef>
                <a:spcPct val="0"/>
              </a:spcBef>
            </a:pPr>
            <a:r>
              <a:rPr lang="en-US" sz="10558" dirty="0">
                <a:solidFill>
                  <a:srgbClr val="FFFFFF"/>
                </a:solidFill>
                <a:latin typeface="Open Sans Extra Bold"/>
                <a:ea typeface="Open Sans Extra Bold"/>
                <a:cs typeface="Open Sans Extra Bold"/>
                <a:sym typeface="Open Sans Extra Bold"/>
              </a:rPr>
              <a:t>Quiz result</a:t>
            </a:r>
          </a:p>
        </p:txBody>
      </p:sp>
      <p:sp>
        <p:nvSpPr>
          <p:cNvPr id="9" name="TextBox 9"/>
          <p:cNvSpPr txBox="1"/>
          <p:nvPr/>
        </p:nvSpPr>
        <p:spPr>
          <a:xfrm>
            <a:off x="2133600" y="3222020"/>
            <a:ext cx="14325937" cy="5230471"/>
          </a:xfrm>
          <a:prstGeom prst="rect">
            <a:avLst/>
          </a:prstGeom>
        </p:spPr>
        <p:txBody>
          <a:bodyPr lIns="0" tIns="0" rIns="0" bIns="0" rtlCol="0" anchor="t">
            <a:spAutoFit/>
          </a:bodyPr>
          <a:lstStyle/>
          <a:p>
            <a:pPr algn="l">
              <a:lnSpc>
                <a:spcPts val="4059"/>
              </a:lnSpc>
            </a:pPr>
            <a:r>
              <a:rPr lang="en-US" sz="2899" b="1" spc="-5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rPr>
              <a:t>The advantage of the "a" answer: </a:t>
            </a:r>
            <a:r>
              <a:rPr lang="en-US" sz="2899" spc="-5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rPr>
              <a:t>You have a lot to improve, hackers can take advantage of your weak security. Increase awareness of threats and introduce better habits.</a:t>
            </a:r>
          </a:p>
          <a:p>
            <a:pPr algn="l">
              <a:lnSpc>
                <a:spcPts val="4059"/>
              </a:lnSpc>
            </a:pPr>
            <a:endParaRPr lang="en-US" sz="2899" spc="-5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a:endParaRPr>
          </a:p>
          <a:p>
            <a:pPr algn="l">
              <a:lnSpc>
                <a:spcPts val="4059"/>
              </a:lnSpc>
            </a:pPr>
            <a:r>
              <a:rPr lang="en-US" sz="2899" b="1" spc="-5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rPr>
              <a:t>Advantage of "b" answer: </a:t>
            </a:r>
            <a:r>
              <a:rPr lang="en-US" sz="2899" spc="-5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rPr>
              <a:t>You are well prepared and aware of the risks, but it is always worth deepening your knowledge of online security.</a:t>
            </a:r>
            <a:br>
              <a:rPr lang="pl-PL" sz="2899" spc="-5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rPr>
            </a:br>
            <a:endParaRPr lang="en-US" sz="2899" spc="-5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endParaRPr>
          </a:p>
          <a:p>
            <a:pPr algn="l">
              <a:lnSpc>
                <a:spcPts val="4059"/>
              </a:lnSpc>
            </a:pPr>
            <a:r>
              <a:rPr lang="en-US" sz="2899" b="1" spc="-5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rPr>
              <a:t>Advantage of "c" answer: </a:t>
            </a:r>
            <a:r>
              <a:rPr lang="en-US" sz="2899" spc="-5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rPr>
              <a:t>You have basic knowledge, but there is still room for improvement. Work to strengthen the security of your accounts and devices.</a:t>
            </a:r>
          </a:p>
          <a:p>
            <a:pPr marL="0" lvl="0" indent="0" algn="l">
              <a:lnSpc>
                <a:spcPts val="4059"/>
              </a:lnSpc>
              <a:spcBef>
                <a:spcPct val="0"/>
              </a:spcBef>
            </a:pPr>
            <a:endParaRPr lang="en-US" sz="2899" spc="-57" dirty="0">
              <a:solidFill>
                <a:srgbClr val="FFFFFF"/>
              </a:solidFill>
              <a:latin typeface="Poppins"/>
              <a:ea typeface="Poppins"/>
              <a:cs typeface="Poppins"/>
              <a:sym typeface="Poppins"/>
            </a:endParaRPr>
          </a:p>
        </p:txBody>
      </p:sp>
      <p:grpSp>
        <p:nvGrpSpPr>
          <p:cNvPr id="10" name="Group 10"/>
          <p:cNvGrpSpPr/>
          <p:nvPr/>
        </p:nvGrpSpPr>
        <p:grpSpPr>
          <a:xfrm>
            <a:off x="15573718" y="7940477"/>
            <a:ext cx="4693046" cy="469304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pl-PL"/>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3" name="Google Shape;129;p2">
            <a:extLst>
              <a:ext uri="{FF2B5EF4-FFF2-40B4-BE49-F238E27FC236}">
                <a16:creationId xmlns:a16="http://schemas.microsoft.com/office/drawing/2014/main" id="{97F22EF8-58AF-458F-35CE-39857FC9FBFB}"/>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5">
              <a:alphaModFix/>
            </a:blip>
            <a:stretch>
              <a:fillRect/>
            </a:stretch>
          </a:blipFill>
          <a:ln>
            <a:noFill/>
          </a:ln>
        </p:spPr>
        <p:txBody>
          <a:bodyPr/>
          <a:lstStyle/>
          <a:p>
            <a:endParaRPr lang="pl-PL"/>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3367558" y="310802"/>
            <a:ext cx="11552885" cy="5105887"/>
            <a:chOff x="0" y="0"/>
            <a:chExt cx="3042735" cy="1344760"/>
          </a:xfrm>
        </p:grpSpPr>
        <p:sp>
          <p:nvSpPr>
            <p:cNvPr id="3" name="Freeform 3"/>
            <p:cNvSpPr/>
            <p:nvPr/>
          </p:nvSpPr>
          <p:spPr>
            <a:xfrm>
              <a:off x="0" y="0"/>
              <a:ext cx="3042735" cy="1344760"/>
            </a:xfrm>
            <a:custGeom>
              <a:avLst/>
              <a:gdLst/>
              <a:ahLst/>
              <a:cxnLst/>
              <a:rect l="l" t="t" r="r" b="b"/>
              <a:pathLst>
                <a:path w="3042735" h="1344760">
                  <a:moveTo>
                    <a:pt x="0" y="0"/>
                  </a:moveTo>
                  <a:lnTo>
                    <a:pt x="3042735" y="0"/>
                  </a:lnTo>
                  <a:lnTo>
                    <a:pt x="3042735" y="1344760"/>
                  </a:lnTo>
                  <a:lnTo>
                    <a:pt x="0" y="1344760"/>
                  </a:lnTo>
                  <a:close/>
                </a:path>
              </a:pathLst>
            </a:custGeom>
            <a:solidFill>
              <a:srgbClr val="002060"/>
            </a:solidFill>
            <a:ln cap="sq">
              <a:solidFill>
                <a:srgbClr val="002060"/>
              </a:solidFill>
              <a:prstDash val="solid"/>
              <a:miter/>
            </a:ln>
          </p:spPr>
          <p:txBody>
            <a:bodyPr/>
            <a:lstStyle/>
            <a:p>
              <a:endParaRPr lang="pl-PL" dirty="0"/>
            </a:p>
          </p:txBody>
        </p:sp>
        <p:sp>
          <p:nvSpPr>
            <p:cNvPr id="4" name="TextBox 4"/>
            <p:cNvSpPr txBox="1"/>
            <p:nvPr/>
          </p:nvSpPr>
          <p:spPr>
            <a:xfrm>
              <a:off x="0" y="-38100"/>
              <a:ext cx="3042735" cy="1382860"/>
            </a:xfrm>
            <a:prstGeom prst="rect">
              <a:avLst/>
            </a:prstGeom>
            <a:ln>
              <a:solidFill>
                <a:srgbClr val="002060"/>
              </a:solidFill>
            </a:ln>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a:off x="-188217" y="9258300"/>
            <a:ext cx="18476217" cy="1028700"/>
            <a:chOff x="0" y="0"/>
            <a:chExt cx="4866164" cy="270933"/>
          </a:xfrm>
        </p:grpSpPr>
        <p:sp>
          <p:nvSpPr>
            <p:cNvPr id="6" name="Freeform 6"/>
            <p:cNvSpPr/>
            <p:nvPr/>
          </p:nvSpPr>
          <p:spPr>
            <a:xfrm>
              <a:off x="0" y="0"/>
              <a:ext cx="4866164" cy="270933"/>
            </a:xfrm>
            <a:custGeom>
              <a:avLst/>
              <a:gdLst/>
              <a:ahLst/>
              <a:cxnLst/>
              <a:rect l="l" t="t" r="r" b="b"/>
              <a:pathLst>
                <a:path w="4866164" h="270933">
                  <a:moveTo>
                    <a:pt x="0" y="0"/>
                  </a:moveTo>
                  <a:lnTo>
                    <a:pt x="4866164" y="0"/>
                  </a:lnTo>
                  <a:lnTo>
                    <a:pt x="4866164" y="270933"/>
                  </a:lnTo>
                  <a:lnTo>
                    <a:pt x="0" y="270933"/>
                  </a:lnTo>
                  <a:close/>
                </a:path>
              </a:pathLst>
            </a:custGeom>
            <a:solidFill>
              <a:srgbClr val="002060"/>
            </a:solidFill>
            <a:ln cap="sq">
              <a:noFill/>
              <a:prstDash val="solid"/>
              <a:miter/>
            </a:ln>
          </p:spPr>
          <p:txBody>
            <a:bodyPr/>
            <a:lstStyle/>
            <a:p>
              <a:endParaRPr lang="pl-PL" dirty="0"/>
            </a:p>
          </p:txBody>
        </p:sp>
        <p:sp>
          <p:nvSpPr>
            <p:cNvPr id="7" name="TextBox 7"/>
            <p:cNvSpPr txBox="1"/>
            <p:nvPr/>
          </p:nvSpPr>
          <p:spPr>
            <a:xfrm>
              <a:off x="0" y="-38100"/>
              <a:ext cx="4866164" cy="30903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8" name="Freeform 8"/>
          <p:cNvSpPr/>
          <p:nvPr/>
        </p:nvSpPr>
        <p:spPr>
          <a:xfrm>
            <a:off x="345950" y="3215084"/>
            <a:ext cx="6043216" cy="6043216"/>
          </a:xfrm>
          <a:custGeom>
            <a:avLst/>
            <a:gdLst/>
            <a:ahLst/>
            <a:cxnLst/>
            <a:rect l="l" t="t" r="r" b="b"/>
            <a:pathLst>
              <a:path w="6043216" h="6043216">
                <a:moveTo>
                  <a:pt x="0" y="0"/>
                </a:moveTo>
                <a:lnTo>
                  <a:pt x="6043216" y="0"/>
                </a:lnTo>
                <a:lnTo>
                  <a:pt x="6043216" y="6043216"/>
                </a:lnTo>
                <a:lnTo>
                  <a:pt x="0" y="6043216"/>
                </a:lnTo>
                <a:lnTo>
                  <a:pt x="0" y="0"/>
                </a:lnTo>
                <a:close/>
              </a:path>
            </a:pathLst>
          </a:custGeom>
          <a:blipFill>
            <a:blip r:embed="rId3"/>
            <a:stretch>
              <a:fillRect/>
            </a:stretch>
          </a:blipFill>
        </p:spPr>
        <p:txBody>
          <a:bodyPr/>
          <a:lstStyle/>
          <a:p>
            <a:endParaRPr lang="pl-PL"/>
          </a:p>
        </p:txBody>
      </p:sp>
      <p:sp>
        <p:nvSpPr>
          <p:cNvPr id="9" name="Freeform 9"/>
          <p:cNvSpPr/>
          <p:nvPr/>
        </p:nvSpPr>
        <p:spPr>
          <a:xfrm>
            <a:off x="11898834" y="3215084"/>
            <a:ext cx="6043216" cy="6043216"/>
          </a:xfrm>
          <a:custGeom>
            <a:avLst/>
            <a:gdLst/>
            <a:ahLst/>
            <a:cxnLst/>
            <a:rect l="l" t="t" r="r" b="b"/>
            <a:pathLst>
              <a:path w="6043216" h="6043216">
                <a:moveTo>
                  <a:pt x="0" y="0"/>
                </a:moveTo>
                <a:lnTo>
                  <a:pt x="6043216" y="0"/>
                </a:lnTo>
                <a:lnTo>
                  <a:pt x="6043216" y="6043216"/>
                </a:lnTo>
                <a:lnTo>
                  <a:pt x="0" y="6043216"/>
                </a:lnTo>
                <a:lnTo>
                  <a:pt x="0" y="0"/>
                </a:lnTo>
                <a:close/>
              </a:path>
            </a:pathLst>
          </a:custGeom>
          <a:blipFill>
            <a:blip r:embed="rId4"/>
            <a:stretch>
              <a:fillRect/>
            </a:stretch>
          </a:blipFill>
        </p:spPr>
        <p:txBody>
          <a:bodyPr/>
          <a:lstStyle/>
          <a:p>
            <a:endParaRPr lang="pl-PL"/>
          </a:p>
        </p:txBody>
      </p:sp>
      <p:sp>
        <p:nvSpPr>
          <p:cNvPr id="10" name="TextBox 10"/>
          <p:cNvSpPr txBox="1"/>
          <p:nvPr/>
        </p:nvSpPr>
        <p:spPr>
          <a:xfrm>
            <a:off x="5942030" y="1348452"/>
            <a:ext cx="6403940" cy="2346260"/>
          </a:xfrm>
          <a:prstGeom prst="rect">
            <a:avLst/>
          </a:prstGeom>
        </p:spPr>
        <p:txBody>
          <a:bodyPr lIns="0" tIns="0" rIns="0" bIns="0" rtlCol="0" anchor="t">
            <a:spAutoFit/>
          </a:bodyPr>
          <a:lstStyle/>
          <a:p>
            <a:pPr marL="0" lvl="0" indent="0" algn="ctr">
              <a:lnSpc>
                <a:spcPts val="9430"/>
              </a:lnSpc>
              <a:spcBef>
                <a:spcPct val="0"/>
              </a:spcBef>
            </a:pPr>
            <a:r>
              <a:rPr lang="en-US" sz="6736" dirty="0">
                <a:solidFill>
                  <a:srgbClr val="FDFDFD"/>
                </a:solidFill>
                <a:latin typeface="Open Sans Extra Bold"/>
                <a:ea typeface="Open Sans Extra Bold"/>
                <a:cs typeface="Open Sans Extra Bold"/>
                <a:sym typeface="Open Sans Extra Bold"/>
              </a:rPr>
              <a:t>Who is a hacker?</a:t>
            </a:r>
          </a:p>
        </p:txBody>
      </p:sp>
      <p:sp>
        <p:nvSpPr>
          <p:cNvPr id="11" name="TextBox 11"/>
          <p:cNvSpPr txBox="1"/>
          <p:nvPr/>
        </p:nvSpPr>
        <p:spPr>
          <a:xfrm>
            <a:off x="6465283" y="6799912"/>
            <a:ext cx="5169218" cy="448311"/>
          </a:xfrm>
          <a:prstGeom prst="rect">
            <a:avLst/>
          </a:prstGeom>
        </p:spPr>
        <p:txBody>
          <a:bodyPr lIns="0" tIns="0" rIns="0" bIns="0" rtlCol="0" anchor="t">
            <a:spAutoFit/>
          </a:bodyPr>
          <a:lstStyle/>
          <a:p>
            <a:pPr algn="ctr">
              <a:lnSpc>
                <a:spcPts val="3639"/>
              </a:lnSpc>
              <a:spcBef>
                <a:spcPct val="0"/>
              </a:spcBef>
            </a:pPr>
            <a:r>
              <a:rPr lang="en-US" sz="2599" b="1" dirty="0">
                <a:solidFill>
                  <a:srgbClr val="051D40"/>
                </a:solidFill>
                <a:latin typeface="Open Sans Extra Bold"/>
                <a:ea typeface="Open Sans Extra Bold"/>
                <a:cs typeface="Open Sans Extra Bold"/>
                <a:sym typeface="Open Sans Extra Bold"/>
              </a:rPr>
              <a:t>Expectations vs Reality</a:t>
            </a:r>
          </a:p>
        </p:txBody>
      </p:sp>
      <p:grpSp>
        <p:nvGrpSpPr>
          <p:cNvPr id="12" name="Group 12"/>
          <p:cNvGrpSpPr/>
          <p:nvPr/>
        </p:nvGrpSpPr>
        <p:grpSpPr>
          <a:xfrm>
            <a:off x="15218894" y="-4382244"/>
            <a:ext cx="4693046" cy="469304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pl-PL"/>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5573718" y="7940477"/>
            <a:ext cx="4693046" cy="469304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pl-PL"/>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8" name="Google Shape;129;p2">
            <a:extLst>
              <a:ext uri="{FF2B5EF4-FFF2-40B4-BE49-F238E27FC236}">
                <a16:creationId xmlns:a16="http://schemas.microsoft.com/office/drawing/2014/main" id="{EA73BB25-A683-1C44-D508-18556CC13B82}"/>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5">
              <a:alphaModFix/>
            </a:blip>
            <a:stretch>
              <a:fillRect/>
            </a:stretch>
          </a:blipFill>
          <a:ln>
            <a:noFill/>
          </a:ln>
        </p:spPr>
        <p:txBody>
          <a:bodyPr/>
          <a:lstStyle/>
          <a:p>
            <a:endParaRPr lang="pl-PL"/>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2533058" y="-2595604"/>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060">
                <a:alpha val="0"/>
              </a:srgbClr>
            </a:solidFill>
            <a:ln w="952500" cap="sq">
              <a:solidFill>
                <a:srgbClr val="002060"/>
              </a:solidFill>
              <a:prstDash val="solid"/>
              <a:miter/>
            </a:ln>
          </p:spPr>
          <p:txBody>
            <a:bodyPr/>
            <a:lstStyle/>
            <a:p>
              <a:endParaRPr lang="pl-PL" dirty="0"/>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39603" y="1122782"/>
            <a:ext cx="7019697" cy="10556306"/>
            <a:chOff x="0" y="0"/>
            <a:chExt cx="660400" cy="993118"/>
          </a:xfrm>
        </p:grpSpPr>
        <p:sp>
          <p:nvSpPr>
            <p:cNvPr id="6" name="Freeform 6"/>
            <p:cNvSpPr/>
            <p:nvPr/>
          </p:nvSpPr>
          <p:spPr>
            <a:xfrm>
              <a:off x="0" y="0"/>
              <a:ext cx="660400" cy="993118"/>
            </a:xfrm>
            <a:custGeom>
              <a:avLst/>
              <a:gdLst/>
              <a:ahLst/>
              <a:cxnLst/>
              <a:rect l="l" t="t" r="r" b="b"/>
              <a:pathLst>
                <a:path w="660400" h="993118">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2507"/>
                  </a:cubicBezTo>
                  <a:lnTo>
                    <a:pt x="660400" y="993118"/>
                  </a:lnTo>
                  <a:lnTo>
                    <a:pt x="0" y="993118"/>
                  </a:lnTo>
                  <a:lnTo>
                    <a:pt x="0" y="332998"/>
                  </a:lnTo>
                  <a:cubicBezTo>
                    <a:pt x="1782" y="185660"/>
                    <a:pt x="93019" y="64045"/>
                    <a:pt x="220252" y="19070"/>
                  </a:cubicBezTo>
                  <a:close/>
                </a:path>
              </a:pathLst>
            </a:custGeom>
            <a:solidFill>
              <a:srgbClr val="002060"/>
            </a:solidFill>
          </p:spPr>
          <p:txBody>
            <a:bodyPr/>
            <a:lstStyle/>
            <a:p>
              <a:endParaRPr lang="pl-PL" dirty="0"/>
            </a:p>
          </p:txBody>
        </p:sp>
        <p:sp>
          <p:nvSpPr>
            <p:cNvPr id="7" name="TextBox 7"/>
            <p:cNvSpPr txBox="1"/>
            <p:nvPr/>
          </p:nvSpPr>
          <p:spPr>
            <a:xfrm>
              <a:off x="0" y="88900"/>
              <a:ext cx="660400" cy="90421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586803" y="3221750"/>
            <a:ext cx="12358206" cy="6488058"/>
          </a:xfrm>
          <a:custGeom>
            <a:avLst/>
            <a:gdLst/>
            <a:ahLst/>
            <a:cxnLst/>
            <a:rect l="l" t="t" r="r" b="b"/>
            <a:pathLst>
              <a:path w="12358206" h="6488058">
                <a:moveTo>
                  <a:pt x="0" y="0"/>
                </a:moveTo>
                <a:lnTo>
                  <a:pt x="12358206" y="0"/>
                </a:lnTo>
                <a:lnTo>
                  <a:pt x="12358206" y="6488059"/>
                </a:lnTo>
                <a:lnTo>
                  <a:pt x="0" y="6488059"/>
                </a:lnTo>
                <a:lnTo>
                  <a:pt x="0" y="0"/>
                </a:lnTo>
                <a:close/>
              </a:path>
            </a:pathLst>
          </a:custGeom>
          <a:blipFill>
            <a:blip r:embed="rId2"/>
            <a:stretch>
              <a:fillRect/>
            </a:stretch>
          </a:blipFill>
        </p:spPr>
        <p:txBody>
          <a:bodyPr/>
          <a:lstStyle/>
          <a:p>
            <a:endParaRPr lang="pl-PL"/>
          </a:p>
        </p:txBody>
      </p:sp>
      <p:sp>
        <p:nvSpPr>
          <p:cNvPr id="9" name="TextBox 9"/>
          <p:cNvSpPr txBox="1"/>
          <p:nvPr/>
        </p:nvSpPr>
        <p:spPr>
          <a:xfrm>
            <a:off x="2248394" y="1657388"/>
            <a:ext cx="8414772" cy="880109"/>
          </a:xfrm>
          <a:prstGeom prst="rect">
            <a:avLst/>
          </a:prstGeom>
        </p:spPr>
        <p:txBody>
          <a:bodyPr lIns="0" tIns="0" rIns="0" bIns="0" rtlCol="0" anchor="t">
            <a:spAutoFit/>
          </a:bodyPr>
          <a:lstStyle/>
          <a:p>
            <a:pPr algn="l">
              <a:lnSpc>
                <a:spcPts val="7140"/>
              </a:lnSpc>
              <a:spcBef>
                <a:spcPct val="0"/>
              </a:spcBef>
            </a:pPr>
            <a:r>
              <a:rPr lang="en-US" sz="5100" dirty="0">
                <a:solidFill>
                  <a:srgbClr val="051D40"/>
                </a:solidFill>
                <a:latin typeface="Open Sans Extra Bold"/>
                <a:ea typeface="Open Sans Extra Bold"/>
                <a:cs typeface="Open Sans Extra Bold"/>
                <a:sym typeface="Open Sans Extra Bold"/>
              </a:rPr>
              <a:t>Cracking passwords</a:t>
            </a:r>
          </a:p>
        </p:txBody>
      </p:sp>
      <p:sp>
        <p:nvSpPr>
          <p:cNvPr id="10" name="TextBox 10"/>
          <p:cNvSpPr txBox="1"/>
          <p:nvPr/>
        </p:nvSpPr>
        <p:spPr>
          <a:xfrm>
            <a:off x="222636" y="9758650"/>
            <a:ext cx="10092022" cy="387984"/>
          </a:xfrm>
          <a:prstGeom prst="rect">
            <a:avLst/>
          </a:prstGeom>
        </p:spPr>
        <p:txBody>
          <a:bodyPr lIns="0" tIns="0" rIns="0" bIns="0" rtlCol="0" anchor="t">
            <a:spAutoFit/>
          </a:bodyPr>
          <a:lstStyle/>
          <a:p>
            <a:pPr algn="l">
              <a:lnSpc>
                <a:spcPts val="3290"/>
              </a:lnSpc>
              <a:spcBef>
                <a:spcPct val="0"/>
              </a:spcBef>
            </a:pPr>
            <a:r>
              <a:rPr lang="en-US" sz="2350">
                <a:solidFill>
                  <a:srgbClr val="051D40"/>
                </a:solidFill>
                <a:latin typeface="Open Sans Extra Bold"/>
                <a:ea typeface="Open Sans Extra Bold"/>
                <a:cs typeface="Open Sans Extra Bold"/>
                <a:sym typeface="Open Sans Extra Bold"/>
              </a:rPr>
              <a:t>Link: https://www.hivesystems.com/password-table </a:t>
            </a:r>
          </a:p>
        </p:txBody>
      </p:sp>
      <p:sp>
        <p:nvSpPr>
          <p:cNvPr id="11" name="Google Shape;129;p2">
            <a:extLst>
              <a:ext uri="{FF2B5EF4-FFF2-40B4-BE49-F238E27FC236}">
                <a16:creationId xmlns:a16="http://schemas.microsoft.com/office/drawing/2014/main" id="{A0DBD4B3-049D-E4B0-5B40-3F9BD200AB00}"/>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3">
              <a:alphaModFix/>
            </a:blip>
            <a:stretch>
              <a:fillRect/>
            </a:stretch>
          </a:blipFill>
          <a:ln>
            <a:noFill/>
          </a:ln>
        </p:spPr>
        <p:txBody>
          <a:bodyPr/>
          <a:lstStyle/>
          <a:p>
            <a:endParaRPr lang="pl-PL"/>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02060"/>
              </a:solidFill>
              <a:prstDash val="solid"/>
              <a:miter/>
            </a:ln>
          </p:spPr>
          <p:txBody>
            <a:bodyPr/>
            <a:lstStyle/>
            <a:p>
              <a:endParaRPr lang="pl-PL"/>
            </a:p>
          </p:txBody>
        </p:sp>
        <p:sp>
          <p:nvSpPr>
            <p:cNvPr id="4" name="TextBox 4"/>
            <p:cNvSpPr txBox="1"/>
            <p:nvPr/>
          </p:nvSpPr>
          <p:spPr>
            <a:xfrm>
              <a:off x="76200" y="38100"/>
              <a:ext cx="660400" cy="698500"/>
            </a:xfrm>
            <a:prstGeom prst="rect">
              <a:avLst/>
            </a:prstGeom>
            <a:ln>
              <a:solidFill>
                <a:srgbClr val="002060"/>
              </a:solidFill>
            </a:ln>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5622" y="3357173"/>
            <a:ext cx="6466630" cy="10556306"/>
            <a:chOff x="0" y="0"/>
            <a:chExt cx="608368" cy="993118"/>
          </a:xfrm>
        </p:grpSpPr>
        <p:sp>
          <p:nvSpPr>
            <p:cNvPr id="6" name="Freeform 6"/>
            <p:cNvSpPr/>
            <p:nvPr/>
          </p:nvSpPr>
          <p:spPr>
            <a:xfrm>
              <a:off x="0" y="0"/>
              <a:ext cx="608368" cy="993118"/>
            </a:xfrm>
            <a:custGeom>
              <a:avLst/>
              <a:gdLst/>
              <a:ahLst/>
              <a:cxnLst/>
              <a:rect l="l" t="t" r="r" b="b"/>
              <a:pathLst>
                <a:path w="608368" h="993118">
                  <a:moveTo>
                    <a:pt x="202899" y="19070"/>
                  </a:moveTo>
                  <a:cubicBezTo>
                    <a:pt x="233988" y="7556"/>
                    <a:pt x="269547" y="0"/>
                    <a:pt x="304348" y="0"/>
                  </a:cubicBezTo>
                  <a:cubicBezTo>
                    <a:pt x="339150" y="0"/>
                    <a:pt x="372639" y="6476"/>
                    <a:pt x="403499" y="17990"/>
                  </a:cubicBezTo>
                  <a:cubicBezTo>
                    <a:pt x="404157" y="18350"/>
                    <a:pt x="404813" y="18350"/>
                    <a:pt x="405469" y="18710"/>
                  </a:cubicBezTo>
                  <a:cubicBezTo>
                    <a:pt x="521365" y="64765"/>
                    <a:pt x="606727" y="186379"/>
                    <a:pt x="608368" y="332507"/>
                  </a:cubicBezTo>
                  <a:lnTo>
                    <a:pt x="608368" y="993118"/>
                  </a:lnTo>
                  <a:lnTo>
                    <a:pt x="0" y="993118"/>
                  </a:lnTo>
                  <a:lnTo>
                    <a:pt x="0" y="332998"/>
                  </a:lnTo>
                  <a:cubicBezTo>
                    <a:pt x="1642" y="185660"/>
                    <a:pt x="85690" y="64045"/>
                    <a:pt x="202899" y="19070"/>
                  </a:cubicBezTo>
                  <a:close/>
                </a:path>
              </a:pathLst>
            </a:custGeom>
            <a:solidFill>
              <a:schemeClr val="tx2"/>
            </a:solidFill>
          </p:spPr>
          <p:txBody>
            <a:bodyPr/>
            <a:lstStyle/>
            <a:p>
              <a:endParaRPr lang="pl-PL"/>
            </a:p>
          </p:txBody>
        </p:sp>
        <p:sp>
          <p:nvSpPr>
            <p:cNvPr id="7" name="TextBox 7"/>
            <p:cNvSpPr txBox="1"/>
            <p:nvPr/>
          </p:nvSpPr>
          <p:spPr>
            <a:xfrm>
              <a:off x="0" y="88900"/>
              <a:ext cx="608368" cy="904218"/>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6691140" y="4350621"/>
            <a:ext cx="5674967" cy="8201400"/>
            <a:chOff x="0" y="0"/>
            <a:chExt cx="687189" cy="993118"/>
          </a:xfrm>
        </p:grpSpPr>
        <p:sp>
          <p:nvSpPr>
            <p:cNvPr id="9" name="Freeform 9"/>
            <p:cNvSpPr/>
            <p:nvPr/>
          </p:nvSpPr>
          <p:spPr>
            <a:xfrm>
              <a:off x="0" y="0"/>
              <a:ext cx="687189" cy="993118"/>
            </a:xfrm>
            <a:custGeom>
              <a:avLst/>
              <a:gdLst/>
              <a:ahLst/>
              <a:cxnLst/>
              <a:rect l="l" t="t" r="r" b="b"/>
              <a:pathLst>
                <a:path w="687189" h="993118">
                  <a:moveTo>
                    <a:pt x="229187" y="19070"/>
                  </a:moveTo>
                  <a:cubicBezTo>
                    <a:pt x="264303" y="7556"/>
                    <a:pt x="304469" y="0"/>
                    <a:pt x="343779" y="0"/>
                  </a:cubicBezTo>
                  <a:cubicBezTo>
                    <a:pt x="383090" y="0"/>
                    <a:pt x="420918" y="6476"/>
                    <a:pt x="455777" y="17990"/>
                  </a:cubicBezTo>
                  <a:cubicBezTo>
                    <a:pt x="456519" y="18350"/>
                    <a:pt x="457261" y="18350"/>
                    <a:pt x="458002" y="18710"/>
                  </a:cubicBezTo>
                  <a:cubicBezTo>
                    <a:pt x="588913" y="64765"/>
                    <a:pt x="685335" y="186379"/>
                    <a:pt x="687189" y="332507"/>
                  </a:cubicBezTo>
                  <a:lnTo>
                    <a:pt x="687189" y="993118"/>
                  </a:lnTo>
                  <a:lnTo>
                    <a:pt x="0" y="993118"/>
                  </a:lnTo>
                  <a:lnTo>
                    <a:pt x="0" y="332998"/>
                  </a:lnTo>
                  <a:cubicBezTo>
                    <a:pt x="1854" y="185660"/>
                    <a:pt x="96792" y="64045"/>
                    <a:pt x="229187" y="19070"/>
                  </a:cubicBezTo>
                  <a:close/>
                </a:path>
              </a:pathLst>
            </a:custGeom>
            <a:solidFill>
              <a:schemeClr val="tx2"/>
            </a:solidFill>
          </p:spPr>
          <p:txBody>
            <a:bodyPr/>
            <a:lstStyle/>
            <a:p>
              <a:endParaRPr lang="pl-PL" dirty="0"/>
            </a:p>
          </p:txBody>
        </p:sp>
        <p:sp>
          <p:nvSpPr>
            <p:cNvPr id="10" name="TextBox 10"/>
            <p:cNvSpPr txBox="1"/>
            <p:nvPr/>
          </p:nvSpPr>
          <p:spPr>
            <a:xfrm>
              <a:off x="0" y="88900"/>
              <a:ext cx="687189" cy="904218"/>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2564996" y="3086516"/>
            <a:ext cx="5670695" cy="8527660"/>
            <a:chOff x="0" y="0"/>
            <a:chExt cx="660400" cy="993118"/>
          </a:xfrm>
        </p:grpSpPr>
        <p:sp>
          <p:nvSpPr>
            <p:cNvPr id="12" name="Freeform 12"/>
            <p:cNvSpPr/>
            <p:nvPr/>
          </p:nvSpPr>
          <p:spPr>
            <a:xfrm>
              <a:off x="0" y="0"/>
              <a:ext cx="660400" cy="993118"/>
            </a:xfrm>
            <a:custGeom>
              <a:avLst/>
              <a:gdLst/>
              <a:ahLst/>
              <a:cxnLst/>
              <a:rect l="l" t="t" r="r" b="b"/>
              <a:pathLst>
                <a:path w="660400" h="993118">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2507"/>
                  </a:cubicBezTo>
                  <a:lnTo>
                    <a:pt x="660400" y="993118"/>
                  </a:lnTo>
                  <a:lnTo>
                    <a:pt x="0" y="993118"/>
                  </a:lnTo>
                  <a:lnTo>
                    <a:pt x="0" y="332998"/>
                  </a:lnTo>
                  <a:cubicBezTo>
                    <a:pt x="1782" y="185660"/>
                    <a:pt x="93019" y="64045"/>
                    <a:pt x="220252" y="19070"/>
                  </a:cubicBezTo>
                  <a:close/>
                </a:path>
              </a:pathLst>
            </a:custGeom>
            <a:solidFill>
              <a:schemeClr val="tx2"/>
            </a:solidFill>
          </p:spPr>
          <p:txBody>
            <a:bodyPr/>
            <a:lstStyle/>
            <a:p>
              <a:endParaRPr lang="pl-PL"/>
            </a:p>
          </p:txBody>
        </p:sp>
        <p:sp>
          <p:nvSpPr>
            <p:cNvPr id="13" name="TextBox 13"/>
            <p:cNvSpPr txBox="1"/>
            <p:nvPr/>
          </p:nvSpPr>
          <p:spPr>
            <a:xfrm>
              <a:off x="0" y="88900"/>
              <a:ext cx="660400" cy="904218"/>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11280231" y="1835679"/>
            <a:ext cx="2698948" cy="2698948"/>
          </a:xfrm>
          <a:custGeom>
            <a:avLst/>
            <a:gdLst/>
            <a:ahLst/>
            <a:cxnLst/>
            <a:rect l="l" t="t" r="r" b="b"/>
            <a:pathLst>
              <a:path w="2698948" h="2698948">
                <a:moveTo>
                  <a:pt x="0" y="0"/>
                </a:moveTo>
                <a:lnTo>
                  <a:pt x="2698948" y="0"/>
                </a:lnTo>
                <a:lnTo>
                  <a:pt x="2698948" y="2698947"/>
                </a:lnTo>
                <a:lnTo>
                  <a:pt x="0" y="26989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sp>
        <p:nvSpPr>
          <p:cNvPr id="15" name="TextBox 15"/>
          <p:cNvSpPr txBox="1"/>
          <p:nvPr/>
        </p:nvSpPr>
        <p:spPr>
          <a:xfrm>
            <a:off x="3034947" y="1577621"/>
            <a:ext cx="8414772" cy="768902"/>
          </a:xfrm>
          <a:prstGeom prst="rect">
            <a:avLst/>
          </a:prstGeom>
        </p:spPr>
        <p:txBody>
          <a:bodyPr lIns="0" tIns="0" rIns="0" bIns="0" rtlCol="0" anchor="t">
            <a:spAutoFit/>
          </a:bodyPr>
          <a:lstStyle/>
          <a:p>
            <a:pPr algn="l">
              <a:lnSpc>
                <a:spcPts val="6300"/>
              </a:lnSpc>
              <a:spcBef>
                <a:spcPct val="0"/>
              </a:spcBef>
            </a:pPr>
            <a:r>
              <a:rPr lang="en-US" sz="4500" dirty="0">
                <a:solidFill>
                  <a:srgbClr val="051D40"/>
                </a:solidFill>
                <a:latin typeface="Open Sans Extra Bold"/>
                <a:ea typeface="Open Sans Extra Bold"/>
                <a:cs typeface="Open Sans Extra Bold"/>
                <a:sym typeface="Open Sans Extra Bold"/>
              </a:rPr>
              <a:t>Leak monitoring</a:t>
            </a:r>
          </a:p>
        </p:txBody>
      </p:sp>
      <p:sp>
        <p:nvSpPr>
          <p:cNvPr id="16" name="TextBox 16"/>
          <p:cNvSpPr txBox="1"/>
          <p:nvPr/>
        </p:nvSpPr>
        <p:spPr>
          <a:xfrm>
            <a:off x="762000" y="5095875"/>
            <a:ext cx="5499486" cy="4124399"/>
          </a:xfrm>
          <a:prstGeom prst="rect">
            <a:avLst/>
          </a:prstGeom>
        </p:spPr>
        <p:txBody>
          <a:bodyPr wrap="square" lIns="0" tIns="0" rIns="0" bIns="0" rtlCol="0" anchor="t">
            <a:spAutoFit/>
          </a:bodyPr>
          <a:lstStyle/>
          <a:p>
            <a:pPr algn="l">
              <a:lnSpc>
                <a:spcPts val="3589"/>
              </a:lnSpc>
            </a:pPr>
            <a:endParaRPr dirty="0"/>
          </a:p>
          <a:p>
            <a:pPr algn="l">
              <a:lnSpc>
                <a:spcPts val="3589"/>
              </a:lnSpc>
            </a:pPr>
            <a:r>
              <a:rPr lang="en-US" sz="2563" dirty="0">
                <a:solidFill>
                  <a:srgbClr val="FFFFFF"/>
                </a:solidFill>
                <a:latin typeface="Open Sans Extra Bold"/>
                <a:ea typeface="Open Sans Extra Bold"/>
                <a:cs typeface="Open Sans Extra Bold"/>
                <a:sym typeface="Open Sans Extra Bold"/>
              </a:rPr>
              <a:t>Have I Been </a:t>
            </a:r>
            <a:r>
              <a:rPr lang="en-US" sz="2563" dirty="0" err="1">
                <a:solidFill>
                  <a:srgbClr val="FFFFFF"/>
                </a:solidFill>
                <a:latin typeface="Open Sans Extra Bold"/>
                <a:ea typeface="Open Sans Extra Bold"/>
                <a:cs typeface="Open Sans Extra Bold"/>
                <a:sym typeface="Open Sans Extra Bold"/>
              </a:rPr>
              <a:t>Pwned</a:t>
            </a:r>
            <a:r>
              <a:rPr lang="en-US" sz="2563" dirty="0">
                <a:solidFill>
                  <a:srgbClr val="FFFFFF"/>
                </a:solidFill>
                <a:latin typeface="Open Sans Extra Bold"/>
                <a:ea typeface="Open Sans Extra Bold"/>
                <a:cs typeface="Open Sans Extra Bold"/>
                <a:sym typeface="Open Sans Extra Bold"/>
              </a:rPr>
              <a:t> </a:t>
            </a:r>
            <a:r>
              <a:rPr lang="en-US" sz="2563" u="sng" dirty="0">
                <a:solidFill>
                  <a:srgbClr val="FFFFFF"/>
                </a:solidFill>
                <a:latin typeface="Open Sans Extra Bold"/>
                <a:ea typeface="Open Sans Extra Bold"/>
                <a:cs typeface="Open Sans Extra Bold"/>
                <a:sym typeface="Open Sans Extra Bold"/>
              </a:rPr>
              <a:t>https://haveibeenpwned.com/ </a:t>
            </a:r>
          </a:p>
          <a:p>
            <a:pPr algn="l">
              <a:lnSpc>
                <a:spcPts val="3589"/>
              </a:lnSpc>
            </a:pPr>
            <a:endParaRPr lang="en-US" sz="2563" dirty="0">
              <a:solidFill>
                <a:srgbClr val="FFFFFF"/>
              </a:solidFill>
              <a:latin typeface="Open Sans Extra Bold"/>
              <a:ea typeface="Open Sans Extra Bold"/>
              <a:cs typeface="Open Sans Extra Bold"/>
              <a:sym typeface="Open Sans Extra Bold"/>
            </a:endParaRPr>
          </a:p>
          <a:p>
            <a:pPr algn="l">
              <a:lnSpc>
                <a:spcPts val="3589"/>
              </a:lnSpc>
            </a:pPr>
            <a:r>
              <a:rPr lang="en-US" sz="2563" dirty="0">
                <a:solidFill>
                  <a:srgbClr val="FFFFFF"/>
                </a:solidFill>
                <a:latin typeface="Open Sans Extra Bold"/>
                <a:ea typeface="Open Sans Extra Bold"/>
                <a:cs typeface="Open Sans Extra Bold"/>
                <a:sym typeface="Open Sans Extra Bold"/>
              </a:rPr>
              <a:t>A popular tool to check if your email or password has been in data leaks.</a:t>
            </a:r>
          </a:p>
          <a:p>
            <a:pPr algn="l">
              <a:lnSpc>
                <a:spcPts val="3589"/>
              </a:lnSpc>
            </a:pPr>
            <a:endParaRPr lang="en-US" sz="2563" dirty="0">
              <a:solidFill>
                <a:srgbClr val="FFFFFF"/>
              </a:solidFill>
              <a:latin typeface="Open Sans Extra Bold"/>
              <a:ea typeface="Open Sans Extra Bold"/>
              <a:cs typeface="Open Sans Extra Bold"/>
              <a:sym typeface="Open Sans Extra Bold"/>
            </a:endParaRPr>
          </a:p>
          <a:p>
            <a:pPr algn="l">
              <a:lnSpc>
                <a:spcPts val="3589"/>
              </a:lnSpc>
              <a:spcBef>
                <a:spcPct val="0"/>
              </a:spcBef>
            </a:pPr>
            <a:endParaRPr lang="en-US" sz="2563" dirty="0">
              <a:solidFill>
                <a:srgbClr val="FFFFFF"/>
              </a:solidFill>
              <a:latin typeface="Open Sans Extra Bold"/>
              <a:ea typeface="Open Sans Extra Bold"/>
              <a:cs typeface="Open Sans Extra Bold"/>
              <a:sym typeface="Open Sans Extra Bold"/>
            </a:endParaRPr>
          </a:p>
        </p:txBody>
      </p:sp>
      <p:sp>
        <p:nvSpPr>
          <p:cNvPr id="17" name="TextBox 17"/>
          <p:cNvSpPr txBox="1"/>
          <p:nvPr/>
        </p:nvSpPr>
        <p:spPr>
          <a:xfrm>
            <a:off x="7242333" y="5084778"/>
            <a:ext cx="4885685" cy="4616713"/>
          </a:xfrm>
          <a:prstGeom prst="rect">
            <a:avLst/>
          </a:prstGeom>
        </p:spPr>
        <p:txBody>
          <a:bodyPr lIns="0" tIns="0" rIns="0" bIns="0" rtlCol="0" anchor="t">
            <a:spAutoFit/>
          </a:bodyPr>
          <a:lstStyle/>
          <a:p>
            <a:pPr algn="l">
              <a:lnSpc>
                <a:spcPts val="4229"/>
              </a:lnSpc>
            </a:pPr>
            <a:endParaRPr dirty="0"/>
          </a:p>
          <a:p>
            <a:pPr algn="l">
              <a:lnSpc>
                <a:spcPts val="3529"/>
              </a:lnSpc>
            </a:pPr>
            <a:r>
              <a:rPr lang="da-DK" sz="2520" dirty="0">
                <a:solidFill>
                  <a:srgbClr val="FFFFFF"/>
                </a:solidFill>
                <a:latin typeface="Open Sans Extra Bold"/>
                <a:ea typeface="Open Sans Extra Bold"/>
                <a:cs typeface="Open Sans Extra Bold"/>
                <a:sym typeface="Open Sans Extra Bold"/>
              </a:rPr>
              <a:t>DeHashed </a:t>
            </a:r>
            <a:r>
              <a:rPr lang="da-DK" sz="2520" u="sng" dirty="0">
                <a:solidFill>
                  <a:srgbClr val="FFFFFF"/>
                </a:solidFill>
                <a:latin typeface="Open Sans Extra Bold"/>
                <a:ea typeface="Open Sans Extra Bold"/>
                <a:cs typeface="Open Sans Extra Bold"/>
                <a:sym typeface="Open Sans Extra Bold"/>
              </a:rPr>
              <a:t>https://www.dehashed.com/ </a:t>
            </a:r>
          </a:p>
          <a:p>
            <a:pPr algn="l">
              <a:lnSpc>
                <a:spcPts val="3529"/>
              </a:lnSpc>
            </a:pPr>
            <a:endParaRPr lang="en-US" sz="2520" u="sng" dirty="0">
              <a:solidFill>
                <a:srgbClr val="FFFFFF"/>
              </a:solidFill>
              <a:latin typeface="Open Sans Extra Bold"/>
              <a:ea typeface="Open Sans Extra Bold"/>
              <a:cs typeface="Open Sans Extra Bold"/>
              <a:sym typeface="Open Sans Extra Bold"/>
            </a:endParaRPr>
          </a:p>
          <a:p>
            <a:pPr algn="l">
              <a:lnSpc>
                <a:spcPts val="3529"/>
              </a:lnSpc>
            </a:pPr>
            <a:r>
              <a:rPr lang="en-US" sz="2520" dirty="0">
                <a:solidFill>
                  <a:srgbClr val="FFFFFF"/>
                </a:solidFill>
                <a:latin typeface="Open Sans Extra Bold"/>
                <a:ea typeface="Open Sans Extra Bold"/>
                <a:cs typeface="Open Sans Extra Bold"/>
                <a:sym typeface="Open Sans Extra Bold"/>
              </a:rPr>
              <a:t>A data leak finder that lets you see if your data has been exposed. It also offers more advanced features in the paid version.</a:t>
            </a:r>
          </a:p>
          <a:p>
            <a:pPr algn="l">
              <a:lnSpc>
                <a:spcPts val="4229"/>
              </a:lnSpc>
              <a:spcBef>
                <a:spcPct val="0"/>
              </a:spcBef>
            </a:pPr>
            <a:endParaRPr lang="en-US" sz="2520" dirty="0">
              <a:solidFill>
                <a:srgbClr val="FFFFFF"/>
              </a:solidFill>
              <a:latin typeface="Open Sans Extra Bold"/>
              <a:ea typeface="Open Sans Extra Bold"/>
              <a:cs typeface="Open Sans Extra Bold"/>
              <a:sym typeface="Open Sans Extra Bold"/>
            </a:endParaRPr>
          </a:p>
        </p:txBody>
      </p:sp>
      <p:sp>
        <p:nvSpPr>
          <p:cNvPr id="18" name="TextBox 18"/>
          <p:cNvSpPr txBox="1"/>
          <p:nvPr/>
        </p:nvSpPr>
        <p:spPr>
          <a:xfrm>
            <a:off x="12962773" y="5439314"/>
            <a:ext cx="5299605" cy="2586542"/>
          </a:xfrm>
          <a:prstGeom prst="rect">
            <a:avLst/>
          </a:prstGeom>
        </p:spPr>
        <p:txBody>
          <a:bodyPr lIns="0" tIns="0" rIns="0" bIns="0" rtlCol="0" anchor="t">
            <a:spAutoFit/>
          </a:bodyPr>
          <a:lstStyle/>
          <a:p>
            <a:pPr algn="ctr">
              <a:lnSpc>
                <a:spcPts val="3359"/>
              </a:lnSpc>
              <a:spcBef>
                <a:spcPct val="0"/>
              </a:spcBef>
            </a:pPr>
            <a:r>
              <a:rPr lang="en-US" sz="2399" b="1" dirty="0" err="1">
                <a:solidFill>
                  <a:srgbClr val="FFFFFF"/>
                </a:solidFill>
                <a:latin typeface="Open Sans Extra Bold"/>
                <a:ea typeface="Open Sans Extra Bold"/>
                <a:cs typeface="Open Sans Extra Bold"/>
                <a:sym typeface="Open Sans Extra Bold"/>
              </a:rPr>
              <a:t>BreachAlarm</a:t>
            </a:r>
            <a:r>
              <a:rPr lang="en-US" sz="2399" b="1" dirty="0">
                <a:solidFill>
                  <a:srgbClr val="FFFFFF"/>
                </a:solidFill>
                <a:latin typeface="Open Sans Extra Bold"/>
                <a:ea typeface="Open Sans Extra Bold"/>
                <a:cs typeface="Open Sans Extra Bold"/>
                <a:sym typeface="Open Sans Extra Bold"/>
              </a:rPr>
              <a:t> </a:t>
            </a:r>
            <a:r>
              <a:rPr lang="en-US" sz="2399" b="1" u="sng" dirty="0">
                <a:solidFill>
                  <a:srgbClr val="FFFFFF"/>
                </a:solidFill>
                <a:latin typeface="Open Sans Extra Bold"/>
                <a:ea typeface="Open Sans Extra Bold"/>
                <a:cs typeface="Open Sans Extra Bold"/>
                <a:sym typeface="Open Sans Extra Bold"/>
              </a:rPr>
              <a:t>https://breachalarm.com/ </a:t>
            </a:r>
          </a:p>
          <a:p>
            <a:pPr algn="ctr">
              <a:lnSpc>
                <a:spcPts val="3359"/>
              </a:lnSpc>
              <a:spcBef>
                <a:spcPct val="0"/>
              </a:spcBef>
            </a:pPr>
            <a:endParaRPr lang="en-US" sz="2399" b="1" dirty="0">
              <a:solidFill>
                <a:srgbClr val="FFFFFF"/>
              </a:solidFill>
              <a:latin typeface="Open Sans Extra Bold"/>
              <a:ea typeface="Open Sans Extra Bold"/>
              <a:cs typeface="Open Sans Extra Bold"/>
              <a:sym typeface="Open Sans Extra Bold"/>
            </a:endParaRPr>
          </a:p>
          <a:p>
            <a:pPr algn="ctr">
              <a:lnSpc>
                <a:spcPts val="3359"/>
              </a:lnSpc>
              <a:spcBef>
                <a:spcPct val="0"/>
              </a:spcBef>
            </a:pPr>
            <a:r>
              <a:rPr lang="en-US" sz="2399" b="1" dirty="0">
                <a:solidFill>
                  <a:srgbClr val="FFFFFF"/>
                </a:solidFill>
                <a:latin typeface="Open Sans Extra Bold"/>
                <a:ea typeface="Open Sans Extra Bold"/>
                <a:cs typeface="Open Sans Extra Bold"/>
                <a:sym typeface="Open Sans Extra Bold"/>
              </a:rPr>
              <a:t>A password leak checker and monitor if your data has been compromised.</a:t>
            </a:r>
          </a:p>
        </p:txBody>
      </p:sp>
      <p:sp>
        <p:nvSpPr>
          <p:cNvPr id="19" name="Google Shape;129;p2">
            <a:extLst>
              <a:ext uri="{FF2B5EF4-FFF2-40B4-BE49-F238E27FC236}">
                <a16:creationId xmlns:a16="http://schemas.microsoft.com/office/drawing/2014/main" id="{E9458466-0D8F-B466-368E-F7AD867D615B}"/>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4">
              <a:alphaModFix/>
            </a:blip>
            <a:stretch>
              <a:fillRect/>
            </a:stretch>
          </a:blipFill>
          <a:ln>
            <a:noFill/>
          </a:ln>
        </p:spPr>
        <p:txBody>
          <a:bodyPr/>
          <a:lstStyle/>
          <a:p>
            <a:endParaRPr lang="pl-PL"/>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8" name="Freeform 8"/>
          <p:cNvSpPr/>
          <p:nvPr/>
        </p:nvSpPr>
        <p:spPr>
          <a:xfrm>
            <a:off x="3610390" y="2334709"/>
            <a:ext cx="11067220" cy="7152191"/>
          </a:xfrm>
          <a:custGeom>
            <a:avLst/>
            <a:gdLst/>
            <a:ahLst/>
            <a:cxnLst/>
            <a:rect l="l" t="t" r="r" b="b"/>
            <a:pathLst>
              <a:path w="11067220" h="7152191">
                <a:moveTo>
                  <a:pt x="0" y="0"/>
                </a:moveTo>
                <a:lnTo>
                  <a:pt x="11067221" y="0"/>
                </a:lnTo>
                <a:lnTo>
                  <a:pt x="11067221" y="7152191"/>
                </a:lnTo>
                <a:lnTo>
                  <a:pt x="0" y="7152191"/>
                </a:lnTo>
                <a:lnTo>
                  <a:pt x="0" y="0"/>
                </a:lnTo>
                <a:close/>
              </a:path>
            </a:pathLst>
          </a:custGeom>
          <a:blipFill>
            <a:blip r:embed="rId2"/>
            <a:stretch>
              <a:fillRect/>
            </a:stretch>
          </a:blipFill>
        </p:spPr>
        <p:txBody>
          <a:bodyPr/>
          <a:lstStyle/>
          <a:p>
            <a:endParaRPr lang="pl-PL"/>
          </a:p>
        </p:txBody>
      </p:sp>
      <p:sp>
        <p:nvSpPr>
          <p:cNvPr id="9" name="TextBox 9"/>
          <p:cNvSpPr txBox="1"/>
          <p:nvPr/>
        </p:nvSpPr>
        <p:spPr>
          <a:xfrm>
            <a:off x="4419600" y="800100"/>
            <a:ext cx="10472182" cy="880109"/>
          </a:xfrm>
          <a:prstGeom prst="rect">
            <a:avLst/>
          </a:prstGeom>
        </p:spPr>
        <p:txBody>
          <a:bodyPr lIns="0" tIns="0" rIns="0" bIns="0" rtlCol="0" anchor="t">
            <a:spAutoFit/>
          </a:bodyPr>
          <a:lstStyle/>
          <a:p>
            <a:pPr algn="l">
              <a:lnSpc>
                <a:spcPts val="7140"/>
              </a:lnSpc>
              <a:spcBef>
                <a:spcPct val="0"/>
              </a:spcBef>
            </a:pPr>
            <a:r>
              <a:rPr lang="en-US" sz="5100" dirty="0">
                <a:solidFill>
                  <a:srgbClr val="051D40"/>
                </a:solidFill>
                <a:latin typeface="Open Sans Extra Bold"/>
                <a:ea typeface="Open Sans Extra Bold"/>
                <a:cs typeface="Open Sans Extra Bold"/>
                <a:sym typeface="Open Sans Extra Bold"/>
              </a:rPr>
              <a:t>Have I been </a:t>
            </a:r>
            <a:r>
              <a:rPr lang="en-US" sz="5100" dirty="0" err="1">
                <a:solidFill>
                  <a:srgbClr val="051D40"/>
                </a:solidFill>
                <a:latin typeface="Open Sans Extra Bold"/>
                <a:ea typeface="Open Sans Extra Bold"/>
                <a:cs typeface="Open Sans Extra Bold"/>
                <a:sym typeface="Open Sans Extra Bold"/>
              </a:rPr>
              <a:t>pwned</a:t>
            </a:r>
            <a:r>
              <a:rPr lang="en-US" sz="5100" dirty="0">
                <a:solidFill>
                  <a:srgbClr val="051D40"/>
                </a:solidFill>
                <a:latin typeface="Open Sans Extra Bold"/>
                <a:ea typeface="Open Sans Extra Bold"/>
                <a:cs typeface="Open Sans Extra Bold"/>
                <a:sym typeface="Open Sans Extra Bold"/>
              </a:rPr>
              <a:t>?</a:t>
            </a:r>
          </a:p>
        </p:txBody>
      </p:sp>
      <p:sp>
        <p:nvSpPr>
          <p:cNvPr id="10" name="Google Shape;129;p2">
            <a:extLst>
              <a:ext uri="{FF2B5EF4-FFF2-40B4-BE49-F238E27FC236}">
                <a16:creationId xmlns:a16="http://schemas.microsoft.com/office/drawing/2014/main" id="{DFEB8C79-C5F7-FE43-A20B-43F4AC3959ED}"/>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3">
              <a:alphaModFix/>
            </a:blip>
            <a:stretch>
              <a:fillRect/>
            </a:stretch>
          </a:blipFill>
          <a:ln>
            <a:noFill/>
          </a:ln>
        </p:spPr>
        <p:txBody>
          <a:bodyPr/>
          <a:lstStyle/>
          <a:p>
            <a:endParaRPr lang="pl-PL"/>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D4345B2E-A4C2-F751-44BA-E2BC5EACA381}"/>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BB4105A2-4130-9522-6D0C-40B10FF09F96}"/>
              </a:ext>
            </a:extLst>
          </p:cNvPr>
          <p:cNvGrpSpPr/>
          <p:nvPr/>
        </p:nvGrpSpPr>
        <p:grpSpPr>
          <a:xfrm>
            <a:off x="15573718" y="7940477"/>
            <a:ext cx="4693046" cy="4693046"/>
            <a:chOff x="0" y="0"/>
            <a:chExt cx="812800" cy="812800"/>
          </a:xfrm>
        </p:grpSpPr>
        <p:sp>
          <p:nvSpPr>
            <p:cNvPr id="4" name="Freeform 4">
              <a:extLst>
                <a:ext uri="{FF2B5EF4-FFF2-40B4-BE49-F238E27FC236}">
                  <a16:creationId xmlns:a16="http://schemas.microsoft.com/office/drawing/2014/main" id="{6953FFA9-B4D7-B232-D9A6-0D938195AC8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pl-PL"/>
            </a:p>
          </p:txBody>
        </p:sp>
        <p:sp>
          <p:nvSpPr>
            <p:cNvPr id="5" name="TextBox 5">
              <a:extLst>
                <a:ext uri="{FF2B5EF4-FFF2-40B4-BE49-F238E27FC236}">
                  <a16:creationId xmlns:a16="http://schemas.microsoft.com/office/drawing/2014/main" id="{A2C7E7F4-623B-CBB9-0340-3E6F5011BF5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1FC36667-64B8-9B5D-9EF0-7F7DE541A7CD}"/>
              </a:ext>
            </a:extLst>
          </p:cNvPr>
          <p:cNvSpPr txBox="1"/>
          <p:nvPr/>
        </p:nvSpPr>
        <p:spPr>
          <a:xfrm>
            <a:off x="1270420" y="904875"/>
            <a:ext cx="10291271" cy="1126591"/>
          </a:xfrm>
          <a:prstGeom prst="rect">
            <a:avLst/>
          </a:prstGeom>
        </p:spPr>
        <p:txBody>
          <a:bodyPr lIns="0" tIns="0" rIns="0" bIns="0" rtlCol="0" anchor="t">
            <a:spAutoFit/>
          </a:bodyPr>
          <a:lstStyle/>
          <a:p>
            <a:pPr algn="l">
              <a:lnSpc>
                <a:spcPts val="9247"/>
              </a:lnSpc>
              <a:spcBef>
                <a:spcPct val="0"/>
              </a:spcBef>
            </a:pPr>
            <a:r>
              <a:rPr lang="pl-PL" sz="7200" b="1" i="0" u="none" strike="noStrike"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You</a:t>
            </a:r>
            <a:r>
              <a:rPr lang="pl-PL" sz="72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pl-PL" sz="7200" b="1" i="0" u="none" strike="noStrike"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receive</a:t>
            </a:r>
            <a:r>
              <a:rPr lang="pl-PL" sz="72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pl-PL" sz="7200" b="1" i="0" u="none" strike="noStrike"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an</a:t>
            </a:r>
            <a:r>
              <a:rPr lang="pl-PL" sz="72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email</a:t>
            </a:r>
            <a:endParaRPr lang="en-US" sz="6605"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Extra Bold"/>
            </a:endParaRPr>
          </a:p>
        </p:txBody>
      </p:sp>
      <p:sp>
        <p:nvSpPr>
          <p:cNvPr id="7" name="TextBox 7">
            <a:extLst>
              <a:ext uri="{FF2B5EF4-FFF2-40B4-BE49-F238E27FC236}">
                <a16:creationId xmlns:a16="http://schemas.microsoft.com/office/drawing/2014/main" id="{C40662AF-FB4A-FD4C-B079-E9FB3C748436}"/>
              </a:ext>
            </a:extLst>
          </p:cNvPr>
          <p:cNvSpPr txBox="1"/>
          <p:nvPr/>
        </p:nvSpPr>
        <p:spPr>
          <a:xfrm>
            <a:off x="1270420" y="2837020"/>
            <a:ext cx="16331780" cy="5804025"/>
          </a:xfrm>
          <a:prstGeom prst="rect">
            <a:avLst/>
          </a:prstGeom>
        </p:spPr>
        <p:txBody>
          <a:bodyPr wrap="square" lIns="0" tIns="0" rIns="0" bIns="0" rtlCol="0" anchor="t">
            <a:spAutoFit/>
          </a:bodyPr>
          <a:lstStyle/>
          <a:p>
            <a:pPr rtl="0"/>
            <a:r>
              <a:rPr lang="en-US" sz="3200" b="0"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Imagine that you have just found out that your password has been exposed and your account has been compromised. This could be due to a hacker attack, a data leak from a service, or even an accidental password disclosure</a:t>
            </a:r>
          </a:p>
          <a:p>
            <a:pPr marL="457200" indent="-457200" rtl="0">
              <a:buFont typeface="Arial" panose="020B0604020202020204" pitchFamily="34" charset="0"/>
              <a:buChar char="•"/>
            </a:pPr>
            <a:r>
              <a:rPr lang="en-US" sz="3200" b="0"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What happens when you find out about such an incident? </a:t>
            </a:r>
          </a:p>
          <a:p>
            <a:pPr marL="457200" indent="-457200" rtl="0">
              <a:buFont typeface="Arial" panose="020B0604020202020204" pitchFamily="34" charset="0"/>
              <a:buChar char="•"/>
            </a:pPr>
            <a:r>
              <a:rPr lang="en-US" sz="3200" b="0"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How do you react? </a:t>
            </a:r>
          </a:p>
          <a:p>
            <a:pPr marL="457200" indent="-457200" rtl="0">
              <a:buFont typeface="Arial" panose="020B0604020202020204" pitchFamily="34" charset="0"/>
              <a:buChar char="•"/>
            </a:pPr>
            <a:r>
              <a:rPr lang="en-US" sz="3200" b="0"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What do you think, what do you feel, and what do you do?</a:t>
            </a:r>
          </a:p>
          <a:p>
            <a:pPr marL="457200" indent="-457200" rtl="0">
              <a:buFont typeface="Arial" panose="020B0604020202020204" pitchFamily="34" charset="0"/>
              <a:buChar char="•"/>
            </a:pPr>
            <a:endParaRPr lang="en-US" sz="3200" b="0"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pPr rtl="0"/>
            <a:r>
              <a:rPr lang="en-US" sz="3200" b="0"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Group work</a:t>
            </a:r>
          </a:p>
          <a:p>
            <a:pPr rtl="0"/>
            <a:r>
              <a:rPr lang="en-US" sz="3200" b="0"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Sharing a story</a:t>
            </a:r>
          </a:p>
          <a:p>
            <a:br>
              <a:rPr lang="pl-PL" sz="3200" dirty="0"/>
            </a:br>
            <a:endParaRPr lang="en-US" sz="3013" spc="-60" dirty="0">
              <a:solidFill>
                <a:srgbClr val="FDFDFD"/>
              </a:solidFill>
              <a:latin typeface="Poppins"/>
              <a:ea typeface="Poppins"/>
              <a:cs typeface="Poppins"/>
              <a:sym typeface="Poppins"/>
            </a:endParaRPr>
          </a:p>
          <a:p>
            <a:pPr algn="l">
              <a:lnSpc>
                <a:spcPts val="3238"/>
              </a:lnSpc>
            </a:pPr>
            <a:endParaRPr lang="en-US" sz="3013" spc="-60" dirty="0">
              <a:solidFill>
                <a:srgbClr val="FDFDFD"/>
              </a:solidFill>
              <a:latin typeface="Poppins"/>
              <a:ea typeface="Poppins"/>
              <a:cs typeface="Poppins"/>
              <a:sym typeface="Poppins"/>
            </a:endParaRPr>
          </a:p>
        </p:txBody>
      </p:sp>
      <p:grpSp>
        <p:nvGrpSpPr>
          <p:cNvPr id="8" name="Group 8">
            <a:extLst>
              <a:ext uri="{FF2B5EF4-FFF2-40B4-BE49-F238E27FC236}">
                <a16:creationId xmlns:a16="http://schemas.microsoft.com/office/drawing/2014/main" id="{C9971935-3EB9-97CF-865D-71AEBC74883A}"/>
              </a:ext>
            </a:extLst>
          </p:cNvPr>
          <p:cNvGrpSpPr/>
          <p:nvPr/>
        </p:nvGrpSpPr>
        <p:grpSpPr>
          <a:xfrm>
            <a:off x="15726118" y="8092877"/>
            <a:ext cx="4693046" cy="4693046"/>
            <a:chOff x="0" y="0"/>
            <a:chExt cx="812800" cy="812800"/>
          </a:xfrm>
        </p:grpSpPr>
        <p:sp>
          <p:nvSpPr>
            <p:cNvPr id="9" name="Freeform 9">
              <a:extLst>
                <a:ext uri="{FF2B5EF4-FFF2-40B4-BE49-F238E27FC236}">
                  <a16:creationId xmlns:a16="http://schemas.microsoft.com/office/drawing/2014/main" id="{D36CE4D9-1B47-5340-F38F-A62E56E6486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pl-PL"/>
            </a:p>
          </p:txBody>
        </p:sp>
        <p:sp>
          <p:nvSpPr>
            <p:cNvPr id="10" name="TextBox 10">
              <a:extLst>
                <a:ext uri="{FF2B5EF4-FFF2-40B4-BE49-F238E27FC236}">
                  <a16:creationId xmlns:a16="http://schemas.microsoft.com/office/drawing/2014/main" id="{D153F37F-B4C5-65D2-B62C-1CBC3199F20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Google Shape;129;p2">
            <a:extLst>
              <a:ext uri="{FF2B5EF4-FFF2-40B4-BE49-F238E27FC236}">
                <a16:creationId xmlns:a16="http://schemas.microsoft.com/office/drawing/2014/main" id="{77C311AF-AB24-377B-BF51-7D384BA42BB4}"/>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2">
              <a:alphaModFix/>
            </a:blip>
            <a:stretch>
              <a:fillRect/>
            </a:stretch>
          </a:blipFill>
          <a:ln>
            <a:noFill/>
          </a:ln>
        </p:spPr>
        <p:txBody>
          <a:bodyPr/>
          <a:lstStyle/>
          <a:p>
            <a:endParaRPr lang="pl-PL"/>
          </a:p>
        </p:txBody>
      </p:sp>
    </p:spTree>
    <p:extLst>
      <p:ext uri="{BB962C8B-B14F-4D97-AF65-F5344CB8AC3E}">
        <p14:creationId xmlns:p14="http://schemas.microsoft.com/office/powerpoint/2010/main" val="3431580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89399" y="1788277"/>
            <a:ext cx="10125574" cy="8329158"/>
            <a:chOff x="0" y="0"/>
            <a:chExt cx="2835386" cy="2332350"/>
          </a:xfrm>
          <a:solidFill>
            <a:srgbClr val="002060"/>
          </a:solidFill>
        </p:grpSpPr>
        <p:sp>
          <p:nvSpPr>
            <p:cNvPr id="3" name="Freeform 3"/>
            <p:cNvSpPr/>
            <p:nvPr/>
          </p:nvSpPr>
          <p:spPr>
            <a:xfrm>
              <a:off x="0" y="0"/>
              <a:ext cx="2835386" cy="2332350"/>
            </a:xfrm>
            <a:custGeom>
              <a:avLst/>
              <a:gdLst/>
              <a:ahLst/>
              <a:cxnLst/>
              <a:rect l="l" t="t" r="r" b="b"/>
              <a:pathLst>
                <a:path w="2835386" h="2332350">
                  <a:moveTo>
                    <a:pt x="0" y="0"/>
                  </a:moveTo>
                  <a:lnTo>
                    <a:pt x="2835386" y="0"/>
                  </a:lnTo>
                  <a:lnTo>
                    <a:pt x="2835386" y="2332350"/>
                  </a:lnTo>
                  <a:lnTo>
                    <a:pt x="0" y="2332350"/>
                  </a:lnTo>
                  <a:close/>
                </a:path>
              </a:pathLst>
            </a:custGeom>
            <a:gr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2835386" cy="2370450"/>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2229304" y="941685"/>
            <a:ext cx="7523780" cy="846592"/>
            <a:chOff x="0" y="0"/>
            <a:chExt cx="2106826" cy="237065"/>
          </a:xfrm>
        </p:grpSpPr>
        <p:sp>
          <p:nvSpPr>
            <p:cNvPr id="6" name="Freeform 6"/>
            <p:cNvSpPr/>
            <p:nvPr/>
          </p:nvSpPr>
          <p:spPr>
            <a:xfrm>
              <a:off x="0" y="0"/>
              <a:ext cx="2106826" cy="237065"/>
            </a:xfrm>
            <a:custGeom>
              <a:avLst/>
              <a:gdLst/>
              <a:ahLst/>
              <a:cxnLst/>
              <a:rect l="l" t="t" r="r" b="b"/>
              <a:pathLst>
                <a:path w="2106826" h="237065">
                  <a:moveTo>
                    <a:pt x="0" y="0"/>
                  </a:moveTo>
                  <a:lnTo>
                    <a:pt x="2106826" y="0"/>
                  </a:lnTo>
                  <a:lnTo>
                    <a:pt x="2106826" y="237065"/>
                  </a:lnTo>
                  <a:lnTo>
                    <a:pt x="0" y="237065"/>
                  </a:lnTo>
                  <a:close/>
                </a:path>
              </a:pathLst>
            </a:custGeom>
            <a:solidFill>
              <a:srgbClr val="145DA0">
                <a:alpha val="48627"/>
              </a:srgbClr>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2106826" cy="2751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2255103" y="1788277"/>
            <a:ext cx="4569020" cy="5083749"/>
          </a:xfrm>
          <a:custGeom>
            <a:avLst/>
            <a:gdLst/>
            <a:ahLst/>
            <a:cxnLst/>
            <a:rect l="l" t="t" r="r" b="b"/>
            <a:pathLst>
              <a:path w="4569020" h="5083749">
                <a:moveTo>
                  <a:pt x="0" y="0"/>
                </a:moveTo>
                <a:lnTo>
                  <a:pt x="4569019" y="0"/>
                </a:lnTo>
                <a:lnTo>
                  <a:pt x="4569019" y="5083749"/>
                </a:lnTo>
                <a:lnTo>
                  <a:pt x="0" y="50837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1105591" y="7053012"/>
            <a:ext cx="4598152" cy="2891088"/>
          </a:xfrm>
          <a:custGeom>
            <a:avLst/>
            <a:gdLst/>
            <a:ahLst/>
            <a:cxnLst/>
            <a:rect l="l" t="t" r="r" b="b"/>
            <a:pathLst>
              <a:path w="4598152" h="2891088">
                <a:moveTo>
                  <a:pt x="0" y="0"/>
                </a:moveTo>
                <a:lnTo>
                  <a:pt x="4598152" y="0"/>
                </a:lnTo>
                <a:lnTo>
                  <a:pt x="4598152" y="2891088"/>
                </a:lnTo>
                <a:lnTo>
                  <a:pt x="0" y="2891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1075100" y="2034436"/>
            <a:ext cx="9354171" cy="1586781"/>
          </a:xfrm>
          <a:prstGeom prst="rect">
            <a:avLst/>
          </a:prstGeom>
        </p:spPr>
        <p:txBody>
          <a:bodyPr lIns="0" tIns="0" rIns="0" bIns="0" rtlCol="0" anchor="t">
            <a:spAutoFit/>
          </a:bodyPr>
          <a:lstStyle/>
          <a:p>
            <a:pPr marL="0" marR="0" lvl="0" indent="0" algn="l" defTabSz="914400" rtl="0" eaLnBrk="1" fontAlgn="auto" latinLnBrk="0" hangingPunct="1">
              <a:lnSpc>
                <a:spcPts val="6362"/>
              </a:lnSpc>
              <a:spcBef>
                <a:spcPct val="0"/>
              </a:spcBef>
              <a:spcAft>
                <a:spcPts val="0"/>
              </a:spcAft>
              <a:buClrTx/>
              <a:buSzTx/>
              <a:buFontTx/>
              <a:buNone/>
              <a:tabLst/>
              <a:defRPr/>
            </a:pPr>
            <a:r>
              <a:rPr kumimoji="0" lang="en-US" sz="4544" b="0" i="0" u="none" strike="noStrike" kern="1200" cap="none" spc="0" normalizeH="0" baseline="0" noProof="0" dirty="0">
                <a:ln>
                  <a:noFill/>
                </a:ln>
                <a:solidFill>
                  <a:srgbClr val="FDFDFD"/>
                </a:solidFill>
                <a:effectLst/>
                <a:uLnTx/>
                <a:uFillTx/>
                <a:latin typeface="Open Sans Extra Bold"/>
                <a:ea typeface="Open Sans Extra Bold"/>
                <a:cs typeface="Open Sans Extra Bold"/>
                <a:sym typeface="Open Sans Extra Bold"/>
              </a:rPr>
              <a:t>What to do in case of a password leak?</a:t>
            </a:r>
          </a:p>
        </p:txBody>
      </p:sp>
      <p:sp>
        <p:nvSpPr>
          <p:cNvPr id="17" name="TextBox 17"/>
          <p:cNvSpPr txBox="1"/>
          <p:nvPr/>
        </p:nvSpPr>
        <p:spPr>
          <a:xfrm>
            <a:off x="1028700" y="3898718"/>
            <a:ext cx="9631414" cy="4765472"/>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 Change your password as soon as possible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sooner you change your password, the less chance that someone will take advantage of your account.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How: Go to the website or app, log in, go to settings and change your password to a new, strong password.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 Verify active logins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Checking where you are logged in allows you to log out potentially dangerous sessions.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How To: In your account settings, find the "Active Sessions" or "Devices" section and see what places and devices you're logged in from. Log out of suspicious sessions.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 Change all similar passwords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If you use similar passwords on other accounts, change them to avoid other accounts being compromised by people who have obtained one of your passwords.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How To: Make sure each account has a unique password that is not like any other.</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pl-PL" sz="2000" b="0" i="0" u="none" strike="noStrike" kern="1200" cap="none" spc="0" normalizeH="0" baseline="0" noProof="0" dirty="0">
                <a:ln>
                  <a:noFill/>
                </a:ln>
                <a:solidFill>
                  <a:prstClr val="black"/>
                </a:solidFill>
                <a:effectLst/>
                <a:uLnTx/>
                <a:uFillTx/>
                <a:latin typeface="Calibri"/>
                <a:ea typeface="+mn-ea"/>
                <a:cs typeface="+mn-cs"/>
              </a:rPr>
            </a:br>
            <a:endParaRPr kumimoji="0" lang="en-US" sz="1967" b="0" i="0" u="none" strike="noStrike" kern="1200" cap="none" spc="0" normalizeH="0" baseline="0" noProof="0" dirty="0">
              <a:ln>
                <a:noFill/>
              </a:ln>
              <a:solidFill>
                <a:srgbClr val="FDFDFD"/>
              </a:solidFill>
              <a:effectLst/>
              <a:uLnTx/>
              <a:uFillTx/>
              <a:latin typeface="Open Sans"/>
              <a:ea typeface="Open Sans"/>
              <a:cs typeface="Open Sans"/>
              <a:sym typeface="Open Sans"/>
            </a:endParaRPr>
          </a:p>
        </p:txBody>
      </p:sp>
      <p:sp>
        <p:nvSpPr>
          <p:cNvPr id="18" name="Google Shape;129;p2">
            <a:extLst>
              <a:ext uri="{FF2B5EF4-FFF2-40B4-BE49-F238E27FC236}">
                <a16:creationId xmlns:a16="http://schemas.microsoft.com/office/drawing/2014/main" id="{A82F0C26-44D4-EE4D-F03D-15B9BC36D750}"/>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6">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89399" y="1788277"/>
            <a:ext cx="10125574" cy="8329158"/>
            <a:chOff x="0" y="0"/>
            <a:chExt cx="2835386" cy="2332350"/>
          </a:xfrm>
          <a:solidFill>
            <a:srgbClr val="002060"/>
          </a:solidFill>
        </p:grpSpPr>
        <p:sp>
          <p:nvSpPr>
            <p:cNvPr id="3" name="Freeform 3"/>
            <p:cNvSpPr/>
            <p:nvPr/>
          </p:nvSpPr>
          <p:spPr>
            <a:xfrm>
              <a:off x="0" y="0"/>
              <a:ext cx="2835386" cy="2332350"/>
            </a:xfrm>
            <a:custGeom>
              <a:avLst/>
              <a:gdLst/>
              <a:ahLst/>
              <a:cxnLst/>
              <a:rect l="l" t="t" r="r" b="b"/>
              <a:pathLst>
                <a:path w="2835386" h="2332350">
                  <a:moveTo>
                    <a:pt x="0" y="0"/>
                  </a:moveTo>
                  <a:lnTo>
                    <a:pt x="2835386" y="0"/>
                  </a:lnTo>
                  <a:lnTo>
                    <a:pt x="2835386" y="2332350"/>
                  </a:lnTo>
                  <a:lnTo>
                    <a:pt x="0" y="2332350"/>
                  </a:lnTo>
                  <a:close/>
                </a:path>
              </a:pathLst>
            </a:custGeom>
            <a:grpFill/>
            <a:ln cap="sq">
              <a:noFill/>
              <a:prstDash val="solid"/>
              <a:miter/>
            </a:ln>
          </p:spPr>
          <p:txBody>
            <a:bodyPr/>
            <a:lstStyle/>
            <a:p>
              <a:endParaRPr lang="pl-PL"/>
            </a:p>
          </p:txBody>
        </p:sp>
        <p:sp>
          <p:nvSpPr>
            <p:cNvPr id="4" name="TextBox 4"/>
            <p:cNvSpPr txBox="1"/>
            <p:nvPr/>
          </p:nvSpPr>
          <p:spPr>
            <a:xfrm>
              <a:off x="0" y="-38100"/>
              <a:ext cx="2835386" cy="2370450"/>
            </a:xfrm>
            <a:prstGeom prst="rect">
              <a:avLst/>
            </a:prstGeom>
            <a:grpFill/>
          </p:spPr>
          <p:txBody>
            <a:bodyPr lIns="50800" tIns="50800" rIns="50800" bIns="50800" rtlCol="0" anchor="ctr"/>
            <a:lstStyle/>
            <a:p>
              <a:pPr algn="ctr">
                <a:lnSpc>
                  <a:spcPts val="2659"/>
                </a:lnSpc>
              </a:pPr>
              <a:endParaRPr/>
            </a:p>
            <a:p>
              <a:pPr marL="0" lvl="0" indent="0" algn="ctr">
                <a:lnSpc>
                  <a:spcPts val="2659"/>
                </a:lnSpc>
                <a:spcBef>
                  <a:spcPct val="0"/>
                </a:spcBef>
              </a:pPr>
              <a:endParaRPr/>
            </a:p>
          </p:txBody>
        </p:sp>
      </p:grpSp>
      <p:grpSp>
        <p:nvGrpSpPr>
          <p:cNvPr id="5" name="Group 5"/>
          <p:cNvGrpSpPr/>
          <p:nvPr/>
        </p:nvGrpSpPr>
        <p:grpSpPr>
          <a:xfrm>
            <a:off x="2229304" y="941685"/>
            <a:ext cx="7523780" cy="846592"/>
            <a:chOff x="0" y="0"/>
            <a:chExt cx="2106826" cy="237065"/>
          </a:xfrm>
        </p:grpSpPr>
        <p:sp>
          <p:nvSpPr>
            <p:cNvPr id="6" name="Freeform 6"/>
            <p:cNvSpPr/>
            <p:nvPr/>
          </p:nvSpPr>
          <p:spPr>
            <a:xfrm>
              <a:off x="0" y="0"/>
              <a:ext cx="2106826" cy="237065"/>
            </a:xfrm>
            <a:custGeom>
              <a:avLst/>
              <a:gdLst/>
              <a:ahLst/>
              <a:cxnLst/>
              <a:rect l="l" t="t" r="r" b="b"/>
              <a:pathLst>
                <a:path w="2106826" h="237065">
                  <a:moveTo>
                    <a:pt x="0" y="0"/>
                  </a:moveTo>
                  <a:lnTo>
                    <a:pt x="2106826" y="0"/>
                  </a:lnTo>
                  <a:lnTo>
                    <a:pt x="2106826" y="237065"/>
                  </a:lnTo>
                  <a:lnTo>
                    <a:pt x="0" y="237065"/>
                  </a:lnTo>
                  <a:close/>
                </a:path>
              </a:pathLst>
            </a:custGeom>
            <a:solidFill>
              <a:srgbClr val="145DA0">
                <a:alpha val="48627"/>
              </a:srgbClr>
            </a:solidFill>
            <a:ln cap="sq">
              <a:noFill/>
              <a:prstDash val="solid"/>
              <a:miter/>
            </a:ln>
          </p:spPr>
          <p:txBody>
            <a:bodyPr/>
            <a:lstStyle/>
            <a:p>
              <a:endParaRPr lang="pl-PL"/>
            </a:p>
          </p:txBody>
        </p:sp>
        <p:sp>
          <p:nvSpPr>
            <p:cNvPr id="7" name="TextBox 7"/>
            <p:cNvSpPr txBox="1"/>
            <p:nvPr/>
          </p:nvSpPr>
          <p:spPr>
            <a:xfrm>
              <a:off x="0" y="-38100"/>
              <a:ext cx="2106826" cy="27516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4" name="Freeform 14"/>
          <p:cNvSpPr/>
          <p:nvPr/>
        </p:nvSpPr>
        <p:spPr>
          <a:xfrm>
            <a:off x="12255103" y="1788277"/>
            <a:ext cx="4569020" cy="5083749"/>
          </a:xfrm>
          <a:custGeom>
            <a:avLst/>
            <a:gdLst/>
            <a:ahLst/>
            <a:cxnLst/>
            <a:rect l="l" t="t" r="r" b="b"/>
            <a:pathLst>
              <a:path w="4569020" h="5083749">
                <a:moveTo>
                  <a:pt x="0" y="0"/>
                </a:moveTo>
                <a:lnTo>
                  <a:pt x="4569019" y="0"/>
                </a:lnTo>
                <a:lnTo>
                  <a:pt x="4569019" y="5083749"/>
                </a:lnTo>
                <a:lnTo>
                  <a:pt x="0" y="50837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sp>
        <p:nvSpPr>
          <p:cNvPr id="15" name="Freeform 15"/>
          <p:cNvSpPr/>
          <p:nvPr/>
        </p:nvSpPr>
        <p:spPr>
          <a:xfrm>
            <a:off x="11105591" y="7053012"/>
            <a:ext cx="4598152" cy="2891088"/>
          </a:xfrm>
          <a:custGeom>
            <a:avLst/>
            <a:gdLst/>
            <a:ahLst/>
            <a:cxnLst/>
            <a:rect l="l" t="t" r="r" b="b"/>
            <a:pathLst>
              <a:path w="4598152" h="2891088">
                <a:moveTo>
                  <a:pt x="0" y="0"/>
                </a:moveTo>
                <a:lnTo>
                  <a:pt x="4598152" y="0"/>
                </a:lnTo>
                <a:lnTo>
                  <a:pt x="4598152" y="2891088"/>
                </a:lnTo>
                <a:lnTo>
                  <a:pt x="0" y="2891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16" name="TextBox 16"/>
          <p:cNvSpPr txBox="1"/>
          <p:nvPr/>
        </p:nvSpPr>
        <p:spPr>
          <a:xfrm>
            <a:off x="1075100" y="2034436"/>
            <a:ext cx="9354171" cy="1586781"/>
          </a:xfrm>
          <a:prstGeom prst="rect">
            <a:avLst/>
          </a:prstGeom>
        </p:spPr>
        <p:txBody>
          <a:bodyPr lIns="0" tIns="0" rIns="0" bIns="0" rtlCol="0" anchor="t">
            <a:spAutoFit/>
          </a:bodyPr>
          <a:lstStyle/>
          <a:p>
            <a:pPr marL="0" lvl="0" indent="0" algn="l">
              <a:lnSpc>
                <a:spcPts val="6362"/>
              </a:lnSpc>
              <a:spcBef>
                <a:spcPct val="0"/>
              </a:spcBef>
            </a:pPr>
            <a:r>
              <a:rPr lang="en-US" sz="4544" dirty="0">
                <a:solidFill>
                  <a:srgbClr val="FDFDFD"/>
                </a:solidFill>
                <a:latin typeface="Open Sans Extra Bold"/>
                <a:ea typeface="Open Sans Extra Bold"/>
                <a:cs typeface="Open Sans Extra Bold"/>
                <a:sym typeface="Open Sans Extra Bold"/>
              </a:rPr>
              <a:t>What to do in case of a password leak?</a:t>
            </a:r>
          </a:p>
        </p:txBody>
      </p:sp>
      <p:sp>
        <p:nvSpPr>
          <p:cNvPr id="17" name="TextBox 17"/>
          <p:cNvSpPr txBox="1"/>
          <p:nvPr/>
        </p:nvSpPr>
        <p:spPr>
          <a:xfrm>
            <a:off x="1028700" y="3898718"/>
            <a:ext cx="9631414" cy="3285258"/>
          </a:xfrm>
          <a:prstGeom prst="rect">
            <a:avLst/>
          </a:prstGeom>
        </p:spPr>
        <p:txBody>
          <a:bodyPr lIns="0" tIns="0" rIns="0" bIns="0" rtlCol="0" anchor="t">
            <a:spAutoFit/>
          </a:bodyPr>
          <a:lstStyle/>
          <a:p>
            <a:pPr algn="l"/>
            <a:r>
              <a:rPr lang="en-US" b="1"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Open Sans Bold"/>
              </a:rPr>
              <a:t>4. Enter multi-factor authentication (2FA)</a:t>
            </a:r>
          </a:p>
          <a:p>
            <a:pPr algn="l"/>
            <a:r>
              <a:rPr lang="en-US"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Open Sans Bold"/>
              </a:rPr>
              <a:t>Multi-factor sign-in provides an extra layer of security, even if someone knows your password.</a:t>
            </a:r>
          </a:p>
          <a:p>
            <a:pPr algn="l"/>
            <a:r>
              <a:rPr lang="en-US"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Open Sans Bold"/>
              </a:rPr>
              <a:t>How: Enable 2FA in your account settings by selecting the option to add a second factor, e.g. an SMS code, an authentication app (e.g. Google Authenticator), or a dongle.</a:t>
            </a:r>
          </a:p>
          <a:p>
            <a:pPr algn="l"/>
            <a:endParaRPr lang="en-US" b="1"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Open Sans Bold"/>
            </a:endParaRPr>
          </a:p>
          <a:p>
            <a:pPr algn="l"/>
            <a:r>
              <a:rPr lang="en-US" b="1"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Open Sans Bold"/>
              </a:rPr>
              <a:t>5. Get started with a password manager</a:t>
            </a:r>
          </a:p>
          <a:p>
            <a:pPr algn="l"/>
            <a:r>
              <a:rPr lang="en-US"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Open Sans Bold"/>
              </a:rPr>
              <a:t>A password manager will help you generate and store strong, unique passwords for each account.</a:t>
            </a:r>
          </a:p>
          <a:p>
            <a:pPr algn="l"/>
            <a:r>
              <a:rPr lang="en-US"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Open Sans Bold"/>
              </a:rPr>
              <a:t>How: Install a password manager (e.g., </a:t>
            </a:r>
            <a:r>
              <a:rPr lang="en-US" dirty="0" err="1">
                <a:solidFill>
                  <a:srgbClr val="FDFDFD"/>
                </a:solidFill>
                <a:latin typeface="Open Sans" panose="020B0606030504020204" pitchFamily="34" charset="0"/>
                <a:ea typeface="Open Sans" panose="020B0606030504020204" pitchFamily="34" charset="0"/>
                <a:cs typeface="Open Sans" panose="020B0606030504020204" pitchFamily="34" charset="0"/>
                <a:sym typeface="Open Sans Bold"/>
              </a:rPr>
              <a:t>KeePassXC</a:t>
            </a:r>
            <a:r>
              <a:rPr lang="en-US"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Open Sans Bold"/>
              </a:rPr>
              <a:t>, LastPass) and transfer all your passwords to it. Use it to autofill passwords when you log in.</a:t>
            </a:r>
          </a:p>
          <a:p>
            <a:pPr algn="l">
              <a:lnSpc>
                <a:spcPts val="1774"/>
              </a:lnSpc>
              <a:spcBef>
                <a:spcPct val="0"/>
              </a:spcBef>
            </a:pPr>
            <a:endParaRPr lang="en-US" sz="1967" dirty="0">
              <a:solidFill>
                <a:srgbClr val="FDFDFD"/>
              </a:solidFill>
              <a:latin typeface="Open Sans"/>
              <a:ea typeface="Open Sans"/>
              <a:cs typeface="Open Sans"/>
              <a:sym typeface="Open Sans"/>
            </a:endParaRPr>
          </a:p>
        </p:txBody>
      </p:sp>
      <p:sp>
        <p:nvSpPr>
          <p:cNvPr id="18" name="Google Shape;129;p2">
            <a:extLst>
              <a:ext uri="{FF2B5EF4-FFF2-40B4-BE49-F238E27FC236}">
                <a16:creationId xmlns:a16="http://schemas.microsoft.com/office/drawing/2014/main" id="{3A549B34-0B62-515B-5F23-1CC2A1A0A1C7}"/>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6">
              <a:alphaModFix/>
            </a:blip>
            <a:stretch>
              <a:fillRect/>
            </a:stretch>
          </a:blipFill>
          <a:ln>
            <a:noFill/>
          </a:ln>
        </p:spPr>
        <p:txBody>
          <a:bodyPr/>
          <a:lstStyle/>
          <a:p>
            <a:endParaRPr lang="pl-PL"/>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14554200" y="-190501"/>
            <a:ext cx="3733799" cy="10477501"/>
            <a:chOff x="0" y="-38100"/>
            <a:chExt cx="1044090" cy="2913572"/>
          </a:xfrm>
        </p:grpSpPr>
        <p:sp>
          <p:nvSpPr>
            <p:cNvPr id="3" name="Freeform 3"/>
            <p:cNvSpPr/>
            <p:nvPr/>
          </p:nvSpPr>
          <p:spPr>
            <a:xfrm>
              <a:off x="0" y="0"/>
              <a:ext cx="1044090" cy="2875472"/>
            </a:xfrm>
            <a:custGeom>
              <a:avLst/>
              <a:gdLst/>
              <a:ahLst/>
              <a:cxnLst/>
              <a:rect l="l" t="t" r="r" b="b"/>
              <a:pathLst>
                <a:path w="1044090" h="2875472">
                  <a:moveTo>
                    <a:pt x="0" y="0"/>
                  </a:moveTo>
                  <a:lnTo>
                    <a:pt x="1044090" y="0"/>
                  </a:lnTo>
                  <a:lnTo>
                    <a:pt x="1044090" y="2875472"/>
                  </a:lnTo>
                  <a:lnTo>
                    <a:pt x="0" y="2875472"/>
                  </a:lnTo>
                  <a:close/>
                </a:path>
              </a:pathLst>
            </a:custGeom>
            <a:solidFill>
              <a:srgbClr val="002060"/>
            </a:solidFill>
            <a:ln cap="sq">
              <a:solidFill>
                <a:srgbClr val="002060"/>
              </a:solidFill>
              <a:prstDash val="solid"/>
              <a:miter/>
            </a:ln>
          </p:spPr>
          <p:txBody>
            <a:bodyPr/>
            <a:lstStyle/>
            <a:p>
              <a:endParaRPr lang="pl-PL" dirty="0"/>
            </a:p>
          </p:txBody>
        </p:sp>
        <p:sp>
          <p:nvSpPr>
            <p:cNvPr id="4" name="TextBox 4"/>
            <p:cNvSpPr txBox="1"/>
            <p:nvPr/>
          </p:nvSpPr>
          <p:spPr>
            <a:xfrm>
              <a:off x="0" y="-38100"/>
              <a:ext cx="1044090" cy="2913572"/>
            </a:xfrm>
            <a:prstGeom prst="rect">
              <a:avLst/>
            </a:prstGeom>
            <a:ln>
              <a:solidFill>
                <a:srgbClr val="002060"/>
              </a:solidFill>
            </a:ln>
          </p:spPr>
          <p:txBody>
            <a:bodyPr lIns="50800" tIns="50800" rIns="50800" bIns="50800" rtlCol="0" anchor="ctr"/>
            <a:lstStyle/>
            <a:p>
              <a:pPr marL="0" lvl="0" indent="0" algn="ctr">
                <a:lnSpc>
                  <a:spcPts val="2659"/>
                </a:lnSpc>
                <a:spcBef>
                  <a:spcPct val="0"/>
                </a:spcBef>
              </a:pPr>
              <a:endParaRPr/>
            </a:p>
          </p:txBody>
        </p:sp>
      </p:grpSp>
      <p:sp>
        <p:nvSpPr>
          <p:cNvPr id="5" name="TextBox 5"/>
          <p:cNvSpPr txBox="1"/>
          <p:nvPr/>
        </p:nvSpPr>
        <p:spPr>
          <a:xfrm>
            <a:off x="1406645" y="3157202"/>
            <a:ext cx="8817656" cy="3839449"/>
          </a:xfrm>
          <a:prstGeom prst="rect">
            <a:avLst/>
          </a:prstGeom>
        </p:spPr>
        <p:txBody>
          <a:bodyPr lIns="0" tIns="0" rIns="0" bIns="0" rtlCol="0" anchor="t">
            <a:spAutoFit/>
          </a:bodyPr>
          <a:lstStyle/>
          <a:p>
            <a:pPr algn="l">
              <a:lnSpc>
                <a:spcPts val="10248"/>
              </a:lnSpc>
              <a:spcBef>
                <a:spcPct val="0"/>
              </a:spcBef>
            </a:pPr>
            <a:r>
              <a:rPr lang="en-US" sz="7320" dirty="0">
                <a:solidFill>
                  <a:srgbClr val="051D40"/>
                </a:solidFill>
                <a:latin typeface="Open Sans Extra Bold"/>
                <a:ea typeface="Open Sans Extra Bold"/>
                <a:cs typeface="Open Sans Extra Bold"/>
                <a:sym typeface="Open Sans Extra Bold"/>
              </a:rPr>
              <a:t>Digital </a:t>
            </a:r>
            <a:br>
              <a:rPr lang="pl-PL" sz="7320" dirty="0">
                <a:solidFill>
                  <a:srgbClr val="051D40"/>
                </a:solidFill>
                <a:latin typeface="Open Sans Extra Bold"/>
                <a:ea typeface="Open Sans Extra Bold"/>
                <a:cs typeface="Open Sans Extra Bold"/>
                <a:sym typeface="Open Sans Extra Bold"/>
              </a:rPr>
            </a:br>
            <a:r>
              <a:rPr lang="en-US" sz="7320" dirty="0">
                <a:solidFill>
                  <a:srgbClr val="051D40"/>
                </a:solidFill>
                <a:latin typeface="Open Sans Extra Bold"/>
                <a:ea typeface="Open Sans Extra Bold"/>
                <a:cs typeface="Open Sans Extra Bold"/>
                <a:sym typeface="Open Sans Extra Bold"/>
              </a:rPr>
              <a:t>Security </a:t>
            </a:r>
            <a:br>
              <a:rPr lang="pl-PL" sz="7320" dirty="0">
                <a:solidFill>
                  <a:srgbClr val="051D40"/>
                </a:solidFill>
                <a:latin typeface="Open Sans Extra Bold"/>
                <a:ea typeface="Open Sans Extra Bold"/>
                <a:cs typeface="Open Sans Extra Bold"/>
                <a:sym typeface="Open Sans Extra Bold"/>
              </a:rPr>
            </a:br>
            <a:r>
              <a:rPr lang="en-US" sz="7320" dirty="0">
                <a:solidFill>
                  <a:srgbClr val="051D40"/>
                </a:solidFill>
                <a:latin typeface="Open Sans Extra Bold"/>
                <a:ea typeface="Open Sans Extra Bold"/>
                <a:cs typeface="Open Sans Extra Bold"/>
                <a:sym typeface="Open Sans Extra Bold"/>
              </a:rPr>
              <a:t>Incidents</a:t>
            </a:r>
          </a:p>
        </p:txBody>
      </p:sp>
      <p:grpSp>
        <p:nvGrpSpPr>
          <p:cNvPr id="6" name="Group 6"/>
          <p:cNvGrpSpPr/>
          <p:nvPr/>
        </p:nvGrpSpPr>
        <p:grpSpPr>
          <a:xfrm>
            <a:off x="-1867766" y="-1553873"/>
            <a:ext cx="3735531" cy="3735531"/>
            <a:chOff x="0" y="13130"/>
            <a:chExt cx="812800" cy="812800"/>
          </a:xfrm>
        </p:grpSpPr>
        <p:sp>
          <p:nvSpPr>
            <p:cNvPr id="7" name="Freeform 7"/>
            <p:cNvSpPr/>
            <p:nvPr/>
          </p:nvSpPr>
          <p:spPr>
            <a:xfrm>
              <a:off x="0" y="131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060">
                <a:alpha val="0"/>
              </a:srgbClr>
            </a:solidFill>
            <a:ln w="952500" cap="sq">
              <a:solidFill>
                <a:srgbClr val="002060"/>
              </a:solidFill>
              <a:prstDash val="solid"/>
              <a:miter/>
            </a:ln>
          </p:spPr>
          <p:txBody>
            <a:bodyPr/>
            <a:lstStyle/>
            <a:p>
              <a:endParaRPr lang="pl-PL" dirty="0"/>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9998363" y="2324714"/>
            <a:ext cx="7375238" cy="7962286"/>
          </a:xfrm>
          <a:custGeom>
            <a:avLst/>
            <a:gdLst/>
            <a:ahLst/>
            <a:cxnLst/>
            <a:rect l="l" t="t" r="r" b="b"/>
            <a:pathLst>
              <a:path w="7786677" h="9392508">
                <a:moveTo>
                  <a:pt x="0" y="0"/>
                </a:moveTo>
                <a:lnTo>
                  <a:pt x="7786677" y="0"/>
                </a:lnTo>
                <a:lnTo>
                  <a:pt x="7786677" y="9392508"/>
                </a:lnTo>
                <a:lnTo>
                  <a:pt x="0" y="9392508"/>
                </a:lnTo>
                <a:lnTo>
                  <a:pt x="0" y="0"/>
                </a:lnTo>
                <a:close/>
              </a:path>
            </a:pathLst>
          </a:custGeom>
          <a:blipFill>
            <a:blip r:embed="rId3"/>
            <a:stretch>
              <a:fillRect l="-40523" r="-40523"/>
            </a:stretch>
          </a:blipFill>
        </p:spPr>
        <p:txBody>
          <a:bodyPr/>
          <a:lstStyle/>
          <a:p>
            <a:endParaRPr lang="pl-PL"/>
          </a:p>
        </p:txBody>
      </p:sp>
      <p:sp>
        <p:nvSpPr>
          <p:cNvPr id="11" name="Google Shape;129;p2">
            <a:extLst>
              <a:ext uri="{FF2B5EF4-FFF2-40B4-BE49-F238E27FC236}">
                <a16:creationId xmlns:a16="http://schemas.microsoft.com/office/drawing/2014/main" id="{8E00FAF4-9B76-B590-9DC6-F39331DC476D}"/>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4">
              <a:alphaModFix/>
            </a:blip>
            <a:stretch>
              <a:fillRect/>
            </a:stretch>
          </a:blipFill>
          <a:ln>
            <a:noFill/>
          </a:ln>
        </p:spPr>
        <p:txBody>
          <a:bodyPr/>
          <a:lstStyle/>
          <a:p>
            <a:endParaRPr lang="pl-PL"/>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extBox 6"/>
          <p:cNvSpPr txBox="1"/>
          <p:nvPr/>
        </p:nvSpPr>
        <p:spPr>
          <a:xfrm>
            <a:off x="1270420" y="904875"/>
            <a:ext cx="10291271" cy="1126591"/>
          </a:xfrm>
          <a:prstGeom prst="rect">
            <a:avLst/>
          </a:prstGeom>
        </p:spPr>
        <p:txBody>
          <a:bodyPr lIns="0" tIns="0" rIns="0" bIns="0" rtlCol="0" anchor="t">
            <a:spAutoFit/>
          </a:bodyPr>
          <a:lstStyle/>
          <a:p>
            <a:pPr algn="l">
              <a:lnSpc>
                <a:spcPts val="9247"/>
              </a:lnSpc>
              <a:spcBef>
                <a:spcPct val="0"/>
              </a:spcBef>
            </a:pPr>
            <a:r>
              <a:rPr lang="en-US" sz="6605" dirty="0">
                <a:solidFill>
                  <a:srgbClr val="FDFDFD"/>
                </a:solidFill>
                <a:latin typeface="Open Sans Extra Bold"/>
                <a:ea typeface="Open Sans Extra Bold"/>
                <a:cs typeface="Open Sans Extra Bold"/>
                <a:sym typeface="Open Sans Extra Bold"/>
              </a:rPr>
              <a:t>Ransomware</a:t>
            </a:r>
          </a:p>
        </p:txBody>
      </p:sp>
      <p:sp>
        <p:nvSpPr>
          <p:cNvPr id="7" name="TextBox 7"/>
          <p:cNvSpPr txBox="1"/>
          <p:nvPr/>
        </p:nvSpPr>
        <p:spPr>
          <a:xfrm>
            <a:off x="1270420" y="2837020"/>
            <a:ext cx="8025980" cy="3647602"/>
          </a:xfrm>
          <a:prstGeom prst="rect">
            <a:avLst/>
          </a:prstGeom>
        </p:spPr>
        <p:txBody>
          <a:bodyPr wrap="square" lIns="0" tIns="0" rIns="0" bIns="0" rtlCol="0" anchor="t">
            <a:spAutoFit/>
          </a:bodyPr>
          <a:lstStyle/>
          <a:p>
            <a:pPr algn="l">
              <a:lnSpc>
                <a:spcPts val="4218"/>
              </a:lnSpc>
            </a:pPr>
            <a:r>
              <a:rPr lang="en-US" sz="3013" spc="-60" dirty="0">
                <a:solidFill>
                  <a:srgbClr val="FDFDFD"/>
                </a:solidFill>
                <a:latin typeface="Poppins"/>
                <a:ea typeface="Poppins"/>
                <a:cs typeface="Poppins"/>
                <a:sym typeface="Poppins"/>
              </a:rPr>
              <a:t>It's a type of malware that blocks access to your files on your computer and demands a ransom to unlock them. </a:t>
            </a:r>
            <a:br>
              <a:rPr lang="pl-PL" sz="3013" spc="-60" dirty="0">
                <a:solidFill>
                  <a:srgbClr val="FDFDFD"/>
                </a:solidFill>
                <a:latin typeface="Poppins"/>
                <a:ea typeface="Poppins"/>
                <a:cs typeface="Poppins"/>
                <a:sym typeface="Poppins"/>
              </a:rPr>
            </a:br>
            <a:endParaRPr lang="en-US" sz="3013" spc="-60" dirty="0">
              <a:solidFill>
                <a:srgbClr val="FDFDFD"/>
              </a:solidFill>
              <a:latin typeface="Poppins"/>
              <a:ea typeface="Poppins"/>
              <a:cs typeface="Poppins"/>
              <a:sym typeface="Poppins"/>
            </a:endParaRPr>
          </a:p>
          <a:p>
            <a:pPr algn="l">
              <a:lnSpc>
                <a:spcPts val="4218"/>
              </a:lnSpc>
            </a:pPr>
            <a:r>
              <a:rPr lang="en-US" sz="3013" spc="-60" dirty="0">
                <a:solidFill>
                  <a:srgbClr val="FDFDFD"/>
                </a:solidFill>
                <a:latin typeface="Poppins"/>
                <a:ea typeface="Poppins"/>
                <a:cs typeface="Poppins"/>
                <a:sym typeface="Poppins"/>
              </a:rPr>
              <a:t>It looks like someone locked you in a room and demanded money to let you go.</a:t>
            </a:r>
          </a:p>
          <a:p>
            <a:pPr algn="l">
              <a:lnSpc>
                <a:spcPts val="3238"/>
              </a:lnSpc>
            </a:pPr>
            <a:endParaRPr lang="en-US" sz="3013" spc="-60" dirty="0">
              <a:solidFill>
                <a:srgbClr val="FDFDFD"/>
              </a:solidFill>
              <a:latin typeface="Poppins"/>
              <a:ea typeface="Poppins"/>
              <a:cs typeface="Poppins"/>
              <a:sym typeface="Poppins"/>
            </a:endParaRPr>
          </a:p>
        </p:txBody>
      </p:sp>
      <p:pic>
        <p:nvPicPr>
          <p:cNvPr id="1028" name="Picture 4" descr="Obraz zawierający Klamka, uchwyt, lakier, Drzwi do domu&#10;&#10;Opis wygenerowany automatycznie">
            <a:extLst>
              <a:ext uri="{FF2B5EF4-FFF2-40B4-BE49-F238E27FC236}">
                <a16:creationId xmlns:a16="http://schemas.microsoft.com/office/drawing/2014/main" id="{A9274C47-3F51-9E3E-02A6-55C033135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4146" y="0"/>
            <a:ext cx="8025980" cy="10287000"/>
          </a:xfrm>
          <a:prstGeom prst="rect">
            <a:avLst/>
          </a:prstGeom>
          <a:noFill/>
          <a:extLst>
            <a:ext uri="{909E8E84-426E-40DD-AFC4-6F175D3DCCD1}">
              <a14:hiddenFill xmlns:a14="http://schemas.microsoft.com/office/drawing/2010/main">
                <a:solidFill>
                  <a:srgbClr val="FFFFFF"/>
                </a:solidFill>
              </a14:hiddenFill>
            </a:ext>
          </a:extLst>
        </p:spPr>
      </p:pic>
      <p:sp>
        <p:nvSpPr>
          <p:cNvPr id="14" name="pole tekstowe 13">
            <a:extLst>
              <a:ext uri="{FF2B5EF4-FFF2-40B4-BE49-F238E27FC236}">
                <a16:creationId xmlns:a16="http://schemas.microsoft.com/office/drawing/2014/main" id="{9DAF7E54-1BDA-7A56-CE8B-37BBFC8C29E9}"/>
              </a:ext>
            </a:extLst>
          </p:cNvPr>
          <p:cNvSpPr txBox="1"/>
          <p:nvPr/>
        </p:nvSpPr>
        <p:spPr>
          <a:xfrm>
            <a:off x="13716001" y="2798920"/>
            <a:ext cx="1371600" cy="369332"/>
          </a:xfrm>
          <a:prstGeom prst="rect">
            <a:avLst/>
          </a:prstGeom>
          <a:noFill/>
        </p:spPr>
        <p:txBody>
          <a:bodyPr wrap="square">
            <a:spAutoFit/>
          </a:bodyPr>
          <a:lstStyle/>
          <a:p>
            <a:r>
              <a:rPr lang="pl-PL" b="1" dirty="0">
                <a:latin typeface="Open Sans" panose="020B0606030504020204" pitchFamily="34" charset="0"/>
                <a:ea typeface="Open Sans" panose="020B0606030504020204" pitchFamily="34" charset="0"/>
                <a:cs typeface="Open Sans" panose="020B0606030504020204" pitchFamily="34" charset="0"/>
              </a:rPr>
              <a:t>Zapłać !!!</a:t>
            </a:r>
          </a:p>
        </p:txBody>
      </p:sp>
      <p:sp>
        <p:nvSpPr>
          <p:cNvPr id="10" name="TextBox 10"/>
          <p:cNvSpPr txBox="1"/>
          <p:nvPr/>
        </p:nvSpPr>
        <p:spPr>
          <a:xfrm>
            <a:off x="16166091" y="8312864"/>
            <a:ext cx="3813100" cy="4033086"/>
          </a:xfrm>
          <a:prstGeom prst="rect">
            <a:avLst/>
          </a:prstGeom>
        </p:spPr>
        <p:txBody>
          <a:bodyPr lIns="50800" tIns="50800" rIns="50800" bIns="50800" rtlCol="0" anchor="ctr"/>
          <a:lstStyle/>
          <a:p>
            <a:pPr algn="ctr">
              <a:lnSpc>
                <a:spcPts val="2659"/>
              </a:lnSpc>
              <a:spcBef>
                <a:spcPct val="0"/>
              </a:spcBef>
            </a:pPr>
            <a:endParaRPr/>
          </a:p>
        </p:txBody>
      </p:sp>
      <p:sp>
        <p:nvSpPr>
          <p:cNvPr id="15" name="Google Shape;129;p2">
            <a:extLst>
              <a:ext uri="{FF2B5EF4-FFF2-40B4-BE49-F238E27FC236}">
                <a16:creationId xmlns:a16="http://schemas.microsoft.com/office/drawing/2014/main" id="{ACE35F97-AD48-745B-9E0E-122A91FA114C}"/>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3">
              <a:alphaModFix/>
            </a:blip>
            <a:stretch>
              <a:fillRect/>
            </a:stretch>
          </a:blipFill>
          <a:ln>
            <a:noFill/>
          </a:ln>
        </p:spPr>
        <p:txBody>
          <a:bodyPr/>
          <a:lstStyle/>
          <a:p>
            <a:endParaRPr lang="pl-PL"/>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reeform 2"/>
          <p:cNvSpPr/>
          <p:nvPr/>
        </p:nvSpPr>
        <p:spPr>
          <a:xfrm>
            <a:off x="11212126" y="-8767"/>
            <a:ext cx="7097934" cy="10295767"/>
          </a:xfrm>
          <a:custGeom>
            <a:avLst/>
            <a:gdLst/>
            <a:ahLst/>
            <a:cxnLst/>
            <a:rect l="l" t="t" r="r" b="b"/>
            <a:pathLst>
              <a:path w="7097934" h="10295767">
                <a:moveTo>
                  <a:pt x="0" y="0"/>
                </a:moveTo>
                <a:lnTo>
                  <a:pt x="7097934" y="0"/>
                </a:lnTo>
                <a:lnTo>
                  <a:pt x="7097934" y="10295767"/>
                </a:lnTo>
                <a:lnTo>
                  <a:pt x="0" y="10295767"/>
                </a:lnTo>
                <a:lnTo>
                  <a:pt x="0" y="0"/>
                </a:lnTo>
                <a:close/>
              </a:path>
            </a:pathLst>
          </a:custGeom>
          <a:blipFill>
            <a:blip r:embed="rId2"/>
            <a:stretch>
              <a:fillRect l="-78650" r="-78650"/>
            </a:stretch>
          </a:blipFill>
        </p:spPr>
        <p:txBody>
          <a:bodyPr/>
          <a:lstStyle/>
          <a:p>
            <a:endParaRPr lang="pl-PL"/>
          </a:p>
        </p:txBody>
      </p:sp>
      <p:grpSp>
        <p:nvGrpSpPr>
          <p:cNvPr id="3" name="Group 3"/>
          <p:cNvGrpSpPr/>
          <p:nvPr/>
        </p:nvGrpSpPr>
        <p:grpSpPr>
          <a:xfrm>
            <a:off x="15573718" y="7940477"/>
            <a:ext cx="4693046" cy="469304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pl-PL"/>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270420" y="904875"/>
            <a:ext cx="10291271" cy="1103507"/>
          </a:xfrm>
          <a:prstGeom prst="rect">
            <a:avLst/>
          </a:prstGeom>
        </p:spPr>
        <p:txBody>
          <a:bodyPr lIns="0" tIns="0" rIns="0" bIns="0" rtlCol="0" anchor="t">
            <a:spAutoFit/>
          </a:bodyPr>
          <a:lstStyle/>
          <a:p>
            <a:pPr algn="l">
              <a:lnSpc>
                <a:spcPts val="9247"/>
              </a:lnSpc>
              <a:spcBef>
                <a:spcPct val="0"/>
              </a:spcBef>
            </a:pPr>
            <a:r>
              <a:rPr lang="en-US" sz="6605" dirty="0" err="1">
                <a:solidFill>
                  <a:srgbClr val="FDFDFD"/>
                </a:solidFill>
                <a:latin typeface="Open Sans Extra Bold"/>
                <a:ea typeface="Open Sans Extra Bold"/>
                <a:cs typeface="Open Sans Extra Bold"/>
                <a:sym typeface="Open Sans Extra Bold"/>
              </a:rPr>
              <a:t>Ransoware</a:t>
            </a:r>
            <a:r>
              <a:rPr lang="en-US" sz="6605" dirty="0">
                <a:solidFill>
                  <a:srgbClr val="FDFDFD"/>
                </a:solidFill>
                <a:latin typeface="Open Sans Extra Bold"/>
                <a:ea typeface="Open Sans Extra Bold"/>
                <a:cs typeface="Open Sans Extra Bold"/>
                <a:sym typeface="Open Sans Extra Bold"/>
              </a:rPr>
              <a:t> Protection</a:t>
            </a:r>
          </a:p>
        </p:txBody>
      </p:sp>
      <p:sp>
        <p:nvSpPr>
          <p:cNvPr id="7" name="TextBox 7"/>
          <p:cNvSpPr txBox="1"/>
          <p:nvPr/>
        </p:nvSpPr>
        <p:spPr>
          <a:xfrm>
            <a:off x="1270420" y="2739293"/>
            <a:ext cx="9321380" cy="6642139"/>
          </a:xfrm>
          <a:prstGeom prst="rect">
            <a:avLst/>
          </a:prstGeom>
        </p:spPr>
        <p:txBody>
          <a:bodyPr wrap="square" lIns="0" tIns="0" rIns="0" bIns="0" rtlCol="0" anchor="t">
            <a:spAutoFit/>
          </a:bodyPr>
          <a:lstStyle/>
          <a:p>
            <a:pPr algn="l">
              <a:lnSpc>
                <a:spcPts val="3098"/>
              </a:lnSpc>
            </a:pPr>
            <a:r>
              <a:rPr lang="en-US" sz="2213" b="1" spc="-44"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Poppins"/>
              </a:rPr>
              <a:t>Regular backups: </a:t>
            </a:r>
            <a:r>
              <a:rPr lang="en-US" sz="2213" spc="-44"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Poppins"/>
              </a:rPr>
              <a:t>Store important files on an external drive or in the cloud. If your computer gets infected, you can restore your files from a backup.</a:t>
            </a:r>
            <a:br>
              <a:rPr lang="pl-PL" sz="2213" spc="-44"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Poppins"/>
              </a:rPr>
            </a:br>
            <a:endParaRPr lang="en-US" sz="2213" spc="-44"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Poppins"/>
            </a:endParaRPr>
          </a:p>
          <a:p>
            <a:pPr algn="l">
              <a:lnSpc>
                <a:spcPts val="3098"/>
              </a:lnSpc>
            </a:pPr>
            <a:r>
              <a:rPr lang="en-US" sz="2213" b="1" spc="-44"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Poppins"/>
              </a:rPr>
              <a:t>Software updates: </a:t>
            </a:r>
            <a:r>
              <a:rPr lang="en-US" sz="2213" spc="-44"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Poppins"/>
              </a:rPr>
              <a:t>Make sure your operating system and all programs are always up to date. New updates often fix security vulnerabilities.</a:t>
            </a:r>
          </a:p>
          <a:p>
            <a:pPr algn="l">
              <a:lnSpc>
                <a:spcPts val="3098"/>
              </a:lnSpc>
            </a:pPr>
            <a:r>
              <a:rPr lang="en-US" sz="2213" b="1" spc="-44"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Poppins"/>
              </a:rPr>
              <a:t>Antivirus: </a:t>
            </a:r>
            <a:r>
              <a:rPr lang="en-US" sz="2213" spc="-44"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Poppins"/>
              </a:rPr>
              <a:t>Install and use an antivirus program that can detect and block threats.</a:t>
            </a:r>
            <a:br>
              <a:rPr lang="pl-PL" sz="2213" spc="-44"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Poppins"/>
              </a:rPr>
            </a:br>
            <a:endParaRPr lang="en-US" sz="2213" spc="-44"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Poppins"/>
            </a:endParaRPr>
          </a:p>
          <a:p>
            <a:pPr algn="l">
              <a:lnSpc>
                <a:spcPts val="3098"/>
              </a:lnSpc>
            </a:pPr>
            <a:r>
              <a:rPr lang="en-US" sz="2213" b="1" spc="-44"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Poppins"/>
              </a:rPr>
              <a:t>Safe Surfing: </a:t>
            </a:r>
            <a:r>
              <a:rPr lang="en-US" sz="2213" spc="-44"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Poppins"/>
              </a:rPr>
              <a:t>Don't click on suspicious links or download files from unknown sources.</a:t>
            </a:r>
            <a:br>
              <a:rPr lang="pl-PL" sz="2213" spc="-44"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Poppins"/>
              </a:rPr>
            </a:br>
            <a:endParaRPr lang="en-US" sz="2213" spc="-44"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Poppins"/>
            </a:endParaRPr>
          </a:p>
          <a:p>
            <a:pPr algn="l">
              <a:lnSpc>
                <a:spcPts val="3098"/>
              </a:lnSpc>
            </a:pPr>
            <a:r>
              <a:rPr lang="en-US" sz="2213" b="1" spc="-44"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Poppins"/>
              </a:rPr>
              <a:t>Education: </a:t>
            </a:r>
            <a:r>
              <a:rPr lang="en-US" sz="2213" spc="-44" dirty="0">
                <a:solidFill>
                  <a:srgbClr val="FDFDFD"/>
                </a:solidFill>
                <a:latin typeface="Open Sans" panose="020B0606030504020204" pitchFamily="34" charset="0"/>
                <a:ea typeface="Open Sans" panose="020B0606030504020204" pitchFamily="34" charset="0"/>
                <a:cs typeface="Open Sans" panose="020B0606030504020204" pitchFamily="34" charset="0"/>
                <a:sym typeface="Poppins"/>
              </a:rPr>
              <a:t>Learn to recognize suspicious emails and messages that may contain malware.</a:t>
            </a:r>
          </a:p>
          <a:p>
            <a:pPr algn="l">
              <a:lnSpc>
                <a:spcPts val="3098"/>
              </a:lnSpc>
            </a:pPr>
            <a:endParaRPr lang="en-US" sz="2213" spc="-44" dirty="0">
              <a:solidFill>
                <a:srgbClr val="FDFDFD"/>
              </a:solidFill>
              <a:latin typeface="Poppins"/>
              <a:ea typeface="Poppins"/>
              <a:cs typeface="Poppins"/>
              <a:sym typeface="Poppins"/>
            </a:endParaRPr>
          </a:p>
          <a:p>
            <a:pPr algn="l">
              <a:lnSpc>
                <a:spcPts val="3098"/>
              </a:lnSpc>
            </a:pPr>
            <a:endParaRPr lang="en-US" sz="2213" spc="-44" dirty="0">
              <a:solidFill>
                <a:srgbClr val="FDFDFD"/>
              </a:solidFill>
              <a:latin typeface="Poppins"/>
              <a:ea typeface="Poppins"/>
              <a:cs typeface="Poppins"/>
              <a:sym typeface="Poppins"/>
            </a:endParaRPr>
          </a:p>
          <a:p>
            <a:pPr algn="l">
              <a:lnSpc>
                <a:spcPts val="2118"/>
              </a:lnSpc>
            </a:pPr>
            <a:endParaRPr lang="en-US" sz="2213" spc="-44" dirty="0">
              <a:solidFill>
                <a:srgbClr val="FDFDFD"/>
              </a:solidFill>
              <a:latin typeface="Poppins"/>
              <a:ea typeface="Poppins"/>
              <a:cs typeface="Poppins"/>
              <a:sym typeface="Poppins"/>
            </a:endParaRPr>
          </a:p>
        </p:txBody>
      </p:sp>
      <p:sp>
        <p:nvSpPr>
          <p:cNvPr id="8" name="Google Shape;129;p2">
            <a:extLst>
              <a:ext uri="{FF2B5EF4-FFF2-40B4-BE49-F238E27FC236}">
                <a16:creationId xmlns:a16="http://schemas.microsoft.com/office/drawing/2014/main" id="{C61876E8-BE9E-69FF-BE57-1B2C7C3AD7A2}"/>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3">
              <a:alphaModFix/>
            </a:blip>
            <a:stretch>
              <a:fillRect/>
            </a:stretch>
          </a:blipFill>
          <a:ln>
            <a:noFill/>
          </a:ln>
        </p:spPr>
        <p:txBody>
          <a:bodyPr/>
          <a:lstStyle/>
          <a:p>
            <a:endParaRPr lang="pl-PL"/>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2" name="Group 2"/>
          <p:cNvGrpSpPr/>
          <p:nvPr/>
        </p:nvGrpSpPr>
        <p:grpSpPr>
          <a:xfrm>
            <a:off x="15573718" y="7940477"/>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pl-PL"/>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16281" y="4165011"/>
            <a:ext cx="5717929" cy="4518228"/>
          </a:xfrm>
          <a:custGeom>
            <a:avLst/>
            <a:gdLst/>
            <a:ahLst/>
            <a:cxnLst/>
            <a:rect l="l" t="t" r="r" b="b"/>
            <a:pathLst>
              <a:path w="5717929" h="4518228">
                <a:moveTo>
                  <a:pt x="0" y="0"/>
                </a:moveTo>
                <a:lnTo>
                  <a:pt x="5717928" y="0"/>
                </a:lnTo>
                <a:lnTo>
                  <a:pt x="5717928" y="4518228"/>
                </a:lnTo>
                <a:lnTo>
                  <a:pt x="0" y="4518228"/>
                </a:lnTo>
                <a:lnTo>
                  <a:pt x="0" y="0"/>
                </a:lnTo>
                <a:close/>
              </a:path>
            </a:pathLst>
          </a:custGeom>
          <a:blipFill>
            <a:blip r:embed="rId2"/>
            <a:stretch>
              <a:fillRect/>
            </a:stretch>
          </a:blipFill>
        </p:spPr>
        <p:txBody>
          <a:bodyPr/>
          <a:lstStyle/>
          <a:p>
            <a:endParaRPr lang="pl-PL"/>
          </a:p>
        </p:txBody>
      </p:sp>
      <p:sp>
        <p:nvSpPr>
          <p:cNvPr id="6" name="Freeform 6"/>
          <p:cNvSpPr/>
          <p:nvPr/>
        </p:nvSpPr>
        <p:spPr>
          <a:xfrm>
            <a:off x="6280198" y="4165011"/>
            <a:ext cx="5727604" cy="4518228"/>
          </a:xfrm>
          <a:custGeom>
            <a:avLst/>
            <a:gdLst/>
            <a:ahLst/>
            <a:cxnLst/>
            <a:rect l="l" t="t" r="r" b="b"/>
            <a:pathLst>
              <a:path w="5727604" h="4518228">
                <a:moveTo>
                  <a:pt x="0" y="0"/>
                </a:moveTo>
                <a:lnTo>
                  <a:pt x="5727604" y="0"/>
                </a:lnTo>
                <a:lnTo>
                  <a:pt x="5727604" y="4518228"/>
                </a:lnTo>
                <a:lnTo>
                  <a:pt x="0" y="4518228"/>
                </a:lnTo>
                <a:lnTo>
                  <a:pt x="0" y="0"/>
                </a:lnTo>
                <a:close/>
              </a:path>
            </a:pathLst>
          </a:custGeom>
          <a:blipFill>
            <a:blip r:embed="rId3"/>
            <a:stretch>
              <a:fillRect/>
            </a:stretch>
          </a:blipFill>
        </p:spPr>
        <p:txBody>
          <a:bodyPr/>
          <a:lstStyle/>
          <a:p>
            <a:endParaRPr lang="pl-PL"/>
          </a:p>
        </p:txBody>
      </p:sp>
      <p:sp>
        <p:nvSpPr>
          <p:cNvPr id="7" name="Freeform 7"/>
          <p:cNvSpPr/>
          <p:nvPr/>
        </p:nvSpPr>
        <p:spPr>
          <a:xfrm>
            <a:off x="12399461" y="4165011"/>
            <a:ext cx="5719884" cy="4518228"/>
          </a:xfrm>
          <a:custGeom>
            <a:avLst/>
            <a:gdLst/>
            <a:ahLst/>
            <a:cxnLst/>
            <a:rect l="l" t="t" r="r" b="b"/>
            <a:pathLst>
              <a:path w="5719884" h="4518228">
                <a:moveTo>
                  <a:pt x="0" y="0"/>
                </a:moveTo>
                <a:lnTo>
                  <a:pt x="5719885" y="0"/>
                </a:lnTo>
                <a:lnTo>
                  <a:pt x="5719885" y="4518228"/>
                </a:lnTo>
                <a:lnTo>
                  <a:pt x="0" y="4518228"/>
                </a:lnTo>
                <a:lnTo>
                  <a:pt x="0" y="0"/>
                </a:lnTo>
                <a:close/>
              </a:path>
            </a:pathLst>
          </a:custGeom>
          <a:blipFill>
            <a:blip r:embed="rId4"/>
            <a:stretch>
              <a:fillRect/>
            </a:stretch>
          </a:blipFill>
        </p:spPr>
        <p:txBody>
          <a:bodyPr/>
          <a:lstStyle/>
          <a:p>
            <a:endParaRPr lang="pl-PL"/>
          </a:p>
        </p:txBody>
      </p:sp>
      <p:sp>
        <p:nvSpPr>
          <p:cNvPr id="8" name="Freeform 8"/>
          <p:cNvSpPr/>
          <p:nvPr/>
        </p:nvSpPr>
        <p:spPr>
          <a:xfrm>
            <a:off x="12997807" y="654700"/>
            <a:ext cx="2554140" cy="2276296"/>
          </a:xfrm>
          <a:custGeom>
            <a:avLst/>
            <a:gdLst/>
            <a:ahLst/>
            <a:cxnLst/>
            <a:rect l="l" t="t" r="r" b="b"/>
            <a:pathLst>
              <a:path w="3744422" h="3384021">
                <a:moveTo>
                  <a:pt x="0" y="0"/>
                </a:moveTo>
                <a:lnTo>
                  <a:pt x="3744422" y="0"/>
                </a:lnTo>
                <a:lnTo>
                  <a:pt x="3744422" y="3384021"/>
                </a:lnTo>
                <a:lnTo>
                  <a:pt x="0" y="3384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l-PL"/>
          </a:p>
        </p:txBody>
      </p:sp>
      <p:sp>
        <p:nvSpPr>
          <p:cNvPr id="9" name="TextBox 9"/>
          <p:cNvSpPr txBox="1"/>
          <p:nvPr/>
        </p:nvSpPr>
        <p:spPr>
          <a:xfrm>
            <a:off x="1270420" y="904875"/>
            <a:ext cx="10737382" cy="1103507"/>
          </a:xfrm>
          <a:prstGeom prst="rect">
            <a:avLst/>
          </a:prstGeom>
        </p:spPr>
        <p:txBody>
          <a:bodyPr wrap="square" lIns="0" tIns="0" rIns="0" bIns="0" rtlCol="0" anchor="t">
            <a:spAutoFit/>
          </a:bodyPr>
          <a:lstStyle/>
          <a:p>
            <a:pPr algn="l">
              <a:lnSpc>
                <a:spcPts val="9247"/>
              </a:lnSpc>
              <a:spcBef>
                <a:spcPct val="0"/>
              </a:spcBef>
            </a:pPr>
            <a:r>
              <a:rPr lang="en-US" sz="6605" dirty="0">
                <a:solidFill>
                  <a:srgbClr val="FDFDFD"/>
                </a:solidFill>
                <a:latin typeface="Open Sans Extra Bold"/>
                <a:ea typeface="Open Sans Extra Bold"/>
                <a:cs typeface="Open Sans Extra Bold"/>
                <a:sym typeface="Open Sans Extra Bold"/>
              </a:rPr>
              <a:t>Ransomware Protection</a:t>
            </a:r>
          </a:p>
        </p:txBody>
      </p:sp>
      <p:sp>
        <p:nvSpPr>
          <p:cNvPr id="10" name="TextBox 10"/>
          <p:cNvSpPr txBox="1"/>
          <p:nvPr/>
        </p:nvSpPr>
        <p:spPr>
          <a:xfrm>
            <a:off x="1994441" y="3439858"/>
            <a:ext cx="15925800" cy="538737"/>
          </a:xfrm>
          <a:prstGeom prst="rect">
            <a:avLst/>
          </a:prstGeom>
        </p:spPr>
        <p:txBody>
          <a:bodyPr wrap="square" lIns="0" tIns="0" rIns="0" bIns="0" rtlCol="0" anchor="t">
            <a:spAutoFit/>
          </a:bodyPr>
          <a:lstStyle/>
          <a:p>
            <a:pPr algn="ctr">
              <a:lnSpc>
                <a:spcPts val="4479"/>
              </a:lnSpc>
              <a:spcBef>
                <a:spcPct val="0"/>
              </a:spcBef>
            </a:pPr>
            <a:r>
              <a:rPr lang="en-US" sz="3199" b="1" dirty="0">
                <a:solidFill>
                  <a:srgbClr val="FDFDFD"/>
                </a:solidFill>
                <a:latin typeface="Open Sans Extra Bold"/>
                <a:ea typeface="Open Sans Extra Bold"/>
                <a:cs typeface="Open Sans Extra Bold"/>
                <a:sym typeface="Open Sans Extra Bold"/>
              </a:rPr>
              <a:t>Windows Update</a:t>
            </a:r>
            <a:r>
              <a:rPr lang="pl-PL" sz="3199" b="1" dirty="0">
                <a:solidFill>
                  <a:srgbClr val="FDFDFD"/>
                </a:solidFill>
                <a:latin typeface="Open Sans Extra Bold"/>
                <a:ea typeface="Open Sans Extra Bold"/>
                <a:cs typeface="Open Sans Extra Bold"/>
                <a:sym typeface="Open Sans Extra Bold"/>
              </a:rPr>
              <a:t> -&gt; </a:t>
            </a:r>
            <a:r>
              <a:rPr lang="pl-PL" sz="3199" b="1" dirty="0" err="1">
                <a:solidFill>
                  <a:srgbClr val="FDFDFD"/>
                </a:solidFill>
                <a:latin typeface="Open Sans Extra Bold"/>
                <a:ea typeface="Open Sans Extra Bold"/>
                <a:cs typeface="Open Sans Extra Bold"/>
                <a:sym typeface="Open Sans Extra Bold"/>
              </a:rPr>
              <a:t>advanced</a:t>
            </a:r>
            <a:r>
              <a:rPr lang="pl-PL" sz="3199" b="1" dirty="0">
                <a:solidFill>
                  <a:srgbClr val="FDFDFD"/>
                </a:solidFill>
                <a:latin typeface="Open Sans Extra Bold"/>
                <a:ea typeface="Open Sans Extra Bold"/>
                <a:cs typeface="Open Sans Extra Bold"/>
                <a:sym typeface="Open Sans Extra Bold"/>
              </a:rPr>
              <a:t> </a:t>
            </a:r>
            <a:r>
              <a:rPr lang="pl-PL" sz="3199" b="1" dirty="0" err="1">
                <a:solidFill>
                  <a:srgbClr val="FDFDFD"/>
                </a:solidFill>
                <a:latin typeface="Open Sans Extra Bold"/>
                <a:ea typeface="Open Sans Extra Bold"/>
                <a:cs typeface="Open Sans Extra Bold"/>
                <a:sym typeface="Open Sans Extra Bold"/>
              </a:rPr>
              <a:t>options</a:t>
            </a:r>
            <a:r>
              <a:rPr lang="pl-PL" sz="3199" b="1" dirty="0">
                <a:solidFill>
                  <a:srgbClr val="FDFDFD"/>
                </a:solidFill>
                <a:latin typeface="Open Sans Extra Bold"/>
                <a:ea typeface="Open Sans Extra Bold"/>
                <a:cs typeface="Open Sans Extra Bold"/>
                <a:sym typeface="Open Sans Extra Bold"/>
              </a:rPr>
              <a:t> -&gt; software </a:t>
            </a:r>
            <a:r>
              <a:rPr lang="pl-PL" sz="3199" b="1" dirty="0" err="1">
                <a:solidFill>
                  <a:srgbClr val="FDFDFD"/>
                </a:solidFill>
                <a:latin typeface="Open Sans Extra Bold"/>
                <a:ea typeface="Open Sans Extra Bold"/>
                <a:cs typeface="Open Sans Extra Bold"/>
                <a:sym typeface="Open Sans Extra Bold"/>
              </a:rPr>
              <a:t>protection</a:t>
            </a:r>
            <a:r>
              <a:rPr lang="pl-PL" sz="3199" b="1" dirty="0">
                <a:solidFill>
                  <a:srgbClr val="FDFDFD"/>
                </a:solidFill>
                <a:latin typeface="Open Sans Extra Bold"/>
                <a:ea typeface="Open Sans Extra Bold"/>
                <a:cs typeface="Open Sans Extra Bold"/>
                <a:sym typeface="Open Sans Extra Bold"/>
              </a:rPr>
              <a:t> </a:t>
            </a:r>
            <a:r>
              <a:rPr lang="pl-PL" sz="3199" b="1" dirty="0" err="1">
                <a:solidFill>
                  <a:srgbClr val="FDFDFD"/>
                </a:solidFill>
                <a:latin typeface="Open Sans Extra Bold"/>
                <a:ea typeface="Open Sans Extra Bold"/>
                <a:cs typeface="Open Sans Extra Bold"/>
                <a:sym typeface="Open Sans Extra Bold"/>
              </a:rPr>
              <a:t>ransomware</a:t>
            </a:r>
            <a:r>
              <a:rPr lang="en-US" sz="3199" b="1" dirty="0">
                <a:solidFill>
                  <a:srgbClr val="FDFDFD"/>
                </a:solidFill>
                <a:latin typeface="Open Sans Extra Bold"/>
                <a:ea typeface="Open Sans Extra Bold"/>
                <a:cs typeface="Open Sans Extra Bold"/>
                <a:sym typeface="Open Sans Extra Bold"/>
              </a:rPr>
              <a:t> </a:t>
            </a:r>
          </a:p>
        </p:txBody>
      </p:sp>
      <p:sp>
        <p:nvSpPr>
          <p:cNvPr id="11" name="Google Shape;129;p2">
            <a:extLst>
              <a:ext uri="{FF2B5EF4-FFF2-40B4-BE49-F238E27FC236}">
                <a16:creationId xmlns:a16="http://schemas.microsoft.com/office/drawing/2014/main" id="{ED93D20A-6C50-348B-9F70-11AD45108DE3}"/>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7">
              <a:alphaModFix/>
            </a:blip>
            <a:stretch>
              <a:fillRect/>
            </a:stretch>
          </a:blipFill>
          <a:ln>
            <a:noFill/>
          </a:ln>
        </p:spPr>
        <p:txBody>
          <a:bodyPr/>
          <a:lstStyle/>
          <a:p>
            <a:endParaRPr lang="pl-PL"/>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pic>
        <p:nvPicPr>
          <p:cNvPr id="2050" name="Picture 2" descr="Obraz zawierający komputer, w pomieszczeniu, ściana, Płaski ekran&#10;&#10;Opis wygenerowany automatycznie">
            <a:extLst>
              <a:ext uri="{FF2B5EF4-FFF2-40B4-BE49-F238E27FC236}">
                <a16:creationId xmlns:a16="http://schemas.microsoft.com/office/drawing/2014/main" id="{43678945-9337-F06A-1795-5AF12A6D2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8214" y="-10886"/>
            <a:ext cx="10287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6"/>
          <p:cNvGrpSpPr/>
          <p:nvPr/>
        </p:nvGrpSpPr>
        <p:grpSpPr>
          <a:xfrm>
            <a:off x="151050" y="2376433"/>
            <a:ext cx="11201401" cy="5512362"/>
            <a:chOff x="-822005" y="-107055"/>
            <a:chExt cx="3864740" cy="1451815"/>
          </a:xfrm>
        </p:grpSpPr>
        <p:sp>
          <p:nvSpPr>
            <p:cNvPr id="7" name="Freeform 7"/>
            <p:cNvSpPr/>
            <p:nvPr/>
          </p:nvSpPr>
          <p:spPr>
            <a:xfrm>
              <a:off x="-822005" y="-107055"/>
              <a:ext cx="3042735" cy="1344760"/>
            </a:xfrm>
            <a:custGeom>
              <a:avLst/>
              <a:gdLst/>
              <a:ahLst/>
              <a:cxnLst/>
              <a:rect l="l" t="t" r="r" b="b"/>
              <a:pathLst>
                <a:path w="3042735" h="1344760">
                  <a:moveTo>
                    <a:pt x="0" y="0"/>
                  </a:moveTo>
                  <a:lnTo>
                    <a:pt x="3042735" y="0"/>
                  </a:lnTo>
                  <a:lnTo>
                    <a:pt x="3042735" y="1344760"/>
                  </a:lnTo>
                  <a:lnTo>
                    <a:pt x="0" y="1344760"/>
                  </a:lnTo>
                  <a:close/>
                </a:path>
              </a:pathLst>
            </a:custGeom>
            <a:solidFill>
              <a:srgbClr val="002060"/>
            </a:solidFill>
            <a:ln cap="sq">
              <a:noFill/>
              <a:prstDash val="solid"/>
              <a:miter/>
            </a:ln>
          </p:spPr>
          <p:txBody>
            <a:bodyPr/>
            <a:lstStyle/>
            <a:p>
              <a:endParaRPr lang="pl-PL" dirty="0"/>
            </a:p>
          </p:txBody>
        </p:sp>
        <p:sp>
          <p:nvSpPr>
            <p:cNvPr id="8" name="TextBox 8"/>
            <p:cNvSpPr txBox="1"/>
            <p:nvPr/>
          </p:nvSpPr>
          <p:spPr>
            <a:xfrm>
              <a:off x="0" y="-38100"/>
              <a:ext cx="3042735" cy="138286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 name="Group 3"/>
          <p:cNvGrpSpPr/>
          <p:nvPr/>
        </p:nvGrpSpPr>
        <p:grpSpPr>
          <a:xfrm>
            <a:off x="0" y="9258300"/>
            <a:ext cx="18288000" cy="1028700"/>
            <a:chOff x="0" y="0"/>
            <a:chExt cx="4866164" cy="270933"/>
          </a:xfrm>
        </p:grpSpPr>
        <p:sp>
          <p:nvSpPr>
            <p:cNvPr id="4" name="Freeform 4"/>
            <p:cNvSpPr/>
            <p:nvPr/>
          </p:nvSpPr>
          <p:spPr>
            <a:xfrm>
              <a:off x="0" y="0"/>
              <a:ext cx="4866164" cy="270933"/>
            </a:xfrm>
            <a:custGeom>
              <a:avLst/>
              <a:gdLst/>
              <a:ahLst/>
              <a:cxnLst/>
              <a:rect l="l" t="t" r="r" b="b"/>
              <a:pathLst>
                <a:path w="4866164" h="270933">
                  <a:moveTo>
                    <a:pt x="0" y="0"/>
                  </a:moveTo>
                  <a:lnTo>
                    <a:pt x="4866164" y="0"/>
                  </a:lnTo>
                  <a:lnTo>
                    <a:pt x="4866164" y="270933"/>
                  </a:lnTo>
                  <a:lnTo>
                    <a:pt x="0" y="270933"/>
                  </a:lnTo>
                  <a:close/>
                </a:path>
              </a:pathLst>
            </a:custGeom>
            <a:solidFill>
              <a:srgbClr val="002060"/>
            </a:solidFill>
            <a:ln cap="sq">
              <a:noFill/>
              <a:prstDash val="solid"/>
              <a:miter/>
            </a:ln>
          </p:spPr>
          <p:txBody>
            <a:bodyPr/>
            <a:lstStyle/>
            <a:p>
              <a:endParaRPr lang="pl-PL" dirty="0"/>
            </a:p>
          </p:txBody>
        </p:sp>
        <p:sp>
          <p:nvSpPr>
            <p:cNvPr id="5" name="TextBox 5"/>
            <p:cNvSpPr txBox="1"/>
            <p:nvPr/>
          </p:nvSpPr>
          <p:spPr>
            <a:xfrm>
              <a:off x="0" y="-38100"/>
              <a:ext cx="4866164" cy="30903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9" name="TextBox 9"/>
          <p:cNvSpPr txBox="1"/>
          <p:nvPr/>
        </p:nvSpPr>
        <p:spPr>
          <a:xfrm>
            <a:off x="1082384" y="2489448"/>
            <a:ext cx="6583266" cy="992039"/>
          </a:xfrm>
          <a:prstGeom prst="rect">
            <a:avLst/>
          </a:prstGeom>
        </p:spPr>
        <p:txBody>
          <a:bodyPr lIns="0" tIns="0" rIns="0" bIns="0" rtlCol="0" anchor="t">
            <a:spAutoFit/>
          </a:bodyPr>
          <a:lstStyle/>
          <a:p>
            <a:pPr marL="0" lvl="0" indent="0" algn="ctr">
              <a:lnSpc>
                <a:spcPts val="8195"/>
              </a:lnSpc>
              <a:spcBef>
                <a:spcPct val="0"/>
              </a:spcBef>
            </a:pPr>
            <a:r>
              <a:rPr lang="en-US" sz="5854" dirty="0">
                <a:solidFill>
                  <a:schemeClr val="bg1"/>
                </a:solidFill>
                <a:latin typeface="Open Sans Extra Bold"/>
                <a:ea typeface="Open Sans Extra Bold"/>
                <a:cs typeface="Open Sans Extra Bold"/>
                <a:sym typeface="Open Sans Extra Bold"/>
              </a:rPr>
              <a:t>Data Backup</a:t>
            </a:r>
          </a:p>
        </p:txBody>
      </p:sp>
      <p:sp>
        <p:nvSpPr>
          <p:cNvPr id="10" name="TextBox 10"/>
          <p:cNvSpPr txBox="1"/>
          <p:nvPr/>
        </p:nvSpPr>
        <p:spPr>
          <a:xfrm>
            <a:off x="145899" y="3597889"/>
            <a:ext cx="8591232" cy="2662973"/>
          </a:xfrm>
          <a:prstGeom prst="rect">
            <a:avLst/>
          </a:prstGeom>
        </p:spPr>
        <p:txBody>
          <a:bodyPr wrap="square" lIns="0" tIns="0" rIns="0" bIns="0" rtlCol="0" anchor="t">
            <a:spAutoFit/>
          </a:bodyPr>
          <a:lstStyle/>
          <a:p>
            <a:pPr algn="ctr">
              <a:lnSpc>
                <a:spcPts val="3475"/>
              </a:lnSpc>
            </a:pPr>
            <a:r>
              <a:rPr lang="en-US" sz="2482" dirty="0">
                <a:solidFill>
                  <a:schemeClr val="bg1"/>
                </a:solidFill>
                <a:latin typeface="Open Sans Extra Bold"/>
                <a:ea typeface="Open Sans Extra Bold"/>
                <a:cs typeface="Open Sans Extra Bold"/>
                <a:sym typeface="Open Sans Extra Bold"/>
              </a:rPr>
              <a:t>You make a copy of your important files and store it in a safe place. </a:t>
            </a:r>
          </a:p>
          <a:p>
            <a:pPr algn="ctr">
              <a:lnSpc>
                <a:spcPts val="3475"/>
              </a:lnSpc>
            </a:pPr>
            <a:endParaRPr lang="en-US" sz="2482" dirty="0">
              <a:solidFill>
                <a:schemeClr val="bg1"/>
              </a:solidFill>
              <a:latin typeface="Open Sans Extra Bold"/>
              <a:ea typeface="Open Sans Extra Bold"/>
              <a:cs typeface="Open Sans Extra Bold"/>
              <a:sym typeface="Open Sans Extra Bold"/>
            </a:endParaRPr>
          </a:p>
          <a:p>
            <a:pPr algn="ctr">
              <a:lnSpc>
                <a:spcPts val="3475"/>
              </a:lnSpc>
            </a:pPr>
            <a:r>
              <a:rPr lang="en-US" sz="2482" dirty="0">
                <a:solidFill>
                  <a:schemeClr val="bg1"/>
                </a:solidFill>
                <a:latin typeface="Open Sans Extra Bold"/>
                <a:ea typeface="Open Sans Extra Bold"/>
                <a:cs typeface="Open Sans Extra Bold"/>
                <a:sym typeface="Open Sans Extra Bold"/>
              </a:rPr>
              <a:t>If something goes wrong with your computer or phone, you can use that copy to recover your data.</a:t>
            </a:r>
          </a:p>
          <a:p>
            <a:pPr marL="0" lvl="0" indent="0" algn="ctr">
              <a:lnSpc>
                <a:spcPts val="3475"/>
              </a:lnSpc>
              <a:spcBef>
                <a:spcPct val="0"/>
              </a:spcBef>
            </a:pPr>
            <a:endParaRPr lang="en-US" sz="2482" dirty="0">
              <a:solidFill>
                <a:srgbClr val="FDFDFD"/>
              </a:solidFill>
              <a:latin typeface="Open Sans Extra Bold"/>
              <a:ea typeface="Open Sans Extra Bold"/>
              <a:cs typeface="Open Sans Extra Bold"/>
              <a:sym typeface="Open Sans Extra Bold"/>
            </a:endParaRPr>
          </a:p>
        </p:txBody>
      </p:sp>
      <p:sp>
        <p:nvSpPr>
          <p:cNvPr id="11" name="Google Shape;129;p2">
            <a:extLst>
              <a:ext uri="{FF2B5EF4-FFF2-40B4-BE49-F238E27FC236}">
                <a16:creationId xmlns:a16="http://schemas.microsoft.com/office/drawing/2014/main" id="{D890E68F-5F13-8589-0910-103C51E99278}"/>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3">
              <a:alphaModFix/>
            </a:blip>
            <a:stretch>
              <a:fillRect/>
            </a:stretch>
          </a:blipFill>
          <a:ln>
            <a:noFill/>
          </a:ln>
        </p:spPr>
        <p:txBody>
          <a:bodyPr/>
          <a:lstStyle/>
          <a:p>
            <a:endParaRPr lang="pl-PL"/>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163828" y="-76968"/>
            <a:ext cx="18288000" cy="5143500"/>
          </a:xfrm>
          <a:custGeom>
            <a:avLst/>
            <a:gdLst/>
            <a:ahLst/>
            <a:cxnLst/>
            <a:rect l="l" t="t" r="r" b="b"/>
            <a:pathLst>
              <a:path w="18288000" h="5143500">
                <a:moveTo>
                  <a:pt x="0" y="0"/>
                </a:moveTo>
                <a:lnTo>
                  <a:pt x="18288000" y="0"/>
                </a:lnTo>
                <a:lnTo>
                  <a:pt x="18288000" y="5143500"/>
                </a:lnTo>
                <a:lnTo>
                  <a:pt x="0" y="5143500"/>
                </a:lnTo>
                <a:lnTo>
                  <a:pt x="0" y="0"/>
                </a:lnTo>
                <a:close/>
              </a:path>
            </a:pathLst>
          </a:custGeom>
          <a:blipFill>
            <a:blip r:embed="rId2"/>
            <a:stretch>
              <a:fillRect t="-95806" b="-70860"/>
            </a:stretch>
          </a:blipFill>
        </p:spPr>
        <p:txBody>
          <a:bodyPr/>
          <a:lstStyle/>
          <a:p>
            <a:endParaRPr lang="pl-PL"/>
          </a:p>
        </p:txBody>
      </p:sp>
      <p:grpSp>
        <p:nvGrpSpPr>
          <p:cNvPr id="6" name="Group 6"/>
          <p:cNvGrpSpPr/>
          <p:nvPr/>
        </p:nvGrpSpPr>
        <p:grpSpPr>
          <a:xfrm>
            <a:off x="3273449" y="2986145"/>
            <a:ext cx="11552885" cy="6272155"/>
            <a:chOff x="0" y="0"/>
            <a:chExt cx="3042735" cy="1651926"/>
          </a:xfrm>
        </p:grpSpPr>
        <p:sp>
          <p:nvSpPr>
            <p:cNvPr id="7" name="Freeform 7"/>
            <p:cNvSpPr/>
            <p:nvPr/>
          </p:nvSpPr>
          <p:spPr>
            <a:xfrm>
              <a:off x="0" y="0"/>
              <a:ext cx="3042735" cy="1651926"/>
            </a:xfrm>
            <a:custGeom>
              <a:avLst/>
              <a:gdLst/>
              <a:ahLst/>
              <a:cxnLst/>
              <a:rect l="l" t="t" r="r" b="b"/>
              <a:pathLst>
                <a:path w="3042735" h="1651926">
                  <a:moveTo>
                    <a:pt x="0" y="0"/>
                  </a:moveTo>
                  <a:lnTo>
                    <a:pt x="3042735" y="0"/>
                  </a:lnTo>
                  <a:lnTo>
                    <a:pt x="3042735" y="1651926"/>
                  </a:lnTo>
                  <a:lnTo>
                    <a:pt x="0" y="1651926"/>
                  </a:lnTo>
                  <a:close/>
                </a:path>
              </a:pathLst>
            </a:custGeom>
            <a:solidFill>
              <a:srgbClr val="002060"/>
            </a:solidFill>
            <a:ln cap="sq">
              <a:noFill/>
              <a:prstDash val="solid"/>
              <a:miter/>
            </a:ln>
          </p:spPr>
          <p:txBody>
            <a:bodyPr/>
            <a:lstStyle/>
            <a:p>
              <a:endParaRPr lang="pl-PL"/>
            </a:p>
          </p:txBody>
        </p:sp>
        <p:sp>
          <p:nvSpPr>
            <p:cNvPr id="8" name="TextBox 8"/>
            <p:cNvSpPr txBox="1"/>
            <p:nvPr/>
          </p:nvSpPr>
          <p:spPr>
            <a:xfrm>
              <a:off x="0" y="-38100"/>
              <a:ext cx="3042735" cy="169002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9" name="TextBox 9"/>
          <p:cNvSpPr txBox="1"/>
          <p:nvPr/>
        </p:nvSpPr>
        <p:spPr>
          <a:xfrm>
            <a:off x="5337927" y="3345946"/>
            <a:ext cx="6583266" cy="992039"/>
          </a:xfrm>
          <a:prstGeom prst="rect">
            <a:avLst/>
          </a:prstGeom>
        </p:spPr>
        <p:txBody>
          <a:bodyPr lIns="0" tIns="0" rIns="0" bIns="0" rtlCol="0" anchor="t">
            <a:spAutoFit/>
          </a:bodyPr>
          <a:lstStyle/>
          <a:p>
            <a:pPr marL="0" lvl="0" indent="0" algn="ctr">
              <a:lnSpc>
                <a:spcPts val="8195"/>
              </a:lnSpc>
              <a:spcBef>
                <a:spcPct val="0"/>
              </a:spcBef>
            </a:pPr>
            <a:r>
              <a:rPr lang="en-US" sz="5854" dirty="0">
                <a:solidFill>
                  <a:srgbClr val="FFFFFF"/>
                </a:solidFill>
                <a:latin typeface="Open Sans Extra Bold"/>
                <a:ea typeface="Open Sans Extra Bold"/>
                <a:cs typeface="Open Sans Extra Bold"/>
                <a:sym typeface="Open Sans Extra Bold"/>
              </a:rPr>
              <a:t>Principle 3-2-1</a:t>
            </a:r>
          </a:p>
        </p:txBody>
      </p:sp>
      <p:sp>
        <p:nvSpPr>
          <p:cNvPr id="10" name="TextBox 10"/>
          <p:cNvSpPr txBox="1"/>
          <p:nvPr/>
        </p:nvSpPr>
        <p:spPr>
          <a:xfrm>
            <a:off x="3564578" y="4620698"/>
            <a:ext cx="10970627" cy="4907177"/>
          </a:xfrm>
          <a:prstGeom prst="rect">
            <a:avLst/>
          </a:prstGeom>
        </p:spPr>
        <p:txBody>
          <a:bodyPr lIns="0" tIns="0" rIns="0" bIns="0" rtlCol="0" anchor="t">
            <a:spAutoFit/>
          </a:bodyPr>
          <a:lstStyle/>
          <a:p>
            <a:pPr algn="ctr">
              <a:lnSpc>
                <a:spcPts val="3475"/>
              </a:lnSpc>
            </a:pPr>
            <a:r>
              <a:rPr lang="en-US" sz="2482" dirty="0">
                <a:solidFill>
                  <a:srgbClr val="FFFFFF"/>
                </a:solidFill>
                <a:latin typeface="Open Sans Extra Bold"/>
                <a:ea typeface="Open Sans Extra Bold"/>
                <a:cs typeface="Open Sans Extra Bold"/>
                <a:sym typeface="Open Sans Extra Bold"/>
              </a:rPr>
              <a:t>3 copies of your data: Have at least three copies of your data. One copy is the original and the others are backups.</a:t>
            </a:r>
          </a:p>
          <a:p>
            <a:pPr algn="ctr">
              <a:lnSpc>
                <a:spcPts val="3475"/>
              </a:lnSpc>
            </a:pPr>
            <a:endParaRPr lang="en-US" sz="2482" dirty="0">
              <a:solidFill>
                <a:srgbClr val="FFFFFF"/>
              </a:solidFill>
              <a:latin typeface="Open Sans Extra Bold"/>
              <a:ea typeface="Open Sans Extra Bold"/>
              <a:cs typeface="Open Sans Extra Bold"/>
              <a:sym typeface="Open Sans Extra Bold"/>
            </a:endParaRPr>
          </a:p>
          <a:p>
            <a:pPr algn="ctr">
              <a:lnSpc>
                <a:spcPts val="3475"/>
              </a:lnSpc>
            </a:pPr>
            <a:r>
              <a:rPr lang="en-US" sz="2482" dirty="0">
                <a:solidFill>
                  <a:srgbClr val="FFFFFF"/>
                </a:solidFill>
                <a:latin typeface="Open Sans Extra Bold"/>
                <a:ea typeface="Open Sans Extra Bold"/>
                <a:cs typeface="Open Sans Extra Bold"/>
                <a:sym typeface="Open Sans Extra Bold"/>
              </a:rPr>
              <a:t>2 different media: Store these copies on two different types of media. For example, one copy on your computer and another on an external hard drive.</a:t>
            </a:r>
          </a:p>
          <a:p>
            <a:pPr algn="ctr">
              <a:lnSpc>
                <a:spcPts val="3475"/>
              </a:lnSpc>
            </a:pPr>
            <a:endParaRPr lang="en-US" sz="2482" dirty="0">
              <a:solidFill>
                <a:srgbClr val="FFFFFF"/>
              </a:solidFill>
              <a:latin typeface="Open Sans Extra Bold"/>
              <a:ea typeface="Open Sans Extra Bold"/>
              <a:cs typeface="Open Sans Extra Bold"/>
              <a:sym typeface="Open Sans Extra Bold"/>
            </a:endParaRPr>
          </a:p>
          <a:p>
            <a:pPr algn="ctr">
              <a:lnSpc>
                <a:spcPts val="3475"/>
              </a:lnSpc>
            </a:pPr>
            <a:r>
              <a:rPr lang="en-US" sz="2482" dirty="0">
                <a:solidFill>
                  <a:srgbClr val="FFFFFF"/>
                </a:solidFill>
                <a:latin typeface="Open Sans Extra Bold"/>
                <a:ea typeface="Open Sans Extra Bold"/>
                <a:cs typeface="Open Sans Extra Bold"/>
                <a:sym typeface="Open Sans Extra Bold"/>
              </a:rPr>
              <a:t>1 offline backup: Have at least one backup that isn't connected to the internet to keep it safe even if your computer gets infected with a virus.</a:t>
            </a:r>
          </a:p>
          <a:p>
            <a:pPr marL="0" lvl="0" indent="0" algn="ctr">
              <a:lnSpc>
                <a:spcPts val="3475"/>
              </a:lnSpc>
              <a:spcBef>
                <a:spcPct val="0"/>
              </a:spcBef>
            </a:pPr>
            <a:endParaRPr lang="en-US" sz="2482" dirty="0">
              <a:solidFill>
                <a:srgbClr val="FFFFFF"/>
              </a:solidFill>
              <a:latin typeface="Open Sans Extra Bold"/>
              <a:ea typeface="Open Sans Extra Bold"/>
              <a:cs typeface="Open Sans Extra Bold"/>
              <a:sym typeface="Open Sans Extra Bold"/>
            </a:endParaRPr>
          </a:p>
        </p:txBody>
      </p:sp>
      <p:sp>
        <p:nvSpPr>
          <p:cNvPr id="11" name="Google Shape;129;p2">
            <a:extLst>
              <a:ext uri="{FF2B5EF4-FFF2-40B4-BE49-F238E27FC236}">
                <a16:creationId xmlns:a16="http://schemas.microsoft.com/office/drawing/2014/main" id="{D768DE10-35DE-6128-8A02-26E04489FC54}"/>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3">
              <a:alphaModFix/>
            </a:blip>
            <a:stretch>
              <a:fillRect/>
            </a:stretch>
          </a:blipFill>
          <a:ln>
            <a:noFill/>
          </a:ln>
        </p:spPr>
        <p:txBody>
          <a:bodyPr/>
          <a:lstStyle/>
          <a:p>
            <a:endParaRPr lang="pl-PL"/>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pl-PL"/>
          </a:p>
        </p:txBody>
      </p:sp>
      <p:sp>
        <p:nvSpPr>
          <p:cNvPr id="3" name="Freeform 3"/>
          <p:cNvSpPr/>
          <p:nvPr/>
        </p:nvSpPr>
        <p:spPr>
          <a:xfrm rot="5400000">
            <a:off x="8990215" y="810330"/>
            <a:ext cx="8541900" cy="8666340"/>
          </a:xfrm>
          <a:custGeom>
            <a:avLst/>
            <a:gdLst/>
            <a:ahLst/>
            <a:cxnLst/>
            <a:rect l="l" t="t" r="r" b="b"/>
            <a:pathLst>
              <a:path w="8541900" h="8666340">
                <a:moveTo>
                  <a:pt x="0" y="0"/>
                </a:moveTo>
                <a:lnTo>
                  <a:pt x="8541901" y="0"/>
                </a:lnTo>
                <a:lnTo>
                  <a:pt x="8541901" y="8666340"/>
                </a:lnTo>
                <a:lnTo>
                  <a:pt x="0" y="8666340"/>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txBody>
          <a:bodyPr/>
          <a:lstStyle/>
          <a:p>
            <a:endParaRPr lang="pl-PL"/>
          </a:p>
        </p:txBody>
      </p:sp>
      <p:sp>
        <p:nvSpPr>
          <p:cNvPr id="4" name="Freeform 4"/>
          <p:cNvSpPr/>
          <p:nvPr/>
        </p:nvSpPr>
        <p:spPr>
          <a:xfrm rot="5400000">
            <a:off x="2832861" y="810330"/>
            <a:ext cx="8541900" cy="8666340"/>
          </a:xfrm>
          <a:custGeom>
            <a:avLst/>
            <a:gdLst/>
            <a:ahLst/>
            <a:cxnLst/>
            <a:rect l="l" t="t" r="r" b="b"/>
            <a:pathLst>
              <a:path w="8541900" h="8666340">
                <a:moveTo>
                  <a:pt x="0" y="0"/>
                </a:moveTo>
                <a:lnTo>
                  <a:pt x="8541900" y="0"/>
                </a:lnTo>
                <a:lnTo>
                  <a:pt x="8541900" y="8666340"/>
                </a:lnTo>
                <a:lnTo>
                  <a:pt x="0" y="8666340"/>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txBody>
          <a:bodyPr/>
          <a:lstStyle/>
          <a:p>
            <a:endParaRPr lang="pl-PL"/>
          </a:p>
        </p:txBody>
      </p:sp>
      <p:grpSp>
        <p:nvGrpSpPr>
          <p:cNvPr id="5" name="Group 5"/>
          <p:cNvGrpSpPr/>
          <p:nvPr/>
        </p:nvGrpSpPr>
        <p:grpSpPr>
          <a:xfrm>
            <a:off x="928125" y="2434940"/>
            <a:ext cx="16425586" cy="7460559"/>
            <a:chOff x="0" y="0"/>
            <a:chExt cx="4326080" cy="1964921"/>
          </a:xfrm>
        </p:grpSpPr>
        <p:sp>
          <p:nvSpPr>
            <p:cNvPr id="6" name="Freeform 6"/>
            <p:cNvSpPr/>
            <p:nvPr/>
          </p:nvSpPr>
          <p:spPr>
            <a:xfrm>
              <a:off x="0" y="0"/>
              <a:ext cx="4326080" cy="1964921"/>
            </a:xfrm>
            <a:custGeom>
              <a:avLst/>
              <a:gdLst/>
              <a:ahLst/>
              <a:cxnLst/>
              <a:rect l="l" t="t" r="r" b="b"/>
              <a:pathLst>
                <a:path w="4326080" h="1964921">
                  <a:moveTo>
                    <a:pt x="0" y="0"/>
                  </a:moveTo>
                  <a:lnTo>
                    <a:pt x="4326080" y="0"/>
                  </a:lnTo>
                  <a:lnTo>
                    <a:pt x="4326080" y="1964921"/>
                  </a:lnTo>
                  <a:lnTo>
                    <a:pt x="0" y="1964921"/>
                  </a:lnTo>
                  <a:close/>
                </a:path>
              </a:pathLst>
            </a:custGeom>
            <a:solidFill>
              <a:srgbClr val="145DA0"/>
            </a:solidFill>
            <a:ln w="38100" cap="sq">
              <a:solidFill>
                <a:srgbClr val="FFFFFF"/>
              </a:solidFill>
              <a:prstDash val="solid"/>
              <a:miter/>
            </a:ln>
          </p:spPr>
          <p:txBody>
            <a:bodyPr/>
            <a:lstStyle/>
            <a:p>
              <a:endParaRPr lang="pl-PL"/>
            </a:p>
          </p:txBody>
        </p:sp>
        <p:sp>
          <p:nvSpPr>
            <p:cNvPr id="7" name="TextBox 7"/>
            <p:cNvSpPr txBox="1"/>
            <p:nvPr/>
          </p:nvSpPr>
          <p:spPr>
            <a:xfrm>
              <a:off x="0" y="-38100"/>
              <a:ext cx="4326080" cy="2003021"/>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318273"/>
            <a:ext cx="2348992" cy="2378726"/>
          </a:xfrm>
          <a:custGeom>
            <a:avLst/>
            <a:gdLst/>
            <a:ahLst/>
            <a:cxnLst/>
            <a:rect l="l" t="t" r="r" b="b"/>
            <a:pathLst>
              <a:path w="2348992" h="2378726">
                <a:moveTo>
                  <a:pt x="0" y="0"/>
                </a:moveTo>
                <a:lnTo>
                  <a:pt x="2348992" y="0"/>
                </a:lnTo>
                <a:lnTo>
                  <a:pt x="2348992" y="2378726"/>
                </a:lnTo>
                <a:lnTo>
                  <a:pt x="0" y="23787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l-PL"/>
          </a:p>
        </p:txBody>
      </p:sp>
      <p:sp>
        <p:nvSpPr>
          <p:cNvPr id="9" name="TextBox 9"/>
          <p:cNvSpPr txBox="1"/>
          <p:nvPr/>
        </p:nvSpPr>
        <p:spPr>
          <a:xfrm>
            <a:off x="2728731" y="641918"/>
            <a:ext cx="14874071" cy="1786579"/>
          </a:xfrm>
          <a:prstGeom prst="rect">
            <a:avLst/>
          </a:prstGeom>
        </p:spPr>
        <p:txBody>
          <a:bodyPr wrap="square" lIns="0" tIns="0" rIns="0" bIns="0" rtlCol="0" anchor="t">
            <a:spAutoFit/>
          </a:bodyPr>
          <a:lstStyle/>
          <a:p>
            <a:pPr marL="0" lvl="0" indent="0" algn="l">
              <a:lnSpc>
                <a:spcPts val="7222"/>
              </a:lnSpc>
              <a:spcBef>
                <a:spcPct val="0"/>
              </a:spcBef>
            </a:pPr>
            <a:r>
              <a:rPr lang="en-US" sz="5158" dirty="0">
                <a:solidFill>
                  <a:srgbClr val="FFFFFF"/>
                </a:solidFill>
                <a:latin typeface="Open Sans Extra Bold"/>
                <a:ea typeface="Open Sans Extra Bold"/>
                <a:cs typeface="Open Sans Extra Bold"/>
                <a:sym typeface="Open Sans Extra Bold"/>
              </a:rPr>
              <a:t>Homework: </a:t>
            </a:r>
            <a:br>
              <a:rPr lang="pl-PL" sz="5158" dirty="0">
                <a:solidFill>
                  <a:srgbClr val="FFFFFF"/>
                </a:solidFill>
                <a:latin typeface="Open Sans Extra Bold"/>
                <a:ea typeface="Open Sans Extra Bold"/>
                <a:cs typeface="Open Sans Extra Bold"/>
                <a:sym typeface="Open Sans Extra Bold"/>
              </a:rPr>
            </a:br>
            <a:r>
              <a:rPr lang="en-US" sz="5158" dirty="0">
                <a:solidFill>
                  <a:srgbClr val="FFFFFF"/>
                </a:solidFill>
                <a:latin typeface="Open Sans Extra Bold"/>
                <a:ea typeface="Open Sans Extra Bold"/>
                <a:cs typeface="Open Sans Extra Bold"/>
                <a:sym typeface="Open Sans Extra Bold"/>
              </a:rPr>
              <a:t>Incident Management</a:t>
            </a:r>
          </a:p>
        </p:txBody>
      </p:sp>
      <p:sp>
        <p:nvSpPr>
          <p:cNvPr id="10" name="TextBox 10"/>
          <p:cNvSpPr txBox="1"/>
          <p:nvPr/>
        </p:nvSpPr>
        <p:spPr>
          <a:xfrm>
            <a:off x="1600200" y="2653513"/>
            <a:ext cx="15299336" cy="6945491"/>
          </a:xfrm>
          <a:prstGeom prst="rect">
            <a:avLst/>
          </a:prstGeom>
        </p:spPr>
        <p:txBody>
          <a:bodyPr lIns="0" tIns="0" rIns="0" bIns="0" rtlCol="0" anchor="t">
            <a:spAutoFit/>
          </a:bodyPr>
          <a:lstStyle/>
          <a:p>
            <a:pPr marL="264153" lvl="1" algn="l">
              <a:lnSpc>
                <a:spcPts val="3425"/>
              </a:lnSpc>
            </a:pPr>
            <a:r>
              <a:rPr lang="en-US" sz="2446" b="1" spc="-48"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rPr>
              <a:t>Check your email addresses:</a:t>
            </a:r>
          </a:p>
          <a:p>
            <a:pPr marL="607053" lvl="1" indent="-342900" algn="l">
              <a:lnSpc>
                <a:spcPts val="3425"/>
              </a:lnSpc>
              <a:buFont typeface="Arial" panose="020B0604020202020204" pitchFamily="34" charset="0"/>
              <a:buChar char="•"/>
            </a:pPr>
            <a:r>
              <a:rPr lang="en-US" sz="2446" spc="-48"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rPr>
              <a:t>Use the Have I Been </a:t>
            </a:r>
            <a:r>
              <a:rPr lang="en-US" sz="2446" spc="-48"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rPr>
              <a:t>Pwned</a:t>
            </a:r>
            <a:r>
              <a:rPr lang="en-US" sz="2446" spc="-48"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rPr>
              <a:t> service and check if your email addresses have been involved in data leaks.</a:t>
            </a:r>
          </a:p>
          <a:p>
            <a:pPr marL="607053" lvl="1" indent="-342900" algn="l">
              <a:lnSpc>
                <a:spcPts val="3425"/>
              </a:lnSpc>
              <a:buFont typeface="Arial" panose="020B0604020202020204" pitchFamily="34" charset="0"/>
              <a:buChar char="•"/>
            </a:pPr>
            <a:r>
              <a:rPr lang="en-US" sz="2446" spc="-48"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rPr>
              <a:t>Make a list of email addresses that have been leaked.</a:t>
            </a:r>
          </a:p>
          <a:p>
            <a:pPr marL="264153" lvl="1" algn="l">
              <a:lnSpc>
                <a:spcPts val="3425"/>
              </a:lnSpc>
            </a:pPr>
            <a:endParaRPr lang="en-US" sz="2446" b="1" spc="-48"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endParaRPr>
          </a:p>
          <a:p>
            <a:pPr marL="264153" lvl="1" algn="l">
              <a:lnSpc>
                <a:spcPts val="3425"/>
              </a:lnSpc>
            </a:pPr>
            <a:r>
              <a:rPr lang="en-US" sz="2446" b="1" spc="-48"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rPr>
              <a:t>Stay informed about new leaks:</a:t>
            </a:r>
          </a:p>
          <a:p>
            <a:pPr marL="607053" lvl="1" indent="-342900" algn="l">
              <a:lnSpc>
                <a:spcPts val="3425"/>
              </a:lnSpc>
              <a:buFont typeface="Arial" panose="020B0604020202020204" pitchFamily="34" charset="0"/>
              <a:buChar char="•"/>
            </a:pPr>
            <a:r>
              <a:rPr lang="en-US" sz="2446" spc="-48"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rPr>
              <a:t>Use the Have I Been </a:t>
            </a:r>
            <a:r>
              <a:rPr lang="en-US" sz="2446" spc="-48"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rPr>
              <a:t>Pwned</a:t>
            </a:r>
            <a:r>
              <a:rPr lang="en-US" sz="2446" spc="-48"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rPr>
              <a:t> notification for new leaks. Enter your email addresses to be notified of future leaks related to these addresses.</a:t>
            </a:r>
          </a:p>
          <a:p>
            <a:pPr marL="607053" lvl="1" indent="-342900" algn="l">
              <a:lnSpc>
                <a:spcPts val="3425"/>
              </a:lnSpc>
              <a:buFont typeface="Arial" panose="020B0604020202020204" pitchFamily="34" charset="0"/>
              <a:buChar char="•"/>
            </a:pPr>
            <a:r>
              <a:rPr lang="en-US" sz="2446" spc="-48"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rPr>
              <a:t>Follow e.g. : CERT Polska (@CERT_Polska) / X and niebezpiecznik.pl</a:t>
            </a:r>
          </a:p>
          <a:p>
            <a:pPr marL="264153" lvl="1" algn="l">
              <a:lnSpc>
                <a:spcPts val="3425"/>
              </a:lnSpc>
            </a:pPr>
            <a:endParaRPr lang="en-US" sz="2446" spc="-48"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endParaRPr>
          </a:p>
          <a:p>
            <a:pPr marL="264153" lvl="1" algn="l">
              <a:lnSpc>
                <a:spcPts val="3425"/>
              </a:lnSpc>
            </a:pPr>
            <a:r>
              <a:rPr lang="en-US" sz="2446" b="1" spc="-48"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rPr>
              <a:t>Change passwords:</a:t>
            </a:r>
          </a:p>
          <a:p>
            <a:pPr marL="607053" lvl="1" indent="-342900" algn="l">
              <a:lnSpc>
                <a:spcPts val="3425"/>
              </a:lnSpc>
              <a:buFont typeface="Arial" panose="020B0604020202020204" pitchFamily="34" charset="0"/>
              <a:buChar char="•"/>
            </a:pPr>
            <a:r>
              <a:rPr lang="en-US" sz="2446" spc="-48"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rPr>
              <a:t>Change the passwords of the accounts that were involved in the leaks. Use strong, random passwords. You can use a password manager like </a:t>
            </a:r>
            <a:r>
              <a:rPr lang="en-US" sz="2446" spc="-48"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rPr>
              <a:t>KeePassXC</a:t>
            </a:r>
            <a:r>
              <a:rPr lang="en-US" sz="2446" spc="-48"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rPr>
              <a:t> to generate and store new passwords.</a:t>
            </a:r>
          </a:p>
          <a:p>
            <a:pPr marL="264153" lvl="1" algn="l">
              <a:lnSpc>
                <a:spcPts val="3425"/>
              </a:lnSpc>
            </a:pPr>
            <a:endParaRPr lang="en-US" sz="2446" spc="-48"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endParaRPr>
          </a:p>
          <a:p>
            <a:pPr marL="264153" lvl="1" algn="l">
              <a:lnSpc>
                <a:spcPts val="3425"/>
              </a:lnSpc>
            </a:pPr>
            <a:r>
              <a:rPr lang="en-US" sz="2446" b="1" spc="-48"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rPr>
              <a:t>Create backups:</a:t>
            </a:r>
          </a:p>
          <a:p>
            <a:pPr marL="607053" lvl="1" indent="-342900" algn="l">
              <a:lnSpc>
                <a:spcPts val="3425"/>
              </a:lnSpc>
              <a:buFont typeface="Arial" panose="020B0604020202020204" pitchFamily="34" charset="0"/>
              <a:buChar char="•"/>
            </a:pPr>
            <a:r>
              <a:rPr lang="en-US" sz="2446" spc="-48"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Poppins Bold"/>
              </a:rPr>
              <a:t>All you need to do is copy your precious files to a portable USB drive and keep it in a safe place.</a:t>
            </a:r>
          </a:p>
          <a:p>
            <a:pPr algn="l">
              <a:lnSpc>
                <a:spcPts val="3285"/>
              </a:lnSpc>
            </a:pPr>
            <a:endParaRPr lang="en-US" sz="2446" spc="-48" dirty="0">
              <a:solidFill>
                <a:srgbClr val="FFFFFF"/>
              </a:solidFill>
              <a:latin typeface="Poppins"/>
              <a:ea typeface="Poppins"/>
              <a:cs typeface="Poppins"/>
              <a:sym typeface="Poppins"/>
            </a:endParaRPr>
          </a:p>
        </p:txBody>
      </p:sp>
      <p:sp>
        <p:nvSpPr>
          <p:cNvPr id="11" name="Google Shape;129;p2">
            <a:extLst>
              <a:ext uri="{FF2B5EF4-FFF2-40B4-BE49-F238E27FC236}">
                <a16:creationId xmlns:a16="http://schemas.microsoft.com/office/drawing/2014/main" id="{285B4DBF-70A2-A5DB-09CB-7893C8BBCA5B}"/>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7">
              <a:alphaModFix/>
            </a:blip>
            <a:stretch>
              <a:fillRect/>
            </a:stretch>
          </a:blipFill>
          <a:ln>
            <a:noFill/>
          </a:ln>
        </p:spPr>
        <p:txBody>
          <a:bodyPr/>
          <a:lstStyle/>
          <a:p>
            <a:endParaRPr lang="pl-PL"/>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pl-PL"/>
          </a:p>
        </p:txBody>
      </p:sp>
      <p:sp>
        <p:nvSpPr>
          <p:cNvPr id="3" name="Freeform 3"/>
          <p:cNvSpPr/>
          <p:nvPr/>
        </p:nvSpPr>
        <p:spPr>
          <a:xfrm rot="5400000">
            <a:off x="8990215" y="810330"/>
            <a:ext cx="8541900" cy="8666340"/>
          </a:xfrm>
          <a:custGeom>
            <a:avLst/>
            <a:gdLst/>
            <a:ahLst/>
            <a:cxnLst/>
            <a:rect l="l" t="t" r="r" b="b"/>
            <a:pathLst>
              <a:path w="8541900" h="8666340">
                <a:moveTo>
                  <a:pt x="0" y="0"/>
                </a:moveTo>
                <a:lnTo>
                  <a:pt x="8541901" y="0"/>
                </a:lnTo>
                <a:lnTo>
                  <a:pt x="8541901" y="8666340"/>
                </a:lnTo>
                <a:lnTo>
                  <a:pt x="0" y="8666340"/>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txBody>
          <a:bodyPr/>
          <a:lstStyle/>
          <a:p>
            <a:endParaRPr lang="pl-PL"/>
          </a:p>
        </p:txBody>
      </p:sp>
      <p:grpSp>
        <p:nvGrpSpPr>
          <p:cNvPr id="4" name="Group 4"/>
          <p:cNvGrpSpPr/>
          <p:nvPr/>
        </p:nvGrpSpPr>
        <p:grpSpPr>
          <a:xfrm>
            <a:off x="1283557" y="2103831"/>
            <a:ext cx="15720884" cy="7460559"/>
            <a:chOff x="0" y="0"/>
            <a:chExt cx="4140480" cy="1964921"/>
          </a:xfrm>
        </p:grpSpPr>
        <p:sp>
          <p:nvSpPr>
            <p:cNvPr id="5" name="Freeform 5"/>
            <p:cNvSpPr/>
            <p:nvPr/>
          </p:nvSpPr>
          <p:spPr>
            <a:xfrm>
              <a:off x="0" y="0"/>
              <a:ext cx="4140480" cy="1964921"/>
            </a:xfrm>
            <a:custGeom>
              <a:avLst/>
              <a:gdLst/>
              <a:ahLst/>
              <a:cxnLst/>
              <a:rect l="l" t="t" r="r" b="b"/>
              <a:pathLst>
                <a:path w="4140480" h="1964921">
                  <a:moveTo>
                    <a:pt x="0" y="0"/>
                  </a:moveTo>
                  <a:lnTo>
                    <a:pt x="4140480" y="0"/>
                  </a:lnTo>
                  <a:lnTo>
                    <a:pt x="4140480" y="1964921"/>
                  </a:lnTo>
                  <a:lnTo>
                    <a:pt x="0" y="1964921"/>
                  </a:lnTo>
                  <a:close/>
                </a:path>
              </a:pathLst>
            </a:custGeom>
            <a:solidFill>
              <a:srgbClr val="FFFFFF"/>
            </a:solidFill>
            <a:ln w="38100" cap="sq">
              <a:solidFill>
                <a:srgbClr val="FFFFFF"/>
              </a:solidFill>
              <a:prstDash val="solid"/>
              <a:miter/>
            </a:ln>
          </p:spPr>
          <p:txBody>
            <a:bodyPr/>
            <a:lstStyle/>
            <a:p>
              <a:endParaRPr lang="pl-PL"/>
            </a:p>
          </p:txBody>
        </p:sp>
        <p:sp>
          <p:nvSpPr>
            <p:cNvPr id="6" name="TextBox 6"/>
            <p:cNvSpPr txBox="1"/>
            <p:nvPr/>
          </p:nvSpPr>
          <p:spPr>
            <a:xfrm>
              <a:off x="0" y="-38100"/>
              <a:ext cx="4140480" cy="2003021"/>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5400000">
            <a:off x="4545120" y="822712"/>
            <a:ext cx="6842023" cy="6941699"/>
          </a:xfrm>
          <a:custGeom>
            <a:avLst/>
            <a:gdLst/>
            <a:ahLst/>
            <a:cxnLst/>
            <a:rect l="l" t="t" r="r" b="b"/>
            <a:pathLst>
              <a:path w="6842023" h="6941699">
                <a:moveTo>
                  <a:pt x="0" y="0"/>
                </a:moveTo>
                <a:lnTo>
                  <a:pt x="6842023" y="0"/>
                </a:lnTo>
                <a:lnTo>
                  <a:pt x="6842023" y="6941699"/>
                </a:lnTo>
                <a:lnTo>
                  <a:pt x="0" y="6941699"/>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txBody>
          <a:bodyPr/>
          <a:lstStyle/>
          <a:p>
            <a:endParaRPr lang="pl-PL"/>
          </a:p>
        </p:txBody>
      </p:sp>
      <p:sp>
        <p:nvSpPr>
          <p:cNvPr id="8" name="Freeform 8"/>
          <p:cNvSpPr/>
          <p:nvPr/>
        </p:nvSpPr>
        <p:spPr>
          <a:xfrm>
            <a:off x="2810731" y="2586094"/>
            <a:ext cx="3035762" cy="2281393"/>
          </a:xfrm>
          <a:custGeom>
            <a:avLst/>
            <a:gdLst/>
            <a:ahLst/>
            <a:cxnLst/>
            <a:rect l="l" t="t" r="r" b="b"/>
            <a:pathLst>
              <a:path w="3035762" h="2281393">
                <a:moveTo>
                  <a:pt x="0" y="0"/>
                </a:moveTo>
                <a:lnTo>
                  <a:pt x="3035761" y="0"/>
                </a:lnTo>
                <a:lnTo>
                  <a:pt x="3035761" y="2281394"/>
                </a:lnTo>
                <a:lnTo>
                  <a:pt x="0" y="2281394"/>
                </a:lnTo>
                <a:lnTo>
                  <a:pt x="0" y="0"/>
                </a:lnTo>
                <a:close/>
              </a:path>
            </a:pathLst>
          </a:custGeom>
          <a:blipFill>
            <a:blip r:embed="rId5"/>
            <a:stretch>
              <a:fillRect/>
            </a:stretch>
          </a:blipFill>
        </p:spPr>
        <p:txBody>
          <a:bodyPr/>
          <a:lstStyle/>
          <a:p>
            <a:endParaRPr lang="pl-PL"/>
          </a:p>
        </p:txBody>
      </p:sp>
      <p:sp>
        <p:nvSpPr>
          <p:cNvPr id="9" name="Freeform 9"/>
          <p:cNvSpPr/>
          <p:nvPr/>
        </p:nvSpPr>
        <p:spPr>
          <a:xfrm>
            <a:off x="6367359" y="2586094"/>
            <a:ext cx="3400303" cy="3400303"/>
          </a:xfrm>
          <a:custGeom>
            <a:avLst/>
            <a:gdLst/>
            <a:ahLst/>
            <a:cxnLst/>
            <a:rect l="l" t="t" r="r" b="b"/>
            <a:pathLst>
              <a:path w="3400303" h="3400303">
                <a:moveTo>
                  <a:pt x="0" y="0"/>
                </a:moveTo>
                <a:lnTo>
                  <a:pt x="3400302" y="0"/>
                </a:lnTo>
                <a:lnTo>
                  <a:pt x="3400302" y="3400303"/>
                </a:lnTo>
                <a:lnTo>
                  <a:pt x="0" y="3400303"/>
                </a:lnTo>
                <a:lnTo>
                  <a:pt x="0" y="0"/>
                </a:lnTo>
                <a:close/>
              </a:path>
            </a:pathLst>
          </a:custGeom>
          <a:blipFill>
            <a:blip r:embed="rId6"/>
            <a:stretch>
              <a:fillRect/>
            </a:stretch>
          </a:blipFill>
        </p:spPr>
        <p:txBody>
          <a:bodyPr/>
          <a:lstStyle/>
          <a:p>
            <a:endParaRPr lang="pl-PL"/>
          </a:p>
        </p:txBody>
      </p:sp>
      <p:sp>
        <p:nvSpPr>
          <p:cNvPr id="10" name="Freeform 10"/>
          <p:cNvSpPr/>
          <p:nvPr/>
        </p:nvSpPr>
        <p:spPr>
          <a:xfrm>
            <a:off x="12967752" y="6147276"/>
            <a:ext cx="3119011" cy="3119011"/>
          </a:xfrm>
          <a:custGeom>
            <a:avLst/>
            <a:gdLst/>
            <a:ahLst/>
            <a:cxnLst/>
            <a:rect l="l" t="t" r="r" b="b"/>
            <a:pathLst>
              <a:path w="3119011" h="3119011">
                <a:moveTo>
                  <a:pt x="0" y="0"/>
                </a:moveTo>
                <a:lnTo>
                  <a:pt x="3119011" y="0"/>
                </a:lnTo>
                <a:lnTo>
                  <a:pt x="3119011" y="3119011"/>
                </a:lnTo>
                <a:lnTo>
                  <a:pt x="0" y="3119011"/>
                </a:lnTo>
                <a:lnTo>
                  <a:pt x="0" y="0"/>
                </a:lnTo>
                <a:close/>
              </a:path>
            </a:pathLst>
          </a:custGeom>
          <a:blipFill>
            <a:blip r:embed="rId7"/>
            <a:stretch>
              <a:fillRect/>
            </a:stretch>
          </a:blipFill>
        </p:spPr>
        <p:txBody>
          <a:bodyPr/>
          <a:lstStyle/>
          <a:p>
            <a:endParaRPr lang="pl-PL"/>
          </a:p>
        </p:txBody>
      </p:sp>
      <p:sp>
        <p:nvSpPr>
          <p:cNvPr id="11" name="Freeform 11"/>
          <p:cNvSpPr/>
          <p:nvPr/>
        </p:nvSpPr>
        <p:spPr>
          <a:xfrm>
            <a:off x="11675605" y="2794759"/>
            <a:ext cx="2997604" cy="2997604"/>
          </a:xfrm>
          <a:custGeom>
            <a:avLst/>
            <a:gdLst/>
            <a:ahLst/>
            <a:cxnLst/>
            <a:rect l="l" t="t" r="r" b="b"/>
            <a:pathLst>
              <a:path w="2997604" h="2997604">
                <a:moveTo>
                  <a:pt x="0" y="0"/>
                </a:moveTo>
                <a:lnTo>
                  <a:pt x="2997604" y="0"/>
                </a:lnTo>
                <a:lnTo>
                  <a:pt x="2997604" y="2997604"/>
                </a:lnTo>
                <a:lnTo>
                  <a:pt x="0" y="29976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l-PL"/>
          </a:p>
        </p:txBody>
      </p:sp>
      <p:sp>
        <p:nvSpPr>
          <p:cNvPr id="12" name="Freeform 12"/>
          <p:cNvSpPr/>
          <p:nvPr/>
        </p:nvSpPr>
        <p:spPr>
          <a:xfrm>
            <a:off x="2757856" y="6615963"/>
            <a:ext cx="4975088" cy="2798487"/>
          </a:xfrm>
          <a:custGeom>
            <a:avLst/>
            <a:gdLst/>
            <a:ahLst/>
            <a:cxnLst/>
            <a:rect l="l" t="t" r="r" b="b"/>
            <a:pathLst>
              <a:path w="4975088" h="2798487">
                <a:moveTo>
                  <a:pt x="0" y="0"/>
                </a:moveTo>
                <a:lnTo>
                  <a:pt x="4975088" y="0"/>
                </a:lnTo>
                <a:lnTo>
                  <a:pt x="4975088" y="2798487"/>
                </a:lnTo>
                <a:lnTo>
                  <a:pt x="0" y="2798487"/>
                </a:lnTo>
                <a:lnTo>
                  <a:pt x="0" y="0"/>
                </a:lnTo>
                <a:close/>
              </a:path>
            </a:pathLst>
          </a:custGeom>
          <a:blipFill>
            <a:blip r:embed="rId10"/>
            <a:stretch>
              <a:fillRect/>
            </a:stretch>
          </a:blipFill>
        </p:spPr>
        <p:txBody>
          <a:bodyPr/>
          <a:lstStyle/>
          <a:p>
            <a:endParaRPr lang="pl-PL"/>
          </a:p>
        </p:txBody>
      </p:sp>
      <p:sp>
        <p:nvSpPr>
          <p:cNvPr id="13" name="Freeform 13"/>
          <p:cNvSpPr/>
          <p:nvPr/>
        </p:nvSpPr>
        <p:spPr>
          <a:xfrm>
            <a:off x="8223398" y="6134319"/>
            <a:ext cx="3088526" cy="3078433"/>
          </a:xfrm>
          <a:custGeom>
            <a:avLst/>
            <a:gdLst/>
            <a:ahLst/>
            <a:cxnLst/>
            <a:rect l="l" t="t" r="r" b="b"/>
            <a:pathLst>
              <a:path w="3088526" h="3078433">
                <a:moveTo>
                  <a:pt x="0" y="0"/>
                </a:moveTo>
                <a:lnTo>
                  <a:pt x="3088526" y="0"/>
                </a:lnTo>
                <a:lnTo>
                  <a:pt x="3088526" y="3078433"/>
                </a:lnTo>
                <a:lnTo>
                  <a:pt x="0" y="3078433"/>
                </a:lnTo>
                <a:lnTo>
                  <a:pt x="0" y="0"/>
                </a:lnTo>
                <a:close/>
              </a:path>
            </a:pathLst>
          </a:custGeom>
          <a:blipFill>
            <a:blip r:embed="rId11"/>
            <a:stretch>
              <a:fillRect/>
            </a:stretch>
          </a:blipFill>
        </p:spPr>
        <p:txBody>
          <a:bodyPr/>
          <a:lstStyle/>
          <a:p>
            <a:endParaRPr lang="pl-PL"/>
          </a:p>
        </p:txBody>
      </p:sp>
      <p:sp>
        <p:nvSpPr>
          <p:cNvPr id="14" name="TextBox 14"/>
          <p:cNvSpPr txBox="1"/>
          <p:nvPr/>
        </p:nvSpPr>
        <p:spPr>
          <a:xfrm>
            <a:off x="4147711" y="349862"/>
            <a:ext cx="9992577" cy="881419"/>
          </a:xfrm>
          <a:prstGeom prst="rect">
            <a:avLst/>
          </a:prstGeom>
        </p:spPr>
        <p:txBody>
          <a:bodyPr lIns="0" tIns="0" rIns="0" bIns="0" rtlCol="0" anchor="t">
            <a:spAutoFit/>
          </a:bodyPr>
          <a:lstStyle/>
          <a:p>
            <a:pPr marL="0" lvl="0" indent="0" algn="ctr">
              <a:lnSpc>
                <a:spcPts val="7222"/>
              </a:lnSpc>
              <a:spcBef>
                <a:spcPct val="0"/>
              </a:spcBef>
            </a:pPr>
            <a:r>
              <a:rPr lang="en-US" sz="5158" dirty="0">
                <a:solidFill>
                  <a:srgbClr val="FFFFFF"/>
                </a:solidFill>
                <a:latin typeface="Open Sans Extra Bold"/>
                <a:ea typeface="Open Sans Extra Bold"/>
                <a:cs typeface="Open Sans Extra Bold"/>
                <a:sym typeface="Open Sans Extra Bold"/>
              </a:rPr>
              <a:t>Social Media</a:t>
            </a:r>
          </a:p>
        </p:txBody>
      </p:sp>
      <p:sp>
        <p:nvSpPr>
          <p:cNvPr id="15" name="Google Shape;129;p2">
            <a:extLst>
              <a:ext uri="{FF2B5EF4-FFF2-40B4-BE49-F238E27FC236}">
                <a16:creationId xmlns:a16="http://schemas.microsoft.com/office/drawing/2014/main" id="{C2CE15E9-C9F2-2161-96FB-366F0A7AFF39}"/>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12">
              <a:alphaModFix/>
            </a:blip>
            <a:stretch>
              <a:fillRect/>
            </a:stretch>
          </a:blipFill>
          <a:ln>
            <a:noFill/>
          </a:ln>
        </p:spPr>
        <p:txBody>
          <a:bodyPr/>
          <a:lstStyle/>
          <a:p>
            <a:endParaRPr lang="pl-PL"/>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8" name="Freeform 8"/>
          <p:cNvSpPr/>
          <p:nvPr/>
        </p:nvSpPr>
        <p:spPr>
          <a:xfrm>
            <a:off x="257729" y="1959518"/>
            <a:ext cx="2652015" cy="3501010"/>
          </a:xfrm>
          <a:custGeom>
            <a:avLst/>
            <a:gdLst/>
            <a:ahLst/>
            <a:cxnLst/>
            <a:rect l="l" t="t" r="r" b="b"/>
            <a:pathLst>
              <a:path w="2652015" h="3501010">
                <a:moveTo>
                  <a:pt x="0" y="0"/>
                </a:moveTo>
                <a:lnTo>
                  <a:pt x="2652015" y="0"/>
                </a:lnTo>
                <a:lnTo>
                  <a:pt x="2652015" y="3501009"/>
                </a:lnTo>
                <a:lnTo>
                  <a:pt x="0" y="35010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sp>
        <p:nvSpPr>
          <p:cNvPr id="9" name="Freeform 9"/>
          <p:cNvSpPr/>
          <p:nvPr/>
        </p:nvSpPr>
        <p:spPr>
          <a:xfrm>
            <a:off x="340401" y="6470177"/>
            <a:ext cx="2486672" cy="2175248"/>
          </a:xfrm>
          <a:custGeom>
            <a:avLst/>
            <a:gdLst/>
            <a:ahLst/>
            <a:cxnLst/>
            <a:rect l="l" t="t" r="r" b="b"/>
            <a:pathLst>
              <a:path w="2486672" h="2175248">
                <a:moveTo>
                  <a:pt x="0" y="0"/>
                </a:moveTo>
                <a:lnTo>
                  <a:pt x="2486671" y="0"/>
                </a:lnTo>
                <a:lnTo>
                  <a:pt x="2486671" y="2175248"/>
                </a:lnTo>
                <a:lnTo>
                  <a:pt x="0" y="2175248"/>
                </a:lnTo>
                <a:lnTo>
                  <a:pt x="0" y="0"/>
                </a:lnTo>
                <a:close/>
              </a:path>
            </a:pathLst>
          </a:custGeom>
          <a:blipFill>
            <a:blip r:embed="rId4"/>
            <a:stretch>
              <a:fillRect t="-1371" b="-1371"/>
            </a:stretch>
          </a:blipFill>
        </p:spPr>
        <p:txBody>
          <a:bodyPr/>
          <a:lstStyle/>
          <a:p>
            <a:endParaRPr lang="pl-PL"/>
          </a:p>
        </p:txBody>
      </p:sp>
      <p:sp>
        <p:nvSpPr>
          <p:cNvPr id="10" name="TextBox 10"/>
          <p:cNvSpPr txBox="1"/>
          <p:nvPr/>
        </p:nvSpPr>
        <p:spPr>
          <a:xfrm>
            <a:off x="3531638" y="1330278"/>
            <a:ext cx="13089404" cy="771523"/>
          </a:xfrm>
          <a:prstGeom prst="rect">
            <a:avLst/>
          </a:prstGeom>
        </p:spPr>
        <p:txBody>
          <a:bodyPr lIns="0" tIns="0" rIns="0" bIns="0" rtlCol="0" anchor="t">
            <a:spAutoFit/>
          </a:bodyPr>
          <a:lstStyle/>
          <a:p>
            <a:pPr marL="0" lvl="0" indent="0" algn="ctr">
              <a:lnSpc>
                <a:spcPts val="6300"/>
              </a:lnSpc>
              <a:spcBef>
                <a:spcPct val="0"/>
              </a:spcBef>
            </a:pPr>
            <a:r>
              <a:rPr lang="en-US" sz="4500" dirty="0">
                <a:solidFill>
                  <a:srgbClr val="051D40"/>
                </a:solidFill>
                <a:latin typeface="Open Sans Extra Bold"/>
                <a:ea typeface="Open Sans Extra Bold"/>
                <a:cs typeface="Open Sans Extra Bold"/>
                <a:sym typeface="Open Sans Extra Bold"/>
              </a:rPr>
              <a:t>Threats</a:t>
            </a:r>
          </a:p>
        </p:txBody>
      </p:sp>
      <p:sp>
        <p:nvSpPr>
          <p:cNvPr id="11" name="TextBox 11"/>
          <p:cNvSpPr txBox="1"/>
          <p:nvPr/>
        </p:nvSpPr>
        <p:spPr>
          <a:xfrm>
            <a:off x="3531638" y="2545285"/>
            <a:ext cx="13727662" cy="5936305"/>
          </a:xfrm>
          <a:prstGeom prst="rect">
            <a:avLst/>
          </a:prstGeom>
        </p:spPr>
        <p:txBody>
          <a:bodyPr lIns="0" tIns="0" rIns="0" bIns="0" rtlCol="0" anchor="t">
            <a:spAutoFit/>
          </a:bodyPr>
          <a:lstStyle/>
          <a:p>
            <a:pPr algn="l">
              <a:lnSpc>
                <a:spcPts val="3065"/>
              </a:lnSpc>
            </a:pPr>
            <a:r>
              <a:rPr lang="en-US" sz="2189" b="1"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Social engineering and phishing attacks: </a:t>
            </a:r>
            <a:r>
              <a:rPr lang="en-US" sz="2189"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Don't click on suspicious links or attachments in messages. Be wary of people who try to get your personal information under the pretense of helping.</a:t>
            </a:r>
            <a:br>
              <a:rPr lang="pl-PL" sz="2189"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br>
            <a:endParaRPr lang="en-US" sz="2189"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endParaRPr>
          </a:p>
          <a:p>
            <a:pPr algn="l">
              <a:lnSpc>
                <a:spcPts val="3065"/>
              </a:lnSpc>
            </a:pPr>
            <a:r>
              <a:rPr lang="en-US" sz="2189" b="1"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Oversharing: </a:t>
            </a:r>
            <a:r>
              <a:rPr lang="en-US" sz="2189"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Don't share private information such as your home address, phone number, or login information. Think before you share photos or location.</a:t>
            </a:r>
            <a:br>
              <a:rPr lang="pl-PL" sz="2189"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br>
            <a:endParaRPr lang="en-US" sz="2189"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endParaRPr>
          </a:p>
          <a:p>
            <a:pPr algn="l">
              <a:lnSpc>
                <a:spcPts val="3065"/>
              </a:lnSpc>
            </a:pPr>
            <a:r>
              <a:rPr lang="en-US" sz="2189" b="1"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Data collection: </a:t>
            </a:r>
            <a:r>
              <a:rPr lang="en-US" sz="2189"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Apps can collect your personal information even if you don't expect it. Check your privacy settings.</a:t>
            </a:r>
            <a:br>
              <a:rPr lang="pl-PL" sz="2189" b="1"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br>
            <a:endParaRPr lang="en-US" sz="2189" b="1"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endParaRPr>
          </a:p>
          <a:p>
            <a:pPr algn="l">
              <a:lnSpc>
                <a:spcPts val="3065"/>
              </a:lnSpc>
            </a:pPr>
            <a:r>
              <a:rPr lang="en-US" sz="2189" b="1"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Unmonitored accounts: </a:t>
            </a:r>
            <a:r>
              <a:rPr lang="en-US" sz="2189"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Check and update your privacy settings regularly. Secure your accounts with strong passwords and enable two-factor authentication.</a:t>
            </a:r>
            <a:br>
              <a:rPr lang="pl-PL" sz="2189" b="1"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br>
            <a:endParaRPr lang="en-US" sz="2189" b="1"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endParaRPr>
          </a:p>
          <a:p>
            <a:pPr algn="l">
              <a:lnSpc>
                <a:spcPts val="3065"/>
              </a:lnSpc>
            </a:pPr>
            <a:r>
              <a:rPr lang="en-US" sz="2189" b="1"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Fraudulent sites: </a:t>
            </a:r>
            <a:r>
              <a:rPr lang="en-US" sz="2189"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Make sure you only visit websites and apps you trust. Check the URL before providing any data.</a:t>
            </a:r>
          </a:p>
          <a:p>
            <a:pPr algn="l">
              <a:lnSpc>
                <a:spcPts val="3065"/>
              </a:lnSpc>
              <a:spcBef>
                <a:spcPct val="0"/>
              </a:spcBef>
            </a:pPr>
            <a:endParaRPr lang="en-US" sz="2189" dirty="0">
              <a:solidFill>
                <a:srgbClr val="051D40"/>
              </a:solidFill>
              <a:latin typeface="Open Sans"/>
              <a:ea typeface="Open Sans"/>
              <a:cs typeface="Open Sans"/>
              <a:sym typeface="Open Sans"/>
            </a:endParaRPr>
          </a:p>
        </p:txBody>
      </p:sp>
      <p:sp>
        <p:nvSpPr>
          <p:cNvPr id="12" name="Google Shape;129;p2">
            <a:extLst>
              <a:ext uri="{FF2B5EF4-FFF2-40B4-BE49-F238E27FC236}">
                <a16:creationId xmlns:a16="http://schemas.microsoft.com/office/drawing/2014/main" id="{EA6CB185-DBE8-B489-FCD1-401DBA77DEFE}"/>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5">
              <a:alphaModFix/>
            </a:blip>
            <a:stretch>
              <a:fillRect/>
            </a:stretch>
          </a:blipFill>
          <a:ln>
            <a:noFill/>
          </a:ln>
        </p:spPr>
        <p:txBody>
          <a:bodyPr/>
          <a:lstStyle/>
          <a:p>
            <a:endParaRPr lang="pl-PL"/>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1766494" y="9204114"/>
            <a:ext cx="21820987" cy="1082886"/>
            <a:chOff x="0" y="-38100"/>
            <a:chExt cx="6110362" cy="303232"/>
          </a:xfrm>
        </p:grpSpPr>
        <p:sp>
          <p:nvSpPr>
            <p:cNvPr id="3" name="Freeform 3"/>
            <p:cNvSpPr/>
            <p:nvPr/>
          </p:nvSpPr>
          <p:spPr>
            <a:xfrm>
              <a:off x="494658" y="0"/>
              <a:ext cx="5121047" cy="265132"/>
            </a:xfrm>
            <a:custGeom>
              <a:avLst/>
              <a:gdLst/>
              <a:ahLst/>
              <a:cxnLst/>
              <a:rect l="l" t="t" r="r" b="b"/>
              <a:pathLst>
                <a:path w="6110362" h="265132">
                  <a:moveTo>
                    <a:pt x="0" y="0"/>
                  </a:moveTo>
                  <a:lnTo>
                    <a:pt x="6110362" y="0"/>
                  </a:lnTo>
                  <a:lnTo>
                    <a:pt x="6110362" y="265132"/>
                  </a:lnTo>
                  <a:lnTo>
                    <a:pt x="0" y="265132"/>
                  </a:lnTo>
                  <a:close/>
                </a:path>
              </a:pathLst>
            </a:custGeom>
            <a:solidFill>
              <a:srgbClr val="002060"/>
            </a:solidFill>
            <a:ln cap="sq">
              <a:noFill/>
              <a:prstDash val="solid"/>
              <a:miter/>
            </a:ln>
          </p:spPr>
          <p:txBody>
            <a:bodyPr/>
            <a:lstStyle/>
            <a:p>
              <a:endParaRPr lang="pl-PL" dirty="0"/>
            </a:p>
          </p:txBody>
        </p:sp>
        <p:sp>
          <p:nvSpPr>
            <p:cNvPr id="4" name="TextBox 4"/>
            <p:cNvSpPr txBox="1"/>
            <p:nvPr/>
          </p:nvSpPr>
          <p:spPr>
            <a:xfrm>
              <a:off x="0" y="-38100"/>
              <a:ext cx="6110362" cy="303232"/>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8" name="Freeform 8"/>
          <p:cNvSpPr/>
          <p:nvPr/>
        </p:nvSpPr>
        <p:spPr>
          <a:xfrm>
            <a:off x="259733" y="4322774"/>
            <a:ext cx="2696944" cy="2612664"/>
          </a:xfrm>
          <a:custGeom>
            <a:avLst/>
            <a:gdLst/>
            <a:ahLst/>
            <a:cxnLst/>
            <a:rect l="l" t="t" r="r" b="b"/>
            <a:pathLst>
              <a:path w="2696944" h="2612664">
                <a:moveTo>
                  <a:pt x="0" y="0"/>
                </a:moveTo>
                <a:lnTo>
                  <a:pt x="2696943" y="0"/>
                </a:lnTo>
                <a:lnTo>
                  <a:pt x="2696943" y="2612664"/>
                </a:lnTo>
                <a:lnTo>
                  <a:pt x="0" y="26126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sp>
        <p:nvSpPr>
          <p:cNvPr id="9" name="TextBox 9"/>
          <p:cNvSpPr txBox="1"/>
          <p:nvPr/>
        </p:nvSpPr>
        <p:spPr>
          <a:xfrm>
            <a:off x="4166118" y="1239757"/>
            <a:ext cx="9955762" cy="1562864"/>
          </a:xfrm>
          <a:prstGeom prst="rect">
            <a:avLst/>
          </a:prstGeom>
        </p:spPr>
        <p:txBody>
          <a:bodyPr wrap="square" lIns="0" tIns="0" rIns="0" bIns="0" rtlCol="0" anchor="t">
            <a:spAutoFit/>
          </a:bodyPr>
          <a:lstStyle/>
          <a:p>
            <a:pPr marL="0" lvl="0" indent="0" algn="ctr">
              <a:lnSpc>
                <a:spcPts val="6300"/>
              </a:lnSpc>
              <a:spcBef>
                <a:spcPct val="0"/>
              </a:spcBef>
            </a:pPr>
            <a:r>
              <a:rPr lang="en-US" sz="4500" dirty="0">
                <a:solidFill>
                  <a:srgbClr val="051D40"/>
                </a:solidFill>
                <a:latin typeface="Open Sans Extra Bold"/>
                <a:ea typeface="Open Sans Extra Bold"/>
                <a:cs typeface="Open Sans Extra Bold"/>
                <a:sym typeface="Open Sans Extra Bold"/>
              </a:rPr>
              <a:t>Conscious use, sometimes </a:t>
            </a:r>
            <a:br>
              <a:rPr lang="pl-PL" sz="4500" dirty="0">
                <a:solidFill>
                  <a:srgbClr val="051D40"/>
                </a:solidFill>
                <a:latin typeface="Open Sans Extra Bold"/>
                <a:ea typeface="Open Sans Extra Bold"/>
                <a:cs typeface="Open Sans Extra Bold"/>
                <a:sym typeface="Open Sans Extra Bold"/>
              </a:rPr>
            </a:br>
            <a:r>
              <a:rPr lang="en-US" sz="4500" dirty="0">
                <a:solidFill>
                  <a:srgbClr val="051D40"/>
                </a:solidFill>
                <a:latin typeface="Open Sans Extra Bold"/>
                <a:ea typeface="Open Sans Extra Bold"/>
                <a:cs typeface="Open Sans Extra Bold"/>
                <a:sym typeface="Open Sans Extra Bold"/>
              </a:rPr>
              <a:t>we forget...</a:t>
            </a:r>
          </a:p>
        </p:txBody>
      </p:sp>
      <p:sp>
        <p:nvSpPr>
          <p:cNvPr id="10" name="TextBox 10"/>
          <p:cNvSpPr txBox="1"/>
          <p:nvPr/>
        </p:nvSpPr>
        <p:spPr>
          <a:xfrm>
            <a:off x="3531638" y="3328946"/>
            <a:ext cx="13727662" cy="5141216"/>
          </a:xfrm>
          <a:prstGeom prst="rect">
            <a:avLst/>
          </a:prstGeom>
        </p:spPr>
        <p:txBody>
          <a:bodyPr lIns="0" tIns="0" rIns="0" bIns="0" rtlCol="0" anchor="t">
            <a:spAutoFit/>
          </a:bodyPr>
          <a:lstStyle/>
          <a:p>
            <a:pPr algn="l">
              <a:lnSpc>
                <a:spcPts val="3065"/>
              </a:lnSpc>
            </a:pPr>
            <a:r>
              <a:rPr lang="en-US" sz="2189" b="1"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Thoughtful message sharing: </a:t>
            </a:r>
            <a:r>
              <a:rPr lang="en-US" sz="2189"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Before you send a message, consider whether it is secure and free of private data. Avoid sharing information that could be used for scams or harassment.</a:t>
            </a:r>
            <a:br>
              <a:rPr lang="pl-PL" sz="2189" b="1"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br>
            <a:endParaRPr lang="en-US" sz="2189" b="1"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endParaRPr>
          </a:p>
          <a:p>
            <a:pPr algn="l">
              <a:lnSpc>
                <a:spcPts val="3065"/>
              </a:lnSpc>
            </a:pPr>
            <a:r>
              <a:rPr lang="en-US" sz="2189" b="1"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Keep your devices secure:</a:t>
            </a:r>
            <a:r>
              <a:rPr lang="en-US" sz="2189"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 Install antivirus software and keep it up to date. Use strong passwords and avoid using the same passwords across accounts. Protect your devices with a password, PIN or fingerprint.</a:t>
            </a:r>
            <a:br>
              <a:rPr lang="pl-PL" sz="2189" b="1"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br>
            <a:endParaRPr lang="en-US" sz="2189" b="1"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endParaRPr>
          </a:p>
          <a:p>
            <a:pPr algn="l">
              <a:lnSpc>
                <a:spcPts val="3065"/>
              </a:lnSpc>
            </a:pPr>
            <a:r>
              <a:rPr lang="en-US" sz="2189" b="1"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Verify your friendliness: </a:t>
            </a:r>
            <a:r>
              <a:rPr lang="en-US" sz="2189"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Only accept friend requests from people you really know. Regularly review your friends list and remove people you don't know.</a:t>
            </a:r>
            <a:br>
              <a:rPr lang="pl-PL" sz="2189" b="1"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br>
            <a:endParaRPr lang="en-US" sz="2189" b="1"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endParaRPr>
          </a:p>
          <a:p>
            <a:pPr algn="l">
              <a:lnSpc>
                <a:spcPts val="3065"/>
              </a:lnSpc>
            </a:pPr>
            <a:r>
              <a:rPr lang="en-US" sz="2189" b="1"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Verify privacy settings: </a:t>
            </a:r>
            <a:r>
              <a:rPr lang="en-US" sz="2189" dirty="0">
                <a:solidFill>
                  <a:srgbClr val="051D40"/>
                </a:solidFill>
                <a:latin typeface="Open Sans" panose="020B0606030504020204" pitchFamily="34" charset="0"/>
                <a:ea typeface="Open Sans" panose="020B0606030504020204" pitchFamily="34" charset="0"/>
                <a:cs typeface="Open Sans" panose="020B0606030504020204" pitchFamily="34" charset="0"/>
                <a:sym typeface="Open Sans Bold"/>
              </a:rPr>
              <a:t>Regularly check and update the privacy settings on your profiles. Set who can see your posts, photos, and other information. Enable security features like two-factor authentication to further protect your accounts.</a:t>
            </a:r>
          </a:p>
          <a:p>
            <a:pPr algn="l">
              <a:lnSpc>
                <a:spcPts val="3065"/>
              </a:lnSpc>
              <a:spcBef>
                <a:spcPct val="0"/>
              </a:spcBef>
            </a:pPr>
            <a:endParaRPr lang="en-US" sz="2189" dirty="0">
              <a:solidFill>
                <a:srgbClr val="051D40"/>
              </a:solidFill>
              <a:latin typeface="Open Sans"/>
              <a:ea typeface="Open Sans"/>
              <a:cs typeface="Open Sans"/>
              <a:sym typeface="Open Sans"/>
            </a:endParaRPr>
          </a:p>
        </p:txBody>
      </p:sp>
      <p:sp>
        <p:nvSpPr>
          <p:cNvPr id="11" name="Google Shape;129;p2">
            <a:extLst>
              <a:ext uri="{FF2B5EF4-FFF2-40B4-BE49-F238E27FC236}">
                <a16:creationId xmlns:a16="http://schemas.microsoft.com/office/drawing/2014/main" id="{7332E78B-C7C9-CC69-6422-D1A1D73925B5}"/>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4">
              <a:alphaModFix/>
            </a:blip>
            <a:stretch>
              <a:fillRect/>
            </a:stretch>
          </a:blipFill>
          <a:ln>
            <a:noFill/>
          </a:ln>
        </p:spPr>
        <p:txBody>
          <a:bodyPr/>
          <a:lstStyle/>
          <a:p>
            <a:endParaRPr lang="pl-PL"/>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B272F"/>
        </a:solidFill>
        <a:effectLst/>
      </p:bgPr>
    </p:bg>
    <p:spTree>
      <p:nvGrpSpPr>
        <p:cNvPr id="1" name="Shape 538"/>
        <p:cNvGrpSpPr/>
        <p:nvPr/>
      </p:nvGrpSpPr>
      <p:grpSpPr>
        <a:xfrm>
          <a:off x="0" y="0"/>
          <a:ext cx="0" cy="0"/>
          <a:chOff x="0" y="0"/>
          <a:chExt cx="0" cy="0"/>
        </a:xfrm>
      </p:grpSpPr>
      <p:grpSp>
        <p:nvGrpSpPr>
          <p:cNvPr id="539" name="Google Shape;539;p23"/>
          <p:cNvGrpSpPr/>
          <p:nvPr/>
        </p:nvGrpSpPr>
        <p:grpSpPr>
          <a:xfrm rot="5400000">
            <a:off x="-275527" y="7126363"/>
            <a:ext cx="2398303" cy="1878652"/>
            <a:chOff x="22782" y="33598"/>
            <a:chExt cx="767236" cy="677602"/>
          </a:xfrm>
        </p:grpSpPr>
        <p:sp>
          <p:nvSpPr>
            <p:cNvPr id="540" name="Google Shape;540;p23"/>
            <p:cNvSpPr/>
            <p:nvPr/>
          </p:nvSpPr>
          <p:spPr>
            <a:xfrm>
              <a:off x="22782" y="33598"/>
              <a:ext cx="767236" cy="677602"/>
            </a:xfrm>
            <a:custGeom>
              <a:avLst/>
              <a:gdLst/>
              <a:ahLst/>
              <a:cxnLst/>
              <a:rect l="l" t="t" r="r" b="b"/>
              <a:pathLst>
                <a:path w="767236" h="677602" extrusionOk="0">
                  <a:moveTo>
                    <a:pt x="412342" y="16669"/>
                  </a:moveTo>
                  <a:lnTo>
                    <a:pt x="761294" y="627335"/>
                  </a:lnTo>
                  <a:cubicBezTo>
                    <a:pt x="767236" y="637733"/>
                    <a:pt x="767193" y="650509"/>
                    <a:pt x="761182" y="660868"/>
                  </a:cubicBezTo>
                  <a:cubicBezTo>
                    <a:pt x="755170" y="671227"/>
                    <a:pt x="744099" y="677602"/>
                    <a:pt x="732123" y="677602"/>
                  </a:cubicBezTo>
                  <a:lnTo>
                    <a:pt x="35113" y="677602"/>
                  </a:lnTo>
                  <a:cubicBezTo>
                    <a:pt x="23137" y="677602"/>
                    <a:pt x="12066" y="671227"/>
                    <a:pt x="6054" y="660868"/>
                  </a:cubicBezTo>
                  <a:cubicBezTo>
                    <a:pt x="43" y="650509"/>
                    <a:pt x="0" y="637733"/>
                    <a:pt x="5942" y="627335"/>
                  </a:cubicBezTo>
                  <a:lnTo>
                    <a:pt x="354894" y="16669"/>
                  </a:lnTo>
                  <a:cubicBezTo>
                    <a:pt x="360784" y="6361"/>
                    <a:pt x="371746" y="0"/>
                    <a:pt x="383618" y="0"/>
                  </a:cubicBezTo>
                  <a:cubicBezTo>
                    <a:pt x="395490" y="0"/>
                    <a:pt x="406452" y="6361"/>
                    <a:pt x="412342" y="16669"/>
                  </a:cubicBezTo>
                  <a:close/>
                </a:path>
              </a:pathLst>
            </a:custGeom>
            <a:solidFill>
              <a:srgbClr val="1975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3"/>
            <p:cNvSpPr txBox="1"/>
            <p:nvPr/>
          </p:nvSpPr>
          <p:spPr>
            <a:xfrm>
              <a:off x="127000" y="349250"/>
              <a:ext cx="558800" cy="311150"/>
            </a:xfrm>
            <a:prstGeom prst="rect">
              <a:avLst/>
            </a:prstGeom>
            <a:noFill/>
            <a:ln>
              <a:noFill/>
            </a:ln>
          </p:spPr>
          <p:txBody>
            <a:bodyPr spcFirstLastPara="1" wrap="square" lIns="48875" tIns="48875" rIns="48875" bIns="48875" anchor="ctr" anchorCtr="0">
              <a:noAutofit/>
            </a:bodyPr>
            <a:lstStyle/>
            <a:p>
              <a:pPr marL="0" marR="0" lvl="0" indent="0" algn="ctr" defTabSz="914400" rtl="0" eaLnBrk="1" fontAlgn="auto" latinLnBrk="0" hangingPunct="1">
                <a:lnSpc>
                  <a:spcPct val="855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542" name="Google Shape;542;p23"/>
          <p:cNvSpPr/>
          <p:nvPr/>
        </p:nvSpPr>
        <p:spPr>
          <a:xfrm>
            <a:off x="1075" y="8715250"/>
            <a:ext cx="18288642" cy="1572580"/>
          </a:xfrm>
          <a:custGeom>
            <a:avLst/>
            <a:gdLst/>
            <a:ahLst/>
            <a:cxnLst/>
            <a:rect l="l" t="t" r="r" b="b"/>
            <a:pathLst>
              <a:path w="11359405" h="833155" extrusionOk="0">
                <a:moveTo>
                  <a:pt x="0" y="0"/>
                </a:moveTo>
                <a:lnTo>
                  <a:pt x="11359405" y="0"/>
                </a:lnTo>
                <a:lnTo>
                  <a:pt x="11359405" y="833155"/>
                </a:lnTo>
                <a:lnTo>
                  <a:pt x="0" y="833155"/>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3"/>
          <p:cNvSpPr/>
          <p:nvPr/>
        </p:nvSpPr>
        <p:spPr>
          <a:xfrm>
            <a:off x="12873261" y="9037474"/>
            <a:ext cx="1169464" cy="1076394"/>
          </a:xfrm>
          <a:custGeom>
            <a:avLst/>
            <a:gdLst/>
            <a:ahLst/>
            <a:cxnLst/>
            <a:rect l="l" t="t" r="r" b="b"/>
            <a:pathLst>
              <a:path w="1169464" h="1076394" extrusionOk="0">
                <a:moveTo>
                  <a:pt x="0" y="0"/>
                </a:moveTo>
                <a:lnTo>
                  <a:pt x="1169464" y="0"/>
                </a:lnTo>
                <a:lnTo>
                  <a:pt x="1169464" y="1076395"/>
                </a:lnTo>
                <a:lnTo>
                  <a:pt x="0" y="1076395"/>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3"/>
          <p:cNvSpPr/>
          <p:nvPr/>
        </p:nvSpPr>
        <p:spPr>
          <a:xfrm>
            <a:off x="14557174" y="8870396"/>
            <a:ext cx="1787702" cy="1277462"/>
          </a:xfrm>
          <a:custGeom>
            <a:avLst/>
            <a:gdLst/>
            <a:ahLst/>
            <a:cxnLst/>
            <a:rect l="l" t="t" r="r" b="b"/>
            <a:pathLst>
              <a:path w="1787702" h="1277462" extrusionOk="0">
                <a:moveTo>
                  <a:pt x="0" y="0"/>
                </a:moveTo>
                <a:lnTo>
                  <a:pt x="1787701" y="0"/>
                </a:lnTo>
                <a:lnTo>
                  <a:pt x="1787701" y="1277462"/>
                </a:lnTo>
                <a:lnTo>
                  <a:pt x="0" y="1277462"/>
                </a:lnTo>
                <a:lnTo>
                  <a:pt x="0" y="0"/>
                </a:lnTo>
                <a:close/>
              </a:path>
            </a:pathLst>
          </a:custGeom>
          <a:blipFill rotWithShape="1">
            <a:blip r:embed="rId4">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3"/>
          <p:cNvSpPr/>
          <p:nvPr/>
        </p:nvSpPr>
        <p:spPr>
          <a:xfrm>
            <a:off x="7232874" y="8870396"/>
            <a:ext cx="4369266" cy="1163199"/>
          </a:xfrm>
          <a:custGeom>
            <a:avLst/>
            <a:gdLst/>
            <a:ahLst/>
            <a:cxnLst/>
            <a:rect l="l" t="t" r="r" b="b"/>
            <a:pathLst>
              <a:path w="4369266" h="1163199" extrusionOk="0">
                <a:moveTo>
                  <a:pt x="0" y="0"/>
                </a:moveTo>
                <a:lnTo>
                  <a:pt x="4369266" y="0"/>
                </a:lnTo>
                <a:lnTo>
                  <a:pt x="4369266" y="1163199"/>
                </a:lnTo>
                <a:lnTo>
                  <a:pt x="0" y="1163199"/>
                </a:lnTo>
                <a:lnTo>
                  <a:pt x="0" y="0"/>
                </a:lnTo>
                <a:close/>
              </a:path>
            </a:pathLst>
          </a:custGeom>
          <a:blipFill rotWithShape="1">
            <a:blip r:embed="rId5">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3"/>
          <p:cNvSpPr/>
          <p:nvPr/>
        </p:nvSpPr>
        <p:spPr>
          <a:xfrm>
            <a:off x="10872153" y="1327603"/>
            <a:ext cx="4838786" cy="7631804"/>
          </a:xfrm>
          <a:custGeom>
            <a:avLst/>
            <a:gdLst/>
            <a:ahLst/>
            <a:cxnLst/>
            <a:rect l="l" t="t" r="r" b="b"/>
            <a:pathLst>
              <a:path w="4875351" h="8184240" extrusionOk="0">
                <a:moveTo>
                  <a:pt x="0" y="0"/>
                </a:moveTo>
                <a:lnTo>
                  <a:pt x="4875351" y="0"/>
                </a:lnTo>
                <a:lnTo>
                  <a:pt x="4875351" y="8184240"/>
                </a:lnTo>
                <a:lnTo>
                  <a:pt x="0" y="8184240"/>
                </a:lnTo>
                <a:lnTo>
                  <a:pt x="0" y="0"/>
                </a:lnTo>
                <a:close/>
              </a:path>
            </a:pathLst>
          </a:custGeom>
          <a:blipFill rotWithShape="1">
            <a:blip r:embed="rId6">
              <a:alphaModFix/>
            </a:blip>
            <a:stretch>
              <a:fillRect l="-33929" r="-33929"/>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3"/>
          <p:cNvSpPr/>
          <p:nvPr/>
        </p:nvSpPr>
        <p:spPr>
          <a:xfrm>
            <a:off x="1952275" y="3120818"/>
            <a:ext cx="258169" cy="258169"/>
          </a:xfrm>
          <a:custGeom>
            <a:avLst/>
            <a:gdLst/>
            <a:ahLst/>
            <a:cxnLst/>
            <a:rect l="l" t="t" r="r" b="b"/>
            <a:pathLst>
              <a:path w="258169" h="258169" extrusionOk="0">
                <a:moveTo>
                  <a:pt x="0" y="0"/>
                </a:moveTo>
                <a:lnTo>
                  <a:pt x="258170" y="0"/>
                </a:lnTo>
                <a:lnTo>
                  <a:pt x="258170" y="258170"/>
                </a:lnTo>
                <a:lnTo>
                  <a:pt x="0" y="258170"/>
                </a:lnTo>
                <a:lnTo>
                  <a:pt x="0" y="0"/>
                </a:lnTo>
                <a:close/>
              </a:path>
            </a:pathLst>
          </a:custGeom>
          <a:blipFill rotWithShape="1">
            <a:blip r:embed="rId7">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3"/>
          <p:cNvSpPr/>
          <p:nvPr/>
        </p:nvSpPr>
        <p:spPr>
          <a:xfrm>
            <a:off x="1952275" y="2636055"/>
            <a:ext cx="258169" cy="258169"/>
          </a:xfrm>
          <a:custGeom>
            <a:avLst/>
            <a:gdLst/>
            <a:ahLst/>
            <a:cxnLst/>
            <a:rect l="l" t="t" r="r" b="b"/>
            <a:pathLst>
              <a:path w="258169" h="258169" extrusionOk="0">
                <a:moveTo>
                  <a:pt x="0" y="0"/>
                </a:moveTo>
                <a:lnTo>
                  <a:pt x="258170" y="0"/>
                </a:lnTo>
                <a:lnTo>
                  <a:pt x="258170" y="258169"/>
                </a:lnTo>
                <a:lnTo>
                  <a:pt x="0" y="258169"/>
                </a:lnTo>
                <a:lnTo>
                  <a:pt x="0" y="0"/>
                </a:lnTo>
                <a:close/>
              </a:path>
            </a:pathLst>
          </a:custGeom>
          <a:blipFill rotWithShape="1">
            <a:blip r:embed="rId7">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3"/>
          <p:cNvSpPr/>
          <p:nvPr/>
        </p:nvSpPr>
        <p:spPr>
          <a:xfrm>
            <a:off x="1952275" y="3605581"/>
            <a:ext cx="258169" cy="258169"/>
          </a:xfrm>
          <a:custGeom>
            <a:avLst/>
            <a:gdLst/>
            <a:ahLst/>
            <a:cxnLst/>
            <a:rect l="l" t="t" r="r" b="b"/>
            <a:pathLst>
              <a:path w="258169" h="258169" extrusionOk="0">
                <a:moveTo>
                  <a:pt x="0" y="0"/>
                </a:moveTo>
                <a:lnTo>
                  <a:pt x="258170" y="0"/>
                </a:lnTo>
                <a:lnTo>
                  <a:pt x="258170" y="258170"/>
                </a:lnTo>
                <a:lnTo>
                  <a:pt x="0" y="258170"/>
                </a:lnTo>
                <a:lnTo>
                  <a:pt x="0" y="0"/>
                </a:lnTo>
                <a:close/>
              </a:path>
            </a:pathLst>
          </a:custGeom>
          <a:blipFill rotWithShape="1">
            <a:blip r:embed="rId7">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3"/>
          <p:cNvSpPr txBox="1"/>
          <p:nvPr/>
        </p:nvSpPr>
        <p:spPr>
          <a:xfrm>
            <a:off x="2293382" y="731271"/>
            <a:ext cx="7613100" cy="1556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56" b="1" i="0" u="none" strike="noStrike" kern="0" cap="none" spc="0" normalizeH="0" baseline="0" noProof="0" dirty="0">
                <a:ln>
                  <a:noFill/>
                </a:ln>
                <a:solidFill>
                  <a:srgbClr val="1975B9"/>
                </a:solidFill>
                <a:effectLst/>
                <a:uLnTx/>
                <a:uFillTx/>
                <a:latin typeface="Open Sans"/>
                <a:ea typeface="Open Sans"/>
                <a:cs typeface="Open Sans"/>
                <a:sym typeface="Open Sans"/>
              </a:rPr>
              <a:t>Further information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56" b="1" i="0" u="none" strike="noStrike" kern="0" cap="none" spc="0" normalizeH="0" baseline="0" noProof="0" dirty="0">
                <a:ln>
                  <a:noFill/>
                </a:ln>
                <a:solidFill>
                  <a:srgbClr val="1975B9"/>
                </a:solidFill>
                <a:effectLst/>
                <a:uLnTx/>
                <a:uFillTx/>
                <a:latin typeface="Open Sans"/>
                <a:ea typeface="Open Sans"/>
                <a:cs typeface="Open Sans"/>
                <a:sym typeface="Open Sans"/>
              </a:rPr>
              <a:t>about the project</a:t>
            </a:r>
          </a:p>
        </p:txBody>
      </p:sp>
      <p:sp>
        <p:nvSpPr>
          <p:cNvPr id="552" name="Google Shape;552;p23"/>
          <p:cNvSpPr txBox="1"/>
          <p:nvPr/>
        </p:nvSpPr>
        <p:spPr>
          <a:xfrm>
            <a:off x="2293382" y="4492394"/>
            <a:ext cx="8669100" cy="2857129"/>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19953"/>
              </a:lnSpc>
              <a:spcBef>
                <a:spcPts val="0"/>
              </a:spcBef>
              <a:spcAft>
                <a:spcPts val="0"/>
              </a:spcAft>
              <a:buClr>
                <a:srgbClr val="000000"/>
              </a:buClr>
              <a:buSzTx/>
              <a:buFont typeface="Arial"/>
              <a:buNone/>
              <a:tabLst/>
              <a:defRPr/>
            </a:pPr>
            <a:r>
              <a:rPr kumimoji="0" lang="en-US" sz="1719" b="0" i="0" u="none" strike="noStrike" kern="0" cap="none" spc="0" normalizeH="0" baseline="0" noProof="0" dirty="0">
                <a:ln>
                  <a:noFill/>
                </a:ln>
                <a:solidFill>
                  <a:srgbClr val="FFFFFF"/>
                </a:solidFill>
                <a:effectLst/>
                <a:uLnTx/>
                <a:uFillTx/>
                <a:latin typeface="Open Sans"/>
                <a:ea typeface="Open Sans"/>
                <a:cs typeface="Open Sans"/>
                <a:sym typeface="Open Sans"/>
              </a:rPr>
              <a:t>Funded by the European Union. However, the views and opinions expressed are those of the author(s) only and do not necessarily reflect the views of the European Union or the European Education and Culture Executive Agency (EACEA). Neither the European Union nor the EACEA can be held responsible for them.</a:t>
            </a:r>
          </a:p>
          <a:p>
            <a:pPr marL="0" marR="0" lvl="0" indent="0" algn="just" defTabSz="914400" rtl="0" eaLnBrk="1" fontAlgn="auto" latinLnBrk="0" hangingPunct="1">
              <a:lnSpc>
                <a:spcPct val="119953"/>
              </a:lnSpc>
              <a:spcBef>
                <a:spcPts val="0"/>
              </a:spcBef>
              <a:spcAft>
                <a:spcPts val="0"/>
              </a:spcAft>
              <a:buClr>
                <a:srgbClr val="000000"/>
              </a:buClr>
              <a:buSzTx/>
              <a:buFont typeface="Arial"/>
              <a:buNone/>
              <a:tabLst/>
              <a:defRPr/>
            </a:pPr>
            <a:r>
              <a:rPr kumimoji="0" lang="en-US" sz="1719" b="0" i="0" u="none" strike="noStrike" kern="0" cap="none" spc="0" normalizeH="0" baseline="0" noProof="0" dirty="0">
                <a:ln>
                  <a:noFill/>
                </a:ln>
                <a:solidFill>
                  <a:srgbClr val="FFFFFF"/>
                </a:solidFill>
                <a:effectLst/>
                <a:uLnTx/>
                <a:uFillTx/>
                <a:latin typeface="Open Sans"/>
                <a:ea typeface="Open Sans"/>
                <a:cs typeface="Open Sans"/>
                <a:sym typeface="Open Sans"/>
              </a:rPr>
              <a:t>All results developed within the framework of this project are available under open licenses (CC BY-NC 4.0). They can be used free of charge and without restrictions. Copying or processing these materials in whole or in part without the author's consent is prohibited. In the case of using results, it is necessary to provide the source of funding and their authors.</a:t>
            </a:r>
            <a:endParaRPr kumimoji="0" lang="pl-PL"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53" name="Google Shape;553;p23"/>
          <p:cNvSpPr txBox="1"/>
          <p:nvPr/>
        </p:nvSpPr>
        <p:spPr>
          <a:xfrm rot="-5400000">
            <a:off x="11550495" y="9383090"/>
            <a:ext cx="1194300" cy="25205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170" b="1" i="0" u="none" strike="noStrike" kern="0" cap="none" spc="0" normalizeH="0" baseline="0" noProof="0" dirty="0">
                <a:ln>
                  <a:noFill/>
                </a:ln>
                <a:solidFill>
                  <a:srgbClr val="000000"/>
                </a:solidFill>
                <a:effectLst/>
                <a:uLnTx/>
                <a:uFillTx/>
                <a:latin typeface="Open Sans"/>
                <a:ea typeface="Open Sans"/>
                <a:cs typeface="Open Sans"/>
                <a:sym typeface="Open Sans"/>
              </a:rPr>
              <a:t>PAR</a:t>
            </a:r>
            <a:r>
              <a:rPr kumimoji="0" lang="pl-PL" sz="1170" b="1" i="0" u="none" strike="noStrike" kern="0" cap="none" spc="0" normalizeH="0" baseline="0" noProof="0" dirty="0">
                <a:ln>
                  <a:noFill/>
                </a:ln>
                <a:solidFill>
                  <a:srgbClr val="000000"/>
                </a:solidFill>
                <a:effectLst/>
                <a:uLnTx/>
                <a:uFillTx/>
                <a:latin typeface="Open Sans"/>
                <a:ea typeface="Open Sans"/>
                <a:cs typeface="Open Sans"/>
                <a:sym typeface="Open Sans"/>
              </a:rPr>
              <a:t>TNERS</a:t>
            </a:r>
            <a:r>
              <a:rPr kumimoji="0" lang="en-US" sz="1170" b="1"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54" name="Google Shape;554;p23"/>
          <p:cNvSpPr txBox="1"/>
          <p:nvPr/>
        </p:nvSpPr>
        <p:spPr>
          <a:xfrm rot="-5400000">
            <a:off x="6177537" y="9486815"/>
            <a:ext cx="1082100" cy="252057"/>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170" b="1" i="0" u="none" strike="noStrike" kern="0" cap="none" spc="0" normalizeH="0" baseline="0" noProof="0" dirty="0">
                <a:ln>
                  <a:noFill/>
                </a:ln>
                <a:solidFill>
                  <a:srgbClr val="000000"/>
                </a:solidFill>
                <a:effectLst/>
                <a:uLnTx/>
                <a:uFillTx/>
                <a:latin typeface="Open Sans"/>
                <a:ea typeface="Open Sans"/>
                <a:cs typeface="Open Sans"/>
                <a:sym typeface="Open Sans"/>
              </a:rPr>
              <a:t>L</a:t>
            </a:r>
            <a:r>
              <a:rPr kumimoji="0" lang="pl-PL" sz="1170" b="1" i="0" u="none" strike="noStrike" kern="0" cap="none" spc="0" normalizeH="0" baseline="0" noProof="0" dirty="0">
                <a:ln>
                  <a:noFill/>
                </a:ln>
                <a:solidFill>
                  <a:srgbClr val="000000"/>
                </a:solidFill>
                <a:effectLst/>
                <a:uLnTx/>
                <a:uFillTx/>
                <a:latin typeface="Open Sans"/>
                <a:ea typeface="Open Sans"/>
                <a:cs typeface="Open Sans"/>
                <a:sym typeface="Open Sans"/>
              </a:rPr>
              <a:t>EADER</a:t>
            </a:r>
            <a:r>
              <a:rPr kumimoji="0" lang="en-US" sz="1170" b="1"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55" name="Google Shape;555;p23"/>
          <p:cNvSpPr txBox="1"/>
          <p:nvPr/>
        </p:nvSpPr>
        <p:spPr>
          <a:xfrm>
            <a:off x="5746462" y="8257662"/>
            <a:ext cx="5662500" cy="170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80" b="0" i="0" u="none" strike="noStrike" kern="0" cap="none" spc="0" normalizeH="0" baseline="0" noProof="0">
                <a:ln>
                  <a:noFill/>
                </a:ln>
                <a:solidFill>
                  <a:srgbClr val="FFFFFF"/>
                </a:solidFill>
                <a:effectLst/>
                <a:uLnTx/>
                <a:uFillTx/>
                <a:latin typeface="Open Sans"/>
                <a:ea typeface="Open Sans"/>
                <a:cs typeface="Open Sans"/>
                <a:sym typeface="Open Sans"/>
              </a:rPr>
              <a:t>PROJEKT NR 2023-2-PL01-KA210-VET-000176822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3"/>
          <p:cNvSpPr txBox="1"/>
          <p:nvPr/>
        </p:nvSpPr>
        <p:spPr>
          <a:xfrm>
            <a:off x="2369812" y="2500928"/>
            <a:ext cx="8185200" cy="14289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220011"/>
              </a:lnSpc>
              <a:spcBef>
                <a:spcPts val="0"/>
              </a:spcBef>
              <a:spcAft>
                <a:spcPts val="0"/>
              </a:spcAft>
              <a:buClr>
                <a:srgbClr val="000000"/>
              </a:buClr>
              <a:buSzTx/>
              <a:buFont typeface="Arial"/>
              <a:buNone/>
              <a:tabLst/>
              <a:defRPr/>
            </a:pPr>
            <a:r>
              <a:rPr kumimoji="0" lang="en-US" sz="1719" b="1" i="0" u="none" strike="noStrike" kern="0" cap="none" spc="0" normalizeH="0" baseline="0" noProof="0">
                <a:ln>
                  <a:noFill/>
                </a:ln>
                <a:solidFill>
                  <a:srgbClr val="FFFFFF"/>
                </a:solidFill>
                <a:effectLst/>
                <a:uLnTx/>
                <a:uFillTx/>
                <a:latin typeface="Open Sans"/>
                <a:ea typeface="Open Sans"/>
                <a:cs typeface="Open Sans"/>
                <a:sym typeface="Open Sans"/>
              </a:rPr>
              <a:t>https://www.coventry.ac.uk/wroclaw/</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220011"/>
              </a:lnSpc>
              <a:spcBef>
                <a:spcPts val="0"/>
              </a:spcBef>
              <a:spcAft>
                <a:spcPts val="0"/>
              </a:spcAft>
              <a:buClr>
                <a:srgbClr val="000000"/>
              </a:buClr>
              <a:buSzTx/>
              <a:buFont typeface="Arial"/>
              <a:buNone/>
              <a:tabLst/>
              <a:defRPr/>
            </a:pPr>
            <a:r>
              <a:rPr kumimoji="0" lang="en-US" sz="1719" b="1" i="0" u="none" strike="noStrike" kern="0" cap="none" spc="0" normalizeH="0" baseline="0" noProof="0">
                <a:ln>
                  <a:noFill/>
                </a:ln>
                <a:solidFill>
                  <a:srgbClr val="FFFFFF"/>
                </a:solidFill>
                <a:effectLst/>
                <a:uLnTx/>
                <a:uFillTx/>
                <a:latin typeface="Open Sans"/>
                <a:ea typeface="Open Sans"/>
                <a:cs typeface="Open Sans"/>
                <a:sym typeface="Open Sans"/>
              </a:rPr>
              <a:t>https://kreatywnidlabiznesu.pl/cyber-sec-edu-check/</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220011"/>
              </a:lnSpc>
              <a:spcBef>
                <a:spcPts val="0"/>
              </a:spcBef>
              <a:spcAft>
                <a:spcPts val="0"/>
              </a:spcAft>
              <a:buClr>
                <a:srgbClr val="000000"/>
              </a:buClr>
              <a:buSzTx/>
              <a:buFont typeface="Arial"/>
              <a:buNone/>
              <a:tabLst/>
              <a:defRPr/>
            </a:pPr>
            <a:r>
              <a:rPr kumimoji="0" lang="en-US" sz="1719" b="1" i="0" u="none" strike="noStrike" kern="0" cap="none" spc="0" normalizeH="0" baseline="0" noProof="0">
                <a:ln>
                  <a:noFill/>
                </a:ln>
                <a:solidFill>
                  <a:srgbClr val="FFFFFF"/>
                </a:solidFill>
                <a:effectLst/>
                <a:uLnTx/>
                <a:uFillTx/>
                <a:latin typeface="Open Sans"/>
                <a:ea typeface="Open Sans"/>
                <a:cs typeface="Open Sans"/>
                <a:sym typeface="Open Sans"/>
              </a:rPr>
              <a:t>https://eccedu.net/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7" name="Google Shape;557;p23"/>
          <p:cNvGrpSpPr/>
          <p:nvPr/>
        </p:nvGrpSpPr>
        <p:grpSpPr>
          <a:xfrm rot="5400000">
            <a:off x="15608368" y="1887032"/>
            <a:ext cx="1504526" cy="1337028"/>
            <a:chOff x="36828" y="54313"/>
            <a:chExt cx="739143" cy="656887"/>
          </a:xfrm>
        </p:grpSpPr>
        <p:sp>
          <p:nvSpPr>
            <p:cNvPr id="558" name="Google Shape;558;p23"/>
            <p:cNvSpPr/>
            <p:nvPr/>
          </p:nvSpPr>
          <p:spPr>
            <a:xfrm>
              <a:off x="36828" y="54313"/>
              <a:ext cx="739143" cy="656887"/>
            </a:xfrm>
            <a:custGeom>
              <a:avLst/>
              <a:gdLst/>
              <a:ahLst/>
              <a:cxnLst/>
              <a:rect l="l" t="t" r="r" b="b"/>
              <a:pathLst>
                <a:path w="739143" h="656887" extrusionOk="0">
                  <a:moveTo>
                    <a:pt x="416006" y="26947"/>
                  </a:moveTo>
                  <a:lnTo>
                    <a:pt x="729538" y="575627"/>
                  </a:lnTo>
                  <a:cubicBezTo>
                    <a:pt x="739144" y="592437"/>
                    <a:pt x="739075" y="613090"/>
                    <a:pt x="729357" y="629835"/>
                  </a:cubicBezTo>
                  <a:cubicBezTo>
                    <a:pt x="719639" y="646581"/>
                    <a:pt x="701742" y="656887"/>
                    <a:pt x="682381" y="656887"/>
                  </a:cubicBezTo>
                  <a:lnTo>
                    <a:pt x="56763" y="656887"/>
                  </a:lnTo>
                  <a:cubicBezTo>
                    <a:pt x="37402" y="656887"/>
                    <a:pt x="19505" y="646581"/>
                    <a:pt x="9787" y="629835"/>
                  </a:cubicBezTo>
                  <a:cubicBezTo>
                    <a:pt x="69" y="613090"/>
                    <a:pt x="0" y="592437"/>
                    <a:pt x="9606" y="575627"/>
                  </a:cubicBezTo>
                  <a:lnTo>
                    <a:pt x="323138" y="26947"/>
                  </a:lnTo>
                  <a:cubicBezTo>
                    <a:pt x="332660" y="10284"/>
                    <a:pt x="350380" y="0"/>
                    <a:pt x="369572" y="0"/>
                  </a:cubicBezTo>
                  <a:cubicBezTo>
                    <a:pt x="388764" y="0"/>
                    <a:pt x="406484" y="10284"/>
                    <a:pt x="416006" y="26947"/>
                  </a:cubicBezTo>
                  <a:close/>
                </a:path>
              </a:pathLst>
            </a:custGeom>
            <a:solidFill>
              <a:srgbClr val="1C94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3"/>
            <p:cNvSpPr txBox="1"/>
            <p:nvPr/>
          </p:nvSpPr>
          <p:spPr>
            <a:xfrm>
              <a:off x="127000" y="358775"/>
              <a:ext cx="558900" cy="3015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88833"/>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560" name="Google Shape;560;p23"/>
          <p:cNvGrpSpPr/>
          <p:nvPr/>
        </p:nvGrpSpPr>
        <p:grpSpPr>
          <a:xfrm rot="5400000">
            <a:off x="16540492" y="495532"/>
            <a:ext cx="1504526" cy="1337028"/>
            <a:chOff x="36828" y="54313"/>
            <a:chExt cx="739143" cy="656887"/>
          </a:xfrm>
        </p:grpSpPr>
        <p:sp>
          <p:nvSpPr>
            <p:cNvPr id="561" name="Google Shape;561;p23"/>
            <p:cNvSpPr/>
            <p:nvPr/>
          </p:nvSpPr>
          <p:spPr>
            <a:xfrm>
              <a:off x="36828" y="54313"/>
              <a:ext cx="739143" cy="656887"/>
            </a:xfrm>
            <a:custGeom>
              <a:avLst/>
              <a:gdLst/>
              <a:ahLst/>
              <a:cxnLst/>
              <a:rect l="l" t="t" r="r" b="b"/>
              <a:pathLst>
                <a:path w="739143" h="656887" extrusionOk="0">
                  <a:moveTo>
                    <a:pt x="416006" y="26947"/>
                  </a:moveTo>
                  <a:lnTo>
                    <a:pt x="729538" y="575627"/>
                  </a:lnTo>
                  <a:cubicBezTo>
                    <a:pt x="739144" y="592437"/>
                    <a:pt x="739075" y="613090"/>
                    <a:pt x="729357" y="629835"/>
                  </a:cubicBezTo>
                  <a:cubicBezTo>
                    <a:pt x="719639" y="646581"/>
                    <a:pt x="701742" y="656887"/>
                    <a:pt x="682381" y="656887"/>
                  </a:cubicBezTo>
                  <a:lnTo>
                    <a:pt x="56763" y="656887"/>
                  </a:lnTo>
                  <a:cubicBezTo>
                    <a:pt x="37402" y="656887"/>
                    <a:pt x="19505" y="646581"/>
                    <a:pt x="9787" y="629835"/>
                  </a:cubicBezTo>
                  <a:cubicBezTo>
                    <a:pt x="69" y="613090"/>
                    <a:pt x="0" y="592437"/>
                    <a:pt x="9606" y="575627"/>
                  </a:cubicBezTo>
                  <a:lnTo>
                    <a:pt x="323138" y="26947"/>
                  </a:lnTo>
                  <a:cubicBezTo>
                    <a:pt x="332660" y="10284"/>
                    <a:pt x="350380" y="0"/>
                    <a:pt x="369572" y="0"/>
                  </a:cubicBezTo>
                  <a:cubicBezTo>
                    <a:pt x="388764" y="0"/>
                    <a:pt x="406484" y="10284"/>
                    <a:pt x="416006" y="26947"/>
                  </a:cubicBezTo>
                  <a:close/>
                </a:path>
              </a:pathLst>
            </a:custGeom>
            <a:solidFill>
              <a:srgbClr val="2C53AB"/>
            </a:solidFill>
            <a:ln w="38100" cap="sq" cmpd="sng">
              <a:solidFill>
                <a:srgbClr val="2C53AB"/>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3"/>
            <p:cNvSpPr txBox="1"/>
            <p:nvPr/>
          </p:nvSpPr>
          <p:spPr>
            <a:xfrm>
              <a:off x="127000" y="358775"/>
              <a:ext cx="558900" cy="3015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88833"/>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563" name="Google Shape;563;p23"/>
          <p:cNvGrpSpPr/>
          <p:nvPr/>
        </p:nvGrpSpPr>
        <p:grpSpPr>
          <a:xfrm rot="-5400000">
            <a:off x="15068185" y="463628"/>
            <a:ext cx="1489532" cy="1325974"/>
            <a:chOff x="40511" y="59744"/>
            <a:chExt cx="731777" cy="651456"/>
          </a:xfrm>
        </p:grpSpPr>
        <p:sp>
          <p:nvSpPr>
            <p:cNvPr id="564" name="Google Shape;564;p23"/>
            <p:cNvSpPr/>
            <p:nvPr/>
          </p:nvSpPr>
          <p:spPr>
            <a:xfrm>
              <a:off x="40511" y="59744"/>
              <a:ext cx="731777" cy="651456"/>
            </a:xfrm>
            <a:custGeom>
              <a:avLst/>
              <a:gdLst/>
              <a:ahLst/>
              <a:cxnLst/>
              <a:rect l="l" t="t" r="r" b="b"/>
              <a:pathLst>
                <a:path w="731777" h="651456" extrusionOk="0">
                  <a:moveTo>
                    <a:pt x="416967" y="29642"/>
                  </a:moveTo>
                  <a:lnTo>
                    <a:pt x="721211" y="562070"/>
                  </a:lnTo>
                  <a:cubicBezTo>
                    <a:pt x="731778" y="580561"/>
                    <a:pt x="731702" y="603279"/>
                    <a:pt x="721012" y="621699"/>
                  </a:cubicBezTo>
                  <a:cubicBezTo>
                    <a:pt x="710323" y="640119"/>
                    <a:pt x="690636" y="651456"/>
                    <a:pt x="669339" y="651456"/>
                  </a:cubicBezTo>
                  <a:lnTo>
                    <a:pt x="62439" y="651456"/>
                  </a:lnTo>
                  <a:cubicBezTo>
                    <a:pt x="41142" y="651456"/>
                    <a:pt x="21455" y="640119"/>
                    <a:pt x="10766" y="621699"/>
                  </a:cubicBezTo>
                  <a:cubicBezTo>
                    <a:pt x="76" y="603279"/>
                    <a:pt x="0" y="580561"/>
                    <a:pt x="10567" y="562070"/>
                  </a:cubicBezTo>
                  <a:lnTo>
                    <a:pt x="314811" y="29642"/>
                  </a:lnTo>
                  <a:cubicBezTo>
                    <a:pt x="325285" y="11312"/>
                    <a:pt x="344778" y="0"/>
                    <a:pt x="365889" y="0"/>
                  </a:cubicBezTo>
                  <a:cubicBezTo>
                    <a:pt x="387000" y="0"/>
                    <a:pt x="406493" y="11312"/>
                    <a:pt x="416967" y="29642"/>
                  </a:cubicBezTo>
                  <a:close/>
                </a:path>
              </a:pathLst>
            </a:custGeom>
            <a:solidFill>
              <a:srgbClr val="FFFFFF"/>
            </a:solidFill>
            <a:ln w="381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23"/>
            <p:cNvSpPr txBox="1"/>
            <p:nvPr/>
          </p:nvSpPr>
          <p:spPr>
            <a:xfrm>
              <a:off x="127000" y="358775"/>
              <a:ext cx="558900" cy="3015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88833"/>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566" name="Google Shape;566;p23"/>
          <p:cNvGrpSpPr/>
          <p:nvPr/>
        </p:nvGrpSpPr>
        <p:grpSpPr>
          <a:xfrm rot="5400000">
            <a:off x="16592883" y="3136952"/>
            <a:ext cx="1504526" cy="1337028"/>
            <a:chOff x="36828" y="54313"/>
            <a:chExt cx="739143" cy="656887"/>
          </a:xfrm>
        </p:grpSpPr>
        <p:sp>
          <p:nvSpPr>
            <p:cNvPr id="567" name="Google Shape;567;p23"/>
            <p:cNvSpPr/>
            <p:nvPr/>
          </p:nvSpPr>
          <p:spPr>
            <a:xfrm>
              <a:off x="36828" y="54313"/>
              <a:ext cx="739143" cy="656887"/>
            </a:xfrm>
            <a:custGeom>
              <a:avLst/>
              <a:gdLst/>
              <a:ahLst/>
              <a:cxnLst/>
              <a:rect l="l" t="t" r="r" b="b"/>
              <a:pathLst>
                <a:path w="739143" h="656887" extrusionOk="0">
                  <a:moveTo>
                    <a:pt x="416006" y="26947"/>
                  </a:moveTo>
                  <a:lnTo>
                    <a:pt x="729538" y="575627"/>
                  </a:lnTo>
                  <a:cubicBezTo>
                    <a:pt x="739144" y="592437"/>
                    <a:pt x="739075" y="613090"/>
                    <a:pt x="729357" y="629835"/>
                  </a:cubicBezTo>
                  <a:cubicBezTo>
                    <a:pt x="719639" y="646581"/>
                    <a:pt x="701742" y="656887"/>
                    <a:pt x="682381" y="656887"/>
                  </a:cubicBezTo>
                  <a:lnTo>
                    <a:pt x="56763" y="656887"/>
                  </a:lnTo>
                  <a:cubicBezTo>
                    <a:pt x="37402" y="656887"/>
                    <a:pt x="19505" y="646581"/>
                    <a:pt x="9787" y="629835"/>
                  </a:cubicBezTo>
                  <a:cubicBezTo>
                    <a:pt x="69" y="613090"/>
                    <a:pt x="0" y="592437"/>
                    <a:pt x="9606" y="575627"/>
                  </a:cubicBezTo>
                  <a:lnTo>
                    <a:pt x="323138" y="26947"/>
                  </a:lnTo>
                  <a:cubicBezTo>
                    <a:pt x="332660" y="10284"/>
                    <a:pt x="350380" y="0"/>
                    <a:pt x="369572" y="0"/>
                  </a:cubicBezTo>
                  <a:cubicBezTo>
                    <a:pt x="388764" y="0"/>
                    <a:pt x="406484" y="10284"/>
                    <a:pt x="416006" y="26947"/>
                  </a:cubicBezTo>
                  <a:close/>
                </a:path>
              </a:pathLst>
            </a:custGeom>
            <a:solidFill>
              <a:srgbClr val="5682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3"/>
            <p:cNvSpPr txBox="1"/>
            <p:nvPr/>
          </p:nvSpPr>
          <p:spPr>
            <a:xfrm>
              <a:off x="127000" y="358775"/>
              <a:ext cx="558900" cy="3015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88833"/>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 name="Obraz 1">
            <a:extLst>
              <a:ext uri="{FF2B5EF4-FFF2-40B4-BE49-F238E27FC236}">
                <a16:creationId xmlns:a16="http://schemas.microsoft.com/office/drawing/2014/main" id="{3CE6F3CD-1935-F156-0F7B-CEEF54F25C16}"/>
              </a:ext>
            </a:extLst>
          </p:cNvPr>
          <p:cNvPicPr>
            <a:picLocks noChangeAspect="1"/>
          </p:cNvPicPr>
          <p:nvPr/>
        </p:nvPicPr>
        <p:blipFill>
          <a:blip r:embed="rId8"/>
          <a:stretch>
            <a:fillRect/>
          </a:stretch>
        </p:blipFill>
        <p:spPr>
          <a:xfrm>
            <a:off x="2523519" y="8947870"/>
            <a:ext cx="3336998" cy="100433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5" name="TextBox 5"/>
          <p:cNvSpPr txBox="1"/>
          <p:nvPr/>
        </p:nvSpPr>
        <p:spPr>
          <a:xfrm>
            <a:off x="1968384" y="422704"/>
            <a:ext cx="7922504" cy="754950"/>
          </a:xfrm>
          <a:prstGeom prst="rect">
            <a:avLst/>
          </a:prstGeom>
        </p:spPr>
        <p:txBody>
          <a:bodyPr lIns="0" tIns="0" rIns="0" bIns="0" rtlCol="0" anchor="t">
            <a:spAutoFit/>
          </a:bodyPr>
          <a:lstStyle/>
          <a:p>
            <a:pPr algn="l">
              <a:lnSpc>
                <a:spcPts val="6300"/>
              </a:lnSpc>
            </a:pPr>
            <a:r>
              <a:rPr lang="en-US" sz="4500" dirty="0">
                <a:solidFill>
                  <a:srgbClr val="051D40"/>
                </a:solidFill>
                <a:latin typeface="Open Sans Extra Bold"/>
                <a:ea typeface="Open Sans Extra Bold"/>
                <a:cs typeface="Open Sans Extra Bold"/>
                <a:sym typeface="Open Sans Extra Bold"/>
              </a:rPr>
              <a:t>Digital Security Incidents</a:t>
            </a:r>
          </a:p>
        </p:txBody>
      </p:sp>
      <p:grpSp>
        <p:nvGrpSpPr>
          <p:cNvPr id="9" name="Group 9"/>
          <p:cNvGrpSpPr>
            <a:grpSpLocks noChangeAspect="1"/>
          </p:cNvGrpSpPr>
          <p:nvPr/>
        </p:nvGrpSpPr>
        <p:grpSpPr>
          <a:xfrm>
            <a:off x="9966307" y="0"/>
            <a:ext cx="8321693" cy="10286999"/>
            <a:chOff x="0" y="0"/>
            <a:chExt cx="8603361" cy="10286746"/>
          </a:xfrm>
        </p:grpSpPr>
        <p:sp>
          <p:nvSpPr>
            <p:cNvPr id="10" name="Freeform 10"/>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3"/>
              <a:stretch>
                <a:fillRect l="-4178" r="-15389"/>
              </a:stretch>
            </a:blipFill>
          </p:spPr>
          <p:txBody>
            <a:bodyPr/>
            <a:lstStyle/>
            <a:p>
              <a:endParaRPr lang="pl-PL"/>
            </a:p>
          </p:txBody>
        </p:sp>
      </p:grpSp>
      <p:sp>
        <p:nvSpPr>
          <p:cNvPr id="14" name="Freeform 14"/>
          <p:cNvSpPr/>
          <p:nvPr/>
        </p:nvSpPr>
        <p:spPr>
          <a:xfrm>
            <a:off x="49615" y="5146102"/>
            <a:ext cx="5580535" cy="4413696"/>
          </a:xfrm>
          <a:custGeom>
            <a:avLst/>
            <a:gdLst/>
            <a:ahLst/>
            <a:cxnLst/>
            <a:rect l="l" t="t" r="r" b="b"/>
            <a:pathLst>
              <a:path w="5580535" h="4413696">
                <a:moveTo>
                  <a:pt x="0" y="0"/>
                </a:moveTo>
                <a:lnTo>
                  <a:pt x="5580535" y="0"/>
                </a:lnTo>
                <a:lnTo>
                  <a:pt x="5580535" y="4413696"/>
                </a:lnTo>
                <a:lnTo>
                  <a:pt x="0" y="4413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15" name="Freeform 15"/>
          <p:cNvSpPr/>
          <p:nvPr/>
        </p:nvSpPr>
        <p:spPr>
          <a:xfrm>
            <a:off x="3485765" y="1994327"/>
            <a:ext cx="4970099" cy="3930896"/>
          </a:xfrm>
          <a:custGeom>
            <a:avLst/>
            <a:gdLst/>
            <a:ahLst/>
            <a:cxnLst/>
            <a:rect l="l" t="t" r="r" b="b"/>
            <a:pathLst>
              <a:path w="4970099" h="3930896">
                <a:moveTo>
                  <a:pt x="0" y="0"/>
                </a:moveTo>
                <a:lnTo>
                  <a:pt x="4970099" y="0"/>
                </a:lnTo>
                <a:lnTo>
                  <a:pt x="4970099" y="3930897"/>
                </a:lnTo>
                <a:lnTo>
                  <a:pt x="0" y="39308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sp>
        <p:nvSpPr>
          <p:cNvPr id="16" name="Freeform 16"/>
          <p:cNvSpPr/>
          <p:nvPr/>
        </p:nvSpPr>
        <p:spPr>
          <a:xfrm>
            <a:off x="5570384" y="5143500"/>
            <a:ext cx="5402422" cy="4272825"/>
          </a:xfrm>
          <a:custGeom>
            <a:avLst/>
            <a:gdLst/>
            <a:ahLst/>
            <a:cxnLst/>
            <a:rect l="l" t="t" r="r" b="b"/>
            <a:pathLst>
              <a:path w="5402422" h="4272825">
                <a:moveTo>
                  <a:pt x="0" y="0"/>
                </a:moveTo>
                <a:lnTo>
                  <a:pt x="5402422" y="0"/>
                </a:lnTo>
                <a:lnTo>
                  <a:pt x="5402422" y="4272825"/>
                </a:lnTo>
                <a:lnTo>
                  <a:pt x="0" y="42728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l-PL"/>
          </a:p>
        </p:txBody>
      </p:sp>
      <p:sp>
        <p:nvSpPr>
          <p:cNvPr id="17" name="Freeform 17"/>
          <p:cNvSpPr/>
          <p:nvPr/>
        </p:nvSpPr>
        <p:spPr>
          <a:xfrm>
            <a:off x="9144000" y="494254"/>
            <a:ext cx="5357735" cy="4237481"/>
          </a:xfrm>
          <a:custGeom>
            <a:avLst/>
            <a:gdLst/>
            <a:ahLst/>
            <a:cxnLst/>
            <a:rect l="l" t="t" r="r" b="b"/>
            <a:pathLst>
              <a:path w="5357735" h="4237481">
                <a:moveTo>
                  <a:pt x="0" y="0"/>
                </a:moveTo>
                <a:lnTo>
                  <a:pt x="5357735" y="0"/>
                </a:lnTo>
                <a:lnTo>
                  <a:pt x="5357735" y="4237481"/>
                </a:lnTo>
                <a:lnTo>
                  <a:pt x="0" y="42374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pl-PL"/>
          </a:p>
        </p:txBody>
      </p:sp>
      <p:sp>
        <p:nvSpPr>
          <p:cNvPr id="18" name="TextBox 18"/>
          <p:cNvSpPr txBox="1"/>
          <p:nvPr/>
        </p:nvSpPr>
        <p:spPr>
          <a:xfrm>
            <a:off x="4257168" y="3157876"/>
            <a:ext cx="3427294" cy="1582100"/>
          </a:xfrm>
          <a:prstGeom prst="rect">
            <a:avLst/>
          </a:prstGeom>
        </p:spPr>
        <p:txBody>
          <a:bodyPr lIns="0" tIns="0" rIns="0" bIns="0" rtlCol="0" anchor="t">
            <a:spAutoFit/>
          </a:bodyPr>
          <a:lstStyle/>
          <a:p>
            <a:pPr algn="ctr">
              <a:lnSpc>
                <a:spcPts val="2508"/>
              </a:lnSpc>
            </a:pPr>
            <a:r>
              <a:rPr lang="en-US" sz="1791" dirty="0">
                <a:solidFill>
                  <a:srgbClr val="051D40"/>
                </a:solidFill>
                <a:latin typeface="Open Sans Extra Bold"/>
                <a:ea typeface="Open Sans Extra Bold"/>
                <a:cs typeface="Open Sans Extra Bold"/>
                <a:sym typeface="Open Sans Extra Bold"/>
              </a:rPr>
              <a:t>Account hacking: Someone has gained access to your account without your permission.</a:t>
            </a:r>
          </a:p>
          <a:p>
            <a:pPr algn="ctr">
              <a:lnSpc>
                <a:spcPts val="2508"/>
              </a:lnSpc>
              <a:spcBef>
                <a:spcPct val="0"/>
              </a:spcBef>
            </a:pPr>
            <a:endParaRPr lang="en-US" sz="1791" dirty="0">
              <a:solidFill>
                <a:srgbClr val="051D40"/>
              </a:solidFill>
              <a:latin typeface="Open Sans Extra Bold"/>
              <a:ea typeface="Open Sans Extra Bold"/>
              <a:cs typeface="Open Sans Extra Bold"/>
              <a:sym typeface="Open Sans Extra Bold"/>
            </a:endParaRPr>
          </a:p>
        </p:txBody>
      </p:sp>
      <p:sp>
        <p:nvSpPr>
          <p:cNvPr id="19" name="TextBox 19"/>
          <p:cNvSpPr txBox="1"/>
          <p:nvPr/>
        </p:nvSpPr>
        <p:spPr>
          <a:xfrm>
            <a:off x="6318286" y="6443637"/>
            <a:ext cx="3906618" cy="1329018"/>
          </a:xfrm>
          <a:prstGeom prst="rect">
            <a:avLst/>
          </a:prstGeom>
        </p:spPr>
        <p:txBody>
          <a:bodyPr lIns="0" tIns="0" rIns="0" bIns="0" rtlCol="0" anchor="t">
            <a:spAutoFit/>
          </a:bodyPr>
          <a:lstStyle/>
          <a:p>
            <a:pPr algn="ctr">
              <a:lnSpc>
                <a:spcPts val="2109"/>
              </a:lnSpc>
            </a:pPr>
            <a:r>
              <a:rPr lang="en-US" sz="1506" dirty="0">
                <a:solidFill>
                  <a:srgbClr val="051D40"/>
                </a:solidFill>
                <a:latin typeface="Open Sans Extra Bold"/>
                <a:ea typeface="Open Sans Extra Bold"/>
                <a:cs typeface="Open Sans Extra Bold"/>
                <a:sym typeface="Open Sans Extra Bold"/>
              </a:rPr>
              <a:t>Hacking into your bank account: Someone gained access to your account without your permission and transferred money.</a:t>
            </a:r>
          </a:p>
          <a:p>
            <a:pPr algn="ctr">
              <a:lnSpc>
                <a:spcPts val="2109"/>
              </a:lnSpc>
              <a:spcBef>
                <a:spcPct val="0"/>
              </a:spcBef>
            </a:pPr>
            <a:endParaRPr lang="en-US" sz="1506" dirty="0">
              <a:solidFill>
                <a:srgbClr val="051D40"/>
              </a:solidFill>
              <a:latin typeface="Open Sans Extra Bold"/>
              <a:ea typeface="Open Sans Extra Bold"/>
              <a:cs typeface="Open Sans Extra Bold"/>
              <a:sym typeface="Open Sans Extra Bold"/>
            </a:endParaRPr>
          </a:p>
        </p:txBody>
      </p:sp>
      <p:sp>
        <p:nvSpPr>
          <p:cNvPr id="20" name="TextBox 20"/>
          <p:cNvSpPr txBox="1"/>
          <p:nvPr/>
        </p:nvSpPr>
        <p:spPr>
          <a:xfrm>
            <a:off x="9466293" y="1558605"/>
            <a:ext cx="4311215" cy="2401170"/>
          </a:xfrm>
          <a:prstGeom prst="rect">
            <a:avLst/>
          </a:prstGeom>
        </p:spPr>
        <p:txBody>
          <a:bodyPr lIns="0" tIns="0" rIns="0" bIns="0" rtlCol="0" anchor="t">
            <a:spAutoFit/>
          </a:bodyPr>
          <a:lstStyle/>
          <a:p>
            <a:pPr algn="ctr">
              <a:lnSpc>
                <a:spcPts val="2707"/>
              </a:lnSpc>
            </a:pPr>
            <a:r>
              <a:rPr lang="en-US" sz="1933" dirty="0">
                <a:solidFill>
                  <a:srgbClr val="051D40"/>
                </a:solidFill>
                <a:latin typeface="Open Sans Extra Bold"/>
                <a:ea typeface="Open Sans Extra Bold"/>
                <a:cs typeface="Open Sans Extra Bold"/>
                <a:sym typeface="Open Sans Extra Bold"/>
              </a:rPr>
              <a:t>Losing your game account after sharing your password: Someone has taken over your account and you have lost your game progress, you are having trouble recovering your account</a:t>
            </a:r>
          </a:p>
          <a:p>
            <a:pPr algn="ctr">
              <a:lnSpc>
                <a:spcPts val="2707"/>
              </a:lnSpc>
              <a:spcBef>
                <a:spcPct val="0"/>
              </a:spcBef>
            </a:pPr>
            <a:endParaRPr lang="en-US" sz="1933" dirty="0">
              <a:solidFill>
                <a:srgbClr val="051D40"/>
              </a:solidFill>
              <a:latin typeface="Open Sans Extra Bold"/>
              <a:ea typeface="Open Sans Extra Bold"/>
              <a:cs typeface="Open Sans Extra Bold"/>
              <a:sym typeface="Open Sans Extra Bold"/>
            </a:endParaRPr>
          </a:p>
        </p:txBody>
      </p:sp>
      <p:sp>
        <p:nvSpPr>
          <p:cNvPr id="21" name="TextBox 21"/>
          <p:cNvSpPr txBox="1"/>
          <p:nvPr/>
        </p:nvSpPr>
        <p:spPr>
          <a:xfrm>
            <a:off x="555948" y="6410980"/>
            <a:ext cx="4259191" cy="1261243"/>
          </a:xfrm>
          <a:prstGeom prst="rect">
            <a:avLst/>
          </a:prstGeom>
        </p:spPr>
        <p:txBody>
          <a:bodyPr lIns="0" tIns="0" rIns="0" bIns="0" rtlCol="0" anchor="t">
            <a:spAutoFit/>
          </a:bodyPr>
          <a:lstStyle/>
          <a:p>
            <a:pPr algn="ctr">
              <a:lnSpc>
                <a:spcPts val="2494"/>
              </a:lnSpc>
            </a:pPr>
            <a:r>
              <a:rPr lang="en-US" sz="1781" dirty="0">
                <a:solidFill>
                  <a:srgbClr val="051D40"/>
                </a:solidFill>
                <a:latin typeface="Open Sans Extra Bold"/>
                <a:ea typeface="Open Sans Extra Bold"/>
                <a:cs typeface="Open Sans Extra Bold"/>
                <a:sym typeface="Open Sans Extra Bold"/>
              </a:rPr>
              <a:t>Malware: Programs that harm your computer, like viruses or ransomware.</a:t>
            </a:r>
          </a:p>
          <a:p>
            <a:pPr algn="ctr">
              <a:lnSpc>
                <a:spcPts val="2494"/>
              </a:lnSpc>
              <a:spcBef>
                <a:spcPct val="0"/>
              </a:spcBef>
            </a:pPr>
            <a:endParaRPr lang="en-US" sz="1781" dirty="0">
              <a:solidFill>
                <a:srgbClr val="051D40"/>
              </a:solidFill>
              <a:latin typeface="Open Sans Extra Bold"/>
              <a:ea typeface="Open Sans Extra Bold"/>
              <a:cs typeface="Open Sans Extra Bold"/>
              <a:sym typeface="Open Sans Extra Bold"/>
            </a:endParaRPr>
          </a:p>
        </p:txBody>
      </p:sp>
      <p:sp>
        <p:nvSpPr>
          <p:cNvPr id="23" name="Google Shape;129;p2">
            <a:extLst>
              <a:ext uri="{FF2B5EF4-FFF2-40B4-BE49-F238E27FC236}">
                <a16:creationId xmlns:a16="http://schemas.microsoft.com/office/drawing/2014/main" id="{C9A40A53-219F-A7C9-5361-BDD803FB9A59}"/>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12">
              <a:alphaModFix/>
            </a:blip>
            <a:stretch>
              <a:fillRect/>
            </a:stretch>
          </a:blipFill>
          <a:ln>
            <a:noFill/>
          </a:ln>
        </p:spPr>
        <p:txBody>
          <a:bodyPr/>
          <a:lstStyle/>
          <a:p>
            <a:endParaRPr lang="pl-PL"/>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reeform 2"/>
          <p:cNvSpPr/>
          <p:nvPr/>
        </p:nvSpPr>
        <p:spPr>
          <a:xfrm>
            <a:off x="232204" y="7686324"/>
            <a:ext cx="5841799" cy="1153755"/>
          </a:xfrm>
          <a:custGeom>
            <a:avLst/>
            <a:gdLst/>
            <a:ahLst/>
            <a:cxnLst/>
            <a:rect l="l" t="t" r="r" b="b"/>
            <a:pathLst>
              <a:path w="5841799" h="1153755">
                <a:moveTo>
                  <a:pt x="0" y="0"/>
                </a:moveTo>
                <a:lnTo>
                  <a:pt x="5841799" y="0"/>
                </a:lnTo>
                <a:lnTo>
                  <a:pt x="5841799" y="1153755"/>
                </a:lnTo>
                <a:lnTo>
                  <a:pt x="0" y="1153755"/>
                </a:lnTo>
                <a:lnTo>
                  <a:pt x="0" y="0"/>
                </a:lnTo>
                <a:close/>
              </a:path>
            </a:pathLst>
          </a:custGeom>
          <a:blipFill>
            <a:blip r:embed="rId2"/>
            <a:stretch>
              <a:fillRect/>
            </a:stretch>
          </a:blipFill>
        </p:spPr>
        <p:txBody>
          <a:bodyPr/>
          <a:lstStyle/>
          <a:p>
            <a:endParaRPr lang="pl-PL"/>
          </a:p>
        </p:txBody>
      </p:sp>
      <p:sp>
        <p:nvSpPr>
          <p:cNvPr id="3" name="Freeform 3"/>
          <p:cNvSpPr/>
          <p:nvPr/>
        </p:nvSpPr>
        <p:spPr>
          <a:xfrm>
            <a:off x="6224860" y="7686324"/>
            <a:ext cx="5841799" cy="1153755"/>
          </a:xfrm>
          <a:custGeom>
            <a:avLst/>
            <a:gdLst/>
            <a:ahLst/>
            <a:cxnLst/>
            <a:rect l="l" t="t" r="r" b="b"/>
            <a:pathLst>
              <a:path w="5841799" h="1153755">
                <a:moveTo>
                  <a:pt x="0" y="0"/>
                </a:moveTo>
                <a:lnTo>
                  <a:pt x="5841799" y="0"/>
                </a:lnTo>
                <a:lnTo>
                  <a:pt x="5841799" y="1153755"/>
                </a:lnTo>
                <a:lnTo>
                  <a:pt x="0" y="1153755"/>
                </a:lnTo>
                <a:lnTo>
                  <a:pt x="0" y="0"/>
                </a:lnTo>
                <a:close/>
              </a:path>
            </a:pathLst>
          </a:custGeom>
          <a:blipFill>
            <a:blip r:embed="rId2"/>
            <a:stretch>
              <a:fillRect/>
            </a:stretch>
          </a:blipFill>
        </p:spPr>
        <p:txBody>
          <a:bodyPr/>
          <a:lstStyle/>
          <a:p>
            <a:endParaRPr lang="pl-PL"/>
          </a:p>
        </p:txBody>
      </p:sp>
      <p:sp>
        <p:nvSpPr>
          <p:cNvPr id="4" name="Freeform 4"/>
          <p:cNvSpPr/>
          <p:nvPr/>
        </p:nvSpPr>
        <p:spPr>
          <a:xfrm>
            <a:off x="12213997" y="7686324"/>
            <a:ext cx="5841799" cy="1153755"/>
          </a:xfrm>
          <a:custGeom>
            <a:avLst/>
            <a:gdLst/>
            <a:ahLst/>
            <a:cxnLst/>
            <a:rect l="l" t="t" r="r" b="b"/>
            <a:pathLst>
              <a:path w="5841799" h="1153755">
                <a:moveTo>
                  <a:pt x="0" y="0"/>
                </a:moveTo>
                <a:lnTo>
                  <a:pt x="5841799" y="0"/>
                </a:lnTo>
                <a:lnTo>
                  <a:pt x="5841799" y="1153755"/>
                </a:lnTo>
                <a:lnTo>
                  <a:pt x="0" y="1153755"/>
                </a:lnTo>
                <a:lnTo>
                  <a:pt x="0" y="0"/>
                </a:lnTo>
                <a:close/>
              </a:path>
            </a:pathLst>
          </a:custGeom>
          <a:blipFill>
            <a:blip r:embed="rId2"/>
            <a:stretch>
              <a:fillRect/>
            </a:stretch>
          </a:blipFill>
        </p:spPr>
        <p:txBody>
          <a:bodyPr/>
          <a:lstStyle/>
          <a:p>
            <a:endParaRPr lang="pl-PL"/>
          </a:p>
        </p:txBody>
      </p:sp>
      <p:grpSp>
        <p:nvGrpSpPr>
          <p:cNvPr id="5" name="Group 5"/>
          <p:cNvGrpSpPr/>
          <p:nvPr/>
        </p:nvGrpSpPr>
        <p:grpSpPr>
          <a:xfrm>
            <a:off x="12213997" y="3298645"/>
            <a:ext cx="5841799" cy="5146658"/>
            <a:chOff x="0" y="0"/>
            <a:chExt cx="1554321" cy="1369365"/>
          </a:xfrm>
        </p:grpSpPr>
        <p:sp>
          <p:nvSpPr>
            <p:cNvPr id="6" name="Freeform 6"/>
            <p:cNvSpPr/>
            <p:nvPr/>
          </p:nvSpPr>
          <p:spPr>
            <a:xfrm>
              <a:off x="0" y="0"/>
              <a:ext cx="1554321" cy="1369365"/>
            </a:xfrm>
            <a:custGeom>
              <a:avLst/>
              <a:gdLst/>
              <a:ahLst/>
              <a:cxnLst/>
              <a:rect l="l" t="t" r="r" b="b"/>
              <a:pathLst>
                <a:path w="1554321" h="1369365">
                  <a:moveTo>
                    <a:pt x="58312" y="0"/>
                  </a:moveTo>
                  <a:lnTo>
                    <a:pt x="1496009" y="0"/>
                  </a:lnTo>
                  <a:cubicBezTo>
                    <a:pt x="1511474" y="0"/>
                    <a:pt x="1526306" y="6144"/>
                    <a:pt x="1537241" y="17079"/>
                  </a:cubicBezTo>
                  <a:cubicBezTo>
                    <a:pt x="1548177" y="28015"/>
                    <a:pt x="1554321" y="42846"/>
                    <a:pt x="1554321" y="58312"/>
                  </a:cubicBezTo>
                  <a:lnTo>
                    <a:pt x="1554321" y="1311054"/>
                  </a:lnTo>
                  <a:cubicBezTo>
                    <a:pt x="1554321" y="1326519"/>
                    <a:pt x="1548177" y="1341351"/>
                    <a:pt x="1537241" y="1352286"/>
                  </a:cubicBezTo>
                  <a:cubicBezTo>
                    <a:pt x="1526306" y="1363222"/>
                    <a:pt x="1511474" y="1369365"/>
                    <a:pt x="1496009" y="1369365"/>
                  </a:cubicBezTo>
                  <a:lnTo>
                    <a:pt x="58312" y="1369365"/>
                  </a:lnTo>
                  <a:cubicBezTo>
                    <a:pt x="42846" y="1369365"/>
                    <a:pt x="28015" y="1363222"/>
                    <a:pt x="17079" y="1352286"/>
                  </a:cubicBezTo>
                  <a:cubicBezTo>
                    <a:pt x="6144" y="1341351"/>
                    <a:pt x="0" y="1326519"/>
                    <a:pt x="0" y="1311054"/>
                  </a:cubicBezTo>
                  <a:lnTo>
                    <a:pt x="0" y="58312"/>
                  </a:lnTo>
                  <a:cubicBezTo>
                    <a:pt x="0" y="42846"/>
                    <a:pt x="6144" y="28015"/>
                    <a:pt x="17079" y="17079"/>
                  </a:cubicBezTo>
                  <a:cubicBezTo>
                    <a:pt x="28015" y="6144"/>
                    <a:pt x="42846" y="0"/>
                    <a:pt x="58312" y="0"/>
                  </a:cubicBezTo>
                  <a:close/>
                </a:path>
              </a:pathLst>
            </a:custGeom>
            <a:solidFill>
              <a:srgbClr val="FDFDFD"/>
            </a:solidFill>
          </p:spPr>
          <p:txBody>
            <a:bodyPr/>
            <a:lstStyle/>
            <a:p>
              <a:endParaRPr lang="pl-PL"/>
            </a:p>
          </p:txBody>
        </p:sp>
        <p:sp>
          <p:nvSpPr>
            <p:cNvPr id="7" name="TextBox 7"/>
            <p:cNvSpPr txBox="1"/>
            <p:nvPr/>
          </p:nvSpPr>
          <p:spPr>
            <a:xfrm>
              <a:off x="0" y="-38100"/>
              <a:ext cx="1554321" cy="1407465"/>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grpSp>
        <p:nvGrpSpPr>
          <p:cNvPr id="8" name="Group 8"/>
          <p:cNvGrpSpPr/>
          <p:nvPr/>
        </p:nvGrpSpPr>
        <p:grpSpPr>
          <a:xfrm>
            <a:off x="6224860" y="3298645"/>
            <a:ext cx="5841799" cy="5146658"/>
            <a:chOff x="0" y="0"/>
            <a:chExt cx="1554321" cy="1369365"/>
          </a:xfrm>
        </p:grpSpPr>
        <p:sp>
          <p:nvSpPr>
            <p:cNvPr id="9" name="Freeform 9"/>
            <p:cNvSpPr/>
            <p:nvPr/>
          </p:nvSpPr>
          <p:spPr>
            <a:xfrm>
              <a:off x="0" y="0"/>
              <a:ext cx="1554321" cy="1369365"/>
            </a:xfrm>
            <a:custGeom>
              <a:avLst/>
              <a:gdLst/>
              <a:ahLst/>
              <a:cxnLst/>
              <a:rect l="l" t="t" r="r" b="b"/>
              <a:pathLst>
                <a:path w="1554321" h="1369365">
                  <a:moveTo>
                    <a:pt x="58312" y="0"/>
                  </a:moveTo>
                  <a:lnTo>
                    <a:pt x="1496009" y="0"/>
                  </a:lnTo>
                  <a:cubicBezTo>
                    <a:pt x="1511474" y="0"/>
                    <a:pt x="1526306" y="6144"/>
                    <a:pt x="1537241" y="17079"/>
                  </a:cubicBezTo>
                  <a:cubicBezTo>
                    <a:pt x="1548177" y="28015"/>
                    <a:pt x="1554321" y="42846"/>
                    <a:pt x="1554321" y="58312"/>
                  </a:cubicBezTo>
                  <a:lnTo>
                    <a:pt x="1554321" y="1311054"/>
                  </a:lnTo>
                  <a:cubicBezTo>
                    <a:pt x="1554321" y="1326519"/>
                    <a:pt x="1548177" y="1341351"/>
                    <a:pt x="1537241" y="1352286"/>
                  </a:cubicBezTo>
                  <a:cubicBezTo>
                    <a:pt x="1526306" y="1363222"/>
                    <a:pt x="1511474" y="1369365"/>
                    <a:pt x="1496009" y="1369365"/>
                  </a:cubicBezTo>
                  <a:lnTo>
                    <a:pt x="58312" y="1369365"/>
                  </a:lnTo>
                  <a:cubicBezTo>
                    <a:pt x="42846" y="1369365"/>
                    <a:pt x="28015" y="1363222"/>
                    <a:pt x="17079" y="1352286"/>
                  </a:cubicBezTo>
                  <a:cubicBezTo>
                    <a:pt x="6144" y="1341351"/>
                    <a:pt x="0" y="1326519"/>
                    <a:pt x="0" y="1311054"/>
                  </a:cubicBezTo>
                  <a:lnTo>
                    <a:pt x="0" y="58312"/>
                  </a:lnTo>
                  <a:cubicBezTo>
                    <a:pt x="0" y="42846"/>
                    <a:pt x="6144" y="28015"/>
                    <a:pt x="17079" y="17079"/>
                  </a:cubicBezTo>
                  <a:cubicBezTo>
                    <a:pt x="28015" y="6144"/>
                    <a:pt x="42846" y="0"/>
                    <a:pt x="58312" y="0"/>
                  </a:cubicBezTo>
                  <a:close/>
                </a:path>
              </a:pathLst>
            </a:custGeom>
            <a:solidFill>
              <a:srgbClr val="FDFDFD"/>
            </a:solidFill>
          </p:spPr>
          <p:txBody>
            <a:bodyPr/>
            <a:lstStyle/>
            <a:p>
              <a:endParaRPr lang="pl-PL"/>
            </a:p>
          </p:txBody>
        </p:sp>
        <p:sp>
          <p:nvSpPr>
            <p:cNvPr id="10" name="TextBox 10"/>
            <p:cNvSpPr txBox="1"/>
            <p:nvPr/>
          </p:nvSpPr>
          <p:spPr>
            <a:xfrm>
              <a:off x="0" y="-38100"/>
              <a:ext cx="1554321" cy="1407465"/>
            </a:xfrm>
            <a:prstGeom prst="rect">
              <a:avLst/>
            </a:prstGeom>
          </p:spPr>
          <p:txBody>
            <a:bodyPr lIns="50800" tIns="50800" rIns="50800" bIns="50800" rtlCol="0" anchor="ctr"/>
            <a:lstStyle/>
            <a:p>
              <a:pPr algn="ctr">
                <a:lnSpc>
                  <a:spcPts val="2659"/>
                </a:lnSpc>
              </a:pPr>
              <a:endParaRPr/>
            </a:p>
            <a:p>
              <a:pPr algn="ctr">
                <a:lnSpc>
                  <a:spcPts val="2799"/>
                </a:lnSpc>
              </a:pPr>
              <a:endParaRPr/>
            </a:p>
          </p:txBody>
        </p:sp>
      </p:grpSp>
      <p:grpSp>
        <p:nvGrpSpPr>
          <p:cNvPr id="11" name="Group 11"/>
          <p:cNvGrpSpPr/>
          <p:nvPr/>
        </p:nvGrpSpPr>
        <p:grpSpPr>
          <a:xfrm>
            <a:off x="232204" y="3298645"/>
            <a:ext cx="5841799" cy="5146658"/>
            <a:chOff x="0" y="0"/>
            <a:chExt cx="1554321" cy="1369365"/>
          </a:xfrm>
        </p:grpSpPr>
        <p:sp>
          <p:nvSpPr>
            <p:cNvPr id="12" name="Freeform 12"/>
            <p:cNvSpPr/>
            <p:nvPr/>
          </p:nvSpPr>
          <p:spPr>
            <a:xfrm>
              <a:off x="0" y="0"/>
              <a:ext cx="1554321" cy="1369365"/>
            </a:xfrm>
            <a:custGeom>
              <a:avLst/>
              <a:gdLst/>
              <a:ahLst/>
              <a:cxnLst/>
              <a:rect l="l" t="t" r="r" b="b"/>
              <a:pathLst>
                <a:path w="1554321" h="1369365">
                  <a:moveTo>
                    <a:pt x="58312" y="0"/>
                  </a:moveTo>
                  <a:lnTo>
                    <a:pt x="1496009" y="0"/>
                  </a:lnTo>
                  <a:cubicBezTo>
                    <a:pt x="1511474" y="0"/>
                    <a:pt x="1526306" y="6144"/>
                    <a:pt x="1537241" y="17079"/>
                  </a:cubicBezTo>
                  <a:cubicBezTo>
                    <a:pt x="1548177" y="28015"/>
                    <a:pt x="1554321" y="42846"/>
                    <a:pt x="1554321" y="58312"/>
                  </a:cubicBezTo>
                  <a:lnTo>
                    <a:pt x="1554321" y="1311054"/>
                  </a:lnTo>
                  <a:cubicBezTo>
                    <a:pt x="1554321" y="1326519"/>
                    <a:pt x="1548177" y="1341351"/>
                    <a:pt x="1537241" y="1352286"/>
                  </a:cubicBezTo>
                  <a:cubicBezTo>
                    <a:pt x="1526306" y="1363222"/>
                    <a:pt x="1511474" y="1369365"/>
                    <a:pt x="1496009" y="1369365"/>
                  </a:cubicBezTo>
                  <a:lnTo>
                    <a:pt x="58312" y="1369365"/>
                  </a:lnTo>
                  <a:cubicBezTo>
                    <a:pt x="42846" y="1369365"/>
                    <a:pt x="28015" y="1363222"/>
                    <a:pt x="17079" y="1352286"/>
                  </a:cubicBezTo>
                  <a:cubicBezTo>
                    <a:pt x="6144" y="1341351"/>
                    <a:pt x="0" y="1326519"/>
                    <a:pt x="0" y="1311054"/>
                  </a:cubicBezTo>
                  <a:lnTo>
                    <a:pt x="0" y="58312"/>
                  </a:lnTo>
                  <a:cubicBezTo>
                    <a:pt x="0" y="42846"/>
                    <a:pt x="6144" y="28015"/>
                    <a:pt x="17079" y="17079"/>
                  </a:cubicBezTo>
                  <a:cubicBezTo>
                    <a:pt x="28015" y="6144"/>
                    <a:pt x="42846" y="0"/>
                    <a:pt x="58312" y="0"/>
                  </a:cubicBezTo>
                  <a:close/>
                </a:path>
              </a:pathLst>
            </a:custGeom>
            <a:solidFill>
              <a:srgbClr val="FDFDFD"/>
            </a:solidFill>
          </p:spPr>
          <p:txBody>
            <a:bodyPr/>
            <a:lstStyle/>
            <a:p>
              <a:endParaRPr lang="pl-PL"/>
            </a:p>
          </p:txBody>
        </p:sp>
        <p:sp>
          <p:nvSpPr>
            <p:cNvPr id="13" name="TextBox 13"/>
            <p:cNvSpPr txBox="1"/>
            <p:nvPr/>
          </p:nvSpPr>
          <p:spPr>
            <a:xfrm>
              <a:off x="0" y="-38100"/>
              <a:ext cx="1554321" cy="1407465"/>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grpSp>
        <p:nvGrpSpPr>
          <p:cNvPr id="14" name="Group 14"/>
          <p:cNvGrpSpPr/>
          <p:nvPr/>
        </p:nvGrpSpPr>
        <p:grpSpPr>
          <a:xfrm>
            <a:off x="-2123887" y="-2346523"/>
            <a:ext cx="4693046" cy="469304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pl-PL"/>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5573718" y="7940477"/>
            <a:ext cx="4693046" cy="469304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alpha val="15686"/>
                </a:srgbClr>
              </a:solidFill>
              <a:prstDash val="solid"/>
              <a:miter/>
            </a:ln>
          </p:spPr>
          <p:txBody>
            <a:bodyPr/>
            <a:lstStyle/>
            <a:p>
              <a:endParaRPr lang="pl-PL"/>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a:grpSpLocks noChangeAspect="1"/>
          </p:cNvGrpSpPr>
          <p:nvPr/>
        </p:nvGrpSpPr>
        <p:grpSpPr>
          <a:xfrm>
            <a:off x="384604" y="3447950"/>
            <a:ext cx="5570690" cy="3133474"/>
            <a:chOff x="0" y="0"/>
            <a:chExt cx="11289030" cy="6350000"/>
          </a:xfrm>
        </p:grpSpPr>
        <p:sp>
          <p:nvSpPr>
            <p:cNvPr id="21" name="Freeform 21"/>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t="-9228" b="-9228"/>
              </a:stretch>
            </a:blipFill>
          </p:spPr>
          <p:txBody>
            <a:bodyPr/>
            <a:lstStyle/>
            <a:p>
              <a:endParaRPr lang="pl-PL"/>
            </a:p>
          </p:txBody>
        </p:sp>
      </p:grpSp>
      <p:grpSp>
        <p:nvGrpSpPr>
          <p:cNvPr id="22" name="Group 22"/>
          <p:cNvGrpSpPr>
            <a:grpSpLocks noChangeAspect="1"/>
          </p:cNvGrpSpPr>
          <p:nvPr/>
        </p:nvGrpSpPr>
        <p:grpSpPr>
          <a:xfrm>
            <a:off x="6358655" y="3447950"/>
            <a:ext cx="5570690" cy="3133474"/>
            <a:chOff x="0" y="0"/>
            <a:chExt cx="11289030" cy="6350000"/>
          </a:xfrm>
        </p:grpSpPr>
        <p:sp>
          <p:nvSpPr>
            <p:cNvPr id="23" name="Freeform 2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9228" b="-9228"/>
              </a:stretch>
            </a:blipFill>
          </p:spPr>
          <p:txBody>
            <a:bodyPr/>
            <a:lstStyle/>
            <a:p>
              <a:endParaRPr lang="pl-PL"/>
            </a:p>
          </p:txBody>
        </p:sp>
      </p:grpSp>
      <p:grpSp>
        <p:nvGrpSpPr>
          <p:cNvPr id="24" name="Group 24"/>
          <p:cNvGrpSpPr>
            <a:grpSpLocks noChangeAspect="1"/>
          </p:cNvGrpSpPr>
          <p:nvPr/>
        </p:nvGrpSpPr>
        <p:grpSpPr>
          <a:xfrm>
            <a:off x="12349552" y="3446286"/>
            <a:ext cx="5570690" cy="3133474"/>
            <a:chOff x="0" y="0"/>
            <a:chExt cx="11289030" cy="6350000"/>
          </a:xfrm>
        </p:grpSpPr>
        <p:sp>
          <p:nvSpPr>
            <p:cNvPr id="25" name="Freeform 25"/>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b="-18456"/>
              </a:stretch>
            </a:blipFill>
          </p:spPr>
          <p:txBody>
            <a:bodyPr/>
            <a:lstStyle/>
            <a:p>
              <a:endParaRPr lang="pl-PL"/>
            </a:p>
          </p:txBody>
        </p:sp>
      </p:grpSp>
      <p:sp>
        <p:nvSpPr>
          <p:cNvPr id="26" name="TextBox 26"/>
          <p:cNvSpPr txBox="1"/>
          <p:nvPr/>
        </p:nvSpPr>
        <p:spPr>
          <a:xfrm>
            <a:off x="5376343" y="1218971"/>
            <a:ext cx="7453950" cy="1127552"/>
          </a:xfrm>
          <a:prstGeom prst="rect">
            <a:avLst/>
          </a:prstGeom>
        </p:spPr>
        <p:txBody>
          <a:bodyPr lIns="0" tIns="0" rIns="0" bIns="0" rtlCol="0" anchor="t">
            <a:spAutoFit/>
          </a:bodyPr>
          <a:lstStyle/>
          <a:p>
            <a:pPr marL="0" lvl="0" indent="0" algn="ctr">
              <a:lnSpc>
                <a:spcPts val="9251"/>
              </a:lnSpc>
              <a:spcBef>
                <a:spcPct val="0"/>
              </a:spcBef>
            </a:pPr>
            <a:r>
              <a:rPr lang="en-US" sz="6608">
                <a:solidFill>
                  <a:srgbClr val="FDFDFD"/>
                </a:solidFill>
                <a:latin typeface="Open Sans Extra Bold"/>
                <a:ea typeface="Open Sans Extra Bold"/>
                <a:cs typeface="Open Sans Extra Bold"/>
                <a:sym typeface="Open Sans Extra Bold"/>
              </a:rPr>
              <a:t>Mini Quiz</a:t>
            </a:r>
          </a:p>
        </p:txBody>
      </p:sp>
      <p:sp>
        <p:nvSpPr>
          <p:cNvPr id="27" name="TextBox 27"/>
          <p:cNvSpPr txBox="1"/>
          <p:nvPr/>
        </p:nvSpPr>
        <p:spPr>
          <a:xfrm>
            <a:off x="617196" y="7166234"/>
            <a:ext cx="4979014" cy="976631"/>
          </a:xfrm>
          <a:prstGeom prst="rect">
            <a:avLst/>
          </a:prstGeom>
        </p:spPr>
        <p:txBody>
          <a:bodyPr lIns="0" tIns="0" rIns="0" bIns="0" rtlCol="0" anchor="t">
            <a:spAutoFit/>
          </a:bodyPr>
          <a:lstStyle/>
          <a:p>
            <a:pPr algn="ctr">
              <a:lnSpc>
                <a:spcPts val="3919"/>
              </a:lnSpc>
              <a:spcBef>
                <a:spcPct val="0"/>
              </a:spcBef>
            </a:pPr>
            <a:r>
              <a:rPr lang="en-US" sz="2799" b="1" dirty="0">
                <a:solidFill>
                  <a:srgbClr val="051D40"/>
                </a:solidFill>
                <a:latin typeface="Open Sans Extra Bold"/>
                <a:ea typeface="Open Sans Extra Bold"/>
                <a:cs typeface="Open Sans Extra Bold"/>
                <a:sym typeface="Open Sans Extra Bold"/>
              </a:rPr>
              <a:t>The quiz consists of seven questions.</a:t>
            </a:r>
          </a:p>
        </p:txBody>
      </p:sp>
      <p:sp>
        <p:nvSpPr>
          <p:cNvPr id="28" name="TextBox 28"/>
          <p:cNvSpPr txBox="1"/>
          <p:nvPr/>
        </p:nvSpPr>
        <p:spPr>
          <a:xfrm>
            <a:off x="6358655" y="7166234"/>
            <a:ext cx="5841799" cy="976631"/>
          </a:xfrm>
          <a:prstGeom prst="rect">
            <a:avLst/>
          </a:prstGeom>
        </p:spPr>
        <p:txBody>
          <a:bodyPr lIns="0" tIns="0" rIns="0" bIns="0" rtlCol="0" anchor="t">
            <a:spAutoFit/>
          </a:bodyPr>
          <a:lstStyle/>
          <a:p>
            <a:pPr algn="ctr">
              <a:lnSpc>
                <a:spcPts val="3919"/>
              </a:lnSpc>
              <a:spcBef>
                <a:spcPct val="0"/>
              </a:spcBef>
            </a:pPr>
            <a:r>
              <a:rPr lang="en-US" sz="2799" b="1" dirty="0">
                <a:solidFill>
                  <a:srgbClr val="051D40"/>
                </a:solidFill>
                <a:latin typeface="Open Sans Extra Bold"/>
                <a:ea typeface="Open Sans Extra Bold"/>
                <a:cs typeface="Open Sans Extra Bold"/>
                <a:sym typeface="Open Sans Extra Bold"/>
              </a:rPr>
              <a:t>Select the answer that best suits your opinion.</a:t>
            </a:r>
          </a:p>
        </p:txBody>
      </p:sp>
      <p:sp>
        <p:nvSpPr>
          <p:cNvPr id="29" name="TextBox 29"/>
          <p:cNvSpPr txBox="1"/>
          <p:nvPr/>
        </p:nvSpPr>
        <p:spPr>
          <a:xfrm>
            <a:off x="12830293" y="7204993"/>
            <a:ext cx="4840511" cy="967894"/>
          </a:xfrm>
          <a:prstGeom prst="rect">
            <a:avLst/>
          </a:prstGeom>
        </p:spPr>
        <p:txBody>
          <a:bodyPr wrap="square" lIns="0" tIns="0" rIns="0" bIns="0" rtlCol="0" anchor="t">
            <a:spAutoFit/>
          </a:bodyPr>
          <a:lstStyle/>
          <a:p>
            <a:pPr algn="ctr">
              <a:lnSpc>
                <a:spcPts val="3919"/>
              </a:lnSpc>
              <a:spcBef>
                <a:spcPct val="0"/>
              </a:spcBef>
            </a:pPr>
            <a:r>
              <a:rPr lang="en-US" sz="2799" b="1" dirty="0">
                <a:solidFill>
                  <a:srgbClr val="051D40"/>
                </a:solidFill>
                <a:latin typeface="Open Sans Extra Bold"/>
                <a:ea typeface="Open Sans Extra Bold"/>
                <a:cs typeface="Open Sans Extra Bold"/>
                <a:sym typeface="Open Sans Extra Bold"/>
              </a:rPr>
              <a:t>Write down your answers.</a:t>
            </a:r>
          </a:p>
          <a:p>
            <a:pPr algn="ctr">
              <a:lnSpc>
                <a:spcPts val="3919"/>
              </a:lnSpc>
              <a:spcBef>
                <a:spcPct val="0"/>
              </a:spcBef>
            </a:pPr>
            <a:endParaRPr lang="en-US" sz="2799" b="1" dirty="0">
              <a:solidFill>
                <a:srgbClr val="051D40"/>
              </a:solidFill>
              <a:latin typeface="Open Sans Extra Bold"/>
              <a:ea typeface="Open Sans Extra Bold"/>
              <a:cs typeface="Open Sans Extra Bold"/>
              <a:sym typeface="Open Sans Extra Bold"/>
            </a:endParaRPr>
          </a:p>
        </p:txBody>
      </p:sp>
      <p:sp>
        <p:nvSpPr>
          <p:cNvPr id="30" name="TextBox 30"/>
          <p:cNvSpPr txBox="1"/>
          <p:nvPr/>
        </p:nvSpPr>
        <p:spPr>
          <a:xfrm>
            <a:off x="3549796" y="2385269"/>
            <a:ext cx="11459517" cy="464610"/>
          </a:xfrm>
          <a:prstGeom prst="rect">
            <a:avLst/>
          </a:prstGeom>
        </p:spPr>
        <p:txBody>
          <a:bodyPr lIns="0" tIns="0" rIns="0" bIns="0" rtlCol="0" anchor="t">
            <a:spAutoFit/>
          </a:bodyPr>
          <a:lstStyle/>
          <a:p>
            <a:pPr marL="0" lvl="0" indent="0" algn="ctr">
              <a:lnSpc>
                <a:spcPts val="3791"/>
              </a:lnSpc>
              <a:spcBef>
                <a:spcPct val="0"/>
              </a:spcBef>
            </a:pPr>
            <a:r>
              <a:rPr lang="en-US" sz="2708" dirty="0">
                <a:solidFill>
                  <a:srgbClr val="FDFDFD"/>
                </a:solidFill>
                <a:latin typeface="Open Sans Extra Bold"/>
                <a:ea typeface="Open Sans Extra Bold"/>
                <a:cs typeface="Open Sans Extra Bold"/>
                <a:sym typeface="Open Sans Extra Bold"/>
              </a:rPr>
              <a:t>Check your vulnerability to hackers.</a:t>
            </a:r>
          </a:p>
        </p:txBody>
      </p:sp>
      <p:sp>
        <p:nvSpPr>
          <p:cNvPr id="31" name="Google Shape;129;p2">
            <a:extLst>
              <a:ext uri="{FF2B5EF4-FFF2-40B4-BE49-F238E27FC236}">
                <a16:creationId xmlns:a16="http://schemas.microsoft.com/office/drawing/2014/main" id="{6A8BB89B-9847-1D4D-BA79-41ECA3485D1F}"/>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6">
              <a:alphaModFix/>
            </a:blip>
            <a:stretch>
              <a:fillRect/>
            </a:stretch>
          </a:blipFill>
          <a:ln>
            <a:noFill/>
          </a:ln>
        </p:spPr>
        <p:txBody>
          <a:bodyPr/>
          <a:lstStyle/>
          <a:p>
            <a:endParaRPr lang="pl-PL"/>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656283" y="-2445901"/>
            <a:ext cx="15178802" cy="1517880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45DA0"/>
              </a:solidFill>
              <a:prstDash val="solid"/>
              <a:miter/>
            </a:ln>
          </p:spPr>
          <p:txBody>
            <a:bodyPr/>
            <a:lstStyle/>
            <a:p>
              <a:endParaRPr lang="pl-PL"/>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007842" y="-1797460"/>
            <a:ext cx="13881919" cy="1388191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060"/>
            </a:solidFill>
          </p:spPr>
          <p:txBody>
            <a:bodyPr/>
            <a:lstStyle/>
            <a:p>
              <a:endParaRPr lang="pl-PL" dirty="0"/>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028700" y="3399437"/>
            <a:ext cx="5280510" cy="3328860"/>
          </a:xfrm>
          <a:prstGeom prst="rect">
            <a:avLst/>
          </a:prstGeom>
        </p:spPr>
        <p:txBody>
          <a:bodyPr lIns="0" tIns="0" rIns="0" bIns="0" rtlCol="0" anchor="t">
            <a:spAutoFit/>
          </a:bodyPr>
          <a:lstStyle/>
          <a:p>
            <a:pPr algn="l">
              <a:lnSpc>
                <a:spcPts val="6553"/>
              </a:lnSpc>
            </a:pPr>
            <a:r>
              <a:rPr lang="en-US" sz="4680" dirty="0">
                <a:solidFill>
                  <a:srgbClr val="FDFDFD"/>
                </a:solidFill>
                <a:latin typeface="Open Sans Extra Bold"/>
                <a:ea typeface="Open Sans Extra Bold"/>
                <a:cs typeface="Open Sans Extra Bold"/>
                <a:sym typeface="Open Sans Extra Bold"/>
              </a:rPr>
              <a:t>1. Can someone want to attack you?</a:t>
            </a:r>
          </a:p>
          <a:p>
            <a:pPr marL="0" lvl="0" indent="0" algn="l">
              <a:lnSpc>
                <a:spcPts val="6553"/>
              </a:lnSpc>
              <a:spcBef>
                <a:spcPct val="0"/>
              </a:spcBef>
            </a:pPr>
            <a:endParaRPr lang="en-US" sz="4680" dirty="0">
              <a:solidFill>
                <a:srgbClr val="FDFDFD"/>
              </a:solidFill>
              <a:latin typeface="Open Sans Extra Bold"/>
              <a:ea typeface="Open Sans Extra Bold"/>
              <a:cs typeface="Open Sans Extra Bold"/>
              <a:sym typeface="Open Sans Extra Bold"/>
            </a:endParaRPr>
          </a:p>
        </p:txBody>
      </p:sp>
      <p:sp>
        <p:nvSpPr>
          <p:cNvPr id="9" name="Freeform 9"/>
          <p:cNvSpPr/>
          <p:nvPr/>
        </p:nvSpPr>
        <p:spPr>
          <a:xfrm>
            <a:off x="8618101" y="1767991"/>
            <a:ext cx="1424256" cy="1424256"/>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0" name="TextBox 10"/>
          <p:cNvSpPr txBox="1"/>
          <p:nvPr/>
        </p:nvSpPr>
        <p:spPr>
          <a:xfrm>
            <a:off x="10280481" y="2033266"/>
            <a:ext cx="6176209" cy="975716"/>
          </a:xfrm>
          <a:prstGeom prst="rect">
            <a:avLst/>
          </a:prstGeom>
        </p:spPr>
        <p:txBody>
          <a:bodyPr lIns="0" tIns="0" rIns="0" bIns="0" rtlCol="0" anchor="t">
            <a:spAutoFit/>
          </a:bodyPr>
          <a:lstStyle/>
          <a:p>
            <a:pPr algn="l">
              <a:lnSpc>
                <a:spcPts val="3919"/>
              </a:lnSpc>
            </a:pPr>
            <a:r>
              <a:rPr lang="en-US" sz="2799" spc="-55" dirty="0">
                <a:solidFill>
                  <a:srgbClr val="145DA0"/>
                </a:solidFill>
                <a:latin typeface="Poppins"/>
                <a:ea typeface="Poppins"/>
                <a:cs typeface="Poppins"/>
                <a:sym typeface="Poppins"/>
              </a:rPr>
              <a:t>No, because I don't have any important data that can be sold</a:t>
            </a:r>
          </a:p>
        </p:txBody>
      </p:sp>
      <p:sp>
        <p:nvSpPr>
          <p:cNvPr id="11" name="TextBox 11"/>
          <p:cNvSpPr txBox="1"/>
          <p:nvPr/>
        </p:nvSpPr>
        <p:spPr>
          <a:xfrm>
            <a:off x="8763159" y="2041203"/>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a</a:t>
            </a:r>
          </a:p>
        </p:txBody>
      </p:sp>
      <p:sp>
        <p:nvSpPr>
          <p:cNvPr id="12" name="TextBox 12"/>
          <p:cNvSpPr txBox="1"/>
          <p:nvPr/>
        </p:nvSpPr>
        <p:spPr>
          <a:xfrm>
            <a:off x="10688346" y="3980469"/>
            <a:ext cx="6299289" cy="1975990"/>
          </a:xfrm>
          <a:prstGeom prst="rect">
            <a:avLst/>
          </a:prstGeom>
        </p:spPr>
        <p:txBody>
          <a:bodyPr lIns="0" tIns="0" rIns="0" bIns="0" rtlCol="0" anchor="t">
            <a:spAutoFit/>
          </a:bodyPr>
          <a:lstStyle/>
          <a:p>
            <a:pPr algn="l">
              <a:lnSpc>
                <a:spcPts val="3919"/>
              </a:lnSpc>
            </a:pPr>
            <a:r>
              <a:rPr lang="en-US" sz="2799" spc="-55" dirty="0">
                <a:solidFill>
                  <a:srgbClr val="145DA0"/>
                </a:solidFill>
                <a:latin typeface="Poppins"/>
                <a:ea typeface="Poppins"/>
                <a:cs typeface="Poppins"/>
                <a:sym typeface="Poppins"/>
              </a:rPr>
              <a:t>Yes, because someone can use my social media account to deceive others</a:t>
            </a:r>
          </a:p>
          <a:p>
            <a:pPr algn="l">
              <a:lnSpc>
                <a:spcPts val="3919"/>
              </a:lnSpc>
            </a:pPr>
            <a:endParaRPr lang="en-US" sz="2799" spc="-55" dirty="0">
              <a:solidFill>
                <a:srgbClr val="145DA0"/>
              </a:solidFill>
              <a:latin typeface="Poppins"/>
              <a:ea typeface="Poppins"/>
              <a:cs typeface="Poppins"/>
              <a:sym typeface="Poppins"/>
            </a:endParaRPr>
          </a:p>
        </p:txBody>
      </p:sp>
      <p:grpSp>
        <p:nvGrpSpPr>
          <p:cNvPr id="13" name="Group 13"/>
          <p:cNvGrpSpPr/>
          <p:nvPr/>
        </p:nvGrpSpPr>
        <p:grpSpPr>
          <a:xfrm>
            <a:off x="8998942" y="4095132"/>
            <a:ext cx="1424256" cy="1424256"/>
            <a:chOff x="0" y="0"/>
            <a:chExt cx="1899008" cy="1899008"/>
          </a:xfrm>
        </p:grpSpPr>
        <p:sp>
          <p:nvSpPr>
            <p:cNvPr id="14" name="Freeform 14"/>
            <p:cNvSpPr/>
            <p:nvPr/>
          </p:nvSpPr>
          <p:spPr>
            <a:xfrm>
              <a:off x="0" y="0"/>
              <a:ext cx="1899008" cy="1899008"/>
            </a:xfrm>
            <a:custGeom>
              <a:avLst/>
              <a:gdLst/>
              <a:ahLst/>
              <a:cxnLst/>
              <a:rect l="l" t="t" r="r" b="b"/>
              <a:pathLst>
                <a:path w="1899008" h="1899008">
                  <a:moveTo>
                    <a:pt x="0" y="0"/>
                  </a:moveTo>
                  <a:lnTo>
                    <a:pt x="1899008" y="0"/>
                  </a:lnTo>
                  <a:lnTo>
                    <a:pt x="1899008" y="1899008"/>
                  </a:lnTo>
                  <a:lnTo>
                    <a:pt x="0" y="189900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5" name="TextBox 15"/>
            <p:cNvSpPr txBox="1"/>
            <p:nvPr/>
          </p:nvSpPr>
          <p:spPr>
            <a:xfrm>
              <a:off x="193411" y="389683"/>
              <a:ext cx="1512186" cy="104344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b</a:t>
              </a:r>
            </a:p>
          </p:txBody>
        </p:sp>
      </p:grpSp>
      <p:grpSp>
        <p:nvGrpSpPr>
          <p:cNvPr id="16" name="Group 16"/>
          <p:cNvGrpSpPr/>
          <p:nvPr/>
        </p:nvGrpSpPr>
        <p:grpSpPr>
          <a:xfrm>
            <a:off x="8763159" y="6767162"/>
            <a:ext cx="1424256" cy="1424256"/>
            <a:chOff x="0" y="0"/>
            <a:chExt cx="1899008" cy="1899008"/>
          </a:xfrm>
        </p:grpSpPr>
        <p:sp>
          <p:nvSpPr>
            <p:cNvPr id="17" name="Freeform 17"/>
            <p:cNvSpPr/>
            <p:nvPr/>
          </p:nvSpPr>
          <p:spPr>
            <a:xfrm>
              <a:off x="0" y="0"/>
              <a:ext cx="1899008" cy="1899008"/>
            </a:xfrm>
            <a:custGeom>
              <a:avLst/>
              <a:gdLst/>
              <a:ahLst/>
              <a:cxnLst/>
              <a:rect l="l" t="t" r="r" b="b"/>
              <a:pathLst>
                <a:path w="1899008" h="1899008">
                  <a:moveTo>
                    <a:pt x="0" y="0"/>
                  </a:moveTo>
                  <a:lnTo>
                    <a:pt x="1899008" y="0"/>
                  </a:lnTo>
                  <a:lnTo>
                    <a:pt x="1899008" y="1899008"/>
                  </a:lnTo>
                  <a:lnTo>
                    <a:pt x="0" y="189900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8" name="TextBox 18"/>
            <p:cNvSpPr txBox="1"/>
            <p:nvPr/>
          </p:nvSpPr>
          <p:spPr>
            <a:xfrm>
              <a:off x="193411" y="389683"/>
              <a:ext cx="1512186" cy="104344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c</a:t>
              </a:r>
            </a:p>
          </p:txBody>
        </p:sp>
      </p:grpSp>
      <p:sp>
        <p:nvSpPr>
          <p:cNvPr id="19" name="TextBox 19"/>
          <p:cNvSpPr txBox="1"/>
          <p:nvPr/>
        </p:nvSpPr>
        <p:spPr>
          <a:xfrm>
            <a:off x="10484414" y="6976399"/>
            <a:ext cx="5768345" cy="2075825"/>
          </a:xfrm>
          <a:prstGeom prst="rect">
            <a:avLst/>
          </a:prstGeom>
        </p:spPr>
        <p:txBody>
          <a:bodyPr lIns="0" tIns="0" rIns="0" bIns="0" rtlCol="0" anchor="t">
            <a:spAutoFit/>
          </a:bodyPr>
          <a:lstStyle/>
          <a:p>
            <a:pPr algn="l">
              <a:lnSpc>
                <a:spcPts val="4060"/>
              </a:lnSpc>
            </a:pPr>
            <a:r>
              <a:rPr lang="en-US" sz="2900" spc="-58" dirty="0">
                <a:solidFill>
                  <a:srgbClr val="145DA0"/>
                </a:solidFill>
                <a:latin typeface="Poppins"/>
                <a:ea typeface="Poppins"/>
                <a:cs typeface="Poppins"/>
                <a:sym typeface="Poppins"/>
              </a:rPr>
              <a:t>Yes, because someone can encrypt my data and demand a ransom</a:t>
            </a:r>
          </a:p>
          <a:p>
            <a:pPr algn="l">
              <a:lnSpc>
                <a:spcPts val="4060"/>
              </a:lnSpc>
            </a:pPr>
            <a:endParaRPr lang="en-US" sz="2900" spc="-58" dirty="0">
              <a:solidFill>
                <a:srgbClr val="145DA0"/>
              </a:solidFill>
              <a:latin typeface="Poppins"/>
              <a:ea typeface="Poppins"/>
              <a:cs typeface="Poppins"/>
              <a:sym typeface="Poppins"/>
            </a:endParaRPr>
          </a:p>
        </p:txBody>
      </p:sp>
      <p:grpSp>
        <p:nvGrpSpPr>
          <p:cNvPr id="20" name="Group 20"/>
          <p:cNvGrpSpPr/>
          <p:nvPr/>
        </p:nvGrpSpPr>
        <p:grpSpPr>
          <a:xfrm>
            <a:off x="7905455" y="2656032"/>
            <a:ext cx="373607" cy="37360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2" name="TextBox 22"/>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3" name="Group 23"/>
          <p:cNvGrpSpPr/>
          <p:nvPr/>
        </p:nvGrpSpPr>
        <p:grpSpPr>
          <a:xfrm>
            <a:off x="8315313" y="4180490"/>
            <a:ext cx="373607" cy="373607"/>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5" name="TextBox 25"/>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6" name="Group 26"/>
          <p:cNvGrpSpPr/>
          <p:nvPr/>
        </p:nvGrpSpPr>
        <p:grpSpPr>
          <a:xfrm>
            <a:off x="7944228" y="7402839"/>
            <a:ext cx="373607" cy="373607"/>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8" name="TextBox 28"/>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9" name="Group 29"/>
          <p:cNvGrpSpPr/>
          <p:nvPr/>
        </p:nvGrpSpPr>
        <p:grpSpPr>
          <a:xfrm>
            <a:off x="8309460" y="5760481"/>
            <a:ext cx="373607" cy="37360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31" name="TextBox 31"/>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sp>
        <p:nvSpPr>
          <p:cNvPr id="32" name="Google Shape;129;p2">
            <a:extLst>
              <a:ext uri="{FF2B5EF4-FFF2-40B4-BE49-F238E27FC236}">
                <a16:creationId xmlns:a16="http://schemas.microsoft.com/office/drawing/2014/main" id="{865C5CF6-55BB-15A0-8B94-B319255AC9D8}"/>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4">
              <a:alphaModFix/>
            </a:blip>
            <a:stretch>
              <a:fillRect/>
            </a:stretch>
          </a:blipFill>
          <a:ln>
            <a:noFill/>
          </a:ln>
        </p:spPr>
        <p:txBody>
          <a:bodyPr/>
          <a:lstStyle/>
          <a:p>
            <a:endParaRPr lang="pl-PL"/>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656283" y="-2445901"/>
            <a:ext cx="15178802" cy="1517880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45DA0"/>
              </a:solidFill>
              <a:prstDash val="solid"/>
              <a:miter/>
            </a:ln>
          </p:spPr>
          <p:txBody>
            <a:bodyPr/>
            <a:lstStyle/>
            <a:p>
              <a:endParaRPr lang="pl-PL"/>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007842" y="-1797460"/>
            <a:ext cx="13881919" cy="1388191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060"/>
            </a:solidFill>
          </p:spPr>
          <p:txBody>
            <a:bodyPr/>
            <a:lstStyle/>
            <a:p>
              <a:endParaRPr lang="pl-PL" dirty="0"/>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028700" y="3399437"/>
            <a:ext cx="5280510" cy="4175246"/>
          </a:xfrm>
          <a:prstGeom prst="rect">
            <a:avLst/>
          </a:prstGeom>
        </p:spPr>
        <p:txBody>
          <a:bodyPr lIns="0" tIns="0" rIns="0" bIns="0" rtlCol="0" anchor="t">
            <a:spAutoFit/>
          </a:bodyPr>
          <a:lstStyle/>
          <a:p>
            <a:pPr algn="l">
              <a:lnSpc>
                <a:spcPts val="6553"/>
              </a:lnSpc>
            </a:pPr>
            <a:r>
              <a:rPr lang="en-US" sz="4680" dirty="0">
                <a:solidFill>
                  <a:srgbClr val="FDFDFD"/>
                </a:solidFill>
                <a:latin typeface="Open Sans Extra Bold"/>
                <a:ea typeface="Open Sans Extra Bold"/>
                <a:cs typeface="Open Sans Extra Bold"/>
                <a:sym typeface="Open Sans Extra Bold"/>
              </a:rPr>
              <a:t>2. Do you use the same password for several different accounts?</a:t>
            </a:r>
          </a:p>
        </p:txBody>
      </p:sp>
      <p:sp>
        <p:nvSpPr>
          <p:cNvPr id="9" name="Freeform 9"/>
          <p:cNvSpPr/>
          <p:nvPr/>
        </p:nvSpPr>
        <p:spPr>
          <a:xfrm>
            <a:off x="8618101" y="1767991"/>
            <a:ext cx="1424256" cy="1424256"/>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0" name="TextBox 10"/>
          <p:cNvSpPr txBox="1"/>
          <p:nvPr/>
        </p:nvSpPr>
        <p:spPr>
          <a:xfrm>
            <a:off x="10280481" y="2033266"/>
            <a:ext cx="6176209" cy="975716"/>
          </a:xfrm>
          <a:prstGeom prst="rect">
            <a:avLst/>
          </a:prstGeom>
        </p:spPr>
        <p:txBody>
          <a:bodyPr lIns="0" tIns="0" rIns="0" bIns="0" rtlCol="0" anchor="t">
            <a:spAutoFit/>
          </a:bodyPr>
          <a:lstStyle/>
          <a:p>
            <a:pPr algn="l">
              <a:lnSpc>
                <a:spcPts val="3919"/>
              </a:lnSpc>
            </a:pPr>
            <a:r>
              <a:rPr lang="en-US" sz="2799" spc="-55" dirty="0">
                <a:solidFill>
                  <a:srgbClr val="145DA0"/>
                </a:solidFill>
                <a:latin typeface="Poppins"/>
                <a:ea typeface="Poppins"/>
                <a:cs typeface="Poppins"/>
                <a:sym typeface="Poppins"/>
              </a:rPr>
              <a:t>Yes, because they are easier to remember</a:t>
            </a:r>
          </a:p>
        </p:txBody>
      </p:sp>
      <p:sp>
        <p:nvSpPr>
          <p:cNvPr id="11" name="TextBox 11"/>
          <p:cNvSpPr txBox="1"/>
          <p:nvPr/>
        </p:nvSpPr>
        <p:spPr>
          <a:xfrm>
            <a:off x="8763159" y="2041203"/>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a</a:t>
            </a:r>
          </a:p>
        </p:txBody>
      </p:sp>
      <p:sp>
        <p:nvSpPr>
          <p:cNvPr id="12" name="TextBox 12"/>
          <p:cNvSpPr txBox="1"/>
          <p:nvPr/>
        </p:nvSpPr>
        <p:spPr>
          <a:xfrm>
            <a:off x="10737523" y="4225750"/>
            <a:ext cx="6299289" cy="1500505"/>
          </a:xfrm>
          <a:prstGeom prst="rect">
            <a:avLst/>
          </a:prstGeom>
        </p:spPr>
        <p:txBody>
          <a:bodyPr lIns="0" tIns="0" rIns="0" bIns="0" rtlCol="0" anchor="t">
            <a:spAutoFit/>
          </a:bodyPr>
          <a:lstStyle/>
          <a:p>
            <a:pPr algn="l">
              <a:lnSpc>
                <a:spcPts val="3919"/>
              </a:lnSpc>
            </a:pPr>
            <a:r>
              <a:rPr lang="en-US" sz="2799" spc="-55" dirty="0">
                <a:solidFill>
                  <a:srgbClr val="145DA0"/>
                </a:solidFill>
                <a:latin typeface="Poppins"/>
                <a:ea typeface="Poppins"/>
                <a:cs typeface="Poppins"/>
                <a:sym typeface="Poppins"/>
              </a:rPr>
              <a:t>No, I have a unique password for each account</a:t>
            </a:r>
          </a:p>
          <a:p>
            <a:pPr algn="l">
              <a:lnSpc>
                <a:spcPts val="3919"/>
              </a:lnSpc>
            </a:pPr>
            <a:endParaRPr lang="en-US" sz="2799" spc="-55" dirty="0">
              <a:solidFill>
                <a:srgbClr val="145DA0"/>
              </a:solidFill>
              <a:latin typeface="Poppins"/>
              <a:ea typeface="Poppins"/>
              <a:cs typeface="Poppins"/>
              <a:sym typeface="Poppins"/>
            </a:endParaRPr>
          </a:p>
        </p:txBody>
      </p:sp>
      <p:grpSp>
        <p:nvGrpSpPr>
          <p:cNvPr id="13" name="Group 13"/>
          <p:cNvGrpSpPr/>
          <p:nvPr/>
        </p:nvGrpSpPr>
        <p:grpSpPr>
          <a:xfrm>
            <a:off x="8998942" y="4095132"/>
            <a:ext cx="1424256" cy="1424256"/>
            <a:chOff x="0" y="0"/>
            <a:chExt cx="1899008" cy="1899008"/>
          </a:xfrm>
        </p:grpSpPr>
        <p:sp>
          <p:nvSpPr>
            <p:cNvPr id="14" name="Freeform 14"/>
            <p:cNvSpPr/>
            <p:nvPr/>
          </p:nvSpPr>
          <p:spPr>
            <a:xfrm>
              <a:off x="0" y="0"/>
              <a:ext cx="1899008" cy="1899008"/>
            </a:xfrm>
            <a:custGeom>
              <a:avLst/>
              <a:gdLst/>
              <a:ahLst/>
              <a:cxnLst/>
              <a:rect l="l" t="t" r="r" b="b"/>
              <a:pathLst>
                <a:path w="1899008" h="1899008">
                  <a:moveTo>
                    <a:pt x="0" y="0"/>
                  </a:moveTo>
                  <a:lnTo>
                    <a:pt x="1899008" y="0"/>
                  </a:lnTo>
                  <a:lnTo>
                    <a:pt x="1899008" y="1899008"/>
                  </a:lnTo>
                  <a:lnTo>
                    <a:pt x="0" y="189900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5" name="TextBox 15"/>
            <p:cNvSpPr txBox="1"/>
            <p:nvPr/>
          </p:nvSpPr>
          <p:spPr>
            <a:xfrm>
              <a:off x="193411" y="389683"/>
              <a:ext cx="1512186" cy="104344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b</a:t>
              </a:r>
            </a:p>
          </p:txBody>
        </p:sp>
      </p:grpSp>
      <p:grpSp>
        <p:nvGrpSpPr>
          <p:cNvPr id="16" name="Group 16"/>
          <p:cNvGrpSpPr/>
          <p:nvPr/>
        </p:nvGrpSpPr>
        <p:grpSpPr>
          <a:xfrm>
            <a:off x="8763159" y="6767162"/>
            <a:ext cx="1424256" cy="1424256"/>
            <a:chOff x="0" y="0"/>
            <a:chExt cx="1899008" cy="1899008"/>
          </a:xfrm>
        </p:grpSpPr>
        <p:sp>
          <p:nvSpPr>
            <p:cNvPr id="17" name="Freeform 17"/>
            <p:cNvSpPr/>
            <p:nvPr/>
          </p:nvSpPr>
          <p:spPr>
            <a:xfrm>
              <a:off x="0" y="0"/>
              <a:ext cx="1899008" cy="1899008"/>
            </a:xfrm>
            <a:custGeom>
              <a:avLst/>
              <a:gdLst/>
              <a:ahLst/>
              <a:cxnLst/>
              <a:rect l="l" t="t" r="r" b="b"/>
              <a:pathLst>
                <a:path w="1899008" h="1899008">
                  <a:moveTo>
                    <a:pt x="0" y="0"/>
                  </a:moveTo>
                  <a:lnTo>
                    <a:pt x="1899008" y="0"/>
                  </a:lnTo>
                  <a:lnTo>
                    <a:pt x="1899008" y="1899008"/>
                  </a:lnTo>
                  <a:lnTo>
                    <a:pt x="0" y="189900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8" name="TextBox 18"/>
            <p:cNvSpPr txBox="1"/>
            <p:nvPr/>
          </p:nvSpPr>
          <p:spPr>
            <a:xfrm>
              <a:off x="193411" y="389683"/>
              <a:ext cx="1512186" cy="104344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c</a:t>
              </a:r>
            </a:p>
          </p:txBody>
        </p:sp>
      </p:grpSp>
      <p:sp>
        <p:nvSpPr>
          <p:cNvPr id="19" name="TextBox 19"/>
          <p:cNvSpPr txBox="1"/>
          <p:nvPr/>
        </p:nvSpPr>
        <p:spPr>
          <a:xfrm>
            <a:off x="10484414" y="6976399"/>
            <a:ext cx="6552398" cy="2059940"/>
          </a:xfrm>
          <a:prstGeom prst="rect">
            <a:avLst/>
          </a:prstGeom>
        </p:spPr>
        <p:txBody>
          <a:bodyPr lIns="0" tIns="0" rIns="0" bIns="0" rtlCol="0" anchor="t">
            <a:spAutoFit/>
          </a:bodyPr>
          <a:lstStyle/>
          <a:p>
            <a:pPr algn="l">
              <a:lnSpc>
                <a:spcPts val="4060"/>
              </a:lnSpc>
            </a:pPr>
            <a:r>
              <a:rPr lang="en-US" sz="2900" spc="-58" dirty="0">
                <a:solidFill>
                  <a:srgbClr val="145DA0"/>
                </a:solidFill>
                <a:latin typeface="Poppins"/>
                <a:ea typeface="Poppins"/>
                <a:cs typeface="Poppins"/>
                <a:sym typeface="Poppins"/>
              </a:rPr>
              <a:t>I use one master password and minor modifications on other accounts</a:t>
            </a:r>
          </a:p>
          <a:p>
            <a:pPr algn="l">
              <a:lnSpc>
                <a:spcPts val="4060"/>
              </a:lnSpc>
            </a:pPr>
            <a:endParaRPr lang="en-US" sz="2900" spc="-58" dirty="0">
              <a:solidFill>
                <a:srgbClr val="145DA0"/>
              </a:solidFill>
              <a:latin typeface="Poppins"/>
              <a:ea typeface="Poppins"/>
              <a:cs typeface="Poppins"/>
              <a:sym typeface="Poppins"/>
            </a:endParaRPr>
          </a:p>
        </p:txBody>
      </p:sp>
      <p:grpSp>
        <p:nvGrpSpPr>
          <p:cNvPr id="20" name="Group 20"/>
          <p:cNvGrpSpPr/>
          <p:nvPr/>
        </p:nvGrpSpPr>
        <p:grpSpPr>
          <a:xfrm>
            <a:off x="7905455" y="2656032"/>
            <a:ext cx="373607" cy="37360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2" name="TextBox 22"/>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3" name="Group 23"/>
          <p:cNvGrpSpPr/>
          <p:nvPr/>
        </p:nvGrpSpPr>
        <p:grpSpPr>
          <a:xfrm>
            <a:off x="8315313" y="4180490"/>
            <a:ext cx="373607" cy="373607"/>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5" name="TextBox 25"/>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6" name="Group 26"/>
          <p:cNvGrpSpPr/>
          <p:nvPr/>
        </p:nvGrpSpPr>
        <p:grpSpPr>
          <a:xfrm>
            <a:off x="7944228" y="7402839"/>
            <a:ext cx="373607" cy="373607"/>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8" name="TextBox 28"/>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9" name="Group 29"/>
          <p:cNvGrpSpPr/>
          <p:nvPr/>
        </p:nvGrpSpPr>
        <p:grpSpPr>
          <a:xfrm>
            <a:off x="8309460" y="5760481"/>
            <a:ext cx="373607" cy="37360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31" name="TextBox 31"/>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sp>
        <p:nvSpPr>
          <p:cNvPr id="32" name="Google Shape;129;p2">
            <a:extLst>
              <a:ext uri="{FF2B5EF4-FFF2-40B4-BE49-F238E27FC236}">
                <a16:creationId xmlns:a16="http://schemas.microsoft.com/office/drawing/2014/main" id="{13236330-BE74-2406-0BD7-C3E19B75C746}"/>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4">
              <a:alphaModFix/>
            </a:blip>
            <a:stretch>
              <a:fillRect/>
            </a:stretch>
          </a:blipFill>
          <a:ln>
            <a:noFill/>
          </a:ln>
        </p:spPr>
        <p:txBody>
          <a:bodyPr/>
          <a:lstStyle/>
          <a:p>
            <a:endParaRPr lang="pl-PL"/>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656283" y="-2445901"/>
            <a:ext cx="15178802" cy="1517880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45DA0"/>
              </a:solidFill>
              <a:prstDash val="solid"/>
              <a:miter/>
            </a:ln>
          </p:spPr>
          <p:txBody>
            <a:bodyPr/>
            <a:lstStyle/>
            <a:p>
              <a:endParaRPr lang="pl-PL"/>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007842" y="-1797460"/>
            <a:ext cx="13881919" cy="1388191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060"/>
            </a:solidFill>
          </p:spPr>
          <p:txBody>
            <a:bodyPr/>
            <a:lstStyle/>
            <a:p>
              <a:endParaRPr lang="pl-PL" dirty="0"/>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028700" y="3399437"/>
            <a:ext cx="6010558" cy="4175246"/>
          </a:xfrm>
          <a:prstGeom prst="rect">
            <a:avLst/>
          </a:prstGeom>
        </p:spPr>
        <p:txBody>
          <a:bodyPr lIns="0" tIns="0" rIns="0" bIns="0" rtlCol="0" anchor="t">
            <a:spAutoFit/>
          </a:bodyPr>
          <a:lstStyle/>
          <a:p>
            <a:pPr algn="l">
              <a:lnSpc>
                <a:spcPts val="6553"/>
              </a:lnSpc>
            </a:pPr>
            <a:r>
              <a:rPr lang="en-US" sz="4680" dirty="0">
                <a:solidFill>
                  <a:srgbClr val="FDFDFD"/>
                </a:solidFill>
                <a:latin typeface="Open Sans Extra Bold"/>
                <a:ea typeface="Open Sans Extra Bold"/>
                <a:cs typeface="Open Sans Extra Bold"/>
                <a:sym typeface="Open Sans Extra Bold"/>
              </a:rPr>
              <a:t>3. Do you verify the sources of the links you receive in emails or messages?</a:t>
            </a:r>
          </a:p>
        </p:txBody>
      </p:sp>
      <p:sp>
        <p:nvSpPr>
          <p:cNvPr id="9" name="Freeform 9"/>
          <p:cNvSpPr/>
          <p:nvPr/>
        </p:nvSpPr>
        <p:spPr>
          <a:xfrm>
            <a:off x="8618101" y="1767991"/>
            <a:ext cx="1424256" cy="1424256"/>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0" name="TextBox 10"/>
          <p:cNvSpPr txBox="1"/>
          <p:nvPr/>
        </p:nvSpPr>
        <p:spPr>
          <a:xfrm>
            <a:off x="10280481" y="1889587"/>
            <a:ext cx="6176209" cy="975716"/>
          </a:xfrm>
          <a:prstGeom prst="rect">
            <a:avLst/>
          </a:prstGeom>
        </p:spPr>
        <p:txBody>
          <a:bodyPr lIns="0" tIns="0" rIns="0" bIns="0" rtlCol="0" anchor="t">
            <a:spAutoFit/>
          </a:bodyPr>
          <a:lstStyle/>
          <a:p>
            <a:pPr algn="l">
              <a:lnSpc>
                <a:spcPts val="3919"/>
              </a:lnSpc>
            </a:pPr>
            <a:r>
              <a:rPr lang="en-US" sz="2799" spc="-55" dirty="0">
                <a:solidFill>
                  <a:srgbClr val="145DA0"/>
                </a:solidFill>
                <a:latin typeface="Poppins"/>
                <a:ea typeface="Poppins"/>
                <a:cs typeface="Poppins"/>
                <a:sym typeface="Poppins"/>
              </a:rPr>
              <a:t>Not always, I usually click if the sender looks familiar</a:t>
            </a:r>
          </a:p>
        </p:txBody>
      </p:sp>
      <p:sp>
        <p:nvSpPr>
          <p:cNvPr id="11" name="TextBox 11"/>
          <p:cNvSpPr txBox="1"/>
          <p:nvPr/>
        </p:nvSpPr>
        <p:spPr>
          <a:xfrm>
            <a:off x="8763159" y="2041203"/>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a</a:t>
            </a:r>
          </a:p>
        </p:txBody>
      </p:sp>
      <p:sp>
        <p:nvSpPr>
          <p:cNvPr id="12" name="TextBox 12"/>
          <p:cNvSpPr txBox="1"/>
          <p:nvPr/>
        </p:nvSpPr>
        <p:spPr>
          <a:xfrm>
            <a:off x="10737523" y="4225750"/>
            <a:ext cx="6299289" cy="1500505"/>
          </a:xfrm>
          <a:prstGeom prst="rect">
            <a:avLst/>
          </a:prstGeom>
        </p:spPr>
        <p:txBody>
          <a:bodyPr lIns="0" tIns="0" rIns="0" bIns="0" rtlCol="0" anchor="t">
            <a:spAutoFit/>
          </a:bodyPr>
          <a:lstStyle/>
          <a:p>
            <a:pPr algn="l">
              <a:lnSpc>
                <a:spcPts val="3919"/>
              </a:lnSpc>
            </a:pPr>
            <a:r>
              <a:rPr lang="en-US" sz="2799" spc="-55" dirty="0">
                <a:solidFill>
                  <a:srgbClr val="145DA0"/>
                </a:solidFill>
                <a:latin typeface="Poppins"/>
                <a:ea typeface="Poppins"/>
                <a:cs typeface="Poppins"/>
                <a:sym typeface="Poppins"/>
              </a:rPr>
              <a:t>I always check if the link is safe before clicking</a:t>
            </a:r>
          </a:p>
          <a:p>
            <a:pPr algn="l">
              <a:lnSpc>
                <a:spcPts val="3919"/>
              </a:lnSpc>
            </a:pPr>
            <a:endParaRPr lang="en-US" sz="2799" spc="-55" dirty="0">
              <a:solidFill>
                <a:srgbClr val="145DA0"/>
              </a:solidFill>
              <a:latin typeface="Poppins"/>
              <a:ea typeface="Poppins"/>
              <a:cs typeface="Poppins"/>
              <a:sym typeface="Poppins"/>
            </a:endParaRPr>
          </a:p>
        </p:txBody>
      </p:sp>
      <p:grpSp>
        <p:nvGrpSpPr>
          <p:cNvPr id="13" name="Group 13"/>
          <p:cNvGrpSpPr/>
          <p:nvPr/>
        </p:nvGrpSpPr>
        <p:grpSpPr>
          <a:xfrm>
            <a:off x="8998942" y="4095132"/>
            <a:ext cx="1424256" cy="1424256"/>
            <a:chOff x="0" y="0"/>
            <a:chExt cx="1899008" cy="1899008"/>
          </a:xfrm>
        </p:grpSpPr>
        <p:sp>
          <p:nvSpPr>
            <p:cNvPr id="14" name="Freeform 14"/>
            <p:cNvSpPr/>
            <p:nvPr/>
          </p:nvSpPr>
          <p:spPr>
            <a:xfrm>
              <a:off x="0" y="0"/>
              <a:ext cx="1899008" cy="1899008"/>
            </a:xfrm>
            <a:custGeom>
              <a:avLst/>
              <a:gdLst/>
              <a:ahLst/>
              <a:cxnLst/>
              <a:rect l="l" t="t" r="r" b="b"/>
              <a:pathLst>
                <a:path w="1899008" h="1899008">
                  <a:moveTo>
                    <a:pt x="0" y="0"/>
                  </a:moveTo>
                  <a:lnTo>
                    <a:pt x="1899008" y="0"/>
                  </a:lnTo>
                  <a:lnTo>
                    <a:pt x="1899008" y="1899008"/>
                  </a:lnTo>
                  <a:lnTo>
                    <a:pt x="0" y="189900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5" name="TextBox 15"/>
            <p:cNvSpPr txBox="1"/>
            <p:nvPr/>
          </p:nvSpPr>
          <p:spPr>
            <a:xfrm>
              <a:off x="193411" y="389683"/>
              <a:ext cx="1512186" cy="104344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b</a:t>
              </a:r>
            </a:p>
          </p:txBody>
        </p:sp>
      </p:grpSp>
      <p:grpSp>
        <p:nvGrpSpPr>
          <p:cNvPr id="16" name="Group 16"/>
          <p:cNvGrpSpPr/>
          <p:nvPr/>
        </p:nvGrpSpPr>
        <p:grpSpPr>
          <a:xfrm>
            <a:off x="8763159" y="6767162"/>
            <a:ext cx="1424256" cy="1424256"/>
            <a:chOff x="0" y="0"/>
            <a:chExt cx="1899008" cy="1899008"/>
          </a:xfrm>
        </p:grpSpPr>
        <p:sp>
          <p:nvSpPr>
            <p:cNvPr id="17" name="Freeform 17"/>
            <p:cNvSpPr/>
            <p:nvPr/>
          </p:nvSpPr>
          <p:spPr>
            <a:xfrm>
              <a:off x="0" y="0"/>
              <a:ext cx="1899008" cy="1899008"/>
            </a:xfrm>
            <a:custGeom>
              <a:avLst/>
              <a:gdLst/>
              <a:ahLst/>
              <a:cxnLst/>
              <a:rect l="l" t="t" r="r" b="b"/>
              <a:pathLst>
                <a:path w="1899008" h="1899008">
                  <a:moveTo>
                    <a:pt x="0" y="0"/>
                  </a:moveTo>
                  <a:lnTo>
                    <a:pt x="1899008" y="0"/>
                  </a:lnTo>
                  <a:lnTo>
                    <a:pt x="1899008" y="1899008"/>
                  </a:lnTo>
                  <a:lnTo>
                    <a:pt x="0" y="189900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8" name="TextBox 18"/>
            <p:cNvSpPr txBox="1"/>
            <p:nvPr/>
          </p:nvSpPr>
          <p:spPr>
            <a:xfrm>
              <a:off x="193411" y="389683"/>
              <a:ext cx="1512186" cy="104344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c</a:t>
              </a:r>
            </a:p>
          </p:txBody>
        </p:sp>
      </p:grpSp>
      <p:sp>
        <p:nvSpPr>
          <p:cNvPr id="19" name="TextBox 19"/>
          <p:cNvSpPr txBox="1"/>
          <p:nvPr/>
        </p:nvSpPr>
        <p:spPr>
          <a:xfrm>
            <a:off x="10484414" y="6976399"/>
            <a:ext cx="6552398" cy="1545590"/>
          </a:xfrm>
          <a:prstGeom prst="rect">
            <a:avLst/>
          </a:prstGeom>
        </p:spPr>
        <p:txBody>
          <a:bodyPr lIns="0" tIns="0" rIns="0" bIns="0" rtlCol="0" anchor="t">
            <a:spAutoFit/>
          </a:bodyPr>
          <a:lstStyle/>
          <a:p>
            <a:pPr algn="l">
              <a:lnSpc>
                <a:spcPts val="4060"/>
              </a:lnSpc>
            </a:pPr>
            <a:r>
              <a:rPr lang="en-US" sz="2900" spc="-58" dirty="0">
                <a:solidFill>
                  <a:srgbClr val="145DA0"/>
                </a:solidFill>
                <a:latin typeface="Poppins"/>
                <a:ea typeface="Poppins"/>
                <a:cs typeface="Poppins"/>
                <a:sym typeface="Poppins"/>
              </a:rPr>
              <a:t>Only if the message seems suspicious</a:t>
            </a:r>
          </a:p>
          <a:p>
            <a:pPr algn="l">
              <a:lnSpc>
                <a:spcPts val="4060"/>
              </a:lnSpc>
            </a:pPr>
            <a:endParaRPr lang="en-US" sz="2900" spc="-58" dirty="0">
              <a:solidFill>
                <a:srgbClr val="145DA0"/>
              </a:solidFill>
              <a:latin typeface="Poppins"/>
              <a:ea typeface="Poppins"/>
              <a:cs typeface="Poppins"/>
              <a:sym typeface="Poppins"/>
            </a:endParaRPr>
          </a:p>
        </p:txBody>
      </p:sp>
      <p:grpSp>
        <p:nvGrpSpPr>
          <p:cNvPr id="20" name="Group 20"/>
          <p:cNvGrpSpPr/>
          <p:nvPr/>
        </p:nvGrpSpPr>
        <p:grpSpPr>
          <a:xfrm>
            <a:off x="7905455" y="2656032"/>
            <a:ext cx="373607" cy="37360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2" name="TextBox 22"/>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3" name="Group 23"/>
          <p:cNvGrpSpPr/>
          <p:nvPr/>
        </p:nvGrpSpPr>
        <p:grpSpPr>
          <a:xfrm>
            <a:off x="8315313" y="4180490"/>
            <a:ext cx="373607" cy="373607"/>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5" name="TextBox 25"/>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6" name="Group 26"/>
          <p:cNvGrpSpPr/>
          <p:nvPr/>
        </p:nvGrpSpPr>
        <p:grpSpPr>
          <a:xfrm>
            <a:off x="7944228" y="7402839"/>
            <a:ext cx="373607" cy="373607"/>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8" name="TextBox 28"/>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9" name="Group 29"/>
          <p:cNvGrpSpPr/>
          <p:nvPr/>
        </p:nvGrpSpPr>
        <p:grpSpPr>
          <a:xfrm>
            <a:off x="8309460" y="5760481"/>
            <a:ext cx="373607" cy="37360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31" name="TextBox 31"/>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sp>
        <p:nvSpPr>
          <p:cNvPr id="32" name="Google Shape;129;p2">
            <a:extLst>
              <a:ext uri="{FF2B5EF4-FFF2-40B4-BE49-F238E27FC236}">
                <a16:creationId xmlns:a16="http://schemas.microsoft.com/office/drawing/2014/main" id="{37346115-FE97-5C60-7E5B-FC1B42931B7D}"/>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4">
              <a:alphaModFix/>
            </a:blip>
            <a:stretch>
              <a:fillRect/>
            </a:stretch>
          </a:blipFill>
          <a:ln>
            <a:noFill/>
          </a:ln>
        </p:spPr>
        <p:txBody>
          <a:bodyPr/>
          <a:lstStyle/>
          <a:p>
            <a:endParaRPr lang="pl-PL"/>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656283" y="-2445901"/>
            <a:ext cx="15178802" cy="1517880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45DA0"/>
              </a:solidFill>
              <a:prstDash val="solid"/>
              <a:miter/>
            </a:ln>
          </p:spPr>
          <p:txBody>
            <a:bodyPr/>
            <a:lstStyle/>
            <a:p>
              <a:endParaRPr lang="pl-PL"/>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007842" y="-1797460"/>
            <a:ext cx="13881919" cy="1388191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060"/>
            </a:solidFill>
          </p:spPr>
          <p:txBody>
            <a:bodyPr/>
            <a:lstStyle/>
            <a:p>
              <a:endParaRPr lang="pl-PL" dirty="0"/>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028700" y="3389912"/>
            <a:ext cx="6839328" cy="4873476"/>
          </a:xfrm>
          <a:prstGeom prst="rect">
            <a:avLst/>
          </a:prstGeom>
        </p:spPr>
        <p:txBody>
          <a:bodyPr lIns="0" tIns="0" rIns="0" bIns="0" rtlCol="0" anchor="t">
            <a:spAutoFit/>
          </a:bodyPr>
          <a:lstStyle/>
          <a:p>
            <a:pPr algn="l">
              <a:lnSpc>
                <a:spcPts val="6413"/>
              </a:lnSpc>
            </a:pPr>
            <a:r>
              <a:rPr lang="en-US" sz="4580" dirty="0">
                <a:solidFill>
                  <a:srgbClr val="FDFDFD"/>
                </a:solidFill>
                <a:latin typeface="Open Sans Extra Bold"/>
                <a:ea typeface="Open Sans Extra Bold"/>
                <a:cs typeface="Open Sans Extra Bold"/>
                <a:sym typeface="Open Sans Extra Bold"/>
              </a:rPr>
              <a:t>4. What do you do when you receive a suspicious email asking for your data?</a:t>
            </a:r>
          </a:p>
          <a:p>
            <a:pPr algn="l">
              <a:lnSpc>
                <a:spcPts val="6553"/>
              </a:lnSpc>
            </a:pPr>
            <a:endParaRPr lang="en-US" sz="4580" dirty="0">
              <a:solidFill>
                <a:srgbClr val="FDFDFD"/>
              </a:solidFill>
              <a:latin typeface="Open Sans Extra Bold"/>
              <a:ea typeface="Open Sans Extra Bold"/>
              <a:cs typeface="Open Sans Extra Bold"/>
              <a:sym typeface="Open Sans Extra Bold"/>
            </a:endParaRPr>
          </a:p>
          <a:p>
            <a:pPr marL="0" lvl="0" indent="0" algn="l">
              <a:lnSpc>
                <a:spcPts val="6553"/>
              </a:lnSpc>
              <a:spcBef>
                <a:spcPct val="0"/>
              </a:spcBef>
            </a:pPr>
            <a:endParaRPr lang="en-US" sz="4580" dirty="0">
              <a:solidFill>
                <a:srgbClr val="FDFDFD"/>
              </a:solidFill>
              <a:latin typeface="Open Sans Extra Bold"/>
              <a:ea typeface="Open Sans Extra Bold"/>
              <a:cs typeface="Open Sans Extra Bold"/>
              <a:sym typeface="Open Sans Extra Bold"/>
            </a:endParaRPr>
          </a:p>
        </p:txBody>
      </p:sp>
      <p:sp>
        <p:nvSpPr>
          <p:cNvPr id="9" name="Freeform 9"/>
          <p:cNvSpPr/>
          <p:nvPr/>
        </p:nvSpPr>
        <p:spPr>
          <a:xfrm>
            <a:off x="8618101" y="1767991"/>
            <a:ext cx="1424256" cy="1424256"/>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0" name="TextBox 10"/>
          <p:cNvSpPr txBox="1"/>
          <p:nvPr/>
        </p:nvSpPr>
        <p:spPr>
          <a:xfrm>
            <a:off x="10280481" y="2031678"/>
            <a:ext cx="6176209" cy="951865"/>
          </a:xfrm>
          <a:prstGeom prst="rect">
            <a:avLst/>
          </a:prstGeom>
        </p:spPr>
        <p:txBody>
          <a:bodyPr lIns="0" tIns="0" rIns="0" bIns="0" rtlCol="0" anchor="t">
            <a:spAutoFit/>
          </a:bodyPr>
          <a:lstStyle/>
          <a:p>
            <a:pPr algn="l">
              <a:lnSpc>
                <a:spcPts val="3919"/>
              </a:lnSpc>
            </a:pPr>
            <a:r>
              <a:rPr lang="en-US" sz="2799" spc="-55" dirty="0">
                <a:solidFill>
                  <a:srgbClr val="145DA0"/>
                </a:solidFill>
                <a:latin typeface="Poppins"/>
                <a:ea typeface="Poppins"/>
                <a:cs typeface="Poppins"/>
                <a:sym typeface="Poppins"/>
              </a:rPr>
              <a:t>I ignore it or delete it</a:t>
            </a:r>
          </a:p>
          <a:p>
            <a:pPr algn="l">
              <a:lnSpc>
                <a:spcPts val="3499"/>
              </a:lnSpc>
            </a:pPr>
            <a:endParaRPr lang="en-US" sz="2799" spc="-55" dirty="0">
              <a:solidFill>
                <a:srgbClr val="145DA0"/>
              </a:solidFill>
              <a:latin typeface="Poppins"/>
              <a:ea typeface="Poppins"/>
              <a:cs typeface="Poppins"/>
              <a:sym typeface="Poppins"/>
            </a:endParaRPr>
          </a:p>
        </p:txBody>
      </p:sp>
      <p:sp>
        <p:nvSpPr>
          <p:cNvPr id="11" name="TextBox 11"/>
          <p:cNvSpPr txBox="1"/>
          <p:nvPr/>
        </p:nvSpPr>
        <p:spPr>
          <a:xfrm>
            <a:off x="8763159" y="2041203"/>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a</a:t>
            </a:r>
          </a:p>
        </p:txBody>
      </p:sp>
      <p:sp>
        <p:nvSpPr>
          <p:cNvPr id="12" name="TextBox 12"/>
          <p:cNvSpPr txBox="1"/>
          <p:nvPr/>
        </p:nvSpPr>
        <p:spPr>
          <a:xfrm>
            <a:off x="10737523" y="4225750"/>
            <a:ext cx="6299289" cy="975716"/>
          </a:xfrm>
          <a:prstGeom prst="rect">
            <a:avLst/>
          </a:prstGeom>
        </p:spPr>
        <p:txBody>
          <a:bodyPr lIns="0" tIns="0" rIns="0" bIns="0" rtlCol="0" anchor="t">
            <a:spAutoFit/>
          </a:bodyPr>
          <a:lstStyle/>
          <a:p>
            <a:pPr algn="l">
              <a:lnSpc>
                <a:spcPts val="3919"/>
              </a:lnSpc>
            </a:pPr>
            <a:r>
              <a:rPr lang="en-US" sz="2799" spc="-55" dirty="0">
                <a:solidFill>
                  <a:srgbClr val="145DA0"/>
                </a:solidFill>
                <a:latin typeface="Poppins"/>
                <a:ea typeface="Poppins"/>
                <a:cs typeface="Poppins"/>
                <a:sym typeface="Poppins"/>
              </a:rPr>
              <a:t>I check the sender's details and links before I make a decision</a:t>
            </a:r>
          </a:p>
        </p:txBody>
      </p:sp>
      <p:grpSp>
        <p:nvGrpSpPr>
          <p:cNvPr id="13" name="Group 13"/>
          <p:cNvGrpSpPr/>
          <p:nvPr/>
        </p:nvGrpSpPr>
        <p:grpSpPr>
          <a:xfrm>
            <a:off x="8998942" y="4095132"/>
            <a:ext cx="1424256" cy="1424256"/>
            <a:chOff x="0" y="0"/>
            <a:chExt cx="1899008" cy="1899008"/>
          </a:xfrm>
        </p:grpSpPr>
        <p:sp>
          <p:nvSpPr>
            <p:cNvPr id="14" name="Freeform 14"/>
            <p:cNvSpPr/>
            <p:nvPr/>
          </p:nvSpPr>
          <p:spPr>
            <a:xfrm>
              <a:off x="0" y="0"/>
              <a:ext cx="1899008" cy="1899008"/>
            </a:xfrm>
            <a:custGeom>
              <a:avLst/>
              <a:gdLst/>
              <a:ahLst/>
              <a:cxnLst/>
              <a:rect l="l" t="t" r="r" b="b"/>
              <a:pathLst>
                <a:path w="1899008" h="1899008">
                  <a:moveTo>
                    <a:pt x="0" y="0"/>
                  </a:moveTo>
                  <a:lnTo>
                    <a:pt x="1899008" y="0"/>
                  </a:lnTo>
                  <a:lnTo>
                    <a:pt x="1899008" y="1899008"/>
                  </a:lnTo>
                  <a:lnTo>
                    <a:pt x="0" y="189900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5" name="TextBox 15"/>
            <p:cNvSpPr txBox="1"/>
            <p:nvPr/>
          </p:nvSpPr>
          <p:spPr>
            <a:xfrm>
              <a:off x="193411" y="389683"/>
              <a:ext cx="1512186" cy="104344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b</a:t>
              </a:r>
            </a:p>
          </p:txBody>
        </p:sp>
      </p:grpSp>
      <p:grpSp>
        <p:nvGrpSpPr>
          <p:cNvPr id="16" name="Group 16"/>
          <p:cNvGrpSpPr/>
          <p:nvPr/>
        </p:nvGrpSpPr>
        <p:grpSpPr>
          <a:xfrm>
            <a:off x="8763159" y="6767162"/>
            <a:ext cx="1424256" cy="1424256"/>
            <a:chOff x="0" y="0"/>
            <a:chExt cx="1899008" cy="1899008"/>
          </a:xfrm>
        </p:grpSpPr>
        <p:sp>
          <p:nvSpPr>
            <p:cNvPr id="17" name="Freeform 17"/>
            <p:cNvSpPr/>
            <p:nvPr/>
          </p:nvSpPr>
          <p:spPr>
            <a:xfrm>
              <a:off x="0" y="0"/>
              <a:ext cx="1899008" cy="1899008"/>
            </a:xfrm>
            <a:custGeom>
              <a:avLst/>
              <a:gdLst/>
              <a:ahLst/>
              <a:cxnLst/>
              <a:rect l="l" t="t" r="r" b="b"/>
              <a:pathLst>
                <a:path w="1899008" h="1899008">
                  <a:moveTo>
                    <a:pt x="0" y="0"/>
                  </a:moveTo>
                  <a:lnTo>
                    <a:pt x="1899008" y="0"/>
                  </a:lnTo>
                  <a:lnTo>
                    <a:pt x="1899008" y="1899008"/>
                  </a:lnTo>
                  <a:lnTo>
                    <a:pt x="0" y="189900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8" name="TextBox 18"/>
            <p:cNvSpPr txBox="1"/>
            <p:nvPr/>
          </p:nvSpPr>
          <p:spPr>
            <a:xfrm>
              <a:off x="193411" y="389683"/>
              <a:ext cx="1512186" cy="104344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c</a:t>
              </a:r>
            </a:p>
          </p:txBody>
        </p:sp>
      </p:grpSp>
      <p:sp>
        <p:nvSpPr>
          <p:cNvPr id="19" name="TextBox 19"/>
          <p:cNvSpPr txBox="1"/>
          <p:nvPr/>
        </p:nvSpPr>
        <p:spPr>
          <a:xfrm>
            <a:off x="10425540" y="7035923"/>
            <a:ext cx="6552398" cy="498470"/>
          </a:xfrm>
          <a:prstGeom prst="rect">
            <a:avLst/>
          </a:prstGeom>
        </p:spPr>
        <p:txBody>
          <a:bodyPr lIns="0" tIns="0" rIns="0" bIns="0" rtlCol="0" anchor="t">
            <a:spAutoFit/>
          </a:bodyPr>
          <a:lstStyle/>
          <a:p>
            <a:pPr algn="l">
              <a:lnSpc>
                <a:spcPts val="4060"/>
              </a:lnSpc>
            </a:pPr>
            <a:r>
              <a:rPr lang="en-US" sz="2900" spc="-58" dirty="0">
                <a:solidFill>
                  <a:srgbClr val="145DA0"/>
                </a:solidFill>
                <a:latin typeface="Poppins"/>
                <a:ea typeface="Poppins"/>
                <a:cs typeface="Poppins"/>
                <a:sym typeface="Poppins"/>
              </a:rPr>
              <a:t>I open but do not enter any data</a:t>
            </a:r>
          </a:p>
        </p:txBody>
      </p:sp>
      <p:grpSp>
        <p:nvGrpSpPr>
          <p:cNvPr id="20" name="Group 20"/>
          <p:cNvGrpSpPr/>
          <p:nvPr/>
        </p:nvGrpSpPr>
        <p:grpSpPr>
          <a:xfrm>
            <a:off x="7905455" y="2656032"/>
            <a:ext cx="373607" cy="37360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2" name="TextBox 22"/>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3" name="Group 23"/>
          <p:cNvGrpSpPr/>
          <p:nvPr/>
        </p:nvGrpSpPr>
        <p:grpSpPr>
          <a:xfrm>
            <a:off x="8315313" y="4180490"/>
            <a:ext cx="373607" cy="373607"/>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5" name="TextBox 25"/>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6" name="Group 26"/>
          <p:cNvGrpSpPr/>
          <p:nvPr/>
        </p:nvGrpSpPr>
        <p:grpSpPr>
          <a:xfrm>
            <a:off x="7944228" y="7402839"/>
            <a:ext cx="373607" cy="373607"/>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8" name="TextBox 28"/>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9" name="Group 29"/>
          <p:cNvGrpSpPr/>
          <p:nvPr/>
        </p:nvGrpSpPr>
        <p:grpSpPr>
          <a:xfrm>
            <a:off x="8309460" y="5760481"/>
            <a:ext cx="373607" cy="37360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31" name="TextBox 31"/>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sp>
        <p:nvSpPr>
          <p:cNvPr id="32" name="Google Shape;129;p2">
            <a:extLst>
              <a:ext uri="{FF2B5EF4-FFF2-40B4-BE49-F238E27FC236}">
                <a16:creationId xmlns:a16="http://schemas.microsoft.com/office/drawing/2014/main" id="{D759D866-5D6C-F3C8-CAA2-BC9A9B27F8D5}"/>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4">
              <a:alphaModFix/>
            </a:blip>
            <a:stretch>
              <a:fillRect/>
            </a:stretch>
          </a:blipFill>
          <a:ln>
            <a:noFill/>
          </a:ln>
        </p:spPr>
        <p:txBody>
          <a:bodyPr/>
          <a:lstStyle/>
          <a:p>
            <a:endParaRPr lang="pl-PL"/>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656283" y="-2445901"/>
            <a:ext cx="15178802" cy="1517880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45DA0"/>
              </a:solidFill>
              <a:prstDash val="solid"/>
              <a:miter/>
            </a:ln>
          </p:spPr>
          <p:txBody>
            <a:bodyPr/>
            <a:lstStyle/>
            <a:p>
              <a:endParaRPr lang="pl-PL"/>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007842" y="-1797460"/>
            <a:ext cx="13881919" cy="1388191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060"/>
            </a:solidFill>
          </p:spPr>
          <p:txBody>
            <a:bodyPr/>
            <a:lstStyle/>
            <a:p>
              <a:endParaRPr lang="pl-PL" dirty="0"/>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028700" y="3389912"/>
            <a:ext cx="6839328" cy="3248646"/>
          </a:xfrm>
          <a:prstGeom prst="rect">
            <a:avLst/>
          </a:prstGeom>
        </p:spPr>
        <p:txBody>
          <a:bodyPr lIns="0" tIns="0" rIns="0" bIns="0" rtlCol="0" anchor="t">
            <a:spAutoFit/>
          </a:bodyPr>
          <a:lstStyle/>
          <a:p>
            <a:pPr algn="l">
              <a:lnSpc>
                <a:spcPts val="6413"/>
              </a:lnSpc>
            </a:pPr>
            <a:r>
              <a:rPr lang="en-US" sz="4580" dirty="0">
                <a:solidFill>
                  <a:srgbClr val="FDFDFD"/>
                </a:solidFill>
                <a:latin typeface="Open Sans Extra Bold"/>
                <a:ea typeface="Open Sans Extra Bold"/>
                <a:cs typeface="Open Sans Extra Bold"/>
                <a:sym typeface="Open Sans Extra Bold"/>
              </a:rPr>
              <a:t>5. What steps do you take to protect your devices?</a:t>
            </a:r>
          </a:p>
          <a:p>
            <a:pPr marL="0" lvl="0" indent="0" algn="l">
              <a:lnSpc>
                <a:spcPts val="6553"/>
              </a:lnSpc>
              <a:spcBef>
                <a:spcPct val="0"/>
              </a:spcBef>
            </a:pPr>
            <a:endParaRPr lang="en-US" sz="4580" dirty="0">
              <a:solidFill>
                <a:srgbClr val="FDFDFD"/>
              </a:solidFill>
              <a:latin typeface="Open Sans Extra Bold"/>
              <a:ea typeface="Open Sans Extra Bold"/>
              <a:cs typeface="Open Sans Extra Bold"/>
              <a:sym typeface="Open Sans Extra Bold"/>
            </a:endParaRPr>
          </a:p>
        </p:txBody>
      </p:sp>
      <p:sp>
        <p:nvSpPr>
          <p:cNvPr id="9" name="Freeform 9"/>
          <p:cNvSpPr/>
          <p:nvPr/>
        </p:nvSpPr>
        <p:spPr>
          <a:xfrm>
            <a:off x="8618101" y="1767991"/>
            <a:ext cx="1424256" cy="1424256"/>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0" name="TextBox 10"/>
          <p:cNvSpPr txBox="1"/>
          <p:nvPr/>
        </p:nvSpPr>
        <p:spPr>
          <a:xfrm>
            <a:off x="10280481" y="1934654"/>
            <a:ext cx="6176209" cy="1005205"/>
          </a:xfrm>
          <a:prstGeom prst="rect">
            <a:avLst/>
          </a:prstGeom>
        </p:spPr>
        <p:txBody>
          <a:bodyPr lIns="0" tIns="0" rIns="0" bIns="0" rtlCol="0" anchor="t">
            <a:spAutoFit/>
          </a:bodyPr>
          <a:lstStyle/>
          <a:p>
            <a:pPr algn="l">
              <a:lnSpc>
                <a:spcPts val="3919"/>
              </a:lnSpc>
            </a:pPr>
            <a:r>
              <a:rPr lang="en-US" sz="2799" spc="-55" dirty="0">
                <a:solidFill>
                  <a:srgbClr val="145DA0"/>
                </a:solidFill>
                <a:latin typeface="Poppins"/>
                <a:ea typeface="Poppins"/>
                <a:cs typeface="Poppins"/>
                <a:sym typeface="Poppins"/>
              </a:rPr>
              <a:t>I don't use any additional security features</a:t>
            </a:r>
          </a:p>
        </p:txBody>
      </p:sp>
      <p:sp>
        <p:nvSpPr>
          <p:cNvPr id="11" name="TextBox 11"/>
          <p:cNvSpPr txBox="1"/>
          <p:nvPr/>
        </p:nvSpPr>
        <p:spPr>
          <a:xfrm>
            <a:off x="8763159" y="2041203"/>
            <a:ext cx="1134140" cy="80163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a</a:t>
            </a:r>
          </a:p>
        </p:txBody>
      </p:sp>
      <p:sp>
        <p:nvSpPr>
          <p:cNvPr id="12" name="TextBox 12"/>
          <p:cNvSpPr txBox="1"/>
          <p:nvPr/>
        </p:nvSpPr>
        <p:spPr>
          <a:xfrm>
            <a:off x="10737523" y="4225750"/>
            <a:ext cx="6521777" cy="1475853"/>
          </a:xfrm>
          <a:prstGeom prst="rect">
            <a:avLst/>
          </a:prstGeom>
        </p:spPr>
        <p:txBody>
          <a:bodyPr lIns="0" tIns="0" rIns="0" bIns="0" rtlCol="0" anchor="t">
            <a:spAutoFit/>
          </a:bodyPr>
          <a:lstStyle/>
          <a:p>
            <a:pPr algn="l">
              <a:lnSpc>
                <a:spcPts val="3919"/>
              </a:lnSpc>
            </a:pPr>
            <a:r>
              <a:rPr lang="en-US" sz="2799" spc="-55" dirty="0">
                <a:solidFill>
                  <a:srgbClr val="145DA0"/>
                </a:solidFill>
                <a:latin typeface="Poppins"/>
                <a:ea typeface="Poppins"/>
                <a:cs typeface="Poppins"/>
                <a:sym typeface="Poppins"/>
              </a:rPr>
              <a:t>I have an antivirus installed and I update it regularly</a:t>
            </a:r>
          </a:p>
          <a:p>
            <a:pPr algn="l">
              <a:lnSpc>
                <a:spcPts val="3919"/>
              </a:lnSpc>
            </a:pPr>
            <a:endParaRPr lang="en-US" sz="2799" spc="-55" dirty="0">
              <a:solidFill>
                <a:srgbClr val="145DA0"/>
              </a:solidFill>
              <a:latin typeface="Poppins"/>
              <a:ea typeface="Poppins"/>
              <a:cs typeface="Poppins"/>
              <a:sym typeface="Poppins"/>
            </a:endParaRPr>
          </a:p>
        </p:txBody>
      </p:sp>
      <p:grpSp>
        <p:nvGrpSpPr>
          <p:cNvPr id="13" name="Group 13"/>
          <p:cNvGrpSpPr/>
          <p:nvPr/>
        </p:nvGrpSpPr>
        <p:grpSpPr>
          <a:xfrm>
            <a:off x="8998942" y="4095132"/>
            <a:ext cx="1424256" cy="1424256"/>
            <a:chOff x="0" y="0"/>
            <a:chExt cx="1899008" cy="1899008"/>
          </a:xfrm>
        </p:grpSpPr>
        <p:sp>
          <p:nvSpPr>
            <p:cNvPr id="14" name="Freeform 14"/>
            <p:cNvSpPr/>
            <p:nvPr/>
          </p:nvSpPr>
          <p:spPr>
            <a:xfrm>
              <a:off x="0" y="0"/>
              <a:ext cx="1899008" cy="1899008"/>
            </a:xfrm>
            <a:custGeom>
              <a:avLst/>
              <a:gdLst/>
              <a:ahLst/>
              <a:cxnLst/>
              <a:rect l="l" t="t" r="r" b="b"/>
              <a:pathLst>
                <a:path w="1899008" h="1899008">
                  <a:moveTo>
                    <a:pt x="0" y="0"/>
                  </a:moveTo>
                  <a:lnTo>
                    <a:pt x="1899008" y="0"/>
                  </a:lnTo>
                  <a:lnTo>
                    <a:pt x="1899008" y="1899008"/>
                  </a:lnTo>
                  <a:lnTo>
                    <a:pt x="0" y="189900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5" name="TextBox 15"/>
            <p:cNvSpPr txBox="1"/>
            <p:nvPr/>
          </p:nvSpPr>
          <p:spPr>
            <a:xfrm>
              <a:off x="193411" y="389683"/>
              <a:ext cx="1512186" cy="104344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b</a:t>
              </a:r>
            </a:p>
          </p:txBody>
        </p:sp>
      </p:grpSp>
      <p:grpSp>
        <p:nvGrpSpPr>
          <p:cNvPr id="16" name="Group 16"/>
          <p:cNvGrpSpPr/>
          <p:nvPr/>
        </p:nvGrpSpPr>
        <p:grpSpPr>
          <a:xfrm>
            <a:off x="8763159" y="6767162"/>
            <a:ext cx="1424256" cy="1424256"/>
            <a:chOff x="0" y="0"/>
            <a:chExt cx="1899008" cy="1899008"/>
          </a:xfrm>
        </p:grpSpPr>
        <p:sp>
          <p:nvSpPr>
            <p:cNvPr id="17" name="Freeform 17"/>
            <p:cNvSpPr/>
            <p:nvPr/>
          </p:nvSpPr>
          <p:spPr>
            <a:xfrm>
              <a:off x="0" y="0"/>
              <a:ext cx="1899008" cy="1899008"/>
            </a:xfrm>
            <a:custGeom>
              <a:avLst/>
              <a:gdLst/>
              <a:ahLst/>
              <a:cxnLst/>
              <a:rect l="l" t="t" r="r" b="b"/>
              <a:pathLst>
                <a:path w="1899008" h="1899008">
                  <a:moveTo>
                    <a:pt x="0" y="0"/>
                  </a:moveTo>
                  <a:lnTo>
                    <a:pt x="1899008" y="0"/>
                  </a:lnTo>
                  <a:lnTo>
                    <a:pt x="1899008" y="1899008"/>
                  </a:lnTo>
                  <a:lnTo>
                    <a:pt x="0" y="189900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pl-PL"/>
            </a:p>
          </p:txBody>
        </p:sp>
        <p:sp>
          <p:nvSpPr>
            <p:cNvPr id="18" name="TextBox 18"/>
            <p:cNvSpPr txBox="1"/>
            <p:nvPr/>
          </p:nvSpPr>
          <p:spPr>
            <a:xfrm>
              <a:off x="193411" y="389683"/>
              <a:ext cx="1512186" cy="1043442"/>
            </a:xfrm>
            <a:prstGeom prst="rect">
              <a:avLst/>
            </a:prstGeom>
          </p:spPr>
          <p:txBody>
            <a:bodyPr lIns="0" tIns="0" rIns="0" bIns="0" rtlCol="0" anchor="t">
              <a:spAutoFit/>
            </a:bodyPr>
            <a:lstStyle/>
            <a:p>
              <a:pPr marL="0" lvl="0" indent="0" algn="ctr">
                <a:lnSpc>
                  <a:spcPts val="6697"/>
                </a:lnSpc>
                <a:spcBef>
                  <a:spcPct val="0"/>
                </a:spcBef>
              </a:pPr>
              <a:r>
                <a:rPr lang="en-US" sz="4784">
                  <a:solidFill>
                    <a:srgbClr val="FDFDFD"/>
                  </a:solidFill>
                  <a:latin typeface="Open Sans Extra Bold"/>
                  <a:ea typeface="Open Sans Extra Bold"/>
                  <a:cs typeface="Open Sans Extra Bold"/>
                  <a:sym typeface="Open Sans Extra Bold"/>
                </a:rPr>
                <a:t>c</a:t>
              </a:r>
            </a:p>
          </p:txBody>
        </p:sp>
      </p:grpSp>
      <p:sp>
        <p:nvSpPr>
          <p:cNvPr id="19" name="TextBox 19"/>
          <p:cNvSpPr txBox="1"/>
          <p:nvPr/>
        </p:nvSpPr>
        <p:spPr>
          <a:xfrm>
            <a:off x="10425540" y="7035923"/>
            <a:ext cx="6552398" cy="1550040"/>
          </a:xfrm>
          <a:prstGeom prst="rect">
            <a:avLst/>
          </a:prstGeom>
        </p:spPr>
        <p:txBody>
          <a:bodyPr lIns="0" tIns="0" rIns="0" bIns="0" rtlCol="0" anchor="t">
            <a:spAutoFit/>
          </a:bodyPr>
          <a:lstStyle/>
          <a:p>
            <a:pPr algn="l">
              <a:lnSpc>
                <a:spcPts val="4060"/>
              </a:lnSpc>
            </a:pPr>
            <a:r>
              <a:rPr lang="en-US" sz="2900" spc="-58" dirty="0">
                <a:solidFill>
                  <a:srgbClr val="145DA0"/>
                </a:solidFill>
                <a:latin typeface="Poppins"/>
                <a:ea typeface="Poppins"/>
                <a:cs typeface="Poppins"/>
                <a:sym typeface="Poppins"/>
              </a:rPr>
              <a:t>I use an antivirus, update my software, and use a password manager</a:t>
            </a:r>
          </a:p>
        </p:txBody>
      </p:sp>
      <p:grpSp>
        <p:nvGrpSpPr>
          <p:cNvPr id="20" name="Group 20"/>
          <p:cNvGrpSpPr/>
          <p:nvPr/>
        </p:nvGrpSpPr>
        <p:grpSpPr>
          <a:xfrm>
            <a:off x="7905455" y="2656032"/>
            <a:ext cx="373607" cy="37360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2" name="TextBox 22"/>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3" name="Group 23"/>
          <p:cNvGrpSpPr/>
          <p:nvPr/>
        </p:nvGrpSpPr>
        <p:grpSpPr>
          <a:xfrm>
            <a:off x="8315313" y="4180490"/>
            <a:ext cx="373607" cy="373607"/>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5" name="TextBox 25"/>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6" name="Group 26"/>
          <p:cNvGrpSpPr/>
          <p:nvPr/>
        </p:nvGrpSpPr>
        <p:grpSpPr>
          <a:xfrm>
            <a:off x="7944228" y="7402839"/>
            <a:ext cx="373607" cy="373607"/>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28" name="TextBox 28"/>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29" name="Group 29"/>
          <p:cNvGrpSpPr/>
          <p:nvPr/>
        </p:nvGrpSpPr>
        <p:grpSpPr>
          <a:xfrm>
            <a:off x="8309460" y="5760481"/>
            <a:ext cx="373607" cy="37360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txBody>
            <a:bodyPr/>
            <a:lstStyle/>
            <a:p>
              <a:endParaRPr lang="pl-PL"/>
            </a:p>
          </p:txBody>
        </p:sp>
        <p:sp>
          <p:nvSpPr>
            <p:cNvPr id="31" name="TextBox 31"/>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sp>
        <p:nvSpPr>
          <p:cNvPr id="32" name="Google Shape;129;p2">
            <a:extLst>
              <a:ext uri="{FF2B5EF4-FFF2-40B4-BE49-F238E27FC236}">
                <a16:creationId xmlns:a16="http://schemas.microsoft.com/office/drawing/2014/main" id="{D7B9B0FA-B013-581F-4539-0E59C942E6EB}"/>
              </a:ext>
            </a:extLst>
          </p:cNvPr>
          <p:cNvSpPr/>
          <p:nvPr/>
        </p:nvSpPr>
        <p:spPr>
          <a:xfrm>
            <a:off x="16056650" y="0"/>
            <a:ext cx="2230770" cy="2276296"/>
          </a:xfrm>
          <a:custGeom>
            <a:avLst/>
            <a:gdLst/>
            <a:ahLst/>
            <a:cxnLst/>
            <a:rect l="l" t="t" r="r" b="b"/>
            <a:pathLst>
              <a:path w="3642074" h="3642074" extrusionOk="0">
                <a:moveTo>
                  <a:pt x="0" y="0"/>
                </a:moveTo>
                <a:lnTo>
                  <a:pt x="3642074" y="0"/>
                </a:lnTo>
                <a:lnTo>
                  <a:pt x="3642074" y="3642074"/>
                </a:lnTo>
                <a:lnTo>
                  <a:pt x="0" y="3642074"/>
                </a:lnTo>
                <a:lnTo>
                  <a:pt x="0" y="0"/>
                </a:lnTo>
                <a:close/>
              </a:path>
            </a:pathLst>
          </a:custGeom>
          <a:blipFill rotWithShape="1">
            <a:blip r:embed="rId4">
              <a:alphaModFix/>
            </a:blip>
            <a:stretch>
              <a:fillRect/>
            </a:stretch>
          </a:blipFill>
          <a:ln>
            <a:noFill/>
          </a:ln>
        </p:spPr>
        <p:txBody>
          <a:bodyPr/>
          <a:lstStyle/>
          <a:p>
            <a:endParaRPr lang="pl-PL"/>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TotalTime>
  <Words>2315</Words>
  <Application>Microsoft Office PowerPoint</Application>
  <PresentationFormat>Niestandardowy</PresentationFormat>
  <Paragraphs>206</Paragraphs>
  <Slides>29</Slides>
  <Notes>5</Notes>
  <HiddenSlides>0</HiddenSlides>
  <MMClips>0</MMClips>
  <ScaleCrop>false</ScaleCrop>
  <HeadingPairs>
    <vt:vector size="6" baseType="variant">
      <vt:variant>
        <vt:lpstr>Używane czcionki</vt:lpstr>
      </vt:variant>
      <vt:variant>
        <vt:i4>6</vt:i4>
      </vt:variant>
      <vt:variant>
        <vt:lpstr>Motyw</vt:lpstr>
      </vt:variant>
      <vt:variant>
        <vt:i4>2</vt:i4>
      </vt:variant>
      <vt:variant>
        <vt:lpstr>Tytuły slajdów</vt:lpstr>
      </vt:variant>
      <vt:variant>
        <vt:i4>29</vt:i4>
      </vt:variant>
    </vt:vector>
  </HeadingPairs>
  <TitlesOfParts>
    <vt:vector size="37" baseType="lpstr">
      <vt:lpstr>Open Sans Extra Bold</vt:lpstr>
      <vt:lpstr>Poppins</vt:lpstr>
      <vt:lpstr>Open Sans</vt:lpstr>
      <vt:lpstr>Open Sans ExtraBold</vt:lpstr>
      <vt:lpstr>Arial</vt:lpstr>
      <vt:lpstr>Calibri</vt:lpstr>
      <vt:lpstr>Office Theme</vt:lpstr>
      <vt:lpstr>1_Office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Lekcja 3 - Incydenty bezpieczeństwa cyfrowego  - prezentacja – kopia</dc:title>
  <cp:lastModifiedBy>Jadwiga Maj</cp:lastModifiedBy>
  <cp:revision>8</cp:revision>
  <dcterms:created xsi:type="dcterms:W3CDTF">2006-08-16T00:00:00Z</dcterms:created>
  <dcterms:modified xsi:type="dcterms:W3CDTF">2025-01-29T12:27:30Z</dcterms:modified>
  <dc:identifier>DAGWefyWSbE</dc:identifier>
</cp:coreProperties>
</file>