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8"/>
  </p:notesMasterIdLst>
  <p:sldIdLst>
    <p:sldId id="269" r:id="rId3"/>
    <p:sldId id="257" r:id="rId4"/>
    <p:sldId id="270" r:id="rId5"/>
    <p:sldId id="271" r:id="rId6"/>
    <p:sldId id="258" r:id="rId7"/>
    <p:sldId id="259" r:id="rId8"/>
    <p:sldId id="260" r:id="rId9"/>
    <p:sldId id="261" r:id="rId10"/>
    <p:sldId id="262" r:id="rId11"/>
    <p:sldId id="263" r:id="rId12"/>
    <p:sldId id="264" r:id="rId13"/>
    <p:sldId id="265" r:id="rId14"/>
    <p:sldId id="266" r:id="rId15"/>
    <p:sldId id="267" r:id="rId16"/>
    <p:sldId id="280" r:id="rId17"/>
  </p:sldIdLst>
  <p:sldSz cx="18288000" cy="10287000"/>
  <p:notesSz cx="6858000" cy="9144000"/>
  <p:embeddedFontLst>
    <p:embeddedFont>
      <p:font typeface="Open Sans" panose="020B0606030504020204" pitchFamily="34" charset="0"/>
      <p:regular r:id="rId19"/>
      <p:bold r:id="rId20"/>
      <p:italic r:id="rId21"/>
      <p:boldItalic r:id="rId22"/>
    </p:embeddedFont>
    <p:embeddedFont>
      <p:font typeface="Open Sans Extra Bold" panose="020B0604020202020204" charset="0"/>
      <p:regular r:id="rId23"/>
    </p:embeddedFont>
    <p:embeddedFont>
      <p:font typeface="Open Sans ExtraBold" panose="020B0906030804020204" pitchFamily="34" charset="0"/>
      <p:bold r:id="rId24"/>
      <p:boldItalic r:id="rId25"/>
    </p:embeddedFont>
    <p:embeddedFont>
      <p:font typeface="Poppins" panose="00000500000000000000" pitchFamily="2" charset="-18"/>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1138" y="2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41DD65-0A77-4AAD-9E57-56E08403C4DA}" type="datetimeFigureOut">
              <a:rPr lang="pl-PL" smtClean="0"/>
              <a:t>29.01.2025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18189-88F2-4CA7-8D1D-3043D48D3626}" type="slidenum">
              <a:rPr lang="pl-PL" smtClean="0"/>
              <a:t>‹#›</a:t>
            </a:fld>
            <a:endParaRPr lang="pl-PL"/>
          </a:p>
        </p:txBody>
      </p:sp>
    </p:spTree>
    <p:extLst>
      <p:ext uri="{BB962C8B-B14F-4D97-AF65-F5344CB8AC3E}">
        <p14:creationId xmlns:p14="http://schemas.microsoft.com/office/powerpoint/2010/main" val="1602678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77243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67785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66148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59333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60786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9563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85352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3"/>
          <p:cNvSpPr>
            <a:spLocks noGrp="1"/>
          </p:cNvSpPr>
          <p:nvPr>
            <p:ph type="pic" idx="2"/>
          </p:nvPr>
        </p:nvSpPr>
        <p:spPr>
          <a:xfrm>
            <a:off x="1792288" y="612775"/>
            <a:ext cx="5486400" cy="4114800"/>
          </a:xfrm>
          <a:prstGeom prst="rect">
            <a:avLst/>
          </a:prstGeom>
          <a:noFill/>
          <a:ln>
            <a:noFill/>
          </a:ln>
        </p:spPr>
      </p:sp>
      <p:sp>
        <p:nvSpPr>
          <p:cNvPr id="64" name="Google Shape;64;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0818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81152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7113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139306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391331" y="3298747"/>
            <a:ext cx="9858000" cy="4859535"/>
          </a:xfrm>
          <a:prstGeom prst="rect">
            <a:avLst/>
          </a:prstGeom>
          <a:noFill/>
          <a:ln>
            <a:noFill/>
          </a:ln>
        </p:spPr>
        <p:txBody>
          <a:bodyPr spcFirstLastPara="1" wrap="square" lIns="0" tIns="0" rIns="0" bIns="0" anchor="t" anchorCtr="0">
            <a:spAutoFit/>
          </a:bodyPr>
          <a:lstStyle/>
          <a:p>
            <a:pPr>
              <a:lnSpc>
                <a:spcPct val="140006"/>
              </a:lnSpc>
              <a:buClr>
                <a:srgbClr val="000000"/>
              </a:buClr>
            </a:pPr>
            <a:r>
              <a:rPr kumimoji="0" lang="en-US" sz="9156" b="0" i="0" u="none" strike="noStrike" kern="0" cap="none" spc="0" normalizeH="0" baseline="0" noProof="0" dirty="0">
                <a:ln>
                  <a:noFill/>
                </a:ln>
                <a:solidFill>
                  <a:srgbClr val="051D40"/>
                </a:solidFill>
                <a:effectLst/>
                <a:uLnTx/>
                <a:uFillTx/>
                <a:latin typeface="Open Sans ExtraBold"/>
                <a:ea typeface="Open Sans ExtraBold"/>
                <a:cs typeface="Open Sans ExtraBold"/>
                <a:sym typeface="Open Sans ExtraBold"/>
              </a:rPr>
              <a:t>Lesson </a:t>
            </a:r>
            <a:r>
              <a:rPr kumimoji="0" lang="pl-PL" sz="9156" b="0" i="0" u="none" strike="noStrike" kern="0" cap="none" spc="0" normalizeH="0" baseline="0" noProof="0" dirty="0">
                <a:ln>
                  <a:noFill/>
                </a:ln>
                <a:solidFill>
                  <a:srgbClr val="051D40"/>
                </a:solidFill>
                <a:effectLst/>
                <a:uLnTx/>
                <a:uFillTx/>
                <a:latin typeface="Open Sans ExtraBold"/>
                <a:ea typeface="Open Sans ExtraBold"/>
                <a:cs typeface="Open Sans ExtraBold"/>
                <a:sym typeface="Open Sans ExtraBold"/>
              </a:rPr>
              <a:t>4</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lang="en-US" sz="6000" dirty="0">
                <a:solidFill>
                  <a:srgbClr val="051D40"/>
                </a:solidFill>
                <a:latin typeface="Open Sans Extra Bold"/>
                <a:ea typeface="Open Sans Extra Bold"/>
                <a:cs typeface="Open Sans Extra Bold"/>
                <a:sym typeface="Open Sans Extra Bold"/>
              </a:rPr>
              <a:t>Cyberbullying</a:t>
            </a:r>
          </a:p>
          <a:p>
            <a:pPr>
              <a:lnSpc>
                <a:spcPct val="140006"/>
              </a:lnSpc>
              <a:buClr>
                <a:srgbClr val="000000"/>
              </a:buClr>
            </a:pPr>
            <a:endParaRPr lang="en-US" sz="6000" dirty="0">
              <a:solidFill>
                <a:srgbClr val="051D40"/>
              </a:solidFill>
              <a:latin typeface="Open Sans Extra Bold"/>
              <a:ea typeface="Open Sans Extra Bold"/>
              <a:cs typeface="Open Sans Extra Bold"/>
              <a:sym typeface="Open Sans Extra Bold"/>
            </a:endParaRPr>
          </a:p>
          <a:p>
            <a:pPr marL="0" marR="0" lvl="0" indent="0" algn="l" defTabSz="914400" rtl="0" eaLnBrk="1" fontAlgn="auto" latinLnBrk="0" hangingPunct="1">
              <a:lnSpc>
                <a:spcPct val="140006"/>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5" name="Google Shape;85;p1"/>
          <p:cNvSpPr/>
          <p:nvPr/>
        </p:nvSpPr>
        <p:spPr>
          <a:xfrm>
            <a:off x="8757394" y="7522582"/>
            <a:ext cx="8779632" cy="1733977"/>
          </a:xfrm>
          <a:custGeom>
            <a:avLst/>
            <a:gdLst/>
            <a:ahLst/>
            <a:cxnLst/>
            <a:rect l="l" t="t" r="r" b="b"/>
            <a:pathLst>
              <a:path w="8779632" h="1733977" extrusionOk="0">
                <a:moveTo>
                  <a:pt x="0" y="0"/>
                </a:moveTo>
                <a:lnTo>
                  <a:pt x="8779632" y="0"/>
                </a:lnTo>
                <a:lnTo>
                  <a:pt x="8779632" y="1733977"/>
                </a:lnTo>
                <a:lnTo>
                  <a:pt x="0" y="1733977"/>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1"/>
          <p:cNvSpPr txBox="1"/>
          <p:nvPr/>
        </p:nvSpPr>
        <p:spPr>
          <a:xfrm>
            <a:off x="1429681" y="6898423"/>
            <a:ext cx="5969760" cy="1000274"/>
          </a:xfrm>
          <a:prstGeom prst="rect">
            <a:avLst/>
          </a:prstGeom>
          <a:noFill/>
          <a:ln>
            <a:noFill/>
          </a:ln>
        </p:spPr>
        <p:txBody>
          <a:bodyPr spcFirstLastPara="1" wrap="square" lIns="0" tIns="0" rIns="0" bIns="0" anchor="t" anchorCtr="0">
            <a:spAutoFit/>
          </a:bodyPr>
          <a:lstStyle/>
          <a:p>
            <a:pPr algn="l">
              <a:lnSpc>
                <a:spcPts val="3855"/>
              </a:lnSpc>
              <a:spcBef>
                <a:spcPct val="0"/>
              </a:spcBef>
            </a:pPr>
            <a:r>
              <a:rPr lang="en-US" sz="2753" spc="-55" dirty="0">
                <a:solidFill>
                  <a:srgbClr val="051D40"/>
                </a:solidFill>
                <a:latin typeface="Poppins"/>
                <a:ea typeface="Poppins"/>
                <a:cs typeface="Poppins"/>
                <a:sym typeface="Poppins"/>
              </a:rPr>
              <a:t>Recognizing and Addressing Harmful Online Behavior</a:t>
            </a:r>
          </a:p>
        </p:txBody>
      </p:sp>
      <p:sp>
        <p:nvSpPr>
          <p:cNvPr id="88" name="Google Shape;88;p1"/>
          <p:cNvSpPr/>
          <p:nvPr/>
        </p:nvSpPr>
        <p:spPr>
          <a:xfrm>
            <a:off x="601458" y="196896"/>
            <a:ext cx="3642074" cy="3642074"/>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9" name="Google Shape;89;p1"/>
          <p:cNvGrpSpPr/>
          <p:nvPr/>
        </p:nvGrpSpPr>
        <p:grpSpPr>
          <a:xfrm>
            <a:off x="259882" y="8981095"/>
            <a:ext cx="7747239" cy="1233491"/>
            <a:chOff x="0" y="0"/>
            <a:chExt cx="2776390" cy="442048"/>
          </a:xfrm>
        </p:grpSpPr>
        <p:sp>
          <p:nvSpPr>
            <p:cNvPr id="90" name="Google Shape;90;p1"/>
            <p:cNvSpPr/>
            <p:nvPr/>
          </p:nvSpPr>
          <p:spPr>
            <a:xfrm>
              <a:off x="0" y="0"/>
              <a:ext cx="2776390" cy="442048"/>
            </a:xfrm>
            <a:custGeom>
              <a:avLst/>
              <a:gdLst/>
              <a:ahLst/>
              <a:cxnLst/>
              <a:rect l="l" t="t" r="r" b="b"/>
              <a:pathLst>
                <a:path w="2776390" h="442048" extrusionOk="0">
                  <a:moveTo>
                    <a:pt x="0" y="0"/>
                  </a:moveTo>
                  <a:lnTo>
                    <a:pt x="2776390" y="0"/>
                  </a:lnTo>
                  <a:lnTo>
                    <a:pt x="2776390" y="442048"/>
                  </a:lnTo>
                  <a:lnTo>
                    <a:pt x="0" y="442048"/>
                  </a:lnTo>
                  <a:close/>
                </a:path>
              </a:pathLst>
            </a:custGeom>
            <a:solidFill>
              <a:srgbClr val="FFFFFF"/>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1"/>
            <p:cNvSpPr txBox="1"/>
            <p:nvPr/>
          </p:nvSpPr>
          <p:spPr>
            <a:xfrm>
              <a:off x="0" y="38100"/>
              <a:ext cx="2776390" cy="403948"/>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99" b="1" i="0" u="none" strike="noStrike" kern="0" cap="none" spc="0" normalizeH="0" baseline="0" noProof="0">
                  <a:ln>
                    <a:noFill/>
                  </a:ln>
                  <a:solidFill>
                    <a:srgbClr val="FFFFFF"/>
                  </a:solidFill>
                  <a:effectLst/>
                  <a:uLnTx/>
                  <a:uFillTx/>
                  <a:latin typeface="Open Sans"/>
                  <a:ea typeface="Open Sans"/>
                  <a:cs typeface="Open Sans"/>
                  <a:sym typeface="Open Sans"/>
                </a:rPr>
                <a:t>WZMACNIACZ:</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99" b="1" i="0" u="none" strike="noStrike" kern="0" cap="none" spc="0" normalizeH="0" baseline="0" noProof="0">
                  <a:ln>
                    <a:noFill/>
                  </a:ln>
                  <a:solidFill>
                    <a:srgbClr val="FFFFFF"/>
                  </a:solidFill>
                  <a:effectLst/>
                  <a:uLnTx/>
                  <a:uFillTx/>
                  <a:latin typeface="Open Sans"/>
                  <a:ea typeface="Open Sans"/>
                  <a:cs typeface="Open Sans"/>
                  <a:sym typeface="Open Sans"/>
                </a:rPr>
                <a:t>LEWADER: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2" name="Google Shape;92;p1"/>
          <p:cNvSpPr/>
          <p:nvPr/>
        </p:nvSpPr>
        <p:spPr>
          <a:xfrm>
            <a:off x="5165365" y="9238564"/>
            <a:ext cx="615739" cy="566736"/>
          </a:xfrm>
          <a:custGeom>
            <a:avLst/>
            <a:gdLst/>
            <a:ahLst/>
            <a:cxnLst/>
            <a:rect l="l" t="t" r="r" b="b"/>
            <a:pathLst>
              <a:path w="615739" h="566736" extrusionOk="0">
                <a:moveTo>
                  <a:pt x="0" y="0"/>
                </a:moveTo>
                <a:lnTo>
                  <a:pt x="615739" y="0"/>
                </a:lnTo>
                <a:lnTo>
                  <a:pt x="615739" y="566736"/>
                </a:lnTo>
                <a:lnTo>
                  <a:pt x="0" y="566736"/>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1"/>
          <p:cNvSpPr/>
          <p:nvPr/>
        </p:nvSpPr>
        <p:spPr>
          <a:xfrm>
            <a:off x="5899074" y="9085457"/>
            <a:ext cx="1221622" cy="872950"/>
          </a:xfrm>
          <a:custGeom>
            <a:avLst/>
            <a:gdLst/>
            <a:ahLst/>
            <a:cxnLst/>
            <a:rect l="l" t="t" r="r" b="b"/>
            <a:pathLst>
              <a:path w="1221622" h="872950" extrusionOk="0">
                <a:moveTo>
                  <a:pt x="0" y="0"/>
                </a:moveTo>
                <a:lnTo>
                  <a:pt x="1221621" y="0"/>
                </a:lnTo>
                <a:lnTo>
                  <a:pt x="1221621" y="872951"/>
                </a:lnTo>
                <a:lnTo>
                  <a:pt x="0" y="872951"/>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1"/>
          <p:cNvSpPr/>
          <p:nvPr/>
        </p:nvSpPr>
        <p:spPr>
          <a:xfrm>
            <a:off x="2718938" y="9261192"/>
            <a:ext cx="1958852" cy="521491"/>
          </a:xfrm>
          <a:custGeom>
            <a:avLst/>
            <a:gdLst/>
            <a:ahLst/>
            <a:cxnLst/>
            <a:rect l="l" t="t" r="r" b="b"/>
            <a:pathLst>
              <a:path w="1958852" h="521491" extrusionOk="0">
                <a:moveTo>
                  <a:pt x="0" y="0"/>
                </a:moveTo>
                <a:lnTo>
                  <a:pt x="1958852" y="0"/>
                </a:lnTo>
                <a:lnTo>
                  <a:pt x="1958852" y="521491"/>
                </a:lnTo>
                <a:lnTo>
                  <a:pt x="0" y="52149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1"/>
          <p:cNvSpPr txBox="1"/>
          <p:nvPr/>
        </p:nvSpPr>
        <p:spPr>
          <a:xfrm rot="-5400000">
            <a:off x="4519862" y="9511751"/>
            <a:ext cx="829481" cy="17216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50"/>
              </a:lnSpc>
              <a:spcBef>
                <a:spcPts val="0"/>
              </a:spcBef>
              <a:spcAft>
                <a:spcPts val="0"/>
              </a:spcAft>
              <a:buClr>
                <a:srgbClr val="000000"/>
              </a:buClr>
              <a:buSzTx/>
              <a:buFont typeface="Arial"/>
              <a:buNone/>
              <a:tabLst/>
              <a:defRPr/>
            </a:pPr>
            <a:r>
              <a:rPr kumimoji="0" lang="en-US" sz="799" b="1" i="0" u="none" strike="noStrike" kern="0" cap="none" spc="0" normalizeH="0" baseline="0" noProof="0" dirty="0">
                <a:ln>
                  <a:noFill/>
                </a:ln>
                <a:solidFill>
                  <a:srgbClr val="000000"/>
                </a:solidFill>
                <a:effectLst/>
                <a:uLnTx/>
                <a:uFillTx/>
                <a:latin typeface="Open Sans"/>
                <a:ea typeface="Open Sans"/>
                <a:cs typeface="Open Sans"/>
                <a:sym typeface="Open Sans"/>
              </a:rPr>
              <a:t>PART</a:t>
            </a:r>
            <a:r>
              <a:rPr kumimoji="0" lang="pl-PL" sz="799" b="1" i="0" u="none" strike="noStrike" kern="0" cap="none" spc="0" normalizeH="0" baseline="0" noProof="0" dirty="0">
                <a:ln>
                  <a:noFill/>
                </a:ln>
                <a:solidFill>
                  <a:srgbClr val="000000"/>
                </a:solidFill>
                <a:effectLst/>
                <a:uLnTx/>
                <a:uFillTx/>
                <a:latin typeface="Open Sans"/>
                <a:ea typeface="Open Sans"/>
                <a:cs typeface="Open Sans"/>
                <a:sym typeface="Open Sans"/>
              </a:rPr>
              <a:t>NERS</a:t>
            </a:r>
            <a:r>
              <a:rPr kumimoji="0" lang="en-US" sz="799" b="1" i="0" u="none" strike="noStrike" kern="0" cap="none" spc="0" normalizeH="0" baseline="0" noProof="0" dirty="0">
                <a:ln>
                  <a:noFill/>
                </a:ln>
                <a:solidFill>
                  <a:srgbClr val="000000"/>
                </a:solidFill>
                <a:effectLst/>
                <a:uLnTx/>
                <a:uFillTx/>
                <a:latin typeface="Open Sans"/>
                <a:ea typeface="Open Sans"/>
                <a:cs typeface="Open Sans"/>
                <a:sym typeface="Open Sans"/>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6" name="Google Shape;96;p1"/>
          <p:cNvSpPr txBox="1"/>
          <p:nvPr/>
        </p:nvSpPr>
        <p:spPr>
          <a:xfrm rot="-5400000">
            <a:off x="2341436" y="9566344"/>
            <a:ext cx="472480" cy="172163"/>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0050"/>
              </a:lnSpc>
              <a:spcBef>
                <a:spcPts val="0"/>
              </a:spcBef>
              <a:spcAft>
                <a:spcPts val="0"/>
              </a:spcAft>
              <a:buClr>
                <a:srgbClr val="000000"/>
              </a:buClr>
              <a:buSzTx/>
              <a:buFont typeface="Arial"/>
              <a:buNone/>
              <a:tabLst/>
              <a:defRPr/>
            </a:pPr>
            <a:r>
              <a:rPr kumimoji="0" lang="en-US" sz="799" b="1" i="0" u="none" strike="noStrike" kern="0" cap="none" spc="0" normalizeH="0" baseline="0" noProof="0" dirty="0">
                <a:ln>
                  <a:noFill/>
                </a:ln>
                <a:solidFill>
                  <a:srgbClr val="000000"/>
                </a:solidFill>
                <a:effectLst/>
                <a:uLnTx/>
                <a:uFillTx/>
                <a:latin typeface="Open Sans"/>
                <a:ea typeface="Open Sans"/>
                <a:cs typeface="Open Sans"/>
                <a:sym typeface="Open Sans"/>
              </a:rPr>
              <a:t>L</a:t>
            </a:r>
            <a:r>
              <a:rPr kumimoji="0" lang="pl-PL" sz="799" b="1" i="0" u="none" strike="noStrike" kern="0" cap="none" spc="0" normalizeH="0" baseline="0" noProof="0" dirty="0">
                <a:ln>
                  <a:noFill/>
                </a:ln>
                <a:solidFill>
                  <a:srgbClr val="000000"/>
                </a:solidFill>
                <a:effectLst/>
                <a:uLnTx/>
                <a:uFillTx/>
                <a:latin typeface="Open Sans"/>
                <a:ea typeface="Open Sans"/>
                <a:cs typeface="Open Sans"/>
                <a:sym typeface="Open Sans"/>
              </a:rPr>
              <a:t>EADER</a:t>
            </a:r>
            <a:r>
              <a:rPr kumimoji="0" lang="en-US" sz="799" b="1" i="0" u="none" strike="noStrike" kern="0" cap="none" spc="0" normalizeH="0" baseline="0" noProof="0" dirty="0">
                <a:ln>
                  <a:noFill/>
                </a:ln>
                <a:solidFill>
                  <a:srgbClr val="000000"/>
                </a:solidFill>
                <a:effectLst/>
                <a:uLnTx/>
                <a:uFillTx/>
                <a:latin typeface="Open Sans"/>
                <a:ea typeface="Open Sans"/>
                <a:cs typeface="Open Sans"/>
                <a:sym typeface="Open Sans"/>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98" name="Google Shape;98;p1"/>
          <p:cNvGrpSpPr/>
          <p:nvPr/>
        </p:nvGrpSpPr>
        <p:grpSpPr>
          <a:xfrm rot="5400000">
            <a:off x="15928467" y="1561271"/>
            <a:ext cx="1504489" cy="1337061"/>
            <a:chOff x="36828" y="54313"/>
            <a:chExt cx="739143" cy="656887"/>
          </a:xfrm>
        </p:grpSpPr>
        <p:sp>
          <p:nvSpPr>
            <p:cNvPr id="99" name="Google Shape;99;p1"/>
            <p:cNvSpPr/>
            <p:nvPr/>
          </p:nvSpPr>
          <p:spPr>
            <a:xfrm>
              <a:off x="36828" y="54313"/>
              <a:ext cx="739143" cy="656887"/>
            </a:xfrm>
            <a:custGeom>
              <a:avLst/>
              <a:gdLst/>
              <a:ahLst/>
              <a:cxnLst/>
              <a:rect l="l" t="t" r="r" b="b"/>
              <a:pathLst>
                <a:path w="739143" h="656887" extrusionOk="0">
                  <a:moveTo>
                    <a:pt x="416006" y="26947"/>
                  </a:moveTo>
                  <a:lnTo>
                    <a:pt x="729538" y="575627"/>
                  </a:lnTo>
                  <a:cubicBezTo>
                    <a:pt x="739144" y="592437"/>
                    <a:pt x="739075" y="613090"/>
                    <a:pt x="729357" y="629835"/>
                  </a:cubicBezTo>
                  <a:cubicBezTo>
                    <a:pt x="719639" y="646581"/>
                    <a:pt x="701742" y="656887"/>
                    <a:pt x="682381" y="656887"/>
                  </a:cubicBezTo>
                  <a:lnTo>
                    <a:pt x="56763" y="656887"/>
                  </a:lnTo>
                  <a:cubicBezTo>
                    <a:pt x="37402" y="656887"/>
                    <a:pt x="19505" y="646581"/>
                    <a:pt x="9787" y="629835"/>
                  </a:cubicBezTo>
                  <a:cubicBezTo>
                    <a:pt x="69" y="613090"/>
                    <a:pt x="0" y="592437"/>
                    <a:pt x="9606" y="575627"/>
                  </a:cubicBezTo>
                  <a:lnTo>
                    <a:pt x="323138" y="26947"/>
                  </a:lnTo>
                  <a:cubicBezTo>
                    <a:pt x="332660" y="10284"/>
                    <a:pt x="350380" y="0"/>
                    <a:pt x="369572" y="0"/>
                  </a:cubicBezTo>
                  <a:cubicBezTo>
                    <a:pt x="388764" y="0"/>
                    <a:pt x="406484" y="10284"/>
                    <a:pt x="416006" y="26947"/>
                  </a:cubicBezTo>
                  <a:close/>
                </a:path>
              </a:pathLst>
            </a:custGeom>
            <a:solidFill>
              <a:srgbClr val="1C94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1"/>
            <p:cNvSpPr txBox="1"/>
            <p:nvPr/>
          </p:nvSpPr>
          <p:spPr>
            <a:xfrm>
              <a:off x="127000" y="358775"/>
              <a:ext cx="558800" cy="301625"/>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88833"/>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1" name="Google Shape;101;p1"/>
          <p:cNvGrpSpPr/>
          <p:nvPr/>
        </p:nvGrpSpPr>
        <p:grpSpPr>
          <a:xfrm rot="5400000">
            <a:off x="16860591" y="169771"/>
            <a:ext cx="1504489" cy="1337061"/>
            <a:chOff x="36828" y="54313"/>
            <a:chExt cx="739143" cy="656887"/>
          </a:xfrm>
        </p:grpSpPr>
        <p:sp>
          <p:nvSpPr>
            <p:cNvPr id="102" name="Google Shape;102;p1"/>
            <p:cNvSpPr/>
            <p:nvPr/>
          </p:nvSpPr>
          <p:spPr>
            <a:xfrm>
              <a:off x="36828" y="54313"/>
              <a:ext cx="739143" cy="656887"/>
            </a:xfrm>
            <a:custGeom>
              <a:avLst/>
              <a:gdLst/>
              <a:ahLst/>
              <a:cxnLst/>
              <a:rect l="l" t="t" r="r" b="b"/>
              <a:pathLst>
                <a:path w="739143" h="656887" extrusionOk="0">
                  <a:moveTo>
                    <a:pt x="416006" y="26947"/>
                  </a:moveTo>
                  <a:lnTo>
                    <a:pt x="729538" y="575627"/>
                  </a:lnTo>
                  <a:cubicBezTo>
                    <a:pt x="739144" y="592437"/>
                    <a:pt x="739075" y="613090"/>
                    <a:pt x="729357" y="629835"/>
                  </a:cubicBezTo>
                  <a:cubicBezTo>
                    <a:pt x="719639" y="646581"/>
                    <a:pt x="701742" y="656887"/>
                    <a:pt x="682381" y="656887"/>
                  </a:cubicBezTo>
                  <a:lnTo>
                    <a:pt x="56763" y="656887"/>
                  </a:lnTo>
                  <a:cubicBezTo>
                    <a:pt x="37402" y="656887"/>
                    <a:pt x="19505" y="646581"/>
                    <a:pt x="9787" y="629835"/>
                  </a:cubicBezTo>
                  <a:cubicBezTo>
                    <a:pt x="69" y="613090"/>
                    <a:pt x="0" y="592437"/>
                    <a:pt x="9606" y="575627"/>
                  </a:cubicBezTo>
                  <a:lnTo>
                    <a:pt x="323138" y="26947"/>
                  </a:lnTo>
                  <a:cubicBezTo>
                    <a:pt x="332660" y="10284"/>
                    <a:pt x="350380" y="0"/>
                    <a:pt x="369572" y="0"/>
                  </a:cubicBezTo>
                  <a:cubicBezTo>
                    <a:pt x="388764" y="0"/>
                    <a:pt x="406484" y="10284"/>
                    <a:pt x="416006" y="26947"/>
                  </a:cubicBezTo>
                  <a:close/>
                </a:path>
              </a:pathLst>
            </a:custGeom>
            <a:solidFill>
              <a:srgbClr val="2C53AB"/>
            </a:solidFill>
            <a:ln w="38100" cap="sq" cmpd="sng">
              <a:solidFill>
                <a:srgbClr val="2C53AB"/>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1"/>
            <p:cNvSpPr txBox="1"/>
            <p:nvPr/>
          </p:nvSpPr>
          <p:spPr>
            <a:xfrm>
              <a:off x="127000" y="358775"/>
              <a:ext cx="558800" cy="301625"/>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88833"/>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4" name="Google Shape;104;p1"/>
          <p:cNvGrpSpPr/>
          <p:nvPr/>
        </p:nvGrpSpPr>
        <p:grpSpPr>
          <a:xfrm rot="-5400000">
            <a:off x="15388322" y="137907"/>
            <a:ext cx="1489496" cy="1326006"/>
            <a:chOff x="40511" y="59744"/>
            <a:chExt cx="731777" cy="651456"/>
          </a:xfrm>
        </p:grpSpPr>
        <p:sp>
          <p:nvSpPr>
            <p:cNvPr id="105" name="Google Shape;105;p1"/>
            <p:cNvSpPr/>
            <p:nvPr/>
          </p:nvSpPr>
          <p:spPr>
            <a:xfrm>
              <a:off x="40511" y="59744"/>
              <a:ext cx="731777" cy="651456"/>
            </a:xfrm>
            <a:custGeom>
              <a:avLst/>
              <a:gdLst/>
              <a:ahLst/>
              <a:cxnLst/>
              <a:rect l="l" t="t" r="r" b="b"/>
              <a:pathLst>
                <a:path w="731777" h="651456" extrusionOk="0">
                  <a:moveTo>
                    <a:pt x="416967" y="29642"/>
                  </a:moveTo>
                  <a:lnTo>
                    <a:pt x="721211" y="562070"/>
                  </a:lnTo>
                  <a:cubicBezTo>
                    <a:pt x="731778" y="580561"/>
                    <a:pt x="731702" y="603279"/>
                    <a:pt x="721012" y="621699"/>
                  </a:cubicBezTo>
                  <a:cubicBezTo>
                    <a:pt x="710323" y="640119"/>
                    <a:pt x="690636" y="651456"/>
                    <a:pt x="669339" y="651456"/>
                  </a:cubicBezTo>
                  <a:lnTo>
                    <a:pt x="62439" y="651456"/>
                  </a:lnTo>
                  <a:cubicBezTo>
                    <a:pt x="41142" y="651456"/>
                    <a:pt x="21455" y="640119"/>
                    <a:pt x="10766" y="621699"/>
                  </a:cubicBezTo>
                  <a:cubicBezTo>
                    <a:pt x="76" y="603279"/>
                    <a:pt x="0" y="580561"/>
                    <a:pt x="10567" y="562070"/>
                  </a:cubicBezTo>
                  <a:lnTo>
                    <a:pt x="314811" y="29642"/>
                  </a:lnTo>
                  <a:cubicBezTo>
                    <a:pt x="325285" y="11312"/>
                    <a:pt x="344778" y="0"/>
                    <a:pt x="365889" y="0"/>
                  </a:cubicBezTo>
                  <a:cubicBezTo>
                    <a:pt x="387000" y="0"/>
                    <a:pt x="406493" y="11312"/>
                    <a:pt x="416967" y="29642"/>
                  </a:cubicBezTo>
                  <a:close/>
                </a:path>
              </a:pathLst>
            </a:custGeom>
            <a:solidFill>
              <a:srgbClr val="FFFFFF"/>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1"/>
            <p:cNvSpPr txBox="1"/>
            <p:nvPr/>
          </p:nvSpPr>
          <p:spPr>
            <a:xfrm>
              <a:off x="127000" y="358775"/>
              <a:ext cx="558800" cy="301625"/>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88833"/>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7" name="Google Shape;107;p1"/>
          <p:cNvGrpSpPr/>
          <p:nvPr/>
        </p:nvGrpSpPr>
        <p:grpSpPr>
          <a:xfrm rot="5400000">
            <a:off x="16912982" y="2811191"/>
            <a:ext cx="1504489" cy="1337061"/>
            <a:chOff x="36828" y="54313"/>
            <a:chExt cx="739143" cy="656887"/>
          </a:xfrm>
        </p:grpSpPr>
        <p:sp>
          <p:nvSpPr>
            <p:cNvPr id="108" name="Google Shape;108;p1"/>
            <p:cNvSpPr/>
            <p:nvPr/>
          </p:nvSpPr>
          <p:spPr>
            <a:xfrm>
              <a:off x="36828" y="54313"/>
              <a:ext cx="739143" cy="656887"/>
            </a:xfrm>
            <a:custGeom>
              <a:avLst/>
              <a:gdLst/>
              <a:ahLst/>
              <a:cxnLst/>
              <a:rect l="l" t="t" r="r" b="b"/>
              <a:pathLst>
                <a:path w="739143" h="656887" extrusionOk="0">
                  <a:moveTo>
                    <a:pt x="416006" y="26947"/>
                  </a:moveTo>
                  <a:lnTo>
                    <a:pt x="729538" y="575627"/>
                  </a:lnTo>
                  <a:cubicBezTo>
                    <a:pt x="739144" y="592437"/>
                    <a:pt x="739075" y="613090"/>
                    <a:pt x="729357" y="629835"/>
                  </a:cubicBezTo>
                  <a:cubicBezTo>
                    <a:pt x="719639" y="646581"/>
                    <a:pt x="701742" y="656887"/>
                    <a:pt x="682381" y="656887"/>
                  </a:cubicBezTo>
                  <a:lnTo>
                    <a:pt x="56763" y="656887"/>
                  </a:lnTo>
                  <a:cubicBezTo>
                    <a:pt x="37402" y="656887"/>
                    <a:pt x="19505" y="646581"/>
                    <a:pt x="9787" y="629835"/>
                  </a:cubicBezTo>
                  <a:cubicBezTo>
                    <a:pt x="69" y="613090"/>
                    <a:pt x="0" y="592437"/>
                    <a:pt x="9606" y="575627"/>
                  </a:cubicBezTo>
                  <a:lnTo>
                    <a:pt x="323138" y="26947"/>
                  </a:lnTo>
                  <a:cubicBezTo>
                    <a:pt x="332660" y="10284"/>
                    <a:pt x="350380" y="0"/>
                    <a:pt x="369572" y="0"/>
                  </a:cubicBezTo>
                  <a:cubicBezTo>
                    <a:pt x="388764" y="0"/>
                    <a:pt x="406484" y="10284"/>
                    <a:pt x="416006" y="26947"/>
                  </a:cubicBezTo>
                  <a:close/>
                </a:path>
              </a:pathLst>
            </a:custGeom>
            <a:solidFill>
              <a:srgbClr val="5682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1"/>
            <p:cNvSpPr txBox="1"/>
            <p:nvPr/>
          </p:nvSpPr>
          <p:spPr>
            <a:xfrm>
              <a:off x="127000" y="358775"/>
              <a:ext cx="558800" cy="301625"/>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88833"/>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10" name="Google Shape;110;p1"/>
          <p:cNvSpPr/>
          <p:nvPr/>
        </p:nvSpPr>
        <p:spPr>
          <a:xfrm>
            <a:off x="8018075" y="5261700"/>
            <a:ext cx="10258200" cy="5025300"/>
          </a:xfrm>
          <a:prstGeom prst="rtTriangle">
            <a:avLst/>
          </a:prstGeom>
          <a:solidFill>
            <a:srgbClr val="051D4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51D40"/>
              </a:solidFill>
              <a:effectLst/>
              <a:highlight>
                <a:srgbClr val="051D40"/>
              </a:highlight>
              <a:uLnTx/>
              <a:uFillTx/>
              <a:latin typeface="Calibri"/>
              <a:ea typeface="Calibri"/>
              <a:cs typeface="Calibri"/>
              <a:sym typeface="Calibri"/>
            </a:endParaRPr>
          </a:p>
        </p:txBody>
      </p:sp>
      <p:sp>
        <p:nvSpPr>
          <p:cNvPr id="5" name="pole tekstowe 4">
            <a:extLst>
              <a:ext uri="{FF2B5EF4-FFF2-40B4-BE49-F238E27FC236}">
                <a16:creationId xmlns:a16="http://schemas.microsoft.com/office/drawing/2014/main" id="{570F5FCD-03E3-D56A-FBDA-852C47A84BF8}"/>
              </a:ext>
            </a:extLst>
          </p:cNvPr>
          <p:cNvSpPr txBox="1"/>
          <p:nvPr/>
        </p:nvSpPr>
        <p:spPr>
          <a:xfrm>
            <a:off x="4584247" y="4679369"/>
            <a:ext cx="916849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8" name="Group 8">
            <a:extLst>
              <a:ext uri="{FF2B5EF4-FFF2-40B4-BE49-F238E27FC236}">
                <a16:creationId xmlns:a16="http://schemas.microsoft.com/office/drawing/2014/main" id="{887EA054-7627-6B1B-10C2-804E7FD24BFE}"/>
              </a:ext>
            </a:extLst>
          </p:cNvPr>
          <p:cNvGrpSpPr>
            <a:grpSpLocks noChangeAspect="1"/>
          </p:cNvGrpSpPr>
          <p:nvPr/>
        </p:nvGrpSpPr>
        <p:grpSpPr>
          <a:xfrm>
            <a:off x="8264566" y="3143200"/>
            <a:ext cx="9146584" cy="5246370"/>
            <a:chOff x="0" y="0"/>
            <a:chExt cx="7981950" cy="4578350"/>
          </a:xfrm>
        </p:grpSpPr>
        <p:sp>
          <p:nvSpPr>
            <p:cNvPr id="9" name="Freeform 9">
              <a:extLst>
                <a:ext uri="{FF2B5EF4-FFF2-40B4-BE49-F238E27FC236}">
                  <a16:creationId xmlns:a16="http://schemas.microsoft.com/office/drawing/2014/main" id="{BB8E0457-FD29-D875-6832-D3B86E35C7C5}"/>
                </a:ext>
              </a:extLst>
            </p:cNvPr>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242424"/>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Freeform 10">
              <a:extLst>
                <a:ext uri="{FF2B5EF4-FFF2-40B4-BE49-F238E27FC236}">
                  <a16:creationId xmlns:a16="http://schemas.microsoft.com/office/drawing/2014/main" id="{87451D60-68C5-3C37-DF92-E716E0B2A18B}"/>
                </a:ext>
              </a:extLst>
            </p:cNvPr>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Freeform 11">
              <a:extLst>
                <a:ext uri="{FF2B5EF4-FFF2-40B4-BE49-F238E27FC236}">
                  <a16:creationId xmlns:a16="http://schemas.microsoft.com/office/drawing/2014/main" id="{9CEACCDA-2DA9-98F9-4166-7FC9E8934EC9}"/>
                </a:ext>
              </a:extLst>
            </p:cNvPr>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Freeform 12">
              <a:extLst>
                <a:ext uri="{FF2B5EF4-FFF2-40B4-BE49-F238E27FC236}">
                  <a16:creationId xmlns:a16="http://schemas.microsoft.com/office/drawing/2014/main" id="{1FD68F28-5C19-9D40-DCCD-F7E6B7E1E262}"/>
                </a:ext>
              </a:extLst>
            </p:cNvPr>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 name="Obraz 2">
            <a:extLst>
              <a:ext uri="{FF2B5EF4-FFF2-40B4-BE49-F238E27FC236}">
                <a16:creationId xmlns:a16="http://schemas.microsoft.com/office/drawing/2014/main" id="{102024E7-8375-7691-6704-A14107319B46}"/>
              </a:ext>
            </a:extLst>
          </p:cNvPr>
          <p:cNvPicPr>
            <a:picLocks noChangeAspect="1"/>
          </p:cNvPicPr>
          <p:nvPr/>
        </p:nvPicPr>
        <p:blipFill>
          <a:blip r:embed="rId8"/>
          <a:stretch>
            <a:fillRect/>
          </a:stretch>
        </p:blipFill>
        <p:spPr>
          <a:xfrm>
            <a:off x="9372600" y="3463375"/>
            <a:ext cx="6884847" cy="4357919"/>
          </a:xfrm>
          <a:prstGeom prst="rect">
            <a:avLst/>
          </a:prstGeom>
        </p:spPr>
      </p:pic>
      <p:pic>
        <p:nvPicPr>
          <p:cNvPr id="4" name="Obraz 3">
            <a:extLst>
              <a:ext uri="{FF2B5EF4-FFF2-40B4-BE49-F238E27FC236}">
                <a16:creationId xmlns:a16="http://schemas.microsoft.com/office/drawing/2014/main" id="{E063F24E-B71C-EE27-2FE1-AEE31AC72CA5}"/>
              </a:ext>
            </a:extLst>
          </p:cNvPr>
          <p:cNvPicPr>
            <a:picLocks noChangeAspect="1"/>
          </p:cNvPicPr>
          <p:nvPr/>
        </p:nvPicPr>
        <p:blipFill>
          <a:blip r:embed="rId9"/>
          <a:stretch>
            <a:fillRect/>
          </a:stretch>
        </p:blipFill>
        <p:spPr>
          <a:xfrm>
            <a:off x="675708" y="9361591"/>
            <a:ext cx="1569856" cy="4724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5" name="Group 5"/>
          <p:cNvGrpSpPr/>
          <p:nvPr/>
        </p:nvGrpSpPr>
        <p:grpSpPr>
          <a:xfrm>
            <a:off x="10239603" y="1122782"/>
            <a:ext cx="7019697" cy="10556306"/>
            <a:chOff x="0" y="0"/>
            <a:chExt cx="660400" cy="993118"/>
          </a:xfrm>
        </p:grpSpPr>
        <p:sp>
          <p:nvSpPr>
            <p:cNvPr id="6" name="Freeform 6"/>
            <p:cNvSpPr/>
            <p:nvPr/>
          </p:nvSpPr>
          <p:spPr>
            <a:xfrm>
              <a:off x="0" y="0"/>
              <a:ext cx="660400" cy="993118"/>
            </a:xfrm>
            <a:custGeom>
              <a:avLst/>
              <a:gdLst/>
              <a:ahLst/>
              <a:cxnLst/>
              <a:rect l="l" t="t" r="r" b="b"/>
              <a:pathLst>
                <a:path w="660400" h="99311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2507"/>
                  </a:cubicBezTo>
                  <a:lnTo>
                    <a:pt x="660400" y="993118"/>
                  </a:lnTo>
                  <a:lnTo>
                    <a:pt x="0" y="993118"/>
                  </a:lnTo>
                  <a:lnTo>
                    <a:pt x="0" y="332998"/>
                  </a:lnTo>
                  <a:cubicBezTo>
                    <a:pt x="1782" y="185660"/>
                    <a:pt x="93019" y="64045"/>
                    <a:pt x="220252" y="19070"/>
                  </a:cubicBezTo>
                  <a:close/>
                </a:path>
              </a:pathLst>
            </a:custGeom>
            <a:solidFill>
              <a:srgbClr val="002060"/>
            </a:solidFill>
          </p:spPr>
          <p:txBody>
            <a:bodyPr/>
            <a:lstStyle/>
            <a:p>
              <a:endParaRPr lang="pl-PL" dirty="0"/>
            </a:p>
          </p:txBody>
        </p:sp>
        <p:sp>
          <p:nvSpPr>
            <p:cNvPr id="7" name="TextBox 7"/>
            <p:cNvSpPr txBox="1"/>
            <p:nvPr/>
          </p:nvSpPr>
          <p:spPr>
            <a:xfrm>
              <a:off x="0" y="88900"/>
              <a:ext cx="660400" cy="904218"/>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a:grpSpLocks noChangeAspect="1"/>
          </p:cNvGrpSpPr>
          <p:nvPr/>
        </p:nvGrpSpPr>
        <p:grpSpPr>
          <a:xfrm>
            <a:off x="10614313" y="1459818"/>
            <a:ext cx="6270276" cy="6270276"/>
            <a:chOff x="0" y="0"/>
            <a:chExt cx="8916670" cy="8916670"/>
          </a:xfrm>
        </p:grpSpPr>
        <p:sp>
          <p:nvSpPr>
            <p:cNvPr id="9" name="Freeform 9"/>
            <p:cNvSpPr/>
            <p:nvPr/>
          </p:nvSpPr>
          <p:spPr>
            <a:xfrm>
              <a:off x="6350" y="6350"/>
              <a:ext cx="8903970" cy="8903970"/>
            </a:xfrm>
            <a:custGeom>
              <a:avLst/>
              <a:gdLst/>
              <a:ahLst/>
              <a:cxnLst/>
              <a:rect l="l" t="t" r="r" b="b"/>
              <a:pathLst>
                <a:path w="8903970" h="8903970">
                  <a:moveTo>
                    <a:pt x="4451350" y="8903970"/>
                  </a:moveTo>
                  <a:cubicBezTo>
                    <a:pt x="1997710" y="8903970"/>
                    <a:pt x="0" y="6906260"/>
                    <a:pt x="0" y="4451350"/>
                  </a:cubicBezTo>
                  <a:cubicBezTo>
                    <a:pt x="0" y="1996440"/>
                    <a:pt x="1997710" y="0"/>
                    <a:pt x="4451350" y="0"/>
                  </a:cubicBezTo>
                  <a:cubicBezTo>
                    <a:pt x="6904990" y="0"/>
                    <a:pt x="8903970" y="1997710"/>
                    <a:pt x="8903970" y="4451350"/>
                  </a:cubicBezTo>
                  <a:cubicBezTo>
                    <a:pt x="8903970" y="6904990"/>
                    <a:pt x="6906260" y="8903970"/>
                    <a:pt x="4451350" y="8903970"/>
                  </a:cubicBezTo>
                  <a:close/>
                  <a:moveTo>
                    <a:pt x="4451350" y="19050"/>
                  </a:moveTo>
                  <a:cubicBezTo>
                    <a:pt x="2007870" y="19050"/>
                    <a:pt x="19050" y="2007870"/>
                    <a:pt x="19050" y="4451350"/>
                  </a:cubicBezTo>
                  <a:cubicBezTo>
                    <a:pt x="19050" y="6894830"/>
                    <a:pt x="2007870" y="8883650"/>
                    <a:pt x="4451350" y="8883650"/>
                  </a:cubicBezTo>
                  <a:cubicBezTo>
                    <a:pt x="6894830" y="8883650"/>
                    <a:pt x="8883650" y="6894830"/>
                    <a:pt x="8883650" y="4451350"/>
                  </a:cubicBezTo>
                  <a:cubicBezTo>
                    <a:pt x="8883650" y="2007870"/>
                    <a:pt x="6896100" y="19050"/>
                    <a:pt x="4451350" y="19050"/>
                  </a:cubicBezTo>
                  <a:close/>
                </a:path>
              </a:pathLst>
            </a:custGeom>
            <a:solidFill>
              <a:srgbClr val="FFFFFF"/>
            </a:solidFill>
          </p:spPr>
          <p:txBody>
            <a:bodyPr/>
            <a:lstStyle/>
            <a:p>
              <a:endParaRPr lang="pl-PL"/>
            </a:p>
          </p:txBody>
        </p:sp>
        <p:sp>
          <p:nvSpPr>
            <p:cNvPr id="10" name="Freeform 10"/>
            <p:cNvSpPr/>
            <p:nvPr/>
          </p:nvSpPr>
          <p:spPr>
            <a:xfrm>
              <a:off x="154940" y="154940"/>
              <a:ext cx="8605520" cy="8605520"/>
            </a:xfrm>
            <a:custGeom>
              <a:avLst/>
              <a:gdLst/>
              <a:ahLst/>
              <a:cxnLst/>
              <a:rect l="l" t="t" r="r" b="b"/>
              <a:pathLst>
                <a:path w="8605520" h="8605520">
                  <a:moveTo>
                    <a:pt x="8605520" y="4302760"/>
                  </a:moveTo>
                  <a:cubicBezTo>
                    <a:pt x="8605520" y="6678930"/>
                    <a:pt x="6678930" y="8605520"/>
                    <a:pt x="4302760" y="8605520"/>
                  </a:cubicBezTo>
                  <a:cubicBezTo>
                    <a:pt x="1926590" y="8605520"/>
                    <a:pt x="0" y="6680200"/>
                    <a:pt x="0" y="4302760"/>
                  </a:cubicBezTo>
                  <a:cubicBezTo>
                    <a:pt x="0" y="1925320"/>
                    <a:pt x="1926590" y="0"/>
                    <a:pt x="4302760" y="0"/>
                  </a:cubicBezTo>
                  <a:cubicBezTo>
                    <a:pt x="6678930" y="0"/>
                    <a:pt x="8605520" y="1926590"/>
                    <a:pt x="8605520" y="4302760"/>
                  </a:cubicBezTo>
                  <a:close/>
                </a:path>
              </a:pathLst>
            </a:custGeom>
            <a:blipFill>
              <a:blip r:embed="rId2"/>
              <a:stretch>
                <a:fillRect l="-25046" r="-25046"/>
              </a:stretch>
            </a:blipFill>
          </p:spPr>
          <p:txBody>
            <a:bodyPr/>
            <a:lstStyle/>
            <a:p>
              <a:endParaRPr lang="pl-PL"/>
            </a:p>
          </p:txBody>
        </p:sp>
      </p:grpSp>
      <p:sp>
        <p:nvSpPr>
          <p:cNvPr id="11" name="TextBox 11"/>
          <p:cNvSpPr txBox="1"/>
          <p:nvPr/>
        </p:nvSpPr>
        <p:spPr>
          <a:xfrm>
            <a:off x="1518345" y="4509232"/>
            <a:ext cx="8414772" cy="2278957"/>
          </a:xfrm>
          <a:prstGeom prst="rect">
            <a:avLst/>
          </a:prstGeom>
        </p:spPr>
        <p:txBody>
          <a:bodyPr lIns="0" tIns="0" rIns="0" bIns="0" rtlCol="0" anchor="t">
            <a:spAutoFit/>
          </a:bodyPr>
          <a:lstStyle/>
          <a:p>
            <a:pPr marL="690881" lvl="1" indent="-345440" algn="l">
              <a:lnSpc>
                <a:spcPts val="4480"/>
              </a:lnSpc>
              <a:buFont typeface="Arial"/>
              <a:buChar char="•"/>
            </a:pPr>
            <a:r>
              <a:rPr lang="en-US" sz="3200" spc="-64" dirty="0">
                <a:solidFill>
                  <a:srgbClr val="051D40"/>
                </a:solidFill>
                <a:latin typeface="Poppins"/>
                <a:ea typeface="Poppins"/>
                <a:cs typeface="Poppins"/>
                <a:sym typeface="Poppins"/>
              </a:rPr>
              <a:t>What to do when we witness or are a victim of cyberbullying?</a:t>
            </a:r>
          </a:p>
          <a:p>
            <a:pPr marL="690881" lvl="1" indent="-345440" algn="l">
              <a:lnSpc>
                <a:spcPts val="4480"/>
              </a:lnSpc>
              <a:buFont typeface="Arial"/>
              <a:buChar char="•"/>
            </a:pPr>
            <a:r>
              <a:rPr lang="en-US" sz="3200" spc="-64" dirty="0">
                <a:solidFill>
                  <a:srgbClr val="051D40"/>
                </a:solidFill>
                <a:latin typeface="Poppins"/>
                <a:ea typeface="Poppins"/>
                <a:cs typeface="Poppins"/>
                <a:sym typeface="Poppins"/>
              </a:rPr>
              <a:t>What actions can perpetrators take to correct their mistakes?</a:t>
            </a:r>
          </a:p>
        </p:txBody>
      </p:sp>
      <p:sp>
        <p:nvSpPr>
          <p:cNvPr id="12" name="TextBox 12"/>
          <p:cNvSpPr txBox="1"/>
          <p:nvPr/>
        </p:nvSpPr>
        <p:spPr>
          <a:xfrm>
            <a:off x="1518345" y="1940730"/>
            <a:ext cx="8414772" cy="1953260"/>
          </a:xfrm>
          <a:prstGeom prst="rect">
            <a:avLst/>
          </a:prstGeom>
        </p:spPr>
        <p:txBody>
          <a:bodyPr lIns="0" tIns="0" rIns="0" bIns="0" rtlCol="0" anchor="t">
            <a:spAutoFit/>
          </a:bodyPr>
          <a:lstStyle/>
          <a:p>
            <a:pPr algn="l">
              <a:lnSpc>
                <a:spcPts val="7840"/>
              </a:lnSpc>
              <a:spcBef>
                <a:spcPct val="0"/>
              </a:spcBef>
            </a:pPr>
            <a:r>
              <a:rPr lang="en-US" sz="5600" dirty="0">
                <a:solidFill>
                  <a:srgbClr val="051D40"/>
                </a:solidFill>
                <a:latin typeface="Open Sans Extra Bold"/>
                <a:ea typeface="Open Sans Extra Bold"/>
                <a:cs typeface="Open Sans Extra Bold"/>
                <a:sym typeface="Open Sans Extra Bold"/>
              </a:rPr>
              <a:t>Summary of Key Points</a:t>
            </a:r>
          </a:p>
        </p:txBody>
      </p:sp>
      <p:sp>
        <p:nvSpPr>
          <p:cNvPr id="13" name="Google Shape;129;p2">
            <a:extLst>
              <a:ext uri="{FF2B5EF4-FFF2-40B4-BE49-F238E27FC236}">
                <a16:creationId xmlns:a16="http://schemas.microsoft.com/office/drawing/2014/main" id="{3866E50F-D885-546E-CF9F-B828D4E1DDD1}"/>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3">
              <a:alphaModFix/>
            </a:blip>
            <a:stretch>
              <a:fillRect/>
            </a:stretch>
          </a:blipFill>
          <a:ln>
            <a:noFill/>
          </a:ln>
        </p:spPr>
        <p:txBody>
          <a:bodyPr/>
          <a:lstStyle/>
          <a:p>
            <a:endParaRPr lang="pl-P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3266830" y="0"/>
            <a:ext cx="5021170" cy="10287000"/>
            <a:chOff x="0" y="0"/>
            <a:chExt cx="1322448" cy="2709333"/>
          </a:xfrm>
        </p:grpSpPr>
        <p:sp>
          <p:nvSpPr>
            <p:cNvPr id="3" name="Freeform 3"/>
            <p:cNvSpPr/>
            <p:nvPr/>
          </p:nvSpPr>
          <p:spPr>
            <a:xfrm>
              <a:off x="0" y="0"/>
              <a:ext cx="1322448" cy="2709333"/>
            </a:xfrm>
            <a:custGeom>
              <a:avLst/>
              <a:gdLst/>
              <a:ahLst/>
              <a:cxnLst/>
              <a:rect l="l" t="t" r="r" b="b"/>
              <a:pathLst>
                <a:path w="1322448" h="2709333">
                  <a:moveTo>
                    <a:pt x="0" y="0"/>
                  </a:moveTo>
                  <a:lnTo>
                    <a:pt x="1322448" y="0"/>
                  </a:lnTo>
                  <a:lnTo>
                    <a:pt x="1322448" y="2709333"/>
                  </a:lnTo>
                  <a:lnTo>
                    <a:pt x="0" y="2709333"/>
                  </a:lnTo>
                  <a:close/>
                </a:path>
              </a:pathLst>
            </a:custGeom>
            <a:solidFill>
              <a:srgbClr val="002060"/>
            </a:solidFill>
          </p:spPr>
          <p:txBody>
            <a:bodyPr/>
            <a:lstStyle/>
            <a:p>
              <a:endParaRPr lang="pl-PL" dirty="0"/>
            </a:p>
          </p:txBody>
        </p:sp>
        <p:sp>
          <p:nvSpPr>
            <p:cNvPr id="4" name="TextBox 4"/>
            <p:cNvSpPr txBox="1"/>
            <p:nvPr/>
          </p:nvSpPr>
          <p:spPr>
            <a:xfrm>
              <a:off x="0" y="-38100"/>
              <a:ext cx="1322448" cy="27474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609132" y="1213279"/>
            <a:ext cx="9006427" cy="887095"/>
          </a:xfrm>
          <a:prstGeom prst="rect">
            <a:avLst/>
          </a:prstGeom>
        </p:spPr>
        <p:txBody>
          <a:bodyPr lIns="0" tIns="0" rIns="0" bIns="0" rtlCol="0" anchor="t">
            <a:spAutoFit/>
          </a:bodyPr>
          <a:lstStyle/>
          <a:p>
            <a:pPr marL="0" lvl="0" indent="0" algn="l">
              <a:lnSpc>
                <a:spcPts val="7279"/>
              </a:lnSpc>
              <a:spcBef>
                <a:spcPct val="0"/>
              </a:spcBef>
            </a:pPr>
            <a:r>
              <a:rPr lang="en-US" sz="5199" dirty="0">
                <a:solidFill>
                  <a:srgbClr val="051D40"/>
                </a:solidFill>
                <a:latin typeface="Open Sans Extra Bold"/>
                <a:ea typeface="Open Sans Extra Bold"/>
                <a:cs typeface="Open Sans Extra Bold"/>
                <a:sym typeface="Open Sans Extra Bold"/>
              </a:rPr>
              <a:t>Criminal liability</a:t>
            </a:r>
          </a:p>
        </p:txBody>
      </p:sp>
      <p:grpSp>
        <p:nvGrpSpPr>
          <p:cNvPr id="6" name="Group 6"/>
          <p:cNvGrpSpPr/>
          <p:nvPr/>
        </p:nvGrpSpPr>
        <p:grpSpPr>
          <a:xfrm>
            <a:off x="-1595820" y="-1782102"/>
            <a:ext cx="3564204" cy="356420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051D40">
                  <a:alpha val="15686"/>
                </a:srgbClr>
              </a:solidFill>
              <a:prstDash val="solid"/>
              <a:miter/>
            </a:ln>
          </p:spPr>
          <p:txBody>
            <a:bodyPr/>
            <a:lstStyle/>
            <a:p>
              <a:endParaRPr lang="pl-PL"/>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609133" y="2333323"/>
            <a:ext cx="7839668" cy="1975990"/>
          </a:xfrm>
          <a:prstGeom prst="rect">
            <a:avLst/>
          </a:prstGeom>
        </p:spPr>
        <p:txBody>
          <a:bodyPr wrap="square" lIns="0" tIns="0" rIns="0" bIns="0" rtlCol="0" anchor="t">
            <a:spAutoFit/>
          </a:bodyPr>
          <a:lstStyle/>
          <a:p>
            <a:pPr algn="l">
              <a:lnSpc>
                <a:spcPts val="3919"/>
              </a:lnSpc>
            </a:pPr>
            <a:r>
              <a:rPr lang="en-US" sz="2799" b="1" spc="-55"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Poppins Bold"/>
              </a:rPr>
              <a:t>After the age of 10:</a:t>
            </a:r>
          </a:p>
          <a:p>
            <a:pPr algn="l">
              <a:lnSpc>
                <a:spcPts val="3919"/>
              </a:lnSpc>
            </a:pPr>
            <a:r>
              <a:rPr lang="en-US" sz="2799" spc="-55"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Poppins Bold"/>
              </a:rPr>
              <a:t>proceedings are conducted against the child in a case for demoralization under the Act of 9 June 2022 on the support and rehabilitation of minors</a:t>
            </a:r>
            <a:endParaRPr lang="en-US" sz="2799" spc="-55"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Poppins"/>
            </a:endParaRPr>
          </a:p>
        </p:txBody>
      </p:sp>
      <p:grpSp>
        <p:nvGrpSpPr>
          <p:cNvPr id="10" name="Group 10"/>
          <p:cNvGrpSpPr>
            <a:grpSpLocks noChangeAspect="1"/>
          </p:cNvGrpSpPr>
          <p:nvPr/>
        </p:nvGrpSpPr>
        <p:grpSpPr>
          <a:xfrm>
            <a:off x="9966307" y="300249"/>
            <a:ext cx="8027935" cy="9598729"/>
            <a:chOff x="0" y="0"/>
            <a:chExt cx="8603361" cy="10286746"/>
          </a:xfrm>
        </p:grpSpPr>
        <p:sp>
          <p:nvSpPr>
            <p:cNvPr id="11" name="Freeform 11"/>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t="-1546" b="-1546"/>
              </a:stretch>
            </a:blipFill>
          </p:spPr>
          <p:txBody>
            <a:bodyPr/>
            <a:lstStyle/>
            <a:p>
              <a:endParaRPr lang="pl-PL"/>
            </a:p>
          </p:txBody>
        </p:sp>
      </p:grpSp>
      <p:grpSp>
        <p:nvGrpSpPr>
          <p:cNvPr id="12" name="Group 12"/>
          <p:cNvGrpSpPr/>
          <p:nvPr/>
        </p:nvGrpSpPr>
        <p:grpSpPr>
          <a:xfrm>
            <a:off x="14700679" y="7074186"/>
            <a:ext cx="5946973" cy="594697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pl-PL"/>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609132" y="4928683"/>
            <a:ext cx="9006427" cy="1475853"/>
          </a:xfrm>
          <a:prstGeom prst="rect">
            <a:avLst/>
          </a:prstGeom>
        </p:spPr>
        <p:txBody>
          <a:bodyPr lIns="0" tIns="0" rIns="0" bIns="0" rtlCol="0" anchor="t">
            <a:spAutoFit/>
          </a:bodyPr>
          <a:lstStyle/>
          <a:p>
            <a:pPr algn="l">
              <a:lnSpc>
                <a:spcPts val="3919"/>
              </a:lnSpc>
            </a:pPr>
            <a:r>
              <a:rPr lang="en-US" sz="2799" b="1" spc="-55"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Poppins Bold"/>
              </a:rPr>
              <a:t>After the age of 13:</a:t>
            </a:r>
          </a:p>
          <a:p>
            <a:pPr algn="l">
              <a:lnSpc>
                <a:spcPts val="3919"/>
              </a:lnSpc>
            </a:pPr>
            <a:r>
              <a:rPr lang="en-US" sz="2799" spc="-55"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Poppins Bold"/>
              </a:rPr>
              <a:t>is responsible for crimes under the Act of 9 June 2022 on the Support and Rehabilitation of Juveniles</a:t>
            </a:r>
          </a:p>
        </p:txBody>
      </p:sp>
      <p:sp>
        <p:nvSpPr>
          <p:cNvPr id="16" name="TextBox 16"/>
          <p:cNvSpPr txBox="1"/>
          <p:nvPr/>
        </p:nvSpPr>
        <p:spPr>
          <a:xfrm>
            <a:off x="1609131" y="6917316"/>
            <a:ext cx="9006427" cy="1500505"/>
          </a:xfrm>
          <a:prstGeom prst="rect">
            <a:avLst/>
          </a:prstGeom>
        </p:spPr>
        <p:txBody>
          <a:bodyPr lIns="0" tIns="0" rIns="0" bIns="0" rtlCol="0" anchor="t">
            <a:spAutoFit/>
          </a:bodyPr>
          <a:lstStyle/>
          <a:p>
            <a:pPr algn="l">
              <a:lnSpc>
                <a:spcPts val="3919"/>
              </a:lnSpc>
            </a:pPr>
            <a:r>
              <a:rPr lang="en-US" sz="2799" b="1" spc="-55"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Poppins Bold"/>
              </a:rPr>
              <a:t>After the age of 17:</a:t>
            </a:r>
          </a:p>
          <a:p>
            <a:pPr algn="l">
              <a:lnSpc>
                <a:spcPts val="3919"/>
              </a:lnSpc>
            </a:pPr>
            <a:r>
              <a:rPr lang="en-US" sz="2799" spc="-55" dirty="0">
                <a:solidFill>
                  <a:srgbClr val="051D40"/>
                </a:solidFill>
                <a:latin typeface="Open Sans" panose="020B0606030504020204" pitchFamily="34" charset="0"/>
                <a:ea typeface="Open Sans" panose="020B0606030504020204" pitchFamily="34" charset="0"/>
                <a:cs typeface="Open Sans" panose="020B0606030504020204" pitchFamily="34" charset="0"/>
                <a:sym typeface="Poppins Bold"/>
              </a:rPr>
              <a:t>you are responsible for crimes under the Penal Code as a juvenile</a:t>
            </a:r>
          </a:p>
        </p:txBody>
      </p:sp>
      <p:sp>
        <p:nvSpPr>
          <p:cNvPr id="17" name="Google Shape;129;p2">
            <a:extLst>
              <a:ext uri="{FF2B5EF4-FFF2-40B4-BE49-F238E27FC236}">
                <a16:creationId xmlns:a16="http://schemas.microsoft.com/office/drawing/2014/main" id="{B7053251-5B44-9E43-A138-D4F6272165E7}"/>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3">
              <a:alphaModFix/>
            </a:blip>
            <a:stretch>
              <a:fillRect/>
            </a:stretch>
          </a:blipFill>
          <a:ln>
            <a:noFill/>
          </a:ln>
        </p:spPr>
        <p:txBody>
          <a:bodyPr/>
          <a:lstStyle/>
          <a:p>
            <a:endParaRPr lang="pl-P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0" y="8201264"/>
            <a:ext cx="18288000" cy="2085736"/>
            <a:chOff x="0" y="0"/>
            <a:chExt cx="4866164" cy="270933"/>
          </a:xfrm>
          <a:solidFill>
            <a:srgbClr val="002060"/>
          </a:solidFill>
        </p:grpSpPr>
        <p:sp>
          <p:nvSpPr>
            <p:cNvPr id="3" name="Freeform 3"/>
            <p:cNvSpPr/>
            <p:nvPr/>
          </p:nvSpPr>
          <p:spPr>
            <a:xfrm>
              <a:off x="0" y="0"/>
              <a:ext cx="4866164" cy="270933"/>
            </a:xfrm>
            <a:custGeom>
              <a:avLst/>
              <a:gdLst/>
              <a:ahLst/>
              <a:cxnLst/>
              <a:rect l="l" t="t" r="r" b="b"/>
              <a:pathLst>
                <a:path w="4866164" h="270933">
                  <a:moveTo>
                    <a:pt x="0" y="0"/>
                  </a:moveTo>
                  <a:lnTo>
                    <a:pt x="4866164" y="0"/>
                  </a:lnTo>
                  <a:lnTo>
                    <a:pt x="4866164" y="270933"/>
                  </a:lnTo>
                  <a:lnTo>
                    <a:pt x="0" y="270933"/>
                  </a:lnTo>
                  <a:close/>
                </a:path>
              </a:pathLst>
            </a:custGeom>
            <a:grpFill/>
            <a:ln cap="sq">
              <a:noFill/>
              <a:prstDash val="solid"/>
              <a:miter/>
            </a:ln>
          </p:spPr>
          <p:txBody>
            <a:bodyPr/>
            <a:lstStyle/>
            <a:p>
              <a:endParaRPr lang="pl-PL"/>
            </a:p>
          </p:txBody>
        </p:sp>
        <p:sp>
          <p:nvSpPr>
            <p:cNvPr id="4" name="TextBox 4"/>
            <p:cNvSpPr txBox="1"/>
            <p:nvPr/>
          </p:nvSpPr>
          <p:spPr>
            <a:xfrm>
              <a:off x="0" y="-38100"/>
              <a:ext cx="4866164" cy="309033"/>
            </a:xfrm>
            <a:prstGeom prst="rect">
              <a:avLst/>
            </a:prstGeom>
            <a:grpFill/>
          </p:spPr>
          <p:txBody>
            <a:bodyPr lIns="50800" tIns="50800" rIns="50800" bIns="50800" rtlCol="0" anchor="ctr"/>
            <a:lstStyle/>
            <a:p>
              <a:pPr marL="0" lvl="0" indent="0" algn="ctr">
                <a:lnSpc>
                  <a:spcPts val="2659"/>
                </a:lnSpc>
                <a:spcBef>
                  <a:spcPct val="0"/>
                </a:spcBef>
              </a:pPr>
              <a:endParaRPr dirty="0"/>
            </a:p>
          </p:txBody>
        </p:sp>
      </p:grpSp>
      <p:grpSp>
        <p:nvGrpSpPr>
          <p:cNvPr id="5" name="Group 5"/>
          <p:cNvGrpSpPr/>
          <p:nvPr/>
        </p:nvGrpSpPr>
        <p:grpSpPr>
          <a:xfrm>
            <a:off x="3463698" y="716691"/>
            <a:ext cx="11552885" cy="3295239"/>
            <a:chOff x="0" y="0"/>
            <a:chExt cx="3042735" cy="867882"/>
          </a:xfrm>
          <a:solidFill>
            <a:srgbClr val="002060"/>
          </a:solidFill>
        </p:grpSpPr>
        <p:sp>
          <p:nvSpPr>
            <p:cNvPr id="6" name="Freeform 6"/>
            <p:cNvSpPr/>
            <p:nvPr/>
          </p:nvSpPr>
          <p:spPr>
            <a:xfrm>
              <a:off x="0" y="0"/>
              <a:ext cx="3042735" cy="867882"/>
            </a:xfrm>
            <a:custGeom>
              <a:avLst/>
              <a:gdLst/>
              <a:ahLst/>
              <a:cxnLst/>
              <a:rect l="l" t="t" r="r" b="b"/>
              <a:pathLst>
                <a:path w="3042735" h="867882">
                  <a:moveTo>
                    <a:pt x="0" y="0"/>
                  </a:moveTo>
                  <a:lnTo>
                    <a:pt x="3042735" y="0"/>
                  </a:lnTo>
                  <a:lnTo>
                    <a:pt x="3042735" y="867882"/>
                  </a:lnTo>
                  <a:lnTo>
                    <a:pt x="0" y="867882"/>
                  </a:lnTo>
                  <a:close/>
                </a:path>
              </a:pathLst>
            </a:custGeom>
            <a:grpFill/>
            <a:ln cap="sq">
              <a:noFill/>
              <a:prstDash val="solid"/>
              <a:miter/>
            </a:ln>
          </p:spPr>
          <p:txBody>
            <a:bodyPr/>
            <a:lstStyle/>
            <a:p>
              <a:endParaRPr lang="pl-PL"/>
            </a:p>
          </p:txBody>
        </p:sp>
        <p:sp>
          <p:nvSpPr>
            <p:cNvPr id="7" name="TextBox 7"/>
            <p:cNvSpPr txBox="1"/>
            <p:nvPr/>
          </p:nvSpPr>
          <p:spPr>
            <a:xfrm>
              <a:off x="0" y="-38100"/>
              <a:ext cx="3042735" cy="905982"/>
            </a:xfrm>
            <a:prstGeom prst="rect">
              <a:avLst/>
            </a:prstGeom>
            <a:grpFill/>
          </p:spPr>
          <p:txBody>
            <a:bodyPr lIns="50800" tIns="50800" rIns="50800" bIns="50800" rtlCol="0" anchor="ctr"/>
            <a:lstStyle/>
            <a:p>
              <a:pPr marL="0" lvl="0" indent="0" algn="ctr">
                <a:lnSpc>
                  <a:spcPts val="2659"/>
                </a:lnSpc>
                <a:spcBef>
                  <a:spcPct val="0"/>
                </a:spcBef>
              </a:pPr>
              <a:endParaRPr/>
            </a:p>
          </p:txBody>
        </p:sp>
      </p:grpSp>
      <p:sp>
        <p:nvSpPr>
          <p:cNvPr id="10" name="TextBox 10"/>
          <p:cNvSpPr txBox="1"/>
          <p:nvPr/>
        </p:nvSpPr>
        <p:spPr>
          <a:xfrm>
            <a:off x="3463698" y="1029627"/>
            <a:ext cx="11552885" cy="992039"/>
          </a:xfrm>
          <a:prstGeom prst="rect">
            <a:avLst/>
          </a:prstGeom>
        </p:spPr>
        <p:txBody>
          <a:bodyPr lIns="0" tIns="0" rIns="0" bIns="0" rtlCol="0" anchor="t">
            <a:spAutoFit/>
          </a:bodyPr>
          <a:lstStyle/>
          <a:p>
            <a:pPr marL="0" lvl="0" indent="0" algn="ctr">
              <a:lnSpc>
                <a:spcPts val="8195"/>
              </a:lnSpc>
              <a:spcBef>
                <a:spcPct val="0"/>
              </a:spcBef>
            </a:pPr>
            <a:r>
              <a:rPr lang="en-US" sz="5854" dirty="0">
                <a:solidFill>
                  <a:srgbClr val="FDFDFD"/>
                </a:solidFill>
                <a:latin typeface="Open Sans Extra Bold"/>
                <a:ea typeface="Open Sans Extra Bold"/>
                <a:cs typeface="Open Sans Extra Bold"/>
                <a:sym typeface="Open Sans Extra Bold"/>
              </a:rPr>
              <a:t>Where to look for support</a:t>
            </a:r>
          </a:p>
        </p:txBody>
      </p:sp>
      <p:sp>
        <p:nvSpPr>
          <p:cNvPr id="11" name="TextBox 11"/>
          <p:cNvSpPr txBox="1"/>
          <p:nvPr/>
        </p:nvSpPr>
        <p:spPr>
          <a:xfrm>
            <a:off x="3992896" y="2314977"/>
            <a:ext cx="10494490" cy="750570"/>
          </a:xfrm>
          <a:prstGeom prst="rect">
            <a:avLst/>
          </a:prstGeom>
        </p:spPr>
        <p:txBody>
          <a:bodyPr lIns="0" tIns="0" rIns="0" bIns="0" rtlCol="0" anchor="t">
            <a:spAutoFit/>
          </a:bodyPr>
          <a:lstStyle/>
          <a:p>
            <a:pPr algn="ctr">
              <a:lnSpc>
                <a:spcPts val="5880"/>
              </a:lnSpc>
              <a:spcBef>
                <a:spcPct val="0"/>
              </a:spcBef>
            </a:pPr>
            <a:r>
              <a:rPr lang="en-US" sz="4200" spc="-84" dirty="0">
                <a:solidFill>
                  <a:srgbClr val="FDFDFD"/>
                </a:solidFill>
                <a:latin typeface="Poppins"/>
                <a:ea typeface="Poppins"/>
                <a:cs typeface="Poppins"/>
                <a:sym typeface="Poppins"/>
              </a:rPr>
              <a:t>116 111, www.116111.pl</a:t>
            </a:r>
          </a:p>
        </p:txBody>
      </p:sp>
      <p:sp>
        <p:nvSpPr>
          <p:cNvPr id="12" name="Google Shape;129;p2">
            <a:extLst>
              <a:ext uri="{FF2B5EF4-FFF2-40B4-BE49-F238E27FC236}">
                <a16:creationId xmlns:a16="http://schemas.microsoft.com/office/drawing/2014/main" id="{9B8C07AD-652B-D957-D999-695A47F863DA}"/>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2">
              <a:alphaModFix/>
            </a:blip>
            <a:stretch>
              <a:fillRect/>
            </a:stretch>
          </a:blipFill>
          <a:ln>
            <a:noFill/>
          </a:ln>
        </p:spPr>
        <p:txBody>
          <a:bodyPr/>
          <a:lstStyle/>
          <a:p>
            <a:endParaRPr lang="pl-PL"/>
          </a:p>
        </p:txBody>
      </p:sp>
      <p:sp>
        <p:nvSpPr>
          <p:cNvPr id="14" name="pole tekstowe 13">
            <a:extLst>
              <a:ext uri="{FF2B5EF4-FFF2-40B4-BE49-F238E27FC236}">
                <a16:creationId xmlns:a16="http://schemas.microsoft.com/office/drawing/2014/main" id="{D5663F3E-FDAF-496A-0FAF-3C90FEEB6C25}"/>
              </a:ext>
            </a:extLst>
          </p:cNvPr>
          <p:cNvSpPr txBox="1"/>
          <p:nvPr/>
        </p:nvSpPr>
        <p:spPr>
          <a:xfrm>
            <a:off x="6651394" y="3430633"/>
            <a:ext cx="9405256" cy="369332"/>
          </a:xfrm>
          <a:prstGeom prst="rect">
            <a:avLst/>
          </a:prstGeom>
          <a:noFill/>
        </p:spPr>
        <p:txBody>
          <a:bodyPr wrap="square">
            <a:spAutoFit/>
          </a:bodyPr>
          <a:lstStyle/>
          <a:p>
            <a:r>
              <a:rPr lang="pl-PL" spc="-84" dirty="0">
                <a:solidFill>
                  <a:srgbClr val="FDFDFD"/>
                </a:solidFill>
                <a:latin typeface="Poppins"/>
                <a:ea typeface="Poppins"/>
                <a:cs typeface="Poppins"/>
                <a:sym typeface="Poppins"/>
              </a:rPr>
              <a:t>T</a:t>
            </a:r>
            <a:r>
              <a:rPr lang="en-US" sz="1800" spc="-84" dirty="0">
                <a:solidFill>
                  <a:srgbClr val="FDFDFD"/>
                </a:solidFill>
                <a:latin typeface="Poppins"/>
                <a:ea typeface="Poppins"/>
                <a:cs typeface="Poppins"/>
                <a:sym typeface="Poppins"/>
              </a:rPr>
              <a:t>his support phone works in Polish and Ukrainian</a:t>
            </a:r>
            <a:r>
              <a:rPr lang="pl-PL" sz="1800" spc="-84" dirty="0">
                <a:solidFill>
                  <a:srgbClr val="FDFDFD"/>
                </a:solidFill>
                <a:latin typeface="Poppins"/>
                <a:ea typeface="Poppins"/>
                <a:cs typeface="Poppins"/>
                <a:sym typeface="Poppins"/>
              </a:rPr>
              <a:t>.</a:t>
            </a:r>
            <a:endParaRPr lang="pl-PL" dirty="0"/>
          </a:p>
        </p:txBody>
      </p:sp>
      <p:sp>
        <p:nvSpPr>
          <p:cNvPr id="16" name="pole tekstowe 15">
            <a:extLst>
              <a:ext uri="{FF2B5EF4-FFF2-40B4-BE49-F238E27FC236}">
                <a16:creationId xmlns:a16="http://schemas.microsoft.com/office/drawing/2014/main" id="{9A256916-B1AB-2DA0-3F14-9024F4D5684F}"/>
              </a:ext>
            </a:extLst>
          </p:cNvPr>
          <p:cNvSpPr txBox="1"/>
          <p:nvPr/>
        </p:nvSpPr>
        <p:spPr>
          <a:xfrm>
            <a:off x="685800" y="8306780"/>
            <a:ext cx="9405256" cy="830997"/>
          </a:xfrm>
          <a:prstGeom prst="rect">
            <a:avLst/>
          </a:prstGeom>
          <a:noFill/>
        </p:spPr>
        <p:txBody>
          <a:bodyPr wrap="square">
            <a:spAutoFit/>
          </a:bodyPr>
          <a:lstStyle/>
          <a:p>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a:t>
            </a:r>
            <a:r>
              <a:rPr lang="pl-PL"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phone</a:t>
            </a:r>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l-PL"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works</a:t>
            </a:r>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l-PL"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every</a:t>
            </a:r>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l-PL"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day</a:t>
            </a:r>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b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24/7          </a:t>
            </a:r>
          </a:p>
        </p:txBody>
      </p:sp>
      <p:sp>
        <p:nvSpPr>
          <p:cNvPr id="20" name="pole tekstowe 19">
            <a:extLst>
              <a:ext uri="{FF2B5EF4-FFF2-40B4-BE49-F238E27FC236}">
                <a16:creationId xmlns:a16="http://schemas.microsoft.com/office/drawing/2014/main" id="{FEAF2A96-EAED-0202-CA79-CBFE080DF6EE}"/>
              </a:ext>
            </a:extLst>
          </p:cNvPr>
          <p:cNvSpPr txBox="1"/>
          <p:nvPr/>
        </p:nvSpPr>
        <p:spPr>
          <a:xfrm>
            <a:off x="6067399" y="8263715"/>
            <a:ext cx="6345482" cy="1200329"/>
          </a:xfrm>
          <a:prstGeom prst="rect">
            <a:avLst/>
          </a:prstGeom>
          <a:noFill/>
        </p:spPr>
        <p:txBody>
          <a:bodyPr wrap="square">
            <a:spAutoFit/>
          </a:bodyPr>
          <a:lstStyle/>
          <a:p>
            <a:r>
              <a:rPr lang="pl-PL"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Our</a:t>
            </a:r>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l-PL"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conversations</a:t>
            </a:r>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pl-PL"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correspondence</a:t>
            </a:r>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l-PL"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are</a:t>
            </a:r>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l-PL"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confidential</a:t>
            </a:r>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l-PL"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This</a:t>
            </a:r>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l-PL"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means</a:t>
            </a:r>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l-PL"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that</a:t>
            </a:r>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we </a:t>
            </a:r>
            <a:r>
              <a:rPr lang="pl-PL"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don't</a:t>
            </a:r>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l-PL"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tell</a:t>
            </a:r>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l-PL"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anyone</a:t>
            </a:r>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l-PL"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what</a:t>
            </a:r>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we </a:t>
            </a:r>
            <a:r>
              <a:rPr lang="pl-PL"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talked</a:t>
            </a:r>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l-PL"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about</a:t>
            </a:r>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1" name="pole tekstowe 20">
            <a:extLst>
              <a:ext uri="{FF2B5EF4-FFF2-40B4-BE49-F238E27FC236}">
                <a16:creationId xmlns:a16="http://schemas.microsoft.com/office/drawing/2014/main" id="{B04B1937-71E7-4BAB-34C2-97D036BA74D1}"/>
              </a:ext>
            </a:extLst>
          </p:cNvPr>
          <p:cNvSpPr txBox="1"/>
          <p:nvPr/>
        </p:nvSpPr>
        <p:spPr>
          <a:xfrm>
            <a:off x="12956720" y="8263715"/>
            <a:ext cx="5404757" cy="1569660"/>
          </a:xfrm>
          <a:prstGeom prst="rect">
            <a:avLst/>
          </a:prstGeom>
          <a:noFill/>
        </p:spPr>
        <p:txBody>
          <a:bodyPr wrap="square">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 the event of a life or health emergency, we will contact the people who will take care of your safety</a:t>
            </a:r>
            <a:r>
              <a:rPr lang="pl-PL"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23" name="Obraz 22">
            <a:extLst>
              <a:ext uri="{FF2B5EF4-FFF2-40B4-BE49-F238E27FC236}">
                <a16:creationId xmlns:a16="http://schemas.microsoft.com/office/drawing/2014/main" id="{4088420D-B763-5395-CFA3-896FEDA9A51E}"/>
              </a:ext>
            </a:extLst>
          </p:cNvPr>
          <p:cNvPicPr>
            <a:picLocks noChangeAspect="1"/>
          </p:cNvPicPr>
          <p:nvPr/>
        </p:nvPicPr>
        <p:blipFill>
          <a:blip r:embed="rId3"/>
          <a:stretch>
            <a:fillRect/>
          </a:stretch>
        </p:blipFill>
        <p:spPr>
          <a:xfrm>
            <a:off x="1" y="4011930"/>
            <a:ext cx="18287420" cy="387698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8" name="Freeform 8"/>
          <p:cNvSpPr/>
          <p:nvPr/>
        </p:nvSpPr>
        <p:spPr>
          <a:xfrm>
            <a:off x="11796730" y="0"/>
            <a:ext cx="6490689" cy="9839754"/>
          </a:xfrm>
          <a:custGeom>
            <a:avLst/>
            <a:gdLst/>
            <a:ahLst/>
            <a:cxnLst/>
            <a:rect l="l" t="t" r="r" b="b"/>
            <a:pathLst>
              <a:path w="5972616" h="9392508">
                <a:moveTo>
                  <a:pt x="0" y="0"/>
                </a:moveTo>
                <a:lnTo>
                  <a:pt x="5972616" y="0"/>
                </a:lnTo>
                <a:lnTo>
                  <a:pt x="5972616" y="9392508"/>
                </a:lnTo>
                <a:lnTo>
                  <a:pt x="0" y="9392508"/>
                </a:lnTo>
                <a:lnTo>
                  <a:pt x="0" y="0"/>
                </a:lnTo>
                <a:close/>
              </a:path>
            </a:pathLst>
          </a:custGeom>
          <a:blipFill>
            <a:blip r:embed="rId2"/>
            <a:stretch>
              <a:fillRect l="-36883" r="-36883"/>
            </a:stretch>
          </a:blipFill>
        </p:spPr>
        <p:txBody>
          <a:bodyPr/>
          <a:lstStyle/>
          <a:p>
            <a:endParaRPr lang="pl-PL"/>
          </a:p>
        </p:txBody>
      </p:sp>
      <p:sp>
        <p:nvSpPr>
          <p:cNvPr id="10" name="TextBox 10"/>
          <p:cNvSpPr txBox="1"/>
          <p:nvPr/>
        </p:nvSpPr>
        <p:spPr>
          <a:xfrm>
            <a:off x="-304800" y="767149"/>
            <a:ext cx="14782800" cy="741998"/>
          </a:xfrm>
          <a:prstGeom prst="rect">
            <a:avLst/>
          </a:prstGeom>
        </p:spPr>
        <p:txBody>
          <a:bodyPr wrap="square" lIns="0" tIns="0" rIns="0" bIns="0" rtlCol="0" anchor="t">
            <a:spAutoFit/>
          </a:bodyPr>
          <a:lstStyle/>
          <a:p>
            <a:pPr algn="ctr">
              <a:lnSpc>
                <a:spcPts val="6159"/>
              </a:lnSpc>
            </a:pPr>
            <a:r>
              <a:rPr lang="en-US" sz="4399" dirty="0">
                <a:solidFill>
                  <a:srgbClr val="051D40"/>
                </a:solidFill>
                <a:latin typeface="Open Sans Extra Bold"/>
                <a:ea typeface="Open Sans Extra Bold"/>
                <a:cs typeface="Open Sans Extra Bold"/>
                <a:sym typeface="Open Sans Extra Bold"/>
              </a:rPr>
              <a:t>What if I'm caught up in "it"?</a:t>
            </a:r>
          </a:p>
        </p:txBody>
      </p:sp>
      <p:sp>
        <p:nvSpPr>
          <p:cNvPr id="11" name="Google Shape;129;p2">
            <a:extLst>
              <a:ext uri="{FF2B5EF4-FFF2-40B4-BE49-F238E27FC236}">
                <a16:creationId xmlns:a16="http://schemas.microsoft.com/office/drawing/2014/main" id="{C124E87E-80B8-FBA6-DD36-FE5BD0F0D421}"/>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3">
              <a:alphaModFix/>
            </a:blip>
            <a:stretch>
              <a:fillRect/>
            </a:stretch>
          </a:blipFill>
          <a:ln>
            <a:noFill/>
          </a:ln>
        </p:spPr>
        <p:txBody>
          <a:bodyPr/>
          <a:lstStyle/>
          <a:p>
            <a:endParaRPr lang="pl-PL"/>
          </a:p>
        </p:txBody>
      </p:sp>
      <p:pic>
        <p:nvPicPr>
          <p:cNvPr id="3074" name="Picture 2">
            <a:extLst>
              <a:ext uri="{FF2B5EF4-FFF2-40B4-BE49-F238E27FC236}">
                <a16:creationId xmlns:a16="http://schemas.microsoft.com/office/drawing/2014/main" id="{71CA94C9-C0F1-7C8E-F87D-B34155B16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714500"/>
            <a:ext cx="9144000" cy="7480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7" name="Freeform 7"/>
          <p:cNvSpPr/>
          <p:nvPr/>
        </p:nvSpPr>
        <p:spPr>
          <a:xfrm>
            <a:off x="10946155" y="1122781"/>
            <a:ext cx="7019697" cy="10556306"/>
          </a:xfrm>
          <a:custGeom>
            <a:avLst/>
            <a:gdLst/>
            <a:ahLst/>
            <a:cxnLst/>
            <a:rect l="l" t="t" r="r" b="b"/>
            <a:pathLst>
              <a:path w="660400" h="99311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2507"/>
                </a:cubicBezTo>
                <a:lnTo>
                  <a:pt x="660400" y="993118"/>
                </a:lnTo>
                <a:lnTo>
                  <a:pt x="0" y="993118"/>
                </a:lnTo>
                <a:lnTo>
                  <a:pt x="0" y="332998"/>
                </a:lnTo>
                <a:cubicBezTo>
                  <a:pt x="1782" y="185660"/>
                  <a:pt x="93019" y="64045"/>
                  <a:pt x="220252" y="19070"/>
                </a:cubicBezTo>
                <a:close/>
              </a:path>
            </a:pathLst>
          </a:custGeom>
          <a:solidFill>
            <a:srgbClr val="002060"/>
          </a:solidFill>
        </p:spPr>
        <p:txBody>
          <a:bodyPr/>
          <a:lstStyle/>
          <a:p>
            <a:endParaRPr lang="pl-PL"/>
          </a:p>
        </p:txBody>
      </p:sp>
      <p:grpSp>
        <p:nvGrpSpPr>
          <p:cNvPr id="9" name="Group 9"/>
          <p:cNvGrpSpPr>
            <a:grpSpLocks noChangeAspect="1"/>
          </p:cNvGrpSpPr>
          <p:nvPr/>
        </p:nvGrpSpPr>
        <p:grpSpPr>
          <a:xfrm>
            <a:off x="11320865" y="1464147"/>
            <a:ext cx="6270276" cy="6270276"/>
            <a:chOff x="0" y="0"/>
            <a:chExt cx="8916670" cy="8916670"/>
          </a:xfrm>
        </p:grpSpPr>
        <p:sp>
          <p:nvSpPr>
            <p:cNvPr id="10" name="Freeform 10"/>
            <p:cNvSpPr/>
            <p:nvPr/>
          </p:nvSpPr>
          <p:spPr>
            <a:xfrm>
              <a:off x="6350" y="6350"/>
              <a:ext cx="8903970" cy="8903970"/>
            </a:xfrm>
            <a:custGeom>
              <a:avLst/>
              <a:gdLst/>
              <a:ahLst/>
              <a:cxnLst/>
              <a:rect l="l" t="t" r="r" b="b"/>
              <a:pathLst>
                <a:path w="8903970" h="8903970">
                  <a:moveTo>
                    <a:pt x="4451350" y="8903970"/>
                  </a:moveTo>
                  <a:cubicBezTo>
                    <a:pt x="1997710" y="8903970"/>
                    <a:pt x="0" y="6906260"/>
                    <a:pt x="0" y="4451350"/>
                  </a:cubicBezTo>
                  <a:cubicBezTo>
                    <a:pt x="0" y="1996440"/>
                    <a:pt x="1997710" y="0"/>
                    <a:pt x="4451350" y="0"/>
                  </a:cubicBezTo>
                  <a:cubicBezTo>
                    <a:pt x="6904990" y="0"/>
                    <a:pt x="8903970" y="1997710"/>
                    <a:pt x="8903970" y="4451350"/>
                  </a:cubicBezTo>
                  <a:cubicBezTo>
                    <a:pt x="8903970" y="6904990"/>
                    <a:pt x="6906260" y="8903970"/>
                    <a:pt x="4451350" y="8903970"/>
                  </a:cubicBezTo>
                  <a:close/>
                  <a:moveTo>
                    <a:pt x="4451350" y="19050"/>
                  </a:moveTo>
                  <a:cubicBezTo>
                    <a:pt x="2007870" y="19050"/>
                    <a:pt x="19050" y="2007870"/>
                    <a:pt x="19050" y="4451350"/>
                  </a:cubicBezTo>
                  <a:cubicBezTo>
                    <a:pt x="19050" y="6894830"/>
                    <a:pt x="2007870" y="8883650"/>
                    <a:pt x="4451350" y="8883650"/>
                  </a:cubicBezTo>
                  <a:cubicBezTo>
                    <a:pt x="6894830" y="8883650"/>
                    <a:pt x="8883650" y="6894830"/>
                    <a:pt x="8883650" y="4451350"/>
                  </a:cubicBezTo>
                  <a:cubicBezTo>
                    <a:pt x="8883650" y="2007870"/>
                    <a:pt x="6896100" y="19050"/>
                    <a:pt x="4451350" y="19050"/>
                  </a:cubicBezTo>
                  <a:close/>
                </a:path>
              </a:pathLst>
            </a:custGeom>
            <a:solidFill>
              <a:srgbClr val="FFFFFF"/>
            </a:solidFill>
          </p:spPr>
          <p:txBody>
            <a:bodyPr/>
            <a:lstStyle/>
            <a:p>
              <a:endParaRPr lang="pl-PL"/>
            </a:p>
          </p:txBody>
        </p:sp>
        <p:sp>
          <p:nvSpPr>
            <p:cNvPr id="11" name="Freeform 11"/>
            <p:cNvSpPr/>
            <p:nvPr/>
          </p:nvSpPr>
          <p:spPr>
            <a:xfrm>
              <a:off x="154940" y="154940"/>
              <a:ext cx="8605520" cy="8605520"/>
            </a:xfrm>
            <a:custGeom>
              <a:avLst/>
              <a:gdLst/>
              <a:ahLst/>
              <a:cxnLst/>
              <a:rect l="l" t="t" r="r" b="b"/>
              <a:pathLst>
                <a:path w="8605520" h="8605520">
                  <a:moveTo>
                    <a:pt x="8605520" y="4302760"/>
                  </a:moveTo>
                  <a:cubicBezTo>
                    <a:pt x="8605520" y="6678930"/>
                    <a:pt x="6678930" y="8605520"/>
                    <a:pt x="4302760" y="8605520"/>
                  </a:cubicBezTo>
                  <a:cubicBezTo>
                    <a:pt x="1926590" y="8605520"/>
                    <a:pt x="0" y="6680200"/>
                    <a:pt x="0" y="4302760"/>
                  </a:cubicBezTo>
                  <a:cubicBezTo>
                    <a:pt x="0" y="1925320"/>
                    <a:pt x="1926590" y="0"/>
                    <a:pt x="4302760" y="0"/>
                  </a:cubicBezTo>
                  <a:cubicBezTo>
                    <a:pt x="6678930" y="0"/>
                    <a:pt x="8605520" y="1926590"/>
                    <a:pt x="8605520" y="4302760"/>
                  </a:cubicBezTo>
                  <a:close/>
                </a:path>
              </a:pathLst>
            </a:custGeom>
            <a:blipFill>
              <a:blip r:embed="rId2"/>
              <a:stretch>
                <a:fillRect l="-25046" r="-25046"/>
              </a:stretch>
            </a:blipFill>
          </p:spPr>
          <p:txBody>
            <a:bodyPr/>
            <a:lstStyle/>
            <a:p>
              <a:endParaRPr lang="pl-PL"/>
            </a:p>
          </p:txBody>
        </p:sp>
      </p:grpSp>
      <p:sp>
        <p:nvSpPr>
          <p:cNvPr id="12" name="TextBox 12"/>
          <p:cNvSpPr txBox="1"/>
          <p:nvPr/>
        </p:nvSpPr>
        <p:spPr>
          <a:xfrm>
            <a:off x="-609600" y="751782"/>
            <a:ext cx="13749452" cy="741998"/>
          </a:xfrm>
          <a:prstGeom prst="rect">
            <a:avLst/>
          </a:prstGeom>
        </p:spPr>
        <p:txBody>
          <a:bodyPr lIns="0" tIns="0" rIns="0" bIns="0" rtlCol="0" anchor="t">
            <a:spAutoFit/>
          </a:bodyPr>
          <a:lstStyle/>
          <a:p>
            <a:pPr algn="ctr">
              <a:lnSpc>
                <a:spcPts val="6159"/>
              </a:lnSpc>
            </a:pPr>
            <a:r>
              <a:rPr lang="en-US" sz="4399" dirty="0">
                <a:solidFill>
                  <a:srgbClr val="051D40"/>
                </a:solidFill>
                <a:latin typeface="Open Sans Extra Bold"/>
                <a:ea typeface="Open Sans Extra Bold"/>
                <a:cs typeface="Open Sans Extra Bold"/>
                <a:sym typeface="Open Sans Extra Bold"/>
              </a:rPr>
              <a:t>What if I'm caught up in "it"?</a:t>
            </a:r>
          </a:p>
        </p:txBody>
      </p:sp>
      <p:sp>
        <p:nvSpPr>
          <p:cNvPr id="13" name="Google Shape;129;p2">
            <a:extLst>
              <a:ext uri="{FF2B5EF4-FFF2-40B4-BE49-F238E27FC236}">
                <a16:creationId xmlns:a16="http://schemas.microsoft.com/office/drawing/2014/main" id="{75E3EB61-F8BD-56F9-800E-FADC39527F4A}"/>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3">
              <a:alphaModFix/>
            </a:blip>
            <a:stretch>
              <a:fillRect/>
            </a:stretch>
          </a:blipFill>
          <a:ln>
            <a:noFill/>
          </a:ln>
        </p:spPr>
        <p:txBody>
          <a:bodyPr/>
          <a:lstStyle/>
          <a:p>
            <a:endParaRPr lang="pl-PL"/>
          </a:p>
        </p:txBody>
      </p:sp>
      <p:pic>
        <p:nvPicPr>
          <p:cNvPr id="4098" name="Picture 2">
            <a:extLst>
              <a:ext uri="{FF2B5EF4-FFF2-40B4-BE49-F238E27FC236}">
                <a16:creationId xmlns:a16="http://schemas.microsoft.com/office/drawing/2014/main" id="{529C6475-79C3-3FD2-FFCE-32BD8EC8A8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785" y="2019300"/>
            <a:ext cx="9809356" cy="662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272F"/>
        </a:solidFill>
        <a:effectLst/>
      </p:bgPr>
    </p:bg>
    <p:spTree>
      <p:nvGrpSpPr>
        <p:cNvPr id="1" name="Shape 538"/>
        <p:cNvGrpSpPr/>
        <p:nvPr/>
      </p:nvGrpSpPr>
      <p:grpSpPr>
        <a:xfrm>
          <a:off x="0" y="0"/>
          <a:ext cx="0" cy="0"/>
          <a:chOff x="0" y="0"/>
          <a:chExt cx="0" cy="0"/>
        </a:xfrm>
      </p:grpSpPr>
      <p:grpSp>
        <p:nvGrpSpPr>
          <p:cNvPr id="539" name="Google Shape;539;p23"/>
          <p:cNvGrpSpPr/>
          <p:nvPr/>
        </p:nvGrpSpPr>
        <p:grpSpPr>
          <a:xfrm rot="5400000">
            <a:off x="-275527" y="7126363"/>
            <a:ext cx="2398303" cy="1878652"/>
            <a:chOff x="22782" y="33598"/>
            <a:chExt cx="767236" cy="677602"/>
          </a:xfrm>
        </p:grpSpPr>
        <p:sp>
          <p:nvSpPr>
            <p:cNvPr id="540" name="Google Shape;540;p23"/>
            <p:cNvSpPr/>
            <p:nvPr/>
          </p:nvSpPr>
          <p:spPr>
            <a:xfrm>
              <a:off x="22782" y="33598"/>
              <a:ext cx="767236" cy="677602"/>
            </a:xfrm>
            <a:custGeom>
              <a:avLst/>
              <a:gdLst/>
              <a:ahLst/>
              <a:cxnLst/>
              <a:rect l="l" t="t" r="r" b="b"/>
              <a:pathLst>
                <a:path w="767236" h="677602" extrusionOk="0">
                  <a:moveTo>
                    <a:pt x="412342" y="16669"/>
                  </a:moveTo>
                  <a:lnTo>
                    <a:pt x="761294" y="627335"/>
                  </a:lnTo>
                  <a:cubicBezTo>
                    <a:pt x="767236" y="637733"/>
                    <a:pt x="767193" y="650509"/>
                    <a:pt x="761182" y="660868"/>
                  </a:cubicBezTo>
                  <a:cubicBezTo>
                    <a:pt x="755170" y="671227"/>
                    <a:pt x="744099" y="677602"/>
                    <a:pt x="732123" y="677602"/>
                  </a:cubicBezTo>
                  <a:lnTo>
                    <a:pt x="35113" y="677602"/>
                  </a:lnTo>
                  <a:cubicBezTo>
                    <a:pt x="23137" y="677602"/>
                    <a:pt x="12066" y="671227"/>
                    <a:pt x="6054" y="660868"/>
                  </a:cubicBezTo>
                  <a:cubicBezTo>
                    <a:pt x="43" y="650509"/>
                    <a:pt x="0" y="637733"/>
                    <a:pt x="5942" y="627335"/>
                  </a:cubicBezTo>
                  <a:lnTo>
                    <a:pt x="354894" y="16669"/>
                  </a:lnTo>
                  <a:cubicBezTo>
                    <a:pt x="360784" y="6361"/>
                    <a:pt x="371746" y="0"/>
                    <a:pt x="383618" y="0"/>
                  </a:cubicBezTo>
                  <a:cubicBezTo>
                    <a:pt x="395490" y="0"/>
                    <a:pt x="406452" y="6361"/>
                    <a:pt x="412342" y="16669"/>
                  </a:cubicBezTo>
                  <a:close/>
                </a:path>
              </a:pathLst>
            </a:custGeom>
            <a:solidFill>
              <a:srgbClr val="1975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23"/>
            <p:cNvSpPr txBox="1"/>
            <p:nvPr/>
          </p:nvSpPr>
          <p:spPr>
            <a:xfrm>
              <a:off x="127000" y="349250"/>
              <a:ext cx="558800" cy="311150"/>
            </a:xfrm>
            <a:prstGeom prst="rect">
              <a:avLst/>
            </a:prstGeom>
            <a:noFill/>
            <a:ln>
              <a:noFill/>
            </a:ln>
          </p:spPr>
          <p:txBody>
            <a:bodyPr spcFirstLastPara="1" wrap="square" lIns="48875" tIns="48875" rIns="48875" bIns="48875" anchor="ctr" anchorCtr="0">
              <a:noAutofit/>
            </a:bodyPr>
            <a:lstStyle/>
            <a:p>
              <a:pPr marL="0" marR="0" lvl="0" indent="0" algn="ctr" defTabSz="914400" rtl="0" eaLnBrk="1" fontAlgn="auto" latinLnBrk="0" hangingPunct="1">
                <a:lnSpc>
                  <a:spcPct val="855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42" name="Google Shape;542;p23"/>
          <p:cNvSpPr/>
          <p:nvPr/>
        </p:nvSpPr>
        <p:spPr>
          <a:xfrm>
            <a:off x="1075" y="8715250"/>
            <a:ext cx="18288642" cy="1572580"/>
          </a:xfrm>
          <a:custGeom>
            <a:avLst/>
            <a:gdLst/>
            <a:ahLst/>
            <a:cxnLst/>
            <a:rect l="l" t="t" r="r" b="b"/>
            <a:pathLst>
              <a:path w="11359405" h="833155" extrusionOk="0">
                <a:moveTo>
                  <a:pt x="0" y="0"/>
                </a:moveTo>
                <a:lnTo>
                  <a:pt x="11359405" y="0"/>
                </a:lnTo>
                <a:lnTo>
                  <a:pt x="11359405" y="833155"/>
                </a:lnTo>
                <a:lnTo>
                  <a:pt x="0" y="833155"/>
                </a:lnTo>
                <a:close/>
              </a:path>
            </a:pathLst>
          </a:custGeom>
          <a:solidFill>
            <a:srgbClr val="FFFFFF"/>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23"/>
          <p:cNvSpPr/>
          <p:nvPr/>
        </p:nvSpPr>
        <p:spPr>
          <a:xfrm>
            <a:off x="12873261" y="9037474"/>
            <a:ext cx="1169464" cy="1076394"/>
          </a:xfrm>
          <a:custGeom>
            <a:avLst/>
            <a:gdLst/>
            <a:ahLst/>
            <a:cxnLst/>
            <a:rect l="l" t="t" r="r" b="b"/>
            <a:pathLst>
              <a:path w="1169464" h="1076394" extrusionOk="0">
                <a:moveTo>
                  <a:pt x="0" y="0"/>
                </a:moveTo>
                <a:lnTo>
                  <a:pt x="1169464" y="0"/>
                </a:lnTo>
                <a:lnTo>
                  <a:pt x="1169464" y="1076395"/>
                </a:lnTo>
                <a:lnTo>
                  <a:pt x="0" y="1076395"/>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23"/>
          <p:cNvSpPr/>
          <p:nvPr/>
        </p:nvSpPr>
        <p:spPr>
          <a:xfrm>
            <a:off x="14557174" y="8870396"/>
            <a:ext cx="1787702" cy="1277462"/>
          </a:xfrm>
          <a:custGeom>
            <a:avLst/>
            <a:gdLst/>
            <a:ahLst/>
            <a:cxnLst/>
            <a:rect l="l" t="t" r="r" b="b"/>
            <a:pathLst>
              <a:path w="1787702" h="1277462" extrusionOk="0">
                <a:moveTo>
                  <a:pt x="0" y="0"/>
                </a:moveTo>
                <a:lnTo>
                  <a:pt x="1787701" y="0"/>
                </a:lnTo>
                <a:lnTo>
                  <a:pt x="1787701" y="1277462"/>
                </a:lnTo>
                <a:lnTo>
                  <a:pt x="0" y="1277462"/>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23"/>
          <p:cNvSpPr/>
          <p:nvPr/>
        </p:nvSpPr>
        <p:spPr>
          <a:xfrm>
            <a:off x="7232874" y="8870396"/>
            <a:ext cx="4369266" cy="1163199"/>
          </a:xfrm>
          <a:custGeom>
            <a:avLst/>
            <a:gdLst/>
            <a:ahLst/>
            <a:cxnLst/>
            <a:rect l="l" t="t" r="r" b="b"/>
            <a:pathLst>
              <a:path w="4369266" h="1163199" extrusionOk="0">
                <a:moveTo>
                  <a:pt x="0" y="0"/>
                </a:moveTo>
                <a:lnTo>
                  <a:pt x="4369266" y="0"/>
                </a:lnTo>
                <a:lnTo>
                  <a:pt x="4369266" y="1163199"/>
                </a:lnTo>
                <a:lnTo>
                  <a:pt x="0" y="1163199"/>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23"/>
          <p:cNvSpPr/>
          <p:nvPr/>
        </p:nvSpPr>
        <p:spPr>
          <a:xfrm>
            <a:off x="10872153" y="1327603"/>
            <a:ext cx="4838786" cy="7631804"/>
          </a:xfrm>
          <a:custGeom>
            <a:avLst/>
            <a:gdLst/>
            <a:ahLst/>
            <a:cxnLst/>
            <a:rect l="l" t="t" r="r" b="b"/>
            <a:pathLst>
              <a:path w="4875351" h="8184240" extrusionOk="0">
                <a:moveTo>
                  <a:pt x="0" y="0"/>
                </a:moveTo>
                <a:lnTo>
                  <a:pt x="4875351" y="0"/>
                </a:lnTo>
                <a:lnTo>
                  <a:pt x="4875351" y="8184240"/>
                </a:lnTo>
                <a:lnTo>
                  <a:pt x="0" y="8184240"/>
                </a:lnTo>
                <a:lnTo>
                  <a:pt x="0" y="0"/>
                </a:lnTo>
                <a:close/>
              </a:path>
            </a:pathLst>
          </a:custGeom>
          <a:blipFill rotWithShape="1">
            <a:blip r:embed="rId6">
              <a:alphaModFix/>
            </a:blip>
            <a:stretch>
              <a:fillRect l="-33929" r="-33929"/>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23"/>
          <p:cNvSpPr/>
          <p:nvPr/>
        </p:nvSpPr>
        <p:spPr>
          <a:xfrm>
            <a:off x="1952275" y="3120818"/>
            <a:ext cx="258169" cy="258169"/>
          </a:xfrm>
          <a:custGeom>
            <a:avLst/>
            <a:gdLst/>
            <a:ahLst/>
            <a:cxnLst/>
            <a:rect l="l" t="t" r="r" b="b"/>
            <a:pathLst>
              <a:path w="258169" h="258169" extrusionOk="0">
                <a:moveTo>
                  <a:pt x="0" y="0"/>
                </a:moveTo>
                <a:lnTo>
                  <a:pt x="258170" y="0"/>
                </a:lnTo>
                <a:lnTo>
                  <a:pt x="258170" y="258170"/>
                </a:lnTo>
                <a:lnTo>
                  <a:pt x="0" y="258170"/>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23"/>
          <p:cNvSpPr/>
          <p:nvPr/>
        </p:nvSpPr>
        <p:spPr>
          <a:xfrm>
            <a:off x="1952275" y="2636055"/>
            <a:ext cx="258169" cy="258169"/>
          </a:xfrm>
          <a:custGeom>
            <a:avLst/>
            <a:gdLst/>
            <a:ahLst/>
            <a:cxnLst/>
            <a:rect l="l" t="t" r="r" b="b"/>
            <a:pathLst>
              <a:path w="258169" h="258169" extrusionOk="0">
                <a:moveTo>
                  <a:pt x="0" y="0"/>
                </a:moveTo>
                <a:lnTo>
                  <a:pt x="258170" y="0"/>
                </a:lnTo>
                <a:lnTo>
                  <a:pt x="258170" y="258169"/>
                </a:lnTo>
                <a:lnTo>
                  <a:pt x="0" y="258169"/>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23"/>
          <p:cNvSpPr/>
          <p:nvPr/>
        </p:nvSpPr>
        <p:spPr>
          <a:xfrm>
            <a:off x="1952275" y="3605581"/>
            <a:ext cx="258169" cy="258169"/>
          </a:xfrm>
          <a:custGeom>
            <a:avLst/>
            <a:gdLst/>
            <a:ahLst/>
            <a:cxnLst/>
            <a:rect l="l" t="t" r="r" b="b"/>
            <a:pathLst>
              <a:path w="258169" h="258169" extrusionOk="0">
                <a:moveTo>
                  <a:pt x="0" y="0"/>
                </a:moveTo>
                <a:lnTo>
                  <a:pt x="258170" y="0"/>
                </a:lnTo>
                <a:lnTo>
                  <a:pt x="258170" y="258170"/>
                </a:lnTo>
                <a:lnTo>
                  <a:pt x="0" y="258170"/>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23"/>
          <p:cNvSpPr txBox="1"/>
          <p:nvPr/>
        </p:nvSpPr>
        <p:spPr>
          <a:xfrm>
            <a:off x="2293382" y="731271"/>
            <a:ext cx="7613100" cy="15564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56" b="1" i="0" u="none" strike="noStrike" kern="0" cap="none" spc="0" normalizeH="0" baseline="0" noProof="0" dirty="0">
                <a:ln>
                  <a:noFill/>
                </a:ln>
                <a:solidFill>
                  <a:srgbClr val="1975B9"/>
                </a:solidFill>
                <a:effectLst/>
                <a:uLnTx/>
                <a:uFillTx/>
                <a:latin typeface="Open Sans"/>
                <a:ea typeface="Open Sans"/>
                <a:cs typeface="Open Sans"/>
                <a:sym typeface="Open Sans"/>
              </a:rPr>
              <a:t>Further information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56" b="1" i="0" u="none" strike="noStrike" kern="0" cap="none" spc="0" normalizeH="0" baseline="0" noProof="0" dirty="0">
                <a:ln>
                  <a:noFill/>
                </a:ln>
                <a:solidFill>
                  <a:srgbClr val="1975B9"/>
                </a:solidFill>
                <a:effectLst/>
                <a:uLnTx/>
                <a:uFillTx/>
                <a:latin typeface="Open Sans"/>
                <a:ea typeface="Open Sans"/>
                <a:cs typeface="Open Sans"/>
                <a:sym typeface="Open Sans"/>
              </a:rPr>
              <a:t>about the project</a:t>
            </a:r>
          </a:p>
        </p:txBody>
      </p:sp>
      <p:sp>
        <p:nvSpPr>
          <p:cNvPr id="552" name="Google Shape;552;p23"/>
          <p:cNvSpPr txBox="1"/>
          <p:nvPr/>
        </p:nvSpPr>
        <p:spPr>
          <a:xfrm>
            <a:off x="2293382" y="4492394"/>
            <a:ext cx="8669100" cy="2857129"/>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19953"/>
              </a:lnSpc>
              <a:spcBef>
                <a:spcPts val="0"/>
              </a:spcBef>
              <a:spcAft>
                <a:spcPts val="0"/>
              </a:spcAft>
              <a:buClr>
                <a:srgbClr val="000000"/>
              </a:buClr>
              <a:buSzTx/>
              <a:buFont typeface="Arial"/>
              <a:buNone/>
              <a:tabLst/>
              <a:defRPr/>
            </a:pPr>
            <a:r>
              <a:rPr kumimoji="0" lang="en-US" sz="1719" b="0" i="0" u="none" strike="noStrike" kern="0" cap="none" spc="0" normalizeH="0" baseline="0" noProof="0" dirty="0">
                <a:ln>
                  <a:noFill/>
                </a:ln>
                <a:solidFill>
                  <a:srgbClr val="FFFFFF"/>
                </a:solidFill>
                <a:effectLst/>
                <a:uLnTx/>
                <a:uFillTx/>
                <a:latin typeface="Open Sans"/>
                <a:ea typeface="Open Sans"/>
                <a:cs typeface="Open Sans"/>
                <a:sym typeface="Open Sans"/>
              </a:rPr>
              <a:t>Funded by the European Union. However, the views and opinions expressed are those of the author(s) only and do not necessarily reflect the views of the European Union or the European Education and Culture Executive Agency (EACEA). Neither the European Union nor the EACEA can be held responsible for them.</a:t>
            </a:r>
          </a:p>
          <a:p>
            <a:pPr marL="0" marR="0" lvl="0" indent="0" algn="just" defTabSz="914400" rtl="0" eaLnBrk="1" fontAlgn="auto" latinLnBrk="0" hangingPunct="1">
              <a:lnSpc>
                <a:spcPct val="119953"/>
              </a:lnSpc>
              <a:spcBef>
                <a:spcPts val="0"/>
              </a:spcBef>
              <a:spcAft>
                <a:spcPts val="0"/>
              </a:spcAft>
              <a:buClr>
                <a:srgbClr val="000000"/>
              </a:buClr>
              <a:buSzTx/>
              <a:buFont typeface="Arial"/>
              <a:buNone/>
              <a:tabLst/>
              <a:defRPr/>
            </a:pPr>
            <a:r>
              <a:rPr kumimoji="0" lang="en-US" sz="1719" b="0" i="0" u="none" strike="noStrike" kern="0" cap="none" spc="0" normalizeH="0" baseline="0" noProof="0" dirty="0">
                <a:ln>
                  <a:noFill/>
                </a:ln>
                <a:solidFill>
                  <a:srgbClr val="FFFFFF"/>
                </a:solidFill>
                <a:effectLst/>
                <a:uLnTx/>
                <a:uFillTx/>
                <a:latin typeface="Open Sans"/>
                <a:ea typeface="Open Sans"/>
                <a:cs typeface="Open Sans"/>
                <a:sym typeface="Open Sans"/>
              </a:rPr>
              <a:t>All results developed within the framework of this project are available under open licenses (CC BY-NC 4.0). They can be used free of charge and without restrictions. Copying or processing these materials in whole or in part without the author's consent is prohibited. In the case of using results, it is necessary to provide the source of funding and their authors.</a:t>
            </a:r>
            <a:endParaRPr kumimoji="0" lang="pl-PL"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3" name="Google Shape;553;p23"/>
          <p:cNvSpPr txBox="1"/>
          <p:nvPr/>
        </p:nvSpPr>
        <p:spPr>
          <a:xfrm rot="-5400000">
            <a:off x="11550495" y="9383090"/>
            <a:ext cx="1194300" cy="25205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1170" b="1" i="0" u="none" strike="noStrike" kern="0" cap="none" spc="0" normalizeH="0" baseline="0" noProof="0" dirty="0">
                <a:ln>
                  <a:noFill/>
                </a:ln>
                <a:solidFill>
                  <a:srgbClr val="000000"/>
                </a:solidFill>
                <a:effectLst/>
                <a:uLnTx/>
                <a:uFillTx/>
                <a:latin typeface="Open Sans"/>
                <a:ea typeface="Open Sans"/>
                <a:cs typeface="Open Sans"/>
                <a:sym typeface="Open Sans"/>
              </a:rPr>
              <a:t>PART</a:t>
            </a:r>
            <a:r>
              <a:rPr kumimoji="0" lang="pl-PL" sz="1170" b="1" i="0" u="none" strike="noStrike" kern="0" cap="none" spc="0" normalizeH="0" baseline="0" noProof="0" dirty="0">
                <a:ln>
                  <a:noFill/>
                </a:ln>
                <a:solidFill>
                  <a:srgbClr val="000000"/>
                </a:solidFill>
                <a:effectLst/>
                <a:uLnTx/>
                <a:uFillTx/>
                <a:latin typeface="Open Sans"/>
                <a:ea typeface="Open Sans"/>
                <a:cs typeface="Open Sans"/>
                <a:sym typeface="Open Sans"/>
              </a:rPr>
              <a:t>NERS</a:t>
            </a:r>
            <a:r>
              <a:rPr kumimoji="0" lang="en-US" sz="1170" b="1" i="0" u="none" strike="noStrike" kern="0" cap="none" spc="0" normalizeH="0" baseline="0" noProof="0" dirty="0">
                <a:ln>
                  <a:noFill/>
                </a:ln>
                <a:solidFill>
                  <a:srgbClr val="000000"/>
                </a:solidFill>
                <a:effectLst/>
                <a:uLnTx/>
                <a:uFillTx/>
                <a:latin typeface="Open Sans"/>
                <a:ea typeface="Open Sans"/>
                <a:cs typeface="Open Sans"/>
                <a:sym typeface="Open Sans"/>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4" name="Google Shape;554;p23"/>
          <p:cNvSpPr txBox="1"/>
          <p:nvPr/>
        </p:nvSpPr>
        <p:spPr>
          <a:xfrm rot="-5400000">
            <a:off x="6177537" y="9486815"/>
            <a:ext cx="1082100" cy="252057"/>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1170" b="1" i="0" u="none" strike="noStrike" kern="0" cap="none" spc="0" normalizeH="0" baseline="0" noProof="0" dirty="0">
                <a:ln>
                  <a:noFill/>
                </a:ln>
                <a:solidFill>
                  <a:srgbClr val="000000"/>
                </a:solidFill>
                <a:effectLst/>
                <a:uLnTx/>
                <a:uFillTx/>
                <a:latin typeface="Open Sans"/>
                <a:ea typeface="Open Sans"/>
                <a:cs typeface="Open Sans"/>
                <a:sym typeface="Open Sans"/>
              </a:rPr>
              <a:t>L</a:t>
            </a:r>
            <a:r>
              <a:rPr kumimoji="0" lang="pl-PL" sz="1170" b="1" i="0" u="none" strike="noStrike" kern="0" cap="none" spc="0" normalizeH="0" baseline="0" noProof="0" dirty="0">
                <a:ln>
                  <a:noFill/>
                </a:ln>
                <a:solidFill>
                  <a:srgbClr val="000000"/>
                </a:solidFill>
                <a:effectLst/>
                <a:uLnTx/>
                <a:uFillTx/>
                <a:latin typeface="Open Sans"/>
                <a:ea typeface="Open Sans"/>
                <a:cs typeface="Open Sans"/>
                <a:sym typeface="Open Sans"/>
              </a:rPr>
              <a:t>EADER</a:t>
            </a:r>
            <a:r>
              <a:rPr kumimoji="0" lang="en-US" sz="1170" b="1" i="0" u="none" strike="noStrike" kern="0" cap="none" spc="0" normalizeH="0" baseline="0" noProof="0" dirty="0">
                <a:ln>
                  <a:noFill/>
                </a:ln>
                <a:solidFill>
                  <a:srgbClr val="000000"/>
                </a:solidFill>
                <a:effectLst/>
                <a:uLnTx/>
                <a:uFillTx/>
                <a:latin typeface="Open Sans"/>
                <a:ea typeface="Open Sans"/>
                <a:cs typeface="Open Sans"/>
                <a:sym typeface="Open Sans"/>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5" name="Google Shape;555;p23"/>
          <p:cNvSpPr txBox="1"/>
          <p:nvPr/>
        </p:nvSpPr>
        <p:spPr>
          <a:xfrm>
            <a:off x="5746462" y="8257662"/>
            <a:ext cx="5662500" cy="1701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80" b="0" i="0" u="none" strike="noStrike" kern="0" cap="none" spc="0" normalizeH="0" baseline="0" noProof="0">
                <a:ln>
                  <a:noFill/>
                </a:ln>
                <a:solidFill>
                  <a:srgbClr val="FFFFFF"/>
                </a:solidFill>
                <a:effectLst/>
                <a:uLnTx/>
                <a:uFillTx/>
                <a:latin typeface="Open Sans"/>
                <a:ea typeface="Open Sans"/>
                <a:cs typeface="Open Sans"/>
                <a:sym typeface="Open Sans"/>
              </a:rPr>
              <a:t>PROJEKT NR 2023-2-PL01-KA210-VET-000176822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23"/>
          <p:cNvSpPr txBox="1"/>
          <p:nvPr/>
        </p:nvSpPr>
        <p:spPr>
          <a:xfrm>
            <a:off x="2369812" y="2500928"/>
            <a:ext cx="8185200" cy="14289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220011"/>
              </a:lnSpc>
              <a:spcBef>
                <a:spcPts val="0"/>
              </a:spcBef>
              <a:spcAft>
                <a:spcPts val="0"/>
              </a:spcAft>
              <a:buClr>
                <a:srgbClr val="000000"/>
              </a:buClr>
              <a:buSzTx/>
              <a:buFont typeface="Arial"/>
              <a:buNone/>
              <a:tabLst/>
              <a:defRPr/>
            </a:pPr>
            <a:r>
              <a:rPr kumimoji="0" lang="en-US" sz="1719" b="1" i="0" u="none" strike="noStrike" kern="0" cap="none" spc="0" normalizeH="0" baseline="0" noProof="0">
                <a:ln>
                  <a:noFill/>
                </a:ln>
                <a:solidFill>
                  <a:srgbClr val="FFFFFF"/>
                </a:solidFill>
                <a:effectLst/>
                <a:uLnTx/>
                <a:uFillTx/>
                <a:latin typeface="Open Sans"/>
                <a:ea typeface="Open Sans"/>
                <a:cs typeface="Open Sans"/>
                <a:sym typeface="Open Sans"/>
              </a:rPr>
              <a:t>https://www.coventry.ac.uk/wroclaw/</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220011"/>
              </a:lnSpc>
              <a:spcBef>
                <a:spcPts val="0"/>
              </a:spcBef>
              <a:spcAft>
                <a:spcPts val="0"/>
              </a:spcAft>
              <a:buClr>
                <a:srgbClr val="000000"/>
              </a:buClr>
              <a:buSzTx/>
              <a:buFont typeface="Arial"/>
              <a:buNone/>
              <a:tabLst/>
              <a:defRPr/>
            </a:pPr>
            <a:r>
              <a:rPr kumimoji="0" lang="en-US" sz="1719" b="1" i="0" u="none" strike="noStrike" kern="0" cap="none" spc="0" normalizeH="0" baseline="0" noProof="0">
                <a:ln>
                  <a:noFill/>
                </a:ln>
                <a:solidFill>
                  <a:srgbClr val="FFFFFF"/>
                </a:solidFill>
                <a:effectLst/>
                <a:uLnTx/>
                <a:uFillTx/>
                <a:latin typeface="Open Sans"/>
                <a:ea typeface="Open Sans"/>
                <a:cs typeface="Open Sans"/>
                <a:sym typeface="Open Sans"/>
              </a:rPr>
              <a:t>https://kreatywnidlabiznesu.pl/cyber-sec-edu-check/</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220011"/>
              </a:lnSpc>
              <a:spcBef>
                <a:spcPts val="0"/>
              </a:spcBef>
              <a:spcAft>
                <a:spcPts val="0"/>
              </a:spcAft>
              <a:buClr>
                <a:srgbClr val="000000"/>
              </a:buClr>
              <a:buSzTx/>
              <a:buFont typeface="Arial"/>
              <a:buNone/>
              <a:tabLst/>
              <a:defRPr/>
            </a:pPr>
            <a:r>
              <a:rPr kumimoji="0" lang="en-US" sz="1719" b="1" i="0" u="none" strike="noStrike" kern="0" cap="none" spc="0" normalizeH="0" baseline="0" noProof="0">
                <a:ln>
                  <a:noFill/>
                </a:ln>
                <a:solidFill>
                  <a:srgbClr val="FFFFFF"/>
                </a:solidFill>
                <a:effectLst/>
                <a:uLnTx/>
                <a:uFillTx/>
                <a:latin typeface="Open Sans"/>
                <a:ea typeface="Open Sans"/>
                <a:cs typeface="Open Sans"/>
                <a:sym typeface="Open Sans"/>
              </a:rPr>
              <a:t>https://eccedu.net/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57" name="Google Shape;557;p23"/>
          <p:cNvGrpSpPr/>
          <p:nvPr/>
        </p:nvGrpSpPr>
        <p:grpSpPr>
          <a:xfrm rot="5400000">
            <a:off x="15608368" y="1887032"/>
            <a:ext cx="1504526" cy="1337028"/>
            <a:chOff x="36828" y="54313"/>
            <a:chExt cx="739143" cy="656887"/>
          </a:xfrm>
        </p:grpSpPr>
        <p:sp>
          <p:nvSpPr>
            <p:cNvPr id="558" name="Google Shape;558;p23"/>
            <p:cNvSpPr/>
            <p:nvPr/>
          </p:nvSpPr>
          <p:spPr>
            <a:xfrm>
              <a:off x="36828" y="54313"/>
              <a:ext cx="739143" cy="656887"/>
            </a:xfrm>
            <a:custGeom>
              <a:avLst/>
              <a:gdLst/>
              <a:ahLst/>
              <a:cxnLst/>
              <a:rect l="l" t="t" r="r" b="b"/>
              <a:pathLst>
                <a:path w="739143" h="656887" extrusionOk="0">
                  <a:moveTo>
                    <a:pt x="416006" y="26947"/>
                  </a:moveTo>
                  <a:lnTo>
                    <a:pt x="729538" y="575627"/>
                  </a:lnTo>
                  <a:cubicBezTo>
                    <a:pt x="739144" y="592437"/>
                    <a:pt x="739075" y="613090"/>
                    <a:pt x="729357" y="629835"/>
                  </a:cubicBezTo>
                  <a:cubicBezTo>
                    <a:pt x="719639" y="646581"/>
                    <a:pt x="701742" y="656887"/>
                    <a:pt x="682381" y="656887"/>
                  </a:cubicBezTo>
                  <a:lnTo>
                    <a:pt x="56763" y="656887"/>
                  </a:lnTo>
                  <a:cubicBezTo>
                    <a:pt x="37402" y="656887"/>
                    <a:pt x="19505" y="646581"/>
                    <a:pt x="9787" y="629835"/>
                  </a:cubicBezTo>
                  <a:cubicBezTo>
                    <a:pt x="69" y="613090"/>
                    <a:pt x="0" y="592437"/>
                    <a:pt x="9606" y="575627"/>
                  </a:cubicBezTo>
                  <a:lnTo>
                    <a:pt x="323138" y="26947"/>
                  </a:lnTo>
                  <a:cubicBezTo>
                    <a:pt x="332660" y="10284"/>
                    <a:pt x="350380" y="0"/>
                    <a:pt x="369572" y="0"/>
                  </a:cubicBezTo>
                  <a:cubicBezTo>
                    <a:pt x="388764" y="0"/>
                    <a:pt x="406484" y="10284"/>
                    <a:pt x="416006" y="26947"/>
                  </a:cubicBezTo>
                  <a:close/>
                </a:path>
              </a:pathLst>
            </a:custGeom>
            <a:solidFill>
              <a:srgbClr val="1C94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23"/>
            <p:cNvSpPr txBox="1"/>
            <p:nvPr/>
          </p:nvSpPr>
          <p:spPr>
            <a:xfrm>
              <a:off x="127000" y="358775"/>
              <a:ext cx="558900" cy="30150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88833"/>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560" name="Google Shape;560;p23"/>
          <p:cNvGrpSpPr/>
          <p:nvPr/>
        </p:nvGrpSpPr>
        <p:grpSpPr>
          <a:xfrm rot="5400000">
            <a:off x="16540492" y="495532"/>
            <a:ext cx="1504526" cy="1337028"/>
            <a:chOff x="36828" y="54313"/>
            <a:chExt cx="739143" cy="656887"/>
          </a:xfrm>
        </p:grpSpPr>
        <p:sp>
          <p:nvSpPr>
            <p:cNvPr id="561" name="Google Shape;561;p23"/>
            <p:cNvSpPr/>
            <p:nvPr/>
          </p:nvSpPr>
          <p:spPr>
            <a:xfrm>
              <a:off x="36828" y="54313"/>
              <a:ext cx="739143" cy="656887"/>
            </a:xfrm>
            <a:custGeom>
              <a:avLst/>
              <a:gdLst/>
              <a:ahLst/>
              <a:cxnLst/>
              <a:rect l="l" t="t" r="r" b="b"/>
              <a:pathLst>
                <a:path w="739143" h="656887" extrusionOk="0">
                  <a:moveTo>
                    <a:pt x="416006" y="26947"/>
                  </a:moveTo>
                  <a:lnTo>
                    <a:pt x="729538" y="575627"/>
                  </a:lnTo>
                  <a:cubicBezTo>
                    <a:pt x="739144" y="592437"/>
                    <a:pt x="739075" y="613090"/>
                    <a:pt x="729357" y="629835"/>
                  </a:cubicBezTo>
                  <a:cubicBezTo>
                    <a:pt x="719639" y="646581"/>
                    <a:pt x="701742" y="656887"/>
                    <a:pt x="682381" y="656887"/>
                  </a:cubicBezTo>
                  <a:lnTo>
                    <a:pt x="56763" y="656887"/>
                  </a:lnTo>
                  <a:cubicBezTo>
                    <a:pt x="37402" y="656887"/>
                    <a:pt x="19505" y="646581"/>
                    <a:pt x="9787" y="629835"/>
                  </a:cubicBezTo>
                  <a:cubicBezTo>
                    <a:pt x="69" y="613090"/>
                    <a:pt x="0" y="592437"/>
                    <a:pt x="9606" y="575627"/>
                  </a:cubicBezTo>
                  <a:lnTo>
                    <a:pt x="323138" y="26947"/>
                  </a:lnTo>
                  <a:cubicBezTo>
                    <a:pt x="332660" y="10284"/>
                    <a:pt x="350380" y="0"/>
                    <a:pt x="369572" y="0"/>
                  </a:cubicBezTo>
                  <a:cubicBezTo>
                    <a:pt x="388764" y="0"/>
                    <a:pt x="406484" y="10284"/>
                    <a:pt x="416006" y="26947"/>
                  </a:cubicBezTo>
                  <a:close/>
                </a:path>
              </a:pathLst>
            </a:custGeom>
            <a:solidFill>
              <a:srgbClr val="2C53AB"/>
            </a:solidFill>
            <a:ln w="38100" cap="sq" cmpd="sng">
              <a:solidFill>
                <a:srgbClr val="2C53AB"/>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23"/>
            <p:cNvSpPr txBox="1"/>
            <p:nvPr/>
          </p:nvSpPr>
          <p:spPr>
            <a:xfrm>
              <a:off x="127000" y="358775"/>
              <a:ext cx="558900" cy="30150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88833"/>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563" name="Google Shape;563;p23"/>
          <p:cNvGrpSpPr/>
          <p:nvPr/>
        </p:nvGrpSpPr>
        <p:grpSpPr>
          <a:xfrm rot="-5400000">
            <a:off x="15068185" y="463628"/>
            <a:ext cx="1489532" cy="1325974"/>
            <a:chOff x="40511" y="59744"/>
            <a:chExt cx="731777" cy="651456"/>
          </a:xfrm>
        </p:grpSpPr>
        <p:sp>
          <p:nvSpPr>
            <p:cNvPr id="564" name="Google Shape;564;p23"/>
            <p:cNvSpPr/>
            <p:nvPr/>
          </p:nvSpPr>
          <p:spPr>
            <a:xfrm>
              <a:off x="40511" y="59744"/>
              <a:ext cx="731777" cy="651456"/>
            </a:xfrm>
            <a:custGeom>
              <a:avLst/>
              <a:gdLst/>
              <a:ahLst/>
              <a:cxnLst/>
              <a:rect l="l" t="t" r="r" b="b"/>
              <a:pathLst>
                <a:path w="731777" h="651456" extrusionOk="0">
                  <a:moveTo>
                    <a:pt x="416967" y="29642"/>
                  </a:moveTo>
                  <a:lnTo>
                    <a:pt x="721211" y="562070"/>
                  </a:lnTo>
                  <a:cubicBezTo>
                    <a:pt x="731778" y="580561"/>
                    <a:pt x="731702" y="603279"/>
                    <a:pt x="721012" y="621699"/>
                  </a:cubicBezTo>
                  <a:cubicBezTo>
                    <a:pt x="710323" y="640119"/>
                    <a:pt x="690636" y="651456"/>
                    <a:pt x="669339" y="651456"/>
                  </a:cubicBezTo>
                  <a:lnTo>
                    <a:pt x="62439" y="651456"/>
                  </a:lnTo>
                  <a:cubicBezTo>
                    <a:pt x="41142" y="651456"/>
                    <a:pt x="21455" y="640119"/>
                    <a:pt x="10766" y="621699"/>
                  </a:cubicBezTo>
                  <a:cubicBezTo>
                    <a:pt x="76" y="603279"/>
                    <a:pt x="0" y="580561"/>
                    <a:pt x="10567" y="562070"/>
                  </a:cubicBezTo>
                  <a:lnTo>
                    <a:pt x="314811" y="29642"/>
                  </a:lnTo>
                  <a:cubicBezTo>
                    <a:pt x="325285" y="11312"/>
                    <a:pt x="344778" y="0"/>
                    <a:pt x="365889" y="0"/>
                  </a:cubicBezTo>
                  <a:cubicBezTo>
                    <a:pt x="387000" y="0"/>
                    <a:pt x="406493" y="11312"/>
                    <a:pt x="416967" y="29642"/>
                  </a:cubicBezTo>
                  <a:close/>
                </a:path>
              </a:pathLst>
            </a:custGeom>
            <a:solidFill>
              <a:srgbClr val="FFFFFF"/>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23"/>
            <p:cNvSpPr txBox="1"/>
            <p:nvPr/>
          </p:nvSpPr>
          <p:spPr>
            <a:xfrm>
              <a:off x="127000" y="358775"/>
              <a:ext cx="558900" cy="30150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88833"/>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566" name="Google Shape;566;p23"/>
          <p:cNvGrpSpPr/>
          <p:nvPr/>
        </p:nvGrpSpPr>
        <p:grpSpPr>
          <a:xfrm rot="5400000">
            <a:off x="16592883" y="3136952"/>
            <a:ext cx="1504526" cy="1337028"/>
            <a:chOff x="36828" y="54313"/>
            <a:chExt cx="739143" cy="656887"/>
          </a:xfrm>
        </p:grpSpPr>
        <p:sp>
          <p:nvSpPr>
            <p:cNvPr id="567" name="Google Shape;567;p23"/>
            <p:cNvSpPr/>
            <p:nvPr/>
          </p:nvSpPr>
          <p:spPr>
            <a:xfrm>
              <a:off x="36828" y="54313"/>
              <a:ext cx="739143" cy="656887"/>
            </a:xfrm>
            <a:custGeom>
              <a:avLst/>
              <a:gdLst/>
              <a:ahLst/>
              <a:cxnLst/>
              <a:rect l="l" t="t" r="r" b="b"/>
              <a:pathLst>
                <a:path w="739143" h="656887" extrusionOk="0">
                  <a:moveTo>
                    <a:pt x="416006" y="26947"/>
                  </a:moveTo>
                  <a:lnTo>
                    <a:pt x="729538" y="575627"/>
                  </a:lnTo>
                  <a:cubicBezTo>
                    <a:pt x="739144" y="592437"/>
                    <a:pt x="739075" y="613090"/>
                    <a:pt x="729357" y="629835"/>
                  </a:cubicBezTo>
                  <a:cubicBezTo>
                    <a:pt x="719639" y="646581"/>
                    <a:pt x="701742" y="656887"/>
                    <a:pt x="682381" y="656887"/>
                  </a:cubicBezTo>
                  <a:lnTo>
                    <a:pt x="56763" y="656887"/>
                  </a:lnTo>
                  <a:cubicBezTo>
                    <a:pt x="37402" y="656887"/>
                    <a:pt x="19505" y="646581"/>
                    <a:pt x="9787" y="629835"/>
                  </a:cubicBezTo>
                  <a:cubicBezTo>
                    <a:pt x="69" y="613090"/>
                    <a:pt x="0" y="592437"/>
                    <a:pt x="9606" y="575627"/>
                  </a:cubicBezTo>
                  <a:lnTo>
                    <a:pt x="323138" y="26947"/>
                  </a:lnTo>
                  <a:cubicBezTo>
                    <a:pt x="332660" y="10284"/>
                    <a:pt x="350380" y="0"/>
                    <a:pt x="369572" y="0"/>
                  </a:cubicBezTo>
                  <a:cubicBezTo>
                    <a:pt x="388764" y="0"/>
                    <a:pt x="406484" y="10284"/>
                    <a:pt x="416006" y="26947"/>
                  </a:cubicBezTo>
                  <a:close/>
                </a:path>
              </a:pathLst>
            </a:custGeom>
            <a:solidFill>
              <a:srgbClr val="5682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23"/>
            <p:cNvSpPr txBox="1"/>
            <p:nvPr/>
          </p:nvSpPr>
          <p:spPr>
            <a:xfrm>
              <a:off x="127000" y="358775"/>
              <a:ext cx="558900" cy="30150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88833"/>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pic>
        <p:nvPicPr>
          <p:cNvPr id="2" name="Obraz 1">
            <a:extLst>
              <a:ext uri="{FF2B5EF4-FFF2-40B4-BE49-F238E27FC236}">
                <a16:creationId xmlns:a16="http://schemas.microsoft.com/office/drawing/2014/main" id="{8DEDCE96-D5BB-1D6E-DFCB-627D7B5F9155}"/>
              </a:ext>
            </a:extLst>
          </p:cNvPr>
          <p:cNvPicPr>
            <a:picLocks noChangeAspect="1"/>
          </p:cNvPicPr>
          <p:nvPr/>
        </p:nvPicPr>
        <p:blipFill>
          <a:blip r:embed="rId8"/>
          <a:stretch>
            <a:fillRect/>
          </a:stretch>
        </p:blipFill>
        <p:spPr>
          <a:xfrm>
            <a:off x="2523519" y="8947870"/>
            <a:ext cx="3336998" cy="10043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6" name="Group 6"/>
          <p:cNvGrpSpPr/>
          <p:nvPr/>
        </p:nvGrpSpPr>
        <p:grpSpPr>
          <a:xfrm>
            <a:off x="0" y="2"/>
            <a:ext cx="18288000" cy="10287010"/>
            <a:chOff x="0" y="-18644"/>
            <a:chExt cx="3042735" cy="852765"/>
          </a:xfrm>
          <a:solidFill>
            <a:srgbClr val="002060"/>
          </a:solidFill>
        </p:grpSpPr>
        <p:sp>
          <p:nvSpPr>
            <p:cNvPr id="7" name="Freeform 7"/>
            <p:cNvSpPr/>
            <p:nvPr/>
          </p:nvSpPr>
          <p:spPr>
            <a:xfrm>
              <a:off x="0" y="0"/>
              <a:ext cx="3042735" cy="834121"/>
            </a:xfrm>
            <a:custGeom>
              <a:avLst/>
              <a:gdLst/>
              <a:ahLst/>
              <a:cxnLst/>
              <a:rect l="l" t="t" r="r" b="b"/>
              <a:pathLst>
                <a:path w="3042735" h="834121">
                  <a:moveTo>
                    <a:pt x="0" y="0"/>
                  </a:moveTo>
                  <a:lnTo>
                    <a:pt x="3042735" y="0"/>
                  </a:lnTo>
                  <a:lnTo>
                    <a:pt x="3042735" y="834121"/>
                  </a:lnTo>
                  <a:lnTo>
                    <a:pt x="0" y="834121"/>
                  </a:lnTo>
                  <a:close/>
                </a:path>
              </a:pathLst>
            </a:custGeom>
            <a:grpFill/>
            <a:ln cap="sq">
              <a:noFill/>
              <a:prstDash val="solid"/>
              <a:miter/>
            </a:ln>
          </p:spPr>
          <p:txBody>
            <a:bodyPr/>
            <a:lstStyle/>
            <a:p>
              <a:endParaRPr lang="pl-PL"/>
            </a:p>
          </p:txBody>
        </p:sp>
        <p:sp>
          <p:nvSpPr>
            <p:cNvPr id="8" name="TextBox 8"/>
            <p:cNvSpPr txBox="1"/>
            <p:nvPr/>
          </p:nvSpPr>
          <p:spPr>
            <a:xfrm>
              <a:off x="0" y="-18644"/>
              <a:ext cx="3042735" cy="852764"/>
            </a:xfrm>
            <a:prstGeom prst="rect">
              <a:avLst/>
            </a:prstGeom>
            <a:grpFill/>
          </p:spPr>
          <p:txBody>
            <a:bodyPr lIns="50800" tIns="50800" rIns="50800" bIns="50800" rtlCol="0" anchor="ctr"/>
            <a:lstStyle/>
            <a:p>
              <a:pPr marL="0" lvl="0" indent="0" algn="ctr">
                <a:lnSpc>
                  <a:spcPts val="2659"/>
                </a:lnSpc>
                <a:spcBef>
                  <a:spcPct val="0"/>
                </a:spcBef>
              </a:pPr>
              <a:endParaRPr/>
            </a:p>
          </p:txBody>
        </p:sp>
      </p:grpSp>
      <p:sp>
        <p:nvSpPr>
          <p:cNvPr id="9" name="TextBox 9"/>
          <p:cNvSpPr txBox="1"/>
          <p:nvPr/>
        </p:nvSpPr>
        <p:spPr>
          <a:xfrm>
            <a:off x="2545896" y="394981"/>
            <a:ext cx="13196207" cy="982513"/>
          </a:xfrm>
          <a:prstGeom prst="rect">
            <a:avLst/>
          </a:prstGeom>
        </p:spPr>
        <p:txBody>
          <a:bodyPr wrap="square" lIns="0" tIns="0" rIns="0" bIns="0" rtlCol="0" anchor="t">
            <a:spAutoFit/>
          </a:bodyPr>
          <a:lstStyle/>
          <a:p>
            <a:pPr marL="0" lvl="0" indent="0" algn="ctr">
              <a:lnSpc>
                <a:spcPts val="8195"/>
              </a:lnSpc>
              <a:spcBef>
                <a:spcPct val="0"/>
              </a:spcBef>
            </a:pPr>
            <a:r>
              <a:rPr lang="en-US" sz="5854" dirty="0">
                <a:solidFill>
                  <a:srgbClr val="FDFDFD"/>
                </a:solidFill>
                <a:latin typeface="Open Sans Extra Bold"/>
                <a:ea typeface="Open Sans Extra Bold"/>
                <a:cs typeface="Open Sans Extra Bold"/>
                <a:sym typeface="Open Sans Extra Bold"/>
              </a:rPr>
              <a:t>What is Cyberbullying?</a:t>
            </a:r>
          </a:p>
        </p:txBody>
      </p:sp>
      <p:pic>
        <p:nvPicPr>
          <p:cNvPr id="1026" name="Picture 2" descr="Obraz zawierający ubrania, osoba, Ludzka twarz, komputer&#10;&#10;Opis wygenerowany automatycznie">
            <a:extLst>
              <a:ext uri="{FF2B5EF4-FFF2-40B4-BE49-F238E27FC236}">
                <a16:creationId xmlns:a16="http://schemas.microsoft.com/office/drawing/2014/main" id="{873697C9-E355-97DA-0D69-E7A76D145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50" y="1772473"/>
            <a:ext cx="8039100" cy="80391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29;p2">
            <a:extLst>
              <a:ext uri="{FF2B5EF4-FFF2-40B4-BE49-F238E27FC236}">
                <a16:creationId xmlns:a16="http://schemas.microsoft.com/office/drawing/2014/main" id="{D3897F02-679C-4C90-1118-8B4DD8B99435}"/>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3">
              <a:alphaModFix/>
            </a:blip>
            <a:stretch>
              <a:fillRect/>
            </a:stretch>
          </a:blipFill>
          <a:ln>
            <a:noFill/>
          </a:ln>
        </p:spPr>
        <p:txBody>
          <a:bodyPr/>
          <a:lstStyle/>
          <a:p>
            <a:endParaRPr lang="pl-P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a:extLst>
            <a:ext uri="{FF2B5EF4-FFF2-40B4-BE49-F238E27FC236}">
              <a16:creationId xmlns:a16="http://schemas.microsoft.com/office/drawing/2014/main" id="{7D5D9222-2655-758C-112A-661660B7FDD2}"/>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2FD47396-B35B-A9AF-FD78-6221ED0155A8}"/>
              </a:ext>
            </a:extLst>
          </p:cNvPr>
          <p:cNvGrpSpPr/>
          <p:nvPr/>
        </p:nvGrpSpPr>
        <p:grpSpPr>
          <a:xfrm>
            <a:off x="3783850" y="1485900"/>
            <a:ext cx="10515600" cy="7315200"/>
            <a:chOff x="0" y="-18644"/>
            <a:chExt cx="3042735" cy="852765"/>
          </a:xfrm>
          <a:solidFill>
            <a:srgbClr val="002060"/>
          </a:solidFill>
        </p:grpSpPr>
        <p:sp>
          <p:nvSpPr>
            <p:cNvPr id="7" name="Freeform 7">
              <a:extLst>
                <a:ext uri="{FF2B5EF4-FFF2-40B4-BE49-F238E27FC236}">
                  <a16:creationId xmlns:a16="http://schemas.microsoft.com/office/drawing/2014/main" id="{462A5AB8-C094-34E7-86E4-36050D4C0547}"/>
                </a:ext>
              </a:extLst>
            </p:cNvPr>
            <p:cNvSpPr/>
            <p:nvPr/>
          </p:nvSpPr>
          <p:spPr>
            <a:xfrm>
              <a:off x="0" y="0"/>
              <a:ext cx="3042735" cy="834121"/>
            </a:xfrm>
            <a:custGeom>
              <a:avLst/>
              <a:gdLst/>
              <a:ahLst/>
              <a:cxnLst/>
              <a:rect l="l" t="t" r="r" b="b"/>
              <a:pathLst>
                <a:path w="3042735" h="834121">
                  <a:moveTo>
                    <a:pt x="0" y="0"/>
                  </a:moveTo>
                  <a:lnTo>
                    <a:pt x="3042735" y="0"/>
                  </a:lnTo>
                  <a:lnTo>
                    <a:pt x="3042735" y="834121"/>
                  </a:lnTo>
                  <a:lnTo>
                    <a:pt x="0" y="834121"/>
                  </a:lnTo>
                  <a:close/>
                </a:path>
              </a:pathLst>
            </a:custGeom>
            <a:grpFill/>
            <a:ln cap="sq">
              <a:noFill/>
              <a:prstDash val="solid"/>
              <a:miter/>
            </a:ln>
          </p:spPr>
          <p:txBody>
            <a:bodyPr/>
            <a:lstStyle/>
            <a:p>
              <a:endParaRPr lang="pl-PL"/>
            </a:p>
          </p:txBody>
        </p:sp>
        <p:sp>
          <p:nvSpPr>
            <p:cNvPr id="8" name="TextBox 8">
              <a:extLst>
                <a:ext uri="{FF2B5EF4-FFF2-40B4-BE49-F238E27FC236}">
                  <a16:creationId xmlns:a16="http://schemas.microsoft.com/office/drawing/2014/main" id="{B944A9DE-804A-2E50-7029-7FB1FEF0CD01}"/>
                </a:ext>
              </a:extLst>
            </p:cNvPr>
            <p:cNvSpPr txBox="1"/>
            <p:nvPr/>
          </p:nvSpPr>
          <p:spPr>
            <a:xfrm>
              <a:off x="0" y="-18644"/>
              <a:ext cx="3042735" cy="852764"/>
            </a:xfrm>
            <a:prstGeom prst="rect">
              <a:avLst/>
            </a:prstGeom>
            <a:grpFill/>
          </p:spPr>
          <p:txBody>
            <a:bodyPr lIns="50800" tIns="50800" rIns="50800" bIns="50800" rtlCol="0" anchor="ctr"/>
            <a:lstStyle/>
            <a:p>
              <a:pPr marL="0" lvl="0" indent="0" algn="ctr">
                <a:lnSpc>
                  <a:spcPts val="2659"/>
                </a:lnSpc>
                <a:spcBef>
                  <a:spcPct val="0"/>
                </a:spcBef>
              </a:pPr>
              <a:endParaRPr/>
            </a:p>
          </p:txBody>
        </p:sp>
      </p:grpSp>
      <p:sp>
        <p:nvSpPr>
          <p:cNvPr id="9" name="TextBox 9">
            <a:extLst>
              <a:ext uri="{FF2B5EF4-FFF2-40B4-BE49-F238E27FC236}">
                <a16:creationId xmlns:a16="http://schemas.microsoft.com/office/drawing/2014/main" id="{3E454CA0-C447-3155-C4C8-C57A7D80CE7A}"/>
              </a:ext>
            </a:extLst>
          </p:cNvPr>
          <p:cNvSpPr txBox="1"/>
          <p:nvPr/>
        </p:nvSpPr>
        <p:spPr>
          <a:xfrm>
            <a:off x="4825344" y="1996343"/>
            <a:ext cx="7974293" cy="2034083"/>
          </a:xfrm>
          <a:prstGeom prst="rect">
            <a:avLst/>
          </a:prstGeom>
        </p:spPr>
        <p:txBody>
          <a:bodyPr wrap="square" lIns="0" tIns="0" rIns="0" bIns="0" rtlCol="0" anchor="t">
            <a:spAutoFit/>
          </a:bodyPr>
          <a:lstStyle/>
          <a:p>
            <a:pPr marL="0" lvl="0" indent="0" algn="ctr">
              <a:lnSpc>
                <a:spcPts val="8195"/>
              </a:lnSpc>
              <a:spcBef>
                <a:spcPct val="0"/>
              </a:spcBef>
            </a:pPr>
            <a:r>
              <a:rPr lang="en-US" sz="5854" dirty="0">
                <a:solidFill>
                  <a:srgbClr val="FDFDFD"/>
                </a:solidFill>
                <a:latin typeface="Open Sans Extra Bold"/>
                <a:ea typeface="Open Sans Extra Bold"/>
                <a:cs typeface="Open Sans Extra Bold"/>
                <a:sym typeface="Open Sans Extra Bold"/>
              </a:rPr>
              <a:t>What is Cyberbullying?</a:t>
            </a:r>
          </a:p>
        </p:txBody>
      </p:sp>
      <p:sp>
        <p:nvSpPr>
          <p:cNvPr id="10" name="TextBox 10">
            <a:extLst>
              <a:ext uri="{FF2B5EF4-FFF2-40B4-BE49-F238E27FC236}">
                <a16:creationId xmlns:a16="http://schemas.microsoft.com/office/drawing/2014/main" id="{A43E014E-AF79-2184-3E54-BB7909BF8BBE}"/>
              </a:ext>
            </a:extLst>
          </p:cNvPr>
          <p:cNvSpPr txBox="1"/>
          <p:nvPr/>
        </p:nvSpPr>
        <p:spPr>
          <a:xfrm>
            <a:off x="4582885" y="4406336"/>
            <a:ext cx="8459213" cy="2031325"/>
          </a:xfrm>
          <a:prstGeom prst="rect">
            <a:avLst/>
          </a:prstGeom>
        </p:spPr>
        <p:txBody>
          <a:bodyPr wrap="square" lIns="0" tIns="0" rIns="0" bIns="0" rtlCol="0" anchor="t">
            <a:spAutoFit/>
          </a:bodyPr>
          <a:lstStyle/>
          <a:p>
            <a:pPr algn="ctr">
              <a:spcBef>
                <a:spcPct val="0"/>
              </a:spcBef>
            </a:pPr>
            <a:r>
              <a:rPr lang="en-US" sz="4400" spc="-46" dirty="0">
                <a:solidFill>
                  <a:srgbClr val="FDFDFD"/>
                </a:solidFill>
                <a:latin typeface="Poppins"/>
                <a:ea typeface="Poppins"/>
                <a:cs typeface="Poppins"/>
                <a:sym typeface="Poppins"/>
              </a:rPr>
              <a:t>Cyberbullying is violence with the use of electronic devices, such as a phone or computer.</a:t>
            </a:r>
          </a:p>
        </p:txBody>
      </p:sp>
      <p:sp>
        <p:nvSpPr>
          <p:cNvPr id="11" name="Google Shape;129;p2">
            <a:extLst>
              <a:ext uri="{FF2B5EF4-FFF2-40B4-BE49-F238E27FC236}">
                <a16:creationId xmlns:a16="http://schemas.microsoft.com/office/drawing/2014/main" id="{E7E024E8-47B3-9E98-032F-FFB91EC9ACA2}"/>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2">
              <a:alphaModFix/>
            </a:blip>
            <a:stretch>
              <a:fillRect/>
            </a:stretch>
          </a:blipFill>
          <a:ln>
            <a:noFill/>
          </a:ln>
        </p:spPr>
        <p:txBody>
          <a:bodyPr/>
          <a:lstStyle/>
          <a:p>
            <a:endParaRPr lang="pl-PL"/>
          </a:p>
        </p:txBody>
      </p:sp>
    </p:spTree>
    <p:extLst>
      <p:ext uri="{BB962C8B-B14F-4D97-AF65-F5344CB8AC3E}">
        <p14:creationId xmlns:p14="http://schemas.microsoft.com/office/powerpoint/2010/main" val="1960018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a:extLst>
            <a:ext uri="{FF2B5EF4-FFF2-40B4-BE49-F238E27FC236}">
              <a16:creationId xmlns:a16="http://schemas.microsoft.com/office/drawing/2014/main" id="{A2ED4948-A19E-B24A-D387-46DE2309CCE6}"/>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C5AE594C-BBBC-9D7F-53F6-B024A5BA083D}"/>
              </a:ext>
            </a:extLst>
          </p:cNvPr>
          <p:cNvGrpSpPr/>
          <p:nvPr/>
        </p:nvGrpSpPr>
        <p:grpSpPr>
          <a:xfrm>
            <a:off x="0" y="2"/>
            <a:ext cx="18288000" cy="10287010"/>
            <a:chOff x="0" y="-18644"/>
            <a:chExt cx="3042735" cy="852765"/>
          </a:xfrm>
          <a:solidFill>
            <a:srgbClr val="002060"/>
          </a:solidFill>
        </p:grpSpPr>
        <p:sp>
          <p:nvSpPr>
            <p:cNvPr id="7" name="Freeform 7">
              <a:extLst>
                <a:ext uri="{FF2B5EF4-FFF2-40B4-BE49-F238E27FC236}">
                  <a16:creationId xmlns:a16="http://schemas.microsoft.com/office/drawing/2014/main" id="{6AAB9CD3-8A96-9ADF-6639-03DECEA23BAB}"/>
                </a:ext>
              </a:extLst>
            </p:cNvPr>
            <p:cNvSpPr/>
            <p:nvPr/>
          </p:nvSpPr>
          <p:spPr>
            <a:xfrm>
              <a:off x="0" y="0"/>
              <a:ext cx="3042735" cy="834121"/>
            </a:xfrm>
            <a:custGeom>
              <a:avLst/>
              <a:gdLst/>
              <a:ahLst/>
              <a:cxnLst/>
              <a:rect l="l" t="t" r="r" b="b"/>
              <a:pathLst>
                <a:path w="3042735" h="834121">
                  <a:moveTo>
                    <a:pt x="0" y="0"/>
                  </a:moveTo>
                  <a:lnTo>
                    <a:pt x="3042735" y="0"/>
                  </a:lnTo>
                  <a:lnTo>
                    <a:pt x="3042735" y="834121"/>
                  </a:lnTo>
                  <a:lnTo>
                    <a:pt x="0" y="834121"/>
                  </a:lnTo>
                  <a:close/>
                </a:path>
              </a:pathLst>
            </a:custGeom>
            <a:grpFill/>
            <a:ln cap="sq">
              <a:noFill/>
              <a:prstDash val="solid"/>
              <a:miter/>
            </a:ln>
          </p:spPr>
          <p:txBody>
            <a:bodyPr/>
            <a:lstStyle/>
            <a:p>
              <a:endParaRPr lang="pl-PL"/>
            </a:p>
          </p:txBody>
        </p:sp>
        <p:sp>
          <p:nvSpPr>
            <p:cNvPr id="8" name="TextBox 8">
              <a:extLst>
                <a:ext uri="{FF2B5EF4-FFF2-40B4-BE49-F238E27FC236}">
                  <a16:creationId xmlns:a16="http://schemas.microsoft.com/office/drawing/2014/main" id="{17877403-D495-32E5-990F-3D75026C99BA}"/>
                </a:ext>
              </a:extLst>
            </p:cNvPr>
            <p:cNvSpPr txBox="1"/>
            <p:nvPr/>
          </p:nvSpPr>
          <p:spPr>
            <a:xfrm>
              <a:off x="0" y="-18644"/>
              <a:ext cx="3042735" cy="852764"/>
            </a:xfrm>
            <a:prstGeom prst="rect">
              <a:avLst/>
            </a:prstGeom>
            <a:grpFill/>
          </p:spPr>
          <p:txBody>
            <a:bodyPr lIns="50800" tIns="50800" rIns="50800" bIns="50800" rtlCol="0" anchor="ctr"/>
            <a:lstStyle/>
            <a:p>
              <a:pPr marL="0" lvl="0" indent="0" algn="ctr">
                <a:lnSpc>
                  <a:spcPts val="2659"/>
                </a:lnSpc>
                <a:spcBef>
                  <a:spcPct val="0"/>
                </a:spcBef>
              </a:pPr>
              <a:endParaRPr/>
            </a:p>
          </p:txBody>
        </p:sp>
      </p:grpSp>
      <p:sp>
        <p:nvSpPr>
          <p:cNvPr id="9" name="TextBox 9">
            <a:extLst>
              <a:ext uri="{FF2B5EF4-FFF2-40B4-BE49-F238E27FC236}">
                <a16:creationId xmlns:a16="http://schemas.microsoft.com/office/drawing/2014/main" id="{2E70C8DA-FE40-1D61-A8C9-22EE0A66C3BA}"/>
              </a:ext>
            </a:extLst>
          </p:cNvPr>
          <p:cNvSpPr txBox="1"/>
          <p:nvPr/>
        </p:nvSpPr>
        <p:spPr>
          <a:xfrm>
            <a:off x="2545896" y="1304669"/>
            <a:ext cx="13196207" cy="982513"/>
          </a:xfrm>
          <a:prstGeom prst="rect">
            <a:avLst/>
          </a:prstGeom>
        </p:spPr>
        <p:txBody>
          <a:bodyPr wrap="square" lIns="0" tIns="0" rIns="0" bIns="0" rtlCol="0" anchor="t">
            <a:spAutoFit/>
          </a:bodyPr>
          <a:lstStyle/>
          <a:p>
            <a:pPr marL="0" lvl="0" indent="0" algn="ctr">
              <a:lnSpc>
                <a:spcPts val="8195"/>
              </a:lnSpc>
              <a:spcBef>
                <a:spcPct val="0"/>
              </a:spcBef>
            </a:pPr>
            <a:r>
              <a:rPr lang="en-US" sz="5854" dirty="0">
                <a:solidFill>
                  <a:srgbClr val="FDFDFD"/>
                </a:solidFill>
                <a:latin typeface="Open Sans Extra Bold"/>
                <a:ea typeface="Open Sans Extra Bold"/>
                <a:cs typeface="Open Sans Extra Bold"/>
                <a:sym typeface="Open Sans Extra Bold"/>
              </a:rPr>
              <a:t>Is cyberbullying ...?</a:t>
            </a:r>
          </a:p>
        </p:txBody>
      </p:sp>
      <p:sp>
        <p:nvSpPr>
          <p:cNvPr id="11" name="Google Shape;129;p2">
            <a:extLst>
              <a:ext uri="{FF2B5EF4-FFF2-40B4-BE49-F238E27FC236}">
                <a16:creationId xmlns:a16="http://schemas.microsoft.com/office/drawing/2014/main" id="{C2F28A4B-E86C-A0F0-8896-A342D94461C3}"/>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2">
              <a:alphaModFix/>
            </a:blip>
            <a:stretch>
              <a:fillRect/>
            </a:stretch>
          </a:blipFill>
          <a:ln>
            <a:noFill/>
          </a:ln>
        </p:spPr>
        <p:txBody>
          <a:bodyPr/>
          <a:lstStyle/>
          <a:p>
            <a:endParaRPr lang="pl-PL"/>
          </a:p>
        </p:txBody>
      </p:sp>
    </p:spTree>
    <p:extLst>
      <p:ext uri="{BB962C8B-B14F-4D97-AF65-F5344CB8AC3E}">
        <p14:creationId xmlns:p14="http://schemas.microsoft.com/office/powerpoint/2010/main" val="1677841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6656283" y="-2445901"/>
            <a:ext cx="15178802" cy="151788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145DA0"/>
              </a:solidFill>
              <a:prstDash val="solid"/>
              <a:miter/>
            </a:ln>
          </p:spPr>
          <p:txBody>
            <a:bodyPr/>
            <a:lstStyle/>
            <a:p>
              <a:endParaRPr lang="pl-PL"/>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6007842" y="-1797460"/>
            <a:ext cx="13881919" cy="1388191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060"/>
          </a:solidFill>
        </p:spPr>
        <p:txBody>
          <a:bodyPr/>
          <a:lstStyle/>
          <a:p>
            <a:endParaRPr lang="pl-PL"/>
          </a:p>
        </p:txBody>
      </p:sp>
      <p:grpSp>
        <p:nvGrpSpPr>
          <p:cNvPr id="8" name="Group 8"/>
          <p:cNvGrpSpPr/>
          <p:nvPr/>
        </p:nvGrpSpPr>
        <p:grpSpPr>
          <a:xfrm>
            <a:off x="9673220" y="2001848"/>
            <a:ext cx="6365658" cy="5569951"/>
            <a:chOff x="0" y="0"/>
            <a:chExt cx="812800" cy="711200"/>
          </a:xfrm>
        </p:grpSpPr>
        <p:sp>
          <p:nvSpPr>
            <p:cNvPr id="9" name="Freeform 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00569E"/>
            </a:solidFill>
          </p:spPr>
          <p:txBody>
            <a:bodyPr/>
            <a:lstStyle/>
            <a:p>
              <a:endParaRPr lang="pl-PL"/>
            </a:p>
          </p:txBody>
        </p:sp>
        <p:sp>
          <p:nvSpPr>
            <p:cNvPr id="10" name="TextBox 10"/>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933118" y="4274502"/>
            <a:ext cx="6382082" cy="3199594"/>
          </a:xfrm>
          <a:prstGeom prst="rect">
            <a:avLst/>
          </a:prstGeom>
        </p:spPr>
        <p:txBody>
          <a:bodyPr wrap="square" lIns="0" tIns="0" rIns="0" bIns="0" rtlCol="0" anchor="t">
            <a:spAutoFit/>
          </a:bodyPr>
          <a:lstStyle/>
          <a:p>
            <a:pPr marL="0" lvl="0" indent="0" algn="l">
              <a:lnSpc>
                <a:spcPts val="12879"/>
              </a:lnSpc>
              <a:spcBef>
                <a:spcPct val="0"/>
              </a:spcBef>
            </a:pPr>
            <a:r>
              <a:rPr lang="en-US" sz="9199" dirty="0">
                <a:solidFill>
                  <a:srgbClr val="FDFDFD"/>
                </a:solidFill>
                <a:latin typeface="Open Sans Extra Bold"/>
                <a:ea typeface="Open Sans Extra Bold"/>
                <a:cs typeface="Open Sans Extra Bold"/>
                <a:sym typeface="Open Sans Extra Bold"/>
              </a:rPr>
              <a:t>Three roles</a:t>
            </a:r>
          </a:p>
        </p:txBody>
      </p:sp>
      <p:sp>
        <p:nvSpPr>
          <p:cNvPr id="12" name="TextBox 12"/>
          <p:cNvSpPr txBox="1"/>
          <p:nvPr/>
        </p:nvSpPr>
        <p:spPr>
          <a:xfrm>
            <a:off x="11497792" y="1087186"/>
            <a:ext cx="3135845" cy="789703"/>
          </a:xfrm>
          <a:prstGeom prst="rect">
            <a:avLst/>
          </a:prstGeom>
        </p:spPr>
        <p:txBody>
          <a:bodyPr wrap="square" lIns="0" tIns="0" rIns="0" bIns="0" rtlCol="0" anchor="t">
            <a:spAutoFit/>
          </a:bodyPr>
          <a:lstStyle/>
          <a:p>
            <a:pPr marL="0" lvl="0" indent="0" algn="l">
              <a:lnSpc>
                <a:spcPts val="6553"/>
              </a:lnSpc>
              <a:spcBef>
                <a:spcPct val="0"/>
              </a:spcBef>
            </a:pPr>
            <a:r>
              <a:rPr lang="en-US" sz="4680" dirty="0">
                <a:solidFill>
                  <a:srgbClr val="00569E"/>
                </a:solidFill>
                <a:latin typeface="Open Sans Extra Bold"/>
                <a:ea typeface="Open Sans Extra Bold"/>
                <a:cs typeface="Open Sans Extra Bold"/>
                <a:sym typeface="Open Sans Extra Bold"/>
              </a:rPr>
              <a:t>Offender</a:t>
            </a:r>
          </a:p>
        </p:txBody>
      </p:sp>
      <p:sp>
        <p:nvSpPr>
          <p:cNvPr id="13" name="TextBox 13"/>
          <p:cNvSpPr txBox="1"/>
          <p:nvPr/>
        </p:nvSpPr>
        <p:spPr>
          <a:xfrm>
            <a:off x="8627421" y="7584867"/>
            <a:ext cx="2091597" cy="799078"/>
          </a:xfrm>
          <a:prstGeom prst="rect">
            <a:avLst/>
          </a:prstGeom>
        </p:spPr>
        <p:txBody>
          <a:bodyPr lIns="0" tIns="0" rIns="0" bIns="0" rtlCol="0" anchor="t">
            <a:spAutoFit/>
          </a:bodyPr>
          <a:lstStyle/>
          <a:p>
            <a:pPr marL="0" lvl="0" indent="0" algn="l">
              <a:lnSpc>
                <a:spcPts val="6553"/>
              </a:lnSpc>
              <a:spcBef>
                <a:spcPct val="0"/>
              </a:spcBef>
            </a:pPr>
            <a:r>
              <a:rPr lang="en-US" sz="4680" dirty="0">
                <a:solidFill>
                  <a:srgbClr val="00569E"/>
                </a:solidFill>
                <a:latin typeface="Open Sans Extra Bold"/>
                <a:ea typeface="Open Sans Extra Bold"/>
                <a:cs typeface="Open Sans Extra Bold"/>
                <a:sym typeface="Open Sans Extra Bold"/>
              </a:rPr>
              <a:t>Victim</a:t>
            </a:r>
          </a:p>
        </p:txBody>
      </p:sp>
      <p:sp>
        <p:nvSpPr>
          <p:cNvPr id="14" name="TextBox 14"/>
          <p:cNvSpPr txBox="1"/>
          <p:nvPr/>
        </p:nvSpPr>
        <p:spPr>
          <a:xfrm>
            <a:off x="14672611" y="7584867"/>
            <a:ext cx="2732535" cy="799078"/>
          </a:xfrm>
          <a:prstGeom prst="rect">
            <a:avLst/>
          </a:prstGeom>
        </p:spPr>
        <p:txBody>
          <a:bodyPr lIns="0" tIns="0" rIns="0" bIns="0" rtlCol="0" anchor="t">
            <a:spAutoFit/>
          </a:bodyPr>
          <a:lstStyle/>
          <a:p>
            <a:pPr marL="0" lvl="0" indent="0" algn="l">
              <a:lnSpc>
                <a:spcPts val="6553"/>
              </a:lnSpc>
              <a:spcBef>
                <a:spcPct val="0"/>
              </a:spcBef>
            </a:pPr>
            <a:r>
              <a:rPr lang="en-US" sz="4680" dirty="0">
                <a:solidFill>
                  <a:srgbClr val="00569E"/>
                </a:solidFill>
                <a:latin typeface="Open Sans Extra Bold"/>
                <a:ea typeface="Open Sans Extra Bold"/>
                <a:cs typeface="Open Sans Extra Bold"/>
                <a:sym typeface="Open Sans Extra Bold"/>
              </a:rPr>
              <a:t>Witness</a:t>
            </a:r>
          </a:p>
        </p:txBody>
      </p:sp>
      <p:sp>
        <p:nvSpPr>
          <p:cNvPr id="15" name="Google Shape;129;p2">
            <a:extLst>
              <a:ext uri="{FF2B5EF4-FFF2-40B4-BE49-F238E27FC236}">
                <a16:creationId xmlns:a16="http://schemas.microsoft.com/office/drawing/2014/main" id="{A328588D-39C5-AADA-AE2F-1DD34BD9D160}"/>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2">
              <a:alphaModFix/>
            </a:blip>
            <a:stretch>
              <a:fillRect/>
            </a:stretch>
          </a:blipFill>
          <a:ln>
            <a:noFill/>
          </a:ln>
        </p:spPr>
        <p:txBody>
          <a:bodyPr/>
          <a:lstStyle/>
          <a:p>
            <a:endParaRPr lang="pl-P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Freeform 2"/>
          <p:cNvSpPr/>
          <p:nvPr/>
        </p:nvSpPr>
        <p:spPr>
          <a:xfrm>
            <a:off x="13402273" y="-8767"/>
            <a:ext cx="4907787" cy="10295767"/>
          </a:xfrm>
          <a:custGeom>
            <a:avLst/>
            <a:gdLst/>
            <a:ahLst/>
            <a:cxnLst/>
            <a:rect l="l" t="t" r="r" b="b"/>
            <a:pathLst>
              <a:path w="4907787" h="10295767">
                <a:moveTo>
                  <a:pt x="0" y="0"/>
                </a:moveTo>
                <a:lnTo>
                  <a:pt x="4907787" y="0"/>
                </a:lnTo>
                <a:lnTo>
                  <a:pt x="4907787" y="10295767"/>
                </a:lnTo>
                <a:lnTo>
                  <a:pt x="0" y="10295767"/>
                </a:lnTo>
                <a:lnTo>
                  <a:pt x="0" y="0"/>
                </a:lnTo>
                <a:close/>
              </a:path>
            </a:pathLst>
          </a:custGeom>
          <a:blipFill>
            <a:blip r:embed="rId2"/>
            <a:stretch>
              <a:fillRect l="-140412" r="-74461"/>
            </a:stretch>
          </a:blipFill>
        </p:spPr>
        <p:txBody>
          <a:bodyPr/>
          <a:lstStyle/>
          <a:p>
            <a:endParaRPr lang="pl-PL"/>
          </a:p>
        </p:txBody>
      </p:sp>
      <p:grpSp>
        <p:nvGrpSpPr>
          <p:cNvPr id="3" name="Group 3"/>
          <p:cNvGrpSpPr/>
          <p:nvPr/>
        </p:nvGrpSpPr>
        <p:grpSpPr>
          <a:xfrm>
            <a:off x="1028700" y="4169393"/>
            <a:ext cx="14586028" cy="5088907"/>
            <a:chOff x="0" y="0"/>
            <a:chExt cx="3841588" cy="1340288"/>
          </a:xfrm>
        </p:grpSpPr>
        <p:sp>
          <p:nvSpPr>
            <p:cNvPr id="4" name="Freeform 4"/>
            <p:cNvSpPr/>
            <p:nvPr/>
          </p:nvSpPr>
          <p:spPr>
            <a:xfrm>
              <a:off x="0" y="0"/>
              <a:ext cx="3841588" cy="1340288"/>
            </a:xfrm>
            <a:custGeom>
              <a:avLst/>
              <a:gdLst/>
              <a:ahLst/>
              <a:cxnLst/>
              <a:rect l="l" t="t" r="r" b="b"/>
              <a:pathLst>
                <a:path w="3841588" h="1340288">
                  <a:moveTo>
                    <a:pt x="9023" y="0"/>
                  </a:moveTo>
                  <a:lnTo>
                    <a:pt x="3832565" y="0"/>
                  </a:lnTo>
                  <a:cubicBezTo>
                    <a:pt x="3837548" y="0"/>
                    <a:pt x="3841588" y="4040"/>
                    <a:pt x="3841588" y="9023"/>
                  </a:cubicBezTo>
                  <a:lnTo>
                    <a:pt x="3841588" y="1331265"/>
                  </a:lnTo>
                  <a:cubicBezTo>
                    <a:pt x="3841588" y="1336248"/>
                    <a:pt x="3837548" y="1340288"/>
                    <a:pt x="3832565" y="1340288"/>
                  </a:cubicBezTo>
                  <a:lnTo>
                    <a:pt x="9023" y="1340288"/>
                  </a:lnTo>
                  <a:cubicBezTo>
                    <a:pt x="4040" y="1340288"/>
                    <a:pt x="0" y="1336248"/>
                    <a:pt x="0" y="1331265"/>
                  </a:cubicBezTo>
                  <a:lnTo>
                    <a:pt x="0" y="9023"/>
                  </a:lnTo>
                  <a:cubicBezTo>
                    <a:pt x="0" y="4040"/>
                    <a:pt x="4040" y="0"/>
                    <a:pt x="9023" y="0"/>
                  </a:cubicBezTo>
                  <a:close/>
                </a:path>
              </a:pathLst>
            </a:custGeom>
            <a:solidFill>
              <a:srgbClr val="FDFDFD"/>
            </a:solidFill>
          </p:spPr>
          <p:txBody>
            <a:bodyPr/>
            <a:lstStyle/>
            <a:p>
              <a:endParaRPr lang="pl-PL"/>
            </a:p>
          </p:txBody>
        </p:sp>
        <p:sp>
          <p:nvSpPr>
            <p:cNvPr id="5" name="TextBox 5"/>
            <p:cNvSpPr txBox="1"/>
            <p:nvPr/>
          </p:nvSpPr>
          <p:spPr>
            <a:xfrm>
              <a:off x="0" y="-38100"/>
              <a:ext cx="3841588" cy="137838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270420" y="880333"/>
            <a:ext cx="11191879" cy="1126591"/>
          </a:xfrm>
          <a:prstGeom prst="rect">
            <a:avLst/>
          </a:prstGeom>
        </p:spPr>
        <p:txBody>
          <a:bodyPr lIns="0" tIns="0" rIns="0" bIns="0" rtlCol="0" anchor="t">
            <a:spAutoFit/>
          </a:bodyPr>
          <a:lstStyle/>
          <a:p>
            <a:pPr algn="l">
              <a:lnSpc>
                <a:spcPts val="9247"/>
              </a:lnSpc>
              <a:spcBef>
                <a:spcPct val="0"/>
              </a:spcBef>
            </a:pPr>
            <a:r>
              <a:rPr lang="en-US" sz="6605" dirty="0">
                <a:solidFill>
                  <a:srgbClr val="FDFDFD"/>
                </a:solidFill>
                <a:latin typeface="Open Sans Extra Bold"/>
                <a:ea typeface="Open Sans Extra Bold"/>
                <a:cs typeface="Open Sans Extra Bold"/>
                <a:sym typeface="Open Sans Extra Bold"/>
              </a:rPr>
              <a:t>Group Activity</a:t>
            </a:r>
          </a:p>
        </p:txBody>
      </p:sp>
      <p:sp>
        <p:nvSpPr>
          <p:cNvPr id="7" name="TextBox 7"/>
          <p:cNvSpPr txBox="1"/>
          <p:nvPr/>
        </p:nvSpPr>
        <p:spPr>
          <a:xfrm>
            <a:off x="1270420" y="2235524"/>
            <a:ext cx="11745405" cy="1721177"/>
          </a:xfrm>
          <a:prstGeom prst="rect">
            <a:avLst/>
          </a:prstGeom>
        </p:spPr>
        <p:txBody>
          <a:bodyPr lIns="0" tIns="0" rIns="0" bIns="0" rtlCol="0" anchor="t">
            <a:spAutoFit/>
          </a:bodyPr>
          <a:lstStyle/>
          <a:p>
            <a:pPr algn="l">
              <a:lnSpc>
                <a:spcPts val="3359"/>
              </a:lnSpc>
            </a:pPr>
            <a:r>
              <a:rPr lang="en-US" sz="2399" spc="-47" dirty="0">
                <a:solidFill>
                  <a:srgbClr val="FDFDFD"/>
                </a:solidFill>
                <a:latin typeface="Poppins"/>
                <a:ea typeface="Poppins"/>
                <a:cs typeface="Poppins"/>
                <a:sym typeface="Poppins"/>
              </a:rPr>
              <a:t>Students are divided into three groups, each group has one (the same) task: to tell the teacher that they know about the situation of cyberbullying against a classmate. Cyberbullying involves creating offensive memes and sending them along with gossip to students of other classes.</a:t>
            </a:r>
          </a:p>
        </p:txBody>
      </p:sp>
      <p:grpSp>
        <p:nvGrpSpPr>
          <p:cNvPr id="8" name="Group 8"/>
          <p:cNvGrpSpPr/>
          <p:nvPr/>
        </p:nvGrpSpPr>
        <p:grpSpPr>
          <a:xfrm>
            <a:off x="15573718" y="7940477"/>
            <a:ext cx="4693046" cy="469304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pl-PL"/>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1462920" y="5598167"/>
            <a:ext cx="4161784" cy="3465308"/>
          </a:xfrm>
          <a:prstGeom prst="rect">
            <a:avLst/>
          </a:prstGeom>
        </p:spPr>
        <p:txBody>
          <a:bodyPr lIns="0" tIns="0" rIns="0" bIns="0" rtlCol="0" anchor="t">
            <a:spAutoFit/>
          </a:bodyPr>
          <a:lstStyle/>
          <a:p>
            <a:pPr marL="518160" lvl="1" indent="-259080" algn="l">
              <a:lnSpc>
                <a:spcPts val="3359"/>
              </a:lnSpc>
              <a:buFont typeface="Arial"/>
              <a:buChar char="•"/>
            </a:pPr>
            <a:r>
              <a:rPr lang="en-US" sz="2400" spc="-48" dirty="0">
                <a:solidFill>
                  <a:srgbClr val="145DA0"/>
                </a:solidFill>
                <a:latin typeface="Poppins"/>
                <a:ea typeface="Poppins"/>
                <a:cs typeface="Poppins"/>
                <a:sym typeface="Poppins"/>
              </a:rPr>
              <a:t>1 group – victims; </a:t>
            </a:r>
            <a:endParaRPr lang="pl-PL" sz="2400" spc="-48" dirty="0">
              <a:solidFill>
                <a:srgbClr val="145DA0"/>
              </a:solidFill>
              <a:latin typeface="Poppins"/>
              <a:ea typeface="Poppins"/>
              <a:cs typeface="Poppins"/>
              <a:sym typeface="Poppins"/>
            </a:endParaRPr>
          </a:p>
          <a:p>
            <a:pPr marL="518160" lvl="1" indent="-259080" algn="l">
              <a:lnSpc>
                <a:spcPts val="3359"/>
              </a:lnSpc>
              <a:buFont typeface="Arial"/>
              <a:buChar char="•"/>
            </a:pPr>
            <a:r>
              <a:rPr lang="en-US" sz="2400" spc="-48" dirty="0">
                <a:solidFill>
                  <a:srgbClr val="145DA0"/>
                </a:solidFill>
                <a:latin typeface="Poppins"/>
                <a:ea typeface="Poppins"/>
                <a:cs typeface="Poppins"/>
                <a:sym typeface="Poppins"/>
              </a:rPr>
              <a:t>2nd group – witnesses;</a:t>
            </a:r>
            <a:endParaRPr lang="pl-PL" sz="2400" spc="-48" dirty="0">
              <a:solidFill>
                <a:srgbClr val="145DA0"/>
              </a:solidFill>
              <a:latin typeface="Poppins"/>
              <a:ea typeface="Poppins"/>
              <a:cs typeface="Poppins"/>
              <a:sym typeface="Poppins"/>
            </a:endParaRPr>
          </a:p>
          <a:p>
            <a:pPr marL="518160" lvl="1" indent="-259080" algn="l">
              <a:lnSpc>
                <a:spcPts val="3359"/>
              </a:lnSpc>
              <a:buFont typeface="Arial"/>
              <a:buChar char="•"/>
            </a:pPr>
            <a:r>
              <a:rPr lang="en-US" sz="2400" spc="-48" dirty="0">
                <a:solidFill>
                  <a:srgbClr val="145DA0"/>
                </a:solidFill>
                <a:latin typeface="Poppins"/>
                <a:ea typeface="Poppins"/>
                <a:cs typeface="Poppins"/>
                <a:sym typeface="Poppins"/>
              </a:rPr>
              <a:t>Group 3 – offender who no longer want to participate in the harassment of a colleague</a:t>
            </a:r>
          </a:p>
          <a:p>
            <a:pPr marL="518160" lvl="1" indent="-259080" algn="l">
              <a:lnSpc>
                <a:spcPts val="3359"/>
              </a:lnSpc>
              <a:buFont typeface="Arial"/>
              <a:buChar char="•"/>
            </a:pPr>
            <a:endParaRPr lang="en-US" sz="2400" spc="-48" dirty="0">
              <a:solidFill>
                <a:srgbClr val="145DA0"/>
              </a:solidFill>
              <a:latin typeface="Poppins"/>
              <a:ea typeface="Poppins"/>
              <a:cs typeface="Poppins"/>
              <a:sym typeface="Poppins"/>
            </a:endParaRPr>
          </a:p>
        </p:txBody>
      </p:sp>
      <p:sp>
        <p:nvSpPr>
          <p:cNvPr id="12" name="AutoShape 12"/>
          <p:cNvSpPr/>
          <p:nvPr/>
        </p:nvSpPr>
        <p:spPr>
          <a:xfrm>
            <a:off x="5938890" y="4498062"/>
            <a:ext cx="0" cy="4410340"/>
          </a:xfrm>
          <a:prstGeom prst="line">
            <a:avLst/>
          </a:prstGeom>
          <a:ln w="38100" cap="flat">
            <a:solidFill>
              <a:srgbClr val="145DA0"/>
            </a:solidFill>
            <a:prstDash val="solid"/>
            <a:headEnd type="none" w="sm" len="sm"/>
            <a:tailEnd type="none" w="sm" len="sm"/>
          </a:ln>
        </p:spPr>
        <p:txBody>
          <a:bodyPr/>
          <a:lstStyle/>
          <a:p>
            <a:endParaRPr lang="pl-PL"/>
          </a:p>
        </p:txBody>
      </p:sp>
      <p:sp>
        <p:nvSpPr>
          <p:cNvPr id="13" name="TextBox 13"/>
          <p:cNvSpPr txBox="1"/>
          <p:nvPr/>
        </p:nvSpPr>
        <p:spPr>
          <a:xfrm>
            <a:off x="2178240" y="4493743"/>
            <a:ext cx="2731145" cy="1115818"/>
          </a:xfrm>
          <a:prstGeom prst="rect">
            <a:avLst/>
          </a:prstGeom>
        </p:spPr>
        <p:txBody>
          <a:bodyPr lIns="0" tIns="0" rIns="0" bIns="0" rtlCol="0" anchor="t">
            <a:spAutoFit/>
          </a:bodyPr>
          <a:lstStyle/>
          <a:p>
            <a:pPr algn="ctr">
              <a:lnSpc>
                <a:spcPts val="4480"/>
              </a:lnSpc>
              <a:spcBef>
                <a:spcPct val="0"/>
              </a:spcBef>
            </a:pPr>
            <a:r>
              <a:rPr lang="en-US" sz="3200" dirty="0">
                <a:solidFill>
                  <a:srgbClr val="145DA0"/>
                </a:solidFill>
                <a:latin typeface="Open Sans Extra Bold"/>
                <a:ea typeface="Open Sans Extra Bold"/>
                <a:cs typeface="Open Sans Extra Bold"/>
                <a:sym typeface="Open Sans Extra Bold"/>
              </a:rPr>
              <a:t>Division of groups:</a:t>
            </a:r>
          </a:p>
        </p:txBody>
      </p:sp>
      <p:sp>
        <p:nvSpPr>
          <p:cNvPr id="14" name="TextBox 14"/>
          <p:cNvSpPr txBox="1"/>
          <p:nvPr/>
        </p:nvSpPr>
        <p:spPr>
          <a:xfrm>
            <a:off x="6236475" y="5598167"/>
            <a:ext cx="8391972" cy="2593274"/>
          </a:xfrm>
          <a:prstGeom prst="rect">
            <a:avLst/>
          </a:prstGeom>
        </p:spPr>
        <p:txBody>
          <a:bodyPr lIns="0" tIns="0" rIns="0" bIns="0" rtlCol="0" anchor="t">
            <a:spAutoFit/>
          </a:bodyPr>
          <a:lstStyle/>
          <a:p>
            <a:pPr marL="518160" lvl="1" indent="-259080" algn="l">
              <a:lnSpc>
                <a:spcPts val="3359"/>
              </a:lnSpc>
              <a:buFont typeface="Arial"/>
              <a:buChar char="•"/>
            </a:pPr>
            <a:r>
              <a:rPr lang="en-US" sz="2400" spc="-48" dirty="0">
                <a:solidFill>
                  <a:srgbClr val="145DA0"/>
                </a:solidFill>
                <a:latin typeface="Poppins"/>
                <a:ea typeface="Poppins"/>
                <a:cs typeface="Poppins"/>
                <a:sym typeface="Poppins"/>
              </a:rPr>
              <a:t>think about how you feel before talking to the teacher; </a:t>
            </a:r>
          </a:p>
          <a:p>
            <a:pPr marL="518160" lvl="1" indent="-259080" algn="l">
              <a:lnSpc>
                <a:spcPts val="3359"/>
              </a:lnSpc>
              <a:buFont typeface="Arial"/>
              <a:buChar char="•"/>
            </a:pPr>
            <a:r>
              <a:rPr lang="en-US" sz="2400" spc="-48" dirty="0">
                <a:solidFill>
                  <a:srgbClr val="145DA0"/>
                </a:solidFill>
                <a:latin typeface="Poppins"/>
                <a:ea typeface="Poppins"/>
                <a:cs typeface="Poppins"/>
                <a:sym typeface="Poppins"/>
              </a:rPr>
              <a:t>write down the first 3-5 sentences that you plan to say to the teacher; </a:t>
            </a:r>
          </a:p>
          <a:p>
            <a:pPr marL="518160" lvl="1" indent="-259080" algn="l">
              <a:lnSpc>
                <a:spcPts val="3359"/>
              </a:lnSpc>
              <a:buFont typeface="Arial"/>
              <a:buChar char="•"/>
            </a:pPr>
            <a:r>
              <a:rPr lang="en-US" sz="2400" spc="-48" dirty="0">
                <a:solidFill>
                  <a:srgbClr val="145DA0"/>
                </a:solidFill>
                <a:latin typeface="Poppins"/>
                <a:ea typeface="Poppins"/>
                <a:cs typeface="Poppins"/>
                <a:sym typeface="Poppins"/>
              </a:rPr>
              <a:t>think about what you will say when the teacher asks you: why are you reporting this only now?</a:t>
            </a:r>
          </a:p>
        </p:txBody>
      </p:sp>
      <p:sp>
        <p:nvSpPr>
          <p:cNvPr id="15" name="TextBox 15"/>
          <p:cNvSpPr txBox="1"/>
          <p:nvPr/>
        </p:nvSpPr>
        <p:spPr>
          <a:xfrm>
            <a:off x="9127853" y="4493743"/>
            <a:ext cx="2609217" cy="537845"/>
          </a:xfrm>
          <a:prstGeom prst="rect">
            <a:avLst/>
          </a:prstGeom>
        </p:spPr>
        <p:txBody>
          <a:bodyPr lIns="0" tIns="0" rIns="0" bIns="0" rtlCol="0" anchor="t">
            <a:spAutoFit/>
          </a:bodyPr>
          <a:lstStyle/>
          <a:p>
            <a:pPr algn="ctr">
              <a:lnSpc>
                <a:spcPts val="4480"/>
              </a:lnSpc>
              <a:spcBef>
                <a:spcPct val="0"/>
              </a:spcBef>
            </a:pPr>
            <a:r>
              <a:rPr lang="en-US" sz="3200" dirty="0">
                <a:solidFill>
                  <a:srgbClr val="145DA0"/>
                </a:solidFill>
                <a:latin typeface="Open Sans Extra Bold"/>
                <a:ea typeface="Open Sans Extra Bold"/>
                <a:cs typeface="Open Sans Extra Bold"/>
                <a:sym typeface="Open Sans Extra Bold"/>
              </a:rPr>
              <a:t>In groups: </a:t>
            </a:r>
          </a:p>
        </p:txBody>
      </p:sp>
      <p:sp>
        <p:nvSpPr>
          <p:cNvPr id="16" name="Google Shape;129;p2">
            <a:extLst>
              <a:ext uri="{FF2B5EF4-FFF2-40B4-BE49-F238E27FC236}">
                <a16:creationId xmlns:a16="http://schemas.microsoft.com/office/drawing/2014/main" id="{C785AE3B-A25E-98AB-CF65-9B18D6118B43}"/>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3">
              <a:alphaModFix/>
            </a:blip>
            <a:stretch>
              <a:fillRect/>
            </a:stretch>
          </a:blipFill>
          <a:ln>
            <a:noFill/>
          </a:ln>
        </p:spPr>
        <p:txBody>
          <a:bodyPr/>
          <a:lstStyle/>
          <a:p>
            <a:endParaRPr lang="pl-P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4517814" y="-315404"/>
            <a:ext cx="3964281" cy="10917809"/>
            <a:chOff x="0" y="0"/>
            <a:chExt cx="1044090" cy="2875472"/>
          </a:xfrm>
          <a:solidFill>
            <a:srgbClr val="002060"/>
          </a:solidFill>
        </p:grpSpPr>
        <p:sp>
          <p:nvSpPr>
            <p:cNvPr id="3" name="Freeform 3"/>
            <p:cNvSpPr/>
            <p:nvPr/>
          </p:nvSpPr>
          <p:spPr>
            <a:xfrm>
              <a:off x="0" y="0"/>
              <a:ext cx="1044090" cy="2875472"/>
            </a:xfrm>
            <a:custGeom>
              <a:avLst/>
              <a:gdLst/>
              <a:ahLst/>
              <a:cxnLst/>
              <a:rect l="l" t="t" r="r" b="b"/>
              <a:pathLst>
                <a:path w="1044090" h="2875472">
                  <a:moveTo>
                    <a:pt x="0" y="0"/>
                  </a:moveTo>
                  <a:lnTo>
                    <a:pt x="1044090" y="0"/>
                  </a:lnTo>
                  <a:lnTo>
                    <a:pt x="1044090" y="2875472"/>
                  </a:lnTo>
                  <a:lnTo>
                    <a:pt x="0" y="2875472"/>
                  </a:lnTo>
                  <a:close/>
                </a:path>
              </a:pathLst>
            </a:custGeom>
            <a:grpFill/>
            <a:ln cap="sq">
              <a:noFill/>
              <a:prstDash val="solid"/>
              <a:miter/>
            </a:ln>
          </p:spPr>
          <p:txBody>
            <a:bodyPr/>
            <a:lstStyle/>
            <a:p>
              <a:endParaRPr lang="pl-PL"/>
            </a:p>
          </p:txBody>
        </p:sp>
        <p:sp>
          <p:nvSpPr>
            <p:cNvPr id="4" name="TextBox 4"/>
            <p:cNvSpPr txBox="1"/>
            <p:nvPr/>
          </p:nvSpPr>
          <p:spPr>
            <a:xfrm>
              <a:off x="0" y="-38100"/>
              <a:ext cx="1044090" cy="2913572"/>
            </a:xfrm>
            <a:prstGeom prst="rect">
              <a:avLst/>
            </a:prstGeom>
            <a:grpFill/>
          </p:spPr>
          <p:txBody>
            <a:bodyPr lIns="50800" tIns="50800" rIns="50800" bIns="50800" rtlCol="0" anchor="ctr"/>
            <a:lstStyle/>
            <a:p>
              <a:pPr marL="0" lvl="0" indent="0" algn="ctr">
                <a:lnSpc>
                  <a:spcPts val="2659"/>
                </a:lnSpc>
                <a:spcBef>
                  <a:spcPct val="0"/>
                </a:spcBef>
              </a:pPr>
              <a:endParaRPr/>
            </a:p>
          </p:txBody>
        </p:sp>
      </p:grpSp>
      <p:sp>
        <p:nvSpPr>
          <p:cNvPr id="5" name="TextBox 5"/>
          <p:cNvSpPr txBox="1"/>
          <p:nvPr/>
        </p:nvSpPr>
        <p:spPr>
          <a:xfrm>
            <a:off x="2950939" y="339680"/>
            <a:ext cx="6760246" cy="1244690"/>
          </a:xfrm>
          <a:prstGeom prst="rect">
            <a:avLst/>
          </a:prstGeom>
        </p:spPr>
        <p:txBody>
          <a:bodyPr lIns="0" tIns="0" rIns="0" bIns="0" rtlCol="0" anchor="t">
            <a:spAutoFit/>
          </a:bodyPr>
          <a:lstStyle/>
          <a:p>
            <a:pPr algn="l">
              <a:lnSpc>
                <a:spcPts val="10248"/>
              </a:lnSpc>
              <a:spcBef>
                <a:spcPct val="0"/>
              </a:spcBef>
            </a:pPr>
            <a:r>
              <a:rPr lang="en-US" sz="7320" dirty="0">
                <a:solidFill>
                  <a:srgbClr val="051D40"/>
                </a:solidFill>
                <a:latin typeface="Open Sans Extra Bold"/>
                <a:ea typeface="Open Sans Extra Bold"/>
                <a:cs typeface="Open Sans Extra Bold"/>
                <a:sym typeface="Open Sans Extra Bold"/>
              </a:rPr>
              <a:t>Worksheet</a:t>
            </a:r>
          </a:p>
        </p:txBody>
      </p:sp>
      <p:sp>
        <p:nvSpPr>
          <p:cNvPr id="9" name="Freeform 9"/>
          <p:cNvSpPr/>
          <p:nvPr/>
        </p:nvSpPr>
        <p:spPr>
          <a:xfrm>
            <a:off x="11704180" y="447246"/>
            <a:ext cx="5972616" cy="9392508"/>
          </a:xfrm>
          <a:custGeom>
            <a:avLst/>
            <a:gdLst/>
            <a:ahLst/>
            <a:cxnLst/>
            <a:rect l="l" t="t" r="r" b="b"/>
            <a:pathLst>
              <a:path w="5972616" h="9392508">
                <a:moveTo>
                  <a:pt x="0" y="0"/>
                </a:moveTo>
                <a:lnTo>
                  <a:pt x="5972616" y="0"/>
                </a:lnTo>
                <a:lnTo>
                  <a:pt x="5972616" y="9392508"/>
                </a:lnTo>
                <a:lnTo>
                  <a:pt x="0" y="9392508"/>
                </a:lnTo>
                <a:lnTo>
                  <a:pt x="0" y="0"/>
                </a:lnTo>
                <a:close/>
              </a:path>
            </a:pathLst>
          </a:custGeom>
          <a:blipFill>
            <a:blip r:embed="rId2"/>
            <a:stretch>
              <a:fillRect l="-2387" r="-2387"/>
            </a:stretch>
          </a:blipFill>
        </p:spPr>
        <p:txBody>
          <a:bodyPr/>
          <a:lstStyle/>
          <a:p>
            <a:endParaRPr lang="pl-PL"/>
          </a:p>
        </p:txBody>
      </p:sp>
      <p:sp>
        <p:nvSpPr>
          <p:cNvPr id="16" name="Google Shape;129;p2">
            <a:extLst>
              <a:ext uri="{FF2B5EF4-FFF2-40B4-BE49-F238E27FC236}">
                <a16:creationId xmlns:a16="http://schemas.microsoft.com/office/drawing/2014/main" id="{0A91A9A5-36BD-03A4-EF38-FD3CBE0B0148}"/>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3">
              <a:alphaModFix/>
            </a:blip>
            <a:stretch>
              <a:fillRect/>
            </a:stretch>
          </a:blipFill>
          <a:ln>
            <a:noFill/>
          </a:ln>
        </p:spPr>
        <p:txBody>
          <a:bodyPr/>
          <a:lstStyle/>
          <a:p>
            <a:endParaRPr lang="pl-PL"/>
          </a:p>
        </p:txBody>
      </p:sp>
      <p:pic>
        <p:nvPicPr>
          <p:cNvPr id="1026" name="Picture 2">
            <a:extLst>
              <a:ext uri="{FF2B5EF4-FFF2-40B4-BE49-F238E27FC236}">
                <a16:creationId xmlns:a16="http://schemas.microsoft.com/office/drawing/2014/main" id="{706F4F21-F30E-483C-A021-EF9B408F60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93" y="1584370"/>
            <a:ext cx="8719374" cy="8054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Freeform 2"/>
          <p:cNvSpPr/>
          <p:nvPr/>
        </p:nvSpPr>
        <p:spPr>
          <a:xfrm>
            <a:off x="232204" y="7686324"/>
            <a:ext cx="5841799" cy="1153755"/>
          </a:xfrm>
          <a:custGeom>
            <a:avLst/>
            <a:gdLst/>
            <a:ahLst/>
            <a:cxnLst/>
            <a:rect l="l" t="t" r="r" b="b"/>
            <a:pathLst>
              <a:path w="5841799" h="1153755">
                <a:moveTo>
                  <a:pt x="0" y="0"/>
                </a:moveTo>
                <a:lnTo>
                  <a:pt x="5841799" y="0"/>
                </a:lnTo>
                <a:lnTo>
                  <a:pt x="5841799" y="1153755"/>
                </a:lnTo>
                <a:lnTo>
                  <a:pt x="0" y="1153755"/>
                </a:lnTo>
                <a:lnTo>
                  <a:pt x="0" y="0"/>
                </a:lnTo>
                <a:close/>
              </a:path>
            </a:pathLst>
          </a:custGeom>
          <a:blipFill>
            <a:blip r:embed="rId2"/>
            <a:stretch>
              <a:fillRect/>
            </a:stretch>
          </a:blipFill>
        </p:spPr>
        <p:txBody>
          <a:bodyPr/>
          <a:lstStyle/>
          <a:p>
            <a:endParaRPr lang="pl-PL"/>
          </a:p>
        </p:txBody>
      </p:sp>
      <p:sp>
        <p:nvSpPr>
          <p:cNvPr id="3" name="Freeform 3"/>
          <p:cNvSpPr/>
          <p:nvPr/>
        </p:nvSpPr>
        <p:spPr>
          <a:xfrm>
            <a:off x="6224860" y="7686324"/>
            <a:ext cx="5841799" cy="1153755"/>
          </a:xfrm>
          <a:custGeom>
            <a:avLst/>
            <a:gdLst/>
            <a:ahLst/>
            <a:cxnLst/>
            <a:rect l="l" t="t" r="r" b="b"/>
            <a:pathLst>
              <a:path w="5841799" h="1153755">
                <a:moveTo>
                  <a:pt x="0" y="0"/>
                </a:moveTo>
                <a:lnTo>
                  <a:pt x="5841799" y="0"/>
                </a:lnTo>
                <a:lnTo>
                  <a:pt x="5841799" y="1153755"/>
                </a:lnTo>
                <a:lnTo>
                  <a:pt x="0" y="1153755"/>
                </a:lnTo>
                <a:lnTo>
                  <a:pt x="0" y="0"/>
                </a:lnTo>
                <a:close/>
              </a:path>
            </a:pathLst>
          </a:custGeom>
          <a:blipFill>
            <a:blip r:embed="rId2"/>
            <a:stretch>
              <a:fillRect/>
            </a:stretch>
          </a:blipFill>
        </p:spPr>
        <p:txBody>
          <a:bodyPr/>
          <a:lstStyle/>
          <a:p>
            <a:endParaRPr lang="pl-PL"/>
          </a:p>
        </p:txBody>
      </p:sp>
      <p:sp>
        <p:nvSpPr>
          <p:cNvPr id="4" name="Freeform 4"/>
          <p:cNvSpPr/>
          <p:nvPr/>
        </p:nvSpPr>
        <p:spPr>
          <a:xfrm>
            <a:off x="12213997" y="7686324"/>
            <a:ext cx="5841799" cy="1153755"/>
          </a:xfrm>
          <a:custGeom>
            <a:avLst/>
            <a:gdLst/>
            <a:ahLst/>
            <a:cxnLst/>
            <a:rect l="l" t="t" r="r" b="b"/>
            <a:pathLst>
              <a:path w="5841799" h="1153755">
                <a:moveTo>
                  <a:pt x="0" y="0"/>
                </a:moveTo>
                <a:lnTo>
                  <a:pt x="5841799" y="0"/>
                </a:lnTo>
                <a:lnTo>
                  <a:pt x="5841799" y="1153755"/>
                </a:lnTo>
                <a:lnTo>
                  <a:pt x="0" y="1153755"/>
                </a:lnTo>
                <a:lnTo>
                  <a:pt x="0" y="0"/>
                </a:lnTo>
                <a:close/>
              </a:path>
            </a:pathLst>
          </a:custGeom>
          <a:blipFill>
            <a:blip r:embed="rId2"/>
            <a:stretch>
              <a:fillRect/>
            </a:stretch>
          </a:blipFill>
        </p:spPr>
        <p:txBody>
          <a:bodyPr/>
          <a:lstStyle/>
          <a:p>
            <a:endParaRPr lang="pl-PL"/>
          </a:p>
        </p:txBody>
      </p:sp>
      <p:grpSp>
        <p:nvGrpSpPr>
          <p:cNvPr id="14" name="Group 14"/>
          <p:cNvGrpSpPr/>
          <p:nvPr/>
        </p:nvGrpSpPr>
        <p:grpSpPr>
          <a:xfrm>
            <a:off x="-2123887" y="-2346523"/>
            <a:ext cx="4693046" cy="469304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pl-PL"/>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5573718" y="7940477"/>
            <a:ext cx="4693046" cy="469304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pl-PL"/>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4" name="Google Shape;129;p2">
            <a:extLst>
              <a:ext uri="{FF2B5EF4-FFF2-40B4-BE49-F238E27FC236}">
                <a16:creationId xmlns:a16="http://schemas.microsoft.com/office/drawing/2014/main" id="{E7FF726E-1B42-3FAA-1D0E-D9DB091CE0DE}"/>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3">
              <a:alphaModFix/>
            </a:blip>
            <a:stretch>
              <a:fillRect/>
            </a:stretch>
          </a:blipFill>
          <a:ln>
            <a:noFill/>
          </a:ln>
        </p:spPr>
        <p:txBody>
          <a:bodyPr/>
          <a:lstStyle/>
          <a:p>
            <a:endParaRPr lang="pl-PL"/>
          </a:p>
        </p:txBody>
      </p:sp>
      <p:pic>
        <p:nvPicPr>
          <p:cNvPr id="2050" name="Picture 2">
            <a:extLst>
              <a:ext uri="{FF2B5EF4-FFF2-40B4-BE49-F238E27FC236}">
                <a16:creationId xmlns:a16="http://schemas.microsoft.com/office/drawing/2014/main" id="{4C385179-A1A1-102F-9B2F-829C819447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5188" y="1159315"/>
            <a:ext cx="12499017" cy="80227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pl-PL" dirty="0"/>
          </a:p>
        </p:txBody>
      </p:sp>
      <p:sp>
        <p:nvSpPr>
          <p:cNvPr id="3" name="Freeform 3"/>
          <p:cNvSpPr/>
          <p:nvPr/>
        </p:nvSpPr>
        <p:spPr>
          <a:xfrm rot="5400000">
            <a:off x="8990215" y="810330"/>
            <a:ext cx="8541900" cy="8666340"/>
          </a:xfrm>
          <a:custGeom>
            <a:avLst/>
            <a:gdLst/>
            <a:ahLst/>
            <a:cxnLst/>
            <a:rect l="l" t="t" r="r" b="b"/>
            <a:pathLst>
              <a:path w="8541900" h="8666340">
                <a:moveTo>
                  <a:pt x="0" y="0"/>
                </a:moveTo>
                <a:lnTo>
                  <a:pt x="8541901" y="0"/>
                </a:lnTo>
                <a:lnTo>
                  <a:pt x="8541901" y="8666340"/>
                </a:lnTo>
                <a:lnTo>
                  <a:pt x="0" y="8666340"/>
                </a:lnTo>
                <a:lnTo>
                  <a:pt x="0" y="0"/>
                </a:lnTo>
                <a:close/>
              </a:path>
            </a:pathLst>
          </a:custGeom>
          <a:blipFill>
            <a:blip r:embed="rId3">
              <a:alphaModFix amt="14000"/>
              <a:extLst>
                <a:ext uri="{96DAC541-7B7A-43D3-8B79-37D633B846F1}">
                  <asvg:svgBlip xmlns:asvg="http://schemas.microsoft.com/office/drawing/2016/SVG/main" r:embed="rId4"/>
                </a:ext>
              </a:extLst>
            </a:blip>
            <a:stretch>
              <a:fillRect/>
            </a:stretch>
          </a:blipFill>
        </p:spPr>
        <p:txBody>
          <a:bodyPr/>
          <a:lstStyle/>
          <a:p>
            <a:endParaRPr lang="pl-PL"/>
          </a:p>
        </p:txBody>
      </p:sp>
      <p:sp>
        <p:nvSpPr>
          <p:cNvPr id="4" name="Freeform 4"/>
          <p:cNvSpPr/>
          <p:nvPr/>
        </p:nvSpPr>
        <p:spPr>
          <a:xfrm rot="5400000">
            <a:off x="2832861" y="810330"/>
            <a:ext cx="8541900" cy="8666340"/>
          </a:xfrm>
          <a:custGeom>
            <a:avLst/>
            <a:gdLst/>
            <a:ahLst/>
            <a:cxnLst/>
            <a:rect l="l" t="t" r="r" b="b"/>
            <a:pathLst>
              <a:path w="8541900" h="8666340">
                <a:moveTo>
                  <a:pt x="0" y="0"/>
                </a:moveTo>
                <a:lnTo>
                  <a:pt x="8541900" y="0"/>
                </a:lnTo>
                <a:lnTo>
                  <a:pt x="8541900" y="8666340"/>
                </a:lnTo>
                <a:lnTo>
                  <a:pt x="0" y="8666340"/>
                </a:lnTo>
                <a:lnTo>
                  <a:pt x="0" y="0"/>
                </a:lnTo>
                <a:close/>
              </a:path>
            </a:pathLst>
          </a:custGeom>
          <a:blipFill>
            <a:blip r:embed="rId3">
              <a:alphaModFix amt="14000"/>
              <a:extLst>
                <a:ext uri="{96DAC541-7B7A-43D3-8B79-37D633B846F1}">
                  <asvg:svgBlip xmlns:asvg="http://schemas.microsoft.com/office/drawing/2016/SVG/main" r:embed="rId4"/>
                </a:ext>
              </a:extLst>
            </a:blip>
            <a:stretch>
              <a:fillRect/>
            </a:stretch>
          </a:blipFill>
        </p:spPr>
        <p:txBody>
          <a:bodyPr/>
          <a:lstStyle/>
          <a:p>
            <a:endParaRPr lang="pl-PL"/>
          </a:p>
        </p:txBody>
      </p:sp>
      <p:grpSp>
        <p:nvGrpSpPr>
          <p:cNvPr id="5" name="Group 5"/>
          <p:cNvGrpSpPr/>
          <p:nvPr/>
        </p:nvGrpSpPr>
        <p:grpSpPr>
          <a:xfrm>
            <a:off x="3061529" y="2360545"/>
            <a:ext cx="12164941" cy="5565910"/>
            <a:chOff x="0" y="0"/>
            <a:chExt cx="3203935" cy="1465919"/>
          </a:xfrm>
          <a:solidFill>
            <a:srgbClr val="002060"/>
          </a:solidFill>
        </p:grpSpPr>
        <p:sp>
          <p:nvSpPr>
            <p:cNvPr id="6" name="Freeform 6"/>
            <p:cNvSpPr/>
            <p:nvPr/>
          </p:nvSpPr>
          <p:spPr>
            <a:xfrm>
              <a:off x="0" y="0"/>
              <a:ext cx="3203935" cy="1465919"/>
            </a:xfrm>
            <a:custGeom>
              <a:avLst/>
              <a:gdLst/>
              <a:ahLst/>
              <a:cxnLst/>
              <a:rect l="l" t="t" r="r" b="b"/>
              <a:pathLst>
                <a:path w="3203935" h="1465919">
                  <a:moveTo>
                    <a:pt x="0" y="0"/>
                  </a:moveTo>
                  <a:lnTo>
                    <a:pt x="3203935" y="0"/>
                  </a:lnTo>
                  <a:lnTo>
                    <a:pt x="3203935" y="1465919"/>
                  </a:lnTo>
                  <a:lnTo>
                    <a:pt x="0" y="1465919"/>
                  </a:lnTo>
                  <a:close/>
                </a:path>
              </a:pathLst>
            </a:custGeom>
            <a:grpFill/>
            <a:ln w="38100" cap="sq">
              <a:solidFill>
                <a:srgbClr val="FFFFFF"/>
              </a:solidFill>
              <a:prstDash val="solid"/>
              <a:miter/>
            </a:ln>
          </p:spPr>
          <p:txBody>
            <a:bodyPr/>
            <a:lstStyle/>
            <a:p>
              <a:endParaRPr lang="pl-PL"/>
            </a:p>
          </p:txBody>
        </p:sp>
        <p:sp>
          <p:nvSpPr>
            <p:cNvPr id="7" name="TextBox 7"/>
            <p:cNvSpPr txBox="1"/>
            <p:nvPr/>
          </p:nvSpPr>
          <p:spPr>
            <a:xfrm>
              <a:off x="0" y="-38100"/>
              <a:ext cx="3203935" cy="1504019"/>
            </a:xfrm>
            <a:prstGeom prst="rect">
              <a:avLst/>
            </a:prstGeom>
            <a:grpFill/>
          </p:spPr>
          <p:txBody>
            <a:bodyPr lIns="50800" tIns="50800" rIns="50800" bIns="50800" rtlCol="0" anchor="ctr"/>
            <a:lstStyle/>
            <a:p>
              <a:pPr algn="ctr">
                <a:lnSpc>
                  <a:spcPts val="2659"/>
                </a:lnSpc>
              </a:pPr>
              <a:endParaRPr/>
            </a:p>
          </p:txBody>
        </p:sp>
      </p:grpSp>
      <p:sp>
        <p:nvSpPr>
          <p:cNvPr id="8" name="TextBox 8"/>
          <p:cNvSpPr txBox="1"/>
          <p:nvPr/>
        </p:nvSpPr>
        <p:spPr>
          <a:xfrm>
            <a:off x="3332775" y="2526983"/>
            <a:ext cx="11622449" cy="5052060"/>
          </a:xfrm>
          <a:prstGeom prst="rect">
            <a:avLst/>
          </a:prstGeom>
        </p:spPr>
        <p:txBody>
          <a:bodyPr lIns="0" tIns="0" rIns="0" bIns="0" rtlCol="0" anchor="t">
            <a:spAutoFit/>
          </a:bodyPr>
          <a:lstStyle/>
          <a:p>
            <a:pPr marL="0" lvl="0" indent="0" algn="ctr">
              <a:lnSpc>
                <a:spcPts val="13439"/>
              </a:lnSpc>
              <a:spcBef>
                <a:spcPct val="0"/>
              </a:spcBef>
            </a:pPr>
            <a:r>
              <a:rPr lang="en-US" sz="9600" dirty="0">
                <a:solidFill>
                  <a:srgbClr val="FFFFFF"/>
                </a:solidFill>
                <a:latin typeface="Open Sans Extra Bold"/>
                <a:ea typeface="Open Sans Extra Bold"/>
                <a:cs typeface="Open Sans Extra Bold"/>
                <a:sym typeface="Open Sans Extra Bold"/>
              </a:rPr>
              <a:t>Discussion of </a:t>
            </a:r>
            <a:br>
              <a:rPr lang="pl-PL" sz="9600" dirty="0">
                <a:solidFill>
                  <a:srgbClr val="FFFFFF"/>
                </a:solidFill>
                <a:latin typeface="Open Sans Extra Bold"/>
                <a:ea typeface="Open Sans Extra Bold"/>
                <a:cs typeface="Open Sans Extra Bold"/>
                <a:sym typeface="Open Sans Extra Bold"/>
              </a:rPr>
            </a:br>
            <a:r>
              <a:rPr lang="en-US" sz="9600" dirty="0">
                <a:solidFill>
                  <a:srgbClr val="FFFFFF"/>
                </a:solidFill>
                <a:latin typeface="Open Sans Extra Bold"/>
                <a:ea typeface="Open Sans Extra Bold"/>
                <a:cs typeface="Open Sans Extra Bold"/>
                <a:sym typeface="Open Sans Extra Bold"/>
              </a:rPr>
              <a:t>the results and discussion</a:t>
            </a:r>
          </a:p>
        </p:txBody>
      </p:sp>
      <p:sp>
        <p:nvSpPr>
          <p:cNvPr id="9" name="Google Shape;129;p2">
            <a:extLst>
              <a:ext uri="{FF2B5EF4-FFF2-40B4-BE49-F238E27FC236}">
                <a16:creationId xmlns:a16="http://schemas.microsoft.com/office/drawing/2014/main" id="{04F38EA9-07DD-E0BE-AC45-57F373A4724F}"/>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5">
              <a:alphaModFix/>
            </a:blip>
            <a:stretch>
              <a:fillRect/>
            </a:stretch>
          </a:blipFill>
          <a:ln>
            <a:noFill/>
          </a:ln>
        </p:spPr>
        <p:txBody>
          <a:bodyPr/>
          <a:lstStyle/>
          <a:p>
            <a:endParaRPr lang="pl-P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TotalTime>
  <Words>550</Words>
  <Application>Microsoft Office PowerPoint</Application>
  <PresentationFormat>Niestandardowy</PresentationFormat>
  <Paragraphs>54</Paragraphs>
  <Slides>15</Slides>
  <Notes>2</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15</vt:i4>
      </vt:variant>
    </vt:vector>
  </HeadingPairs>
  <TitlesOfParts>
    <vt:vector size="24" baseType="lpstr">
      <vt:lpstr>Open Sans ExtraBold</vt:lpstr>
      <vt:lpstr>Open Sans</vt:lpstr>
      <vt:lpstr>Open Sans Extra Bold</vt:lpstr>
      <vt:lpstr>Arial</vt:lpstr>
      <vt:lpstr>Poppins</vt:lpstr>
      <vt:lpstr>Calibri</vt:lpstr>
      <vt:lpstr>Aptos</vt:lpstr>
      <vt:lpstr>Office Theme</vt:lpstr>
      <vt:lpstr>1_Office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Lekcja 4 - CYBERPRZEMOC - prezentacja</dc:title>
  <cp:lastModifiedBy>Jadwiga Maj</cp:lastModifiedBy>
  <cp:revision>6</cp:revision>
  <dcterms:created xsi:type="dcterms:W3CDTF">2006-08-16T00:00:00Z</dcterms:created>
  <dcterms:modified xsi:type="dcterms:W3CDTF">2025-01-29T12:43:16Z</dcterms:modified>
  <dc:identifier>DAGWfD0RRfU</dc:identifier>
</cp:coreProperties>
</file>