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Lst>
  <p:sldSz cx="18288000" cy="10287000"/>
  <p:notesSz cx="6858000" cy="9144000"/>
  <p:embeddedFontLst>
    <p:embeddedFont>
      <p:font typeface="Open Sans" panose="020B0606030504020204" pitchFamily="34" charset="0"/>
      <p:regular r:id="rId19"/>
      <p:bold r:id="rId20"/>
      <p:italic r:id="rId21"/>
      <p:boldItalic r:id="rId22"/>
    </p:embeddedFont>
    <p:embeddedFont>
      <p:font typeface="Open Sans Bold" panose="020B0806030504020204" charset="0"/>
      <p:regular r:id="rId23"/>
    </p:embeddedFont>
    <p:embeddedFont>
      <p:font typeface="Open Sans Extra Bold" panose="020B0604020202020204" charset="0"/>
      <p:regular r:id="rId24"/>
    </p:embeddedFont>
    <p:embeddedFont>
      <p:font typeface="Open Sans ExtraBold" panose="020B0906030804020204" pitchFamily="34" charset="0"/>
      <p:bold r:id="rId25"/>
      <p:boldItalic r:id="rId26"/>
    </p:embeddedFont>
    <p:embeddedFont>
      <p:font typeface="Poppins" panose="00000500000000000000" pitchFamily="2" charset="-18"/>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8" d="100"/>
          <a:sy n="38" d="100"/>
        </p:scale>
        <p:origin x="1666" y="5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Czy te historie są prawdziwe?</a:t>
            </a:r>
          </a:p>
          <a:p>
            <a:r>
              <a:rPr lang="en-US"/>
              <a:t>Nie. Co nie znaczy, że nie mogły się wydarzyć</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Czy te historie są prawdziwe?</a:t>
            </a:r>
          </a:p>
          <a:p>
            <a:r>
              <a:rPr lang="en-US"/>
              <a:t>Nie. Co nie znaczy, że nie mogły się wydarzyć</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Kliknięcie podejrzanego linku i przejęcie konta: Kliknąłem w link, który wyglądał jak od znajomego, i wpisałem tam swoje dane logowania. Wtedy ktoś przejął moje konto i teraz nie mam dostępu do ważnych rzeczy.</a:t>
            </a:r>
          </a:p>
          <a:p>
            <a:r>
              <a:rPr lang="en-US"/>
              <a:t>Dostęp do konta po zostawieniu otwartego laptopa: Zostawiłam otwarty laptop w szkole, a ktoś wszedł na moje konto społecznościowe i opublikował niemiłe rzeczy, udając mnie. Teraz muszę tłumaczyć się nauczycielom i znajomym, bo wszyscy myślą, że to ja.</a:t>
            </a:r>
          </a:p>
          <a:p>
            <a:r>
              <a:rPr lang="en-US"/>
              <a:t>Kradzież pieniędzy przez słabe hasło: Ustawiłam bardzo proste hasło do mojego konta bankowego i ktoś je złamał, kradnąc wszystkie pieniądze. Teraz muszę walczyć o to, żeby je odzyskać.</a:t>
            </a:r>
          </a:p>
          <a:p>
            <a:r>
              <a:rPr lang="en-US"/>
              <a:t>Utrata konta w grze po podzieleniu się hasłem: Dałem koledze moje hasło do gry, a on zmienił je i zaczął używać mojego konta. Straciłem wszystkie moje osiągnięcia, nad którymi pracowałem przez długi czas.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20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986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895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711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297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513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30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612775"/>
            <a:ext cx="5486400" cy="4114800"/>
          </a:xfrm>
          <a:prstGeom prst="rect">
            <a:avLst/>
          </a:prstGeom>
          <a:noFill/>
          <a:ln>
            <a:noFill/>
          </a:ln>
        </p:spPr>
      </p:sp>
      <p:sp>
        <p:nvSpPr>
          <p:cNvPr id="64" name="Google Shape;64;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722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82936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08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57441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5.jpe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391331" y="3298747"/>
            <a:ext cx="9858000" cy="3135987"/>
          </a:xfrm>
          <a:prstGeom prst="rect">
            <a:avLst/>
          </a:prstGeom>
          <a:noFill/>
          <a:ln>
            <a:noFill/>
          </a:ln>
        </p:spPr>
        <p:txBody>
          <a:bodyPr spcFirstLastPara="1" wrap="square" lIns="0" tIns="0" rIns="0" bIns="0" anchor="t" anchorCtr="0">
            <a:spAutoFit/>
          </a:bodyPr>
          <a:lstStyle/>
          <a:p>
            <a:pPr>
              <a:lnSpc>
                <a:spcPct val="140006"/>
              </a:lnSpc>
              <a:buClr>
                <a:srgbClr val="000000"/>
              </a:buClr>
            </a:pPr>
            <a:r>
              <a:rPr kumimoji="0" lang="pl-PL" sz="9156" b="0" i="0" u="none" strike="noStrike" kern="0" cap="none" spc="0" normalizeH="0" baseline="0" noProof="0" dirty="0" err="1">
                <a:ln>
                  <a:noFill/>
                </a:ln>
                <a:solidFill>
                  <a:srgbClr val="051D40"/>
                </a:solidFill>
                <a:effectLst/>
                <a:uLnTx/>
                <a:uFillTx/>
                <a:latin typeface="Open Sans ExtraBold"/>
                <a:ea typeface="Open Sans ExtraBold"/>
                <a:cs typeface="Open Sans ExtraBold"/>
                <a:sym typeface="Open Sans ExtraBold"/>
              </a:rPr>
              <a:t>Lesson</a:t>
            </a:r>
            <a:r>
              <a:rPr kumimoji="0" lang="pl-PL" sz="9156" b="0" i="0" u="none" strike="noStrike" kern="0" cap="none" spc="0" normalizeH="0" baseline="0" noProof="0" dirty="0">
                <a:ln>
                  <a:noFill/>
                </a:ln>
                <a:solidFill>
                  <a:srgbClr val="051D40"/>
                </a:solidFill>
                <a:effectLst/>
                <a:uLnTx/>
                <a:uFillTx/>
                <a:latin typeface="Open Sans ExtraBold"/>
                <a:ea typeface="Open Sans ExtraBold"/>
                <a:cs typeface="Open Sans ExtraBold"/>
                <a:sym typeface="Open Sans ExtraBold"/>
              </a:rPr>
              <a:t> 5</a:t>
            </a:r>
            <a:br>
              <a:rPr kumimoji="0" lang="pl-PL" sz="1400" b="0" i="0" u="none" strike="noStrike" kern="0" cap="none" spc="0" normalizeH="0" baseline="0" noProof="0" dirty="0">
                <a:ln>
                  <a:noFill/>
                </a:ln>
                <a:solidFill>
                  <a:srgbClr val="000000"/>
                </a:solidFill>
                <a:effectLst/>
                <a:uLnTx/>
                <a:uFillTx/>
                <a:latin typeface="Arial"/>
                <a:cs typeface="Arial"/>
                <a:sym typeface="Arial"/>
              </a:rPr>
            </a:br>
            <a:r>
              <a:rPr lang="pl-PL" sz="5400" dirty="0">
                <a:solidFill>
                  <a:srgbClr val="051D40"/>
                </a:solidFill>
                <a:latin typeface="Open Sans Extra Bold"/>
                <a:ea typeface="Open Sans Extra Bold"/>
                <a:cs typeface="Open Sans Extra Bold"/>
                <a:sym typeface="Open Sans Extra Bold"/>
              </a:rPr>
              <a:t>True </a:t>
            </a:r>
            <a:r>
              <a:rPr lang="pl-PL" sz="5400" dirty="0" err="1">
                <a:solidFill>
                  <a:srgbClr val="051D40"/>
                </a:solidFill>
                <a:latin typeface="Open Sans Extra Bold"/>
                <a:ea typeface="Open Sans Extra Bold"/>
                <a:cs typeface="Open Sans Extra Bold"/>
                <a:sym typeface="Open Sans Extra Bold"/>
              </a:rPr>
              <a:t>or</a:t>
            </a:r>
            <a:r>
              <a:rPr lang="pl-PL" sz="5400" dirty="0">
                <a:solidFill>
                  <a:srgbClr val="051D40"/>
                </a:solidFill>
                <a:latin typeface="Open Sans Extra Bold"/>
                <a:ea typeface="Open Sans Extra Bold"/>
                <a:cs typeface="Open Sans Extra Bold"/>
                <a:sym typeface="Open Sans Extra Bold"/>
              </a:rPr>
              <a:t> </a:t>
            </a:r>
            <a:r>
              <a:rPr lang="pl-PL" sz="5400" dirty="0" err="1">
                <a:solidFill>
                  <a:srgbClr val="051D40"/>
                </a:solidFill>
                <a:latin typeface="Open Sans Extra Bold"/>
                <a:ea typeface="Open Sans Extra Bold"/>
                <a:cs typeface="Open Sans Extra Bold"/>
                <a:sym typeface="Open Sans Extra Bold"/>
              </a:rPr>
              <a:t>False</a:t>
            </a:r>
            <a:r>
              <a:rPr lang="pl-PL" sz="5400" dirty="0">
                <a:solidFill>
                  <a:srgbClr val="051D40"/>
                </a:solidFill>
                <a:latin typeface="Open Sans Extra Bold"/>
                <a:ea typeface="Open Sans Extra Bold"/>
                <a:cs typeface="Open Sans Extra Bold"/>
                <a:sym typeface="Open Sans Extra Bold"/>
              </a:rPr>
              <a:t>?</a:t>
            </a:r>
          </a:p>
        </p:txBody>
      </p:sp>
      <p:sp>
        <p:nvSpPr>
          <p:cNvPr id="85" name="Google Shape;85;p1"/>
          <p:cNvSpPr/>
          <p:nvPr/>
        </p:nvSpPr>
        <p:spPr>
          <a:xfrm>
            <a:off x="8757394" y="7522582"/>
            <a:ext cx="8779632" cy="1733977"/>
          </a:xfrm>
          <a:custGeom>
            <a:avLst/>
            <a:gdLst/>
            <a:ahLst/>
            <a:cxnLst/>
            <a:rect l="l" t="t" r="r" b="b"/>
            <a:pathLst>
              <a:path w="8779632" h="1733977" extrusionOk="0">
                <a:moveTo>
                  <a:pt x="0" y="0"/>
                </a:moveTo>
                <a:lnTo>
                  <a:pt x="8779632" y="0"/>
                </a:lnTo>
                <a:lnTo>
                  <a:pt x="8779632" y="1733977"/>
                </a:lnTo>
                <a:lnTo>
                  <a:pt x="0" y="1733977"/>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1"/>
          <p:cNvSpPr txBox="1"/>
          <p:nvPr/>
        </p:nvSpPr>
        <p:spPr>
          <a:xfrm>
            <a:off x="1429681" y="6898423"/>
            <a:ext cx="8087100" cy="1179810"/>
          </a:xfrm>
          <a:prstGeom prst="rect">
            <a:avLst/>
          </a:prstGeom>
          <a:noFill/>
          <a:ln>
            <a:noFill/>
          </a:ln>
        </p:spPr>
        <p:txBody>
          <a:bodyPr spcFirstLastPara="1" wrap="square" lIns="0" tIns="0" rIns="0" bIns="0" anchor="t" anchorCtr="0">
            <a:spAutoFit/>
          </a:bodyPr>
          <a:lstStyle/>
          <a:p>
            <a:pPr algn="l">
              <a:lnSpc>
                <a:spcPts val="4619"/>
              </a:lnSpc>
            </a:pPr>
            <a:r>
              <a:rPr lang="en-US" sz="2800" dirty="0">
                <a:solidFill>
                  <a:srgbClr val="000000"/>
                </a:solidFill>
                <a:latin typeface="Poppins"/>
                <a:ea typeface="Poppins"/>
                <a:cs typeface="Poppins"/>
                <a:sym typeface="Poppins"/>
              </a:rPr>
              <a:t>Identifying and Combating </a:t>
            </a:r>
            <a:br>
              <a:rPr lang="pl-PL" sz="2800" dirty="0">
                <a:solidFill>
                  <a:srgbClr val="000000"/>
                </a:solidFill>
                <a:latin typeface="Poppins"/>
                <a:ea typeface="Poppins"/>
                <a:cs typeface="Poppins"/>
                <a:sym typeface="Poppins"/>
              </a:rPr>
            </a:br>
            <a:r>
              <a:rPr lang="en-US" sz="2800" dirty="0">
                <a:solidFill>
                  <a:srgbClr val="000000"/>
                </a:solidFill>
                <a:latin typeface="Poppins"/>
                <a:ea typeface="Poppins"/>
                <a:cs typeface="Poppins"/>
                <a:sym typeface="Poppins"/>
              </a:rPr>
              <a:t>Digital Disinformation</a:t>
            </a:r>
          </a:p>
        </p:txBody>
      </p:sp>
      <p:sp>
        <p:nvSpPr>
          <p:cNvPr id="88" name="Google Shape;88;p1"/>
          <p:cNvSpPr/>
          <p:nvPr/>
        </p:nvSpPr>
        <p:spPr>
          <a:xfrm>
            <a:off x="601458" y="196896"/>
            <a:ext cx="3642074" cy="3642074"/>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9" name="Google Shape;89;p1"/>
          <p:cNvGrpSpPr/>
          <p:nvPr/>
        </p:nvGrpSpPr>
        <p:grpSpPr>
          <a:xfrm>
            <a:off x="259882" y="8981095"/>
            <a:ext cx="7747239" cy="1233491"/>
            <a:chOff x="0" y="0"/>
            <a:chExt cx="2776390" cy="442048"/>
          </a:xfrm>
        </p:grpSpPr>
        <p:sp>
          <p:nvSpPr>
            <p:cNvPr id="90" name="Google Shape;90;p1"/>
            <p:cNvSpPr/>
            <p:nvPr/>
          </p:nvSpPr>
          <p:spPr>
            <a:xfrm>
              <a:off x="0" y="0"/>
              <a:ext cx="2776390" cy="442048"/>
            </a:xfrm>
            <a:custGeom>
              <a:avLst/>
              <a:gdLst/>
              <a:ahLst/>
              <a:cxnLst/>
              <a:rect l="l" t="t" r="r" b="b"/>
              <a:pathLst>
                <a:path w="2776390" h="442048" extrusionOk="0">
                  <a:moveTo>
                    <a:pt x="0" y="0"/>
                  </a:moveTo>
                  <a:lnTo>
                    <a:pt x="2776390" y="0"/>
                  </a:lnTo>
                  <a:lnTo>
                    <a:pt x="2776390" y="442048"/>
                  </a:lnTo>
                  <a:lnTo>
                    <a:pt x="0" y="442048"/>
                  </a:lnTo>
                  <a:close/>
                </a:path>
              </a:pathLst>
            </a:custGeom>
            <a:solidFill>
              <a:srgbClr val="FFFFFF"/>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
            <p:cNvSpPr txBox="1"/>
            <p:nvPr/>
          </p:nvSpPr>
          <p:spPr>
            <a:xfrm>
              <a:off x="0" y="38100"/>
              <a:ext cx="2776390" cy="403948"/>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99" b="1" i="0" u="none" strike="noStrike" kern="0" cap="none" spc="0" normalizeH="0" baseline="0" noProof="0">
                  <a:ln>
                    <a:noFill/>
                  </a:ln>
                  <a:solidFill>
                    <a:srgbClr val="FFFFFF"/>
                  </a:solidFill>
                  <a:effectLst/>
                  <a:uLnTx/>
                  <a:uFillTx/>
                  <a:latin typeface="Open Sans"/>
                  <a:ea typeface="Open Sans"/>
                  <a:cs typeface="Open Sans"/>
                  <a:sym typeface="Open Sans"/>
                </a:rPr>
                <a:t>WZMACNIACZ:</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99" b="1" i="0" u="none" strike="noStrike" kern="0" cap="none" spc="0" normalizeH="0" baseline="0" noProof="0">
                  <a:ln>
                    <a:noFill/>
                  </a:ln>
                  <a:solidFill>
                    <a:srgbClr val="FFFFFF"/>
                  </a:solidFill>
                  <a:effectLst/>
                  <a:uLnTx/>
                  <a:uFillTx/>
                  <a:latin typeface="Open Sans"/>
                  <a:ea typeface="Open Sans"/>
                  <a:cs typeface="Open Sans"/>
                  <a:sym typeface="Open Sans"/>
                </a:rPr>
                <a:t>LEWADER: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 name="Google Shape;92;p1"/>
          <p:cNvSpPr/>
          <p:nvPr/>
        </p:nvSpPr>
        <p:spPr>
          <a:xfrm>
            <a:off x="5165365" y="9238564"/>
            <a:ext cx="615739" cy="566736"/>
          </a:xfrm>
          <a:custGeom>
            <a:avLst/>
            <a:gdLst/>
            <a:ahLst/>
            <a:cxnLst/>
            <a:rect l="l" t="t" r="r" b="b"/>
            <a:pathLst>
              <a:path w="615739" h="566736" extrusionOk="0">
                <a:moveTo>
                  <a:pt x="0" y="0"/>
                </a:moveTo>
                <a:lnTo>
                  <a:pt x="615739" y="0"/>
                </a:lnTo>
                <a:lnTo>
                  <a:pt x="615739" y="566736"/>
                </a:lnTo>
                <a:lnTo>
                  <a:pt x="0" y="566736"/>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1"/>
          <p:cNvSpPr/>
          <p:nvPr/>
        </p:nvSpPr>
        <p:spPr>
          <a:xfrm>
            <a:off x="5899074" y="9085457"/>
            <a:ext cx="1221622" cy="872950"/>
          </a:xfrm>
          <a:custGeom>
            <a:avLst/>
            <a:gdLst/>
            <a:ahLst/>
            <a:cxnLst/>
            <a:rect l="l" t="t" r="r" b="b"/>
            <a:pathLst>
              <a:path w="1221622" h="872950" extrusionOk="0">
                <a:moveTo>
                  <a:pt x="0" y="0"/>
                </a:moveTo>
                <a:lnTo>
                  <a:pt x="1221621" y="0"/>
                </a:lnTo>
                <a:lnTo>
                  <a:pt x="1221621" y="872951"/>
                </a:lnTo>
                <a:lnTo>
                  <a:pt x="0" y="872951"/>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1"/>
          <p:cNvSpPr/>
          <p:nvPr/>
        </p:nvSpPr>
        <p:spPr>
          <a:xfrm>
            <a:off x="2718938" y="9261192"/>
            <a:ext cx="1958852" cy="521491"/>
          </a:xfrm>
          <a:custGeom>
            <a:avLst/>
            <a:gdLst/>
            <a:ahLst/>
            <a:cxnLst/>
            <a:rect l="l" t="t" r="r" b="b"/>
            <a:pathLst>
              <a:path w="1958852" h="521491" extrusionOk="0">
                <a:moveTo>
                  <a:pt x="0" y="0"/>
                </a:moveTo>
                <a:lnTo>
                  <a:pt x="1958852" y="0"/>
                </a:lnTo>
                <a:lnTo>
                  <a:pt x="1958852" y="521491"/>
                </a:lnTo>
                <a:lnTo>
                  <a:pt x="0" y="52149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
          <p:cNvSpPr txBox="1"/>
          <p:nvPr/>
        </p:nvSpPr>
        <p:spPr>
          <a:xfrm rot="-5400000">
            <a:off x="4519862" y="9511751"/>
            <a:ext cx="829481" cy="1721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50"/>
              </a:lnSpc>
              <a:spcBef>
                <a:spcPts val="0"/>
              </a:spcBef>
              <a:spcAft>
                <a:spcPts val="0"/>
              </a:spcAft>
              <a:buClr>
                <a:srgbClr val="000000"/>
              </a:buClr>
              <a:buSzTx/>
              <a:buFont typeface="Arial"/>
              <a:buNone/>
              <a:tabLst/>
              <a:defRPr/>
            </a:pP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PART</a:t>
            </a:r>
            <a:r>
              <a:rPr kumimoji="0" lang="pl-PL" sz="799" b="1" i="0" u="none" strike="noStrike" kern="0" cap="none" spc="0" normalizeH="0" baseline="0" noProof="0" dirty="0">
                <a:ln>
                  <a:noFill/>
                </a:ln>
                <a:solidFill>
                  <a:srgbClr val="000000"/>
                </a:solidFill>
                <a:effectLst/>
                <a:uLnTx/>
                <a:uFillTx/>
                <a:latin typeface="Open Sans"/>
                <a:ea typeface="Open Sans"/>
                <a:cs typeface="Open Sans"/>
                <a:sym typeface="Open Sans"/>
              </a:rPr>
              <a:t>NERS</a:t>
            </a: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96;p1"/>
          <p:cNvSpPr txBox="1"/>
          <p:nvPr/>
        </p:nvSpPr>
        <p:spPr>
          <a:xfrm rot="-5400000">
            <a:off x="2341437" y="9566344"/>
            <a:ext cx="472480" cy="172163"/>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50"/>
              </a:lnSpc>
              <a:spcBef>
                <a:spcPts val="0"/>
              </a:spcBef>
              <a:spcAft>
                <a:spcPts val="0"/>
              </a:spcAft>
              <a:buClr>
                <a:srgbClr val="000000"/>
              </a:buClr>
              <a:buSzTx/>
              <a:buFont typeface="Arial"/>
              <a:buNone/>
              <a:tabLst/>
              <a:defRPr/>
            </a:pP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L</a:t>
            </a:r>
            <a:r>
              <a:rPr kumimoji="0" lang="pl-PL" sz="799" b="1" i="0" u="none" strike="noStrike" kern="0" cap="none" spc="0" normalizeH="0" baseline="0" noProof="0" dirty="0">
                <a:ln>
                  <a:noFill/>
                </a:ln>
                <a:solidFill>
                  <a:srgbClr val="000000"/>
                </a:solidFill>
                <a:effectLst/>
                <a:uLnTx/>
                <a:uFillTx/>
                <a:latin typeface="Open Sans"/>
                <a:ea typeface="Open Sans"/>
                <a:cs typeface="Open Sans"/>
                <a:sym typeface="Open Sans"/>
              </a:rPr>
              <a:t>EADER</a:t>
            </a: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98" name="Google Shape;98;p1"/>
          <p:cNvGrpSpPr/>
          <p:nvPr/>
        </p:nvGrpSpPr>
        <p:grpSpPr>
          <a:xfrm rot="5400000">
            <a:off x="15928467" y="1561271"/>
            <a:ext cx="1504489" cy="1337061"/>
            <a:chOff x="36828" y="54313"/>
            <a:chExt cx="739143" cy="656887"/>
          </a:xfrm>
        </p:grpSpPr>
        <p:sp>
          <p:nvSpPr>
            <p:cNvPr id="99" name="Google Shape;99;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1C94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 name="Google Shape;101;p1"/>
          <p:cNvGrpSpPr/>
          <p:nvPr/>
        </p:nvGrpSpPr>
        <p:grpSpPr>
          <a:xfrm rot="5400000">
            <a:off x="16860591" y="169771"/>
            <a:ext cx="1504489" cy="1337061"/>
            <a:chOff x="36828" y="54313"/>
            <a:chExt cx="739143" cy="656887"/>
          </a:xfrm>
        </p:grpSpPr>
        <p:sp>
          <p:nvSpPr>
            <p:cNvPr id="102" name="Google Shape;102;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2C53AB"/>
            </a:solidFill>
            <a:ln w="38100" cap="sq" cmpd="sng">
              <a:solidFill>
                <a:srgbClr val="2C53A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4" name="Google Shape;104;p1"/>
          <p:cNvGrpSpPr/>
          <p:nvPr/>
        </p:nvGrpSpPr>
        <p:grpSpPr>
          <a:xfrm rot="-5400000">
            <a:off x="15388322" y="137907"/>
            <a:ext cx="1489496" cy="1326006"/>
            <a:chOff x="40511" y="59744"/>
            <a:chExt cx="731777" cy="651456"/>
          </a:xfrm>
        </p:grpSpPr>
        <p:sp>
          <p:nvSpPr>
            <p:cNvPr id="105" name="Google Shape;105;p1"/>
            <p:cNvSpPr/>
            <p:nvPr/>
          </p:nvSpPr>
          <p:spPr>
            <a:xfrm>
              <a:off x="40511" y="59744"/>
              <a:ext cx="731777" cy="651456"/>
            </a:xfrm>
            <a:custGeom>
              <a:avLst/>
              <a:gdLst/>
              <a:ahLst/>
              <a:cxnLst/>
              <a:rect l="l" t="t" r="r" b="b"/>
              <a:pathLst>
                <a:path w="731777" h="651456" extrusionOk="0">
                  <a:moveTo>
                    <a:pt x="416967" y="29642"/>
                  </a:moveTo>
                  <a:lnTo>
                    <a:pt x="721211" y="562070"/>
                  </a:lnTo>
                  <a:cubicBezTo>
                    <a:pt x="731778" y="580561"/>
                    <a:pt x="731702" y="603279"/>
                    <a:pt x="721012" y="621699"/>
                  </a:cubicBezTo>
                  <a:cubicBezTo>
                    <a:pt x="710323" y="640119"/>
                    <a:pt x="690636" y="651456"/>
                    <a:pt x="669339" y="651456"/>
                  </a:cubicBezTo>
                  <a:lnTo>
                    <a:pt x="62439" y="651456"/>
                  </a:lnTo>
                  <a:cubicBezTo>
                    <a:pt x="41142" y="651456"/>
                    <a:pt x="21455" y="640119"/>
                    <a:pt x="10766" y="621699"/>
                  </a:cubicBezTo>
                  <a:cubicBezTo>
                    <a:pt x="76" y="603279"/>
                    <a:pt x="0" y="580561"/>
                    <a:pt x="10567" y="562070"/>
                  </a:cubicBezTo>
                  <a:lnTo>
                    <a:pt x="314811" y="29642"/>
                  </a:lnTo>
                  <a:cubicBezTo>
                    <a:pt x="325285" y="11312"/>
                    <a:pt x="344778" y="0"/>
                    <a:pt x="365889" y="0"/>
                  </a:cubicBezTo>
                  <a:cubicBezTo>
                    <a:pt x="387000" y="0"/>
                    <a:pt x="406493" y="11312"/>
                    <a:pt x="416967" y="29642"/>
                  </a:cubicBezTo>
                  <a:close/>
                </a:path>
              </a:pathLst>
            </a:custGeom>
            <a:solidFill>
              <a:srgbClr val="FFFFFF"/>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7" name="Google Shape;107;p1"/>
          <p:cNvGrpSpPr/>
          <p:nvPr/>
        </p:nvGrpSpPr>
        <p:grpSpPr>
          <a:xfrm rot="5400000">
            <a:off x="16912982" y="2811191"/>
            <a:ext cx="1504489" cy="1337061"/>
            <a:chOff x="36828" y="54313"/>
            <a:chExt cx="739143" cy="656887"/>
          </a:xfrm>
        </p:grpSpPr>
        <p:sp>
          <p:nvSpPr>
            <p:cNvPr id="108" name="Google Shape;108;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5682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10" name="Google Shape;110;p1"/>
          <p:cNvSpPr/>
          <p:nvPr/>
        </p:nvSpPr>
        <p:spPr>
          <a:xfrm>
            <a:off x="8018075" y="5261700"/>
            <a:ext cx="10258200" cy="5025300"/>
          </a:xfrm>
          <a:prstGeom prst="rtTriangle">
            <a:avLst/>
          </a:prstGeom>
          <a:solidFill>
            <a:srgbClr val="051D4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51D40"/>
              </a:solidFill>
              <a:effectLst/>
              <a:highlight>
                <a:srgbClr val="051D40"/>
              </a:highlight>
              <a:uLnTx/>
              <a:uFillTx/>
              <a:latin typeface="Calibri"/>
              <a:ea typeface="Calibri"/>
              <a:cs typeface="Calibri"/>
              <a:sym typeface="Calibri"/>
            </a:endParaRPr>
          </a:p>
        </p:txBody>
      </p:sp>
      <p:sp>
        <p:nvSpPr>
          <p:cNvPr id="5" name="pole tekstowe 4">
            <a:extLst>
              <a:ext uri="{FF2B5EF4-FFF2-40B4-BE49-F238E27FC236}">
                <a16:creationId xmlns:a16="http://schemas.microsoft.com/office/drawing/2014/main" id="{570F5FCD-03E3-D56A-FBDA-852C47A84BF8}"/>
              </a:ext>
            </a:extLst>
          </p:cNvPr>
          <p:cNvSpPr txBox="1"/>
          <p:nvPr/>
        </p:nvSpPr>
        <p:spPr>
          <a:xfrm>
            <a:off x="4584247" y="4679369"/>
            <a:ext cx="916849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8" name="Group 8">
            <a:extLst>
              <a:ext uri="{FF2B5EF4-FFF2-40B4-BE49-F238E27FC236}">
                <a16:creationId xmlns:a16="http://schemas.microsoft.com/office/drawing/2014/main" id="{887EA054-7627-6B1B-10C2-804E7FD24BFE}"/>
              </a:ext>
            </a:extLst>
          </p:cNvPr>
          <p:cNvGrpSpPr>
            <a:grpSpLocks noChangeAspect="1"/>
          </p:cNvGrpSpPr>
          <p:nvPr/>
        </p:nvGrpSpPr>
        <p:grpSpPr>
          <a:xfrm>
            <a:off x="8264566" y="3143200"/>
            <a:ext cx="9146584" cy="5246370"/>
            <a:chOff x="0" y="0"/>
            <a:chExt cx="7981950" cy="4578350"/>
          </a:xfrm>
        </p:grpSpPr>
        <p:sp>
          <p:nvSpPr>
            <p:cNvPr id="9" name="Freeform 9">
              <a:extLst>
                <a:ext uri="{FF2B5EF4-FFF2-40B4-BE49-F238E27FC236}">
                  <a16:creationId xmlns:a16="http://schemas.microsoft.com/office/drawing/2014/main" id="{BB8E0457-FD29-D875-6832-D3B86E35C7C5}"/>
                </a:ext>
              </a:extLst>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10">
              <a:extLst>
                <a:ext uri="{FF2B5EF4-FFF2-40B4-BE49-F238E27FC236}">
                  <a16:creationId xmlns:a16="http://schemas.microsoft.com/office/drawing/2014/main" id="{87451D60-68C5-3C37-DF92-E716E0B2A18B}"/>
                </a:ext>
              </a:extLst>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reeform 11">
              <a:extLst>
                <a:ext uri="{FF2B5EF4-FFF2-40B4-BE49-F238E27FC236}">
                  <a16:creationId xmlns:a16="http://schemas.microsoft.com/office/drawing/2014/main" id="{9CEACCDA-2DA9-98F9-4166-7FC9E8934EC9}"/>
                </a:ext>
              </a:extLst>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12">
              <a:extLst>
                <a:ext uri="{FF2B5EF4-FFF2-40B4-BE49-F238E27FC236}">
                  <a16:creationId xmlns:a16="http://schemas.microsoft.com/office/drawing/2014/main" id="{1FD68F28-5C19-9D40-DCCD-F7E6B7E1E262}"/>
                </a:ext>
              </a:extLst>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Obraz 2">
            <a:extLst>
              <a:ext uri="{FF2B5EF4-FFF2-40B4-BE49-F238E27FC236}">
                <a16:creationId xmlns:a16="http://schemas.microsoft.com/office/drawing/2014/main" id="{CF4EFD54-5DEB-9686-423E-CA42ED78D95D}"/>
              </a:ext>
            </a:extLst>
          </p:cNvPr>
          <p:cNvPicPr>
            <a:picLocks noChangeAspect="1"/>
          </p:cNvPicPr>
          <p:nvPr/>
        </p:nvPicPr>
        <p:blipFill>
          <a:blip r:embed="rId8"/>
          <a:stretch>
            <a:fillRect/>
          </a:stretch>
        </p:blipFill>
        <p:spPr>
          <a:xfrm>
            <a:off x="9373855" y="3437908"/>
            <a:ext cx="6883592" cy="4328181"/>
          </a:xfrm>
          <a:prstGeom prst="rect">
            <a:avLst/>
          </a:prstGeom>
        </p:spPr>
      </p:pic>
      <p:pic>
        <p:nvPicPr>
          <p:cNvPr id="2" name="Obraz 1">
            <a:extLst>
              <a:ext uri="{FF2B5EF4-FFF2-40B4-BE49-F238E27FC236}">
                <a16:creationId xmlns:a16="http://schemas.microsoft.com/office/drawing/2014/main" id="{5DDEA413-BE96-93E4-7F4B-1A682DCBA969}"/>
              </a:ext>
            </a:extLst>
          </p:cNvPr>
          <p:cNvPicPr>
            <a:picLocks noChangeAspect="1"/>
          </p:cNvPicPr>
          <p:nvPr/>
        </p:nvPicPr>
        <p:blipFill>
          <a:blip r:embed="rId9"/>
          <a:stretch>
            <a:fillRect/>
          </a:stretch>
        </p:blipFill>
        <p:spPr>
          <a:xfrm>
            <a:off x="614284" y="9361591"/>
            <a:ext cx="1569856" cy="4724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232204"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3" name="Freeform 3"/>
          <p:cNvSpPr/>
          <p:nvPr/>
        </p:nvSpPr>
        <p:spPr>
          <a:xfrm>
            <a:off x="12213997"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grpSp>
        <p:nvGrpSpPr>
          <p:cNvPr id="4" name="Group 4"/>
          <p:cNvGrpSpPr/>
          <p:nvPr/>
        </p:nvGrpSpPr>
        <p:grpSpPr>
          <a:xfrm>
            <a:off x="410739" y="2160702"/>
            <a:ext cx="17509502" cy="7771512"/>
            <a:chOff x="0" y="0"/>
            <a:chExt cx="4658733" cy="2067757"/>
          </a:xfrm>
        </p:grpSpPr>
        <p:sp>
          <p:nvSpPr>
            <p:cNvPr id="5" name="Freeform 5"/>
            <p:cNvSpPr/>
            <p:nvPr/>
          </p:nvSpPr>
          <p:spPr>
            <a:xfrm>
              <a:off x="0" y="0"/>
              <a:ext cx="4658733" cy="2067757"/>
            </a:xfrm>
            <a:custGeom>
              <a:avLst/>
              <a:gdLst/>
              <a:ahLst/>
              <a:cxnLst/>
              <a:rect l="l" t="t" r="r" b="b"/>
              <a:pathLst>
                <a:path w="4658733" h="2067757">
                  <a:moveTo>
                    <a:pt x="19455" y="0"/>
                  </a:moveTo>
                  <a:lnTo>
                    <a:pt x="4639278" y="0"/>
                  </a:lnTo>
                  <a:cubicBezTo>
                    <a:pt x="4650022" y="0"/>
                    <a:pt x="4658733" y="8710"/>
                    <a:pt x="4658733" y="19455"/>
                  </a:cubicBezTo>
                  <a:lnTo>
                    <a:pt x="4658733" y="2048302"/>
                  </a:lnTo>
                  <a:cubicBezTo>
                    <a:pt x="4658733" y="2053462"/>
                    <a:pt x="4656683" y="2058410"/>
                    <a:pt x="4653035" y="2062059"/>
                  </a:cubicBezTo>
                  <a:cubicBezTo>
                    <a:pt x="4649386" y="2065707"/>
                    <a:pt x="4644437" y="2067757"/>
                    <a:pt x="4639278" y="2067757"/>
                  </a:cubicBezTo>
                  <a:lnTo>
                    <a:pt x="19455" y="2067757"/>
                  </a:lnTo>
                  <a:cubicBezTo>
                    <a:pt x="14295" y="2067757"/>
                    <a:pt x="9347" y="2065707"/>
                    <a:pt x="5698" y="2062059"/>
                  </a:cubicBezTo>
                  <a:cubicBezTo>
                    <a:pt x="2050" y="2058410"/>
                    <a:pt x="0" y="2053462"/>
                    <a:pt x="0" y="2048302"/>
                  </a:cubicBezTo>
                  <a:lnTo>
                    <a:pt x="0" y="19455"/>
                  </a:lnTo>
                  <a:cubicBezTo>
                    <a:pt x="0" y="8710"/>
                    <a:pt x="8710" y="0"/>
                    <a:pt x="19455" y="0"/>
                  </a:cubicBezTo>
                  <a:close/>
                </a:path>
              </a:pathLst>
            </a:custGeom>
            <a:solidFill>
              <a:srgbClr val="FDFDFD">
                <a:alpha val="71765"/>
              </a:srgbClr>
            </a:solidFill>
          </p:spPr>
          <p:txBody>
            <a:bodyPr/>
            <a:lstStyle/>
            <a:p>
              <a:endParaRPr lang="pl-PL"/>
            </a:p>
          </p:txBody>
        </p:sp>
        <p:sp>
          <p:nvSpPr>
            <p:cNvPr id="6" name="TextBox 6"/>
            <p:cNvSpPr txBox="1"/>
            <p:nvPr/>
          </p:nvSpPr>
          <p:spPr>
            <a:xfrm>
              <a:off x="0" y="-38100"/>
              <a:ext cx="4658733" cy="210585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7"/>
          <p:cNvGrpSpPr/>
          <p:nvPr/>
        </p:nvGrpSpPr>
        <p:grpSpPr>
          <a:xfrm>
            <a:off x="-2123887" y="-2346523"/>
            <a:ext cx="4693046" cy="4693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573718" y="7940477"/>
            <a:ext cx="4693046" cy="469304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15291565" y="7263295"/>
            <a:ext cx="2612204" cy="2668919"/>
          </a:xfrm>
          <a:custGeom>
            <a:avLst/>
            <a:gdLst/>
            <a:ahLst/>
            <a:cxnLst/>
            <a:rect l="l" t="t" r="r" b="b"/>
            <a:pathLst>
              <a:path w="2612204" h="2668919">
                <a:moveTo>
                  <a:pt x="0" y="0"/>
                </a:moveTo>
                <a:lnTo>
                  <a:pt x="2612205" y="0"/>
                </a:lnTo>
                <a:lnTo>
                  <a:pt x="2612205" y="2668919"/>
                </a:lnTo>
                <a:lnTo>
                  <a:pt x="0" y="2668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4" name="TextBox 14"/>
          <p:cNvSpPr txBox="1"/>
          <p:nvPr/>
        </p:nvSpPr>
        <p:spPr>
          <a:xfrm>
            <a:off x="4590120" y="403011"/>
            <a:ext cx="9107760" cy="1127552"/>
          </a:xfrm>
          <a:prstGeom prst="rect">
            <a:avLst/>
          </a:prstGeom>
        </p:spPr>
        <p:txBody>
          <a:bodyPr lIns="0" tIns="0" rIns="0" bIns="0" rtlCol="0" anchor="t">
            <a:spAutoFit/>
          </a:bodyPr>
          <a:lstStyle/>
          <a:p>
            <a:pPr marL="0" lvl="0" indent="0" algn="ctr">
              <a:lnSpc>
                <a:spcPts val="9251"/>
              </a:lnSpc>
              <a:spcBef>
                <a:spcPct val="0"/>
              </a:spcBef>
            </a:pPr>
            <a:r>
              <a:rPr lang="en-US" sz="6608" dirty="0">
                <a:solidFill>
                  <a:srgbClr val="FDFDFD"/>
                </a:solidFill>
                <a:latin typeface="Open Sans Extra Bold"/>
                <a:ea typeface="Open Sans Extra Bold"/>
                <a:cs typeface="Open Sans Extra Bold"/>
                <a:sym typeface="Open Sans Extra Bold"/>
              </a:rPr>
              <a:t>Game Interpretation</a:t>
            </a:r>
          </a:p>
        </p:txBody>
      </p:sp>
      <p:sp>
        <p:nvSpPr>
          <p:cNvPr id="15" name="TextBox 15"/>
          <p:cNvSpPr txBox="1"/>
          <p:nvPr/>
        </p:nvSpPr>
        <p:spPr>
          <a:xfrm>
            <a:off x="1186067" y="2346523"/>
            <a:ext cx="14105498" cy="8469947"/>
          </a:xfrm>
          <a:prstGeom prst="rect">
            <a:avLst/>
          </a:prstGeom>
        </p:spPr>
        <p:txBody>
          <a:bodyPr lIns="0" tIns="0" rIns="0" bIns="0" rtlCol="0" anchor="t">
            <a:spAutoFit/>
          </a:bodyPr>
          <a:lstStyle/>
          <a:p>
            <a:pPr algn="l">
              <a:lnSpc>
                <a:spcPts val="3919"/>
              </a:lnSpc>
            </a:pPr>
            <a:r>
              <a:rPr lang="en-US" sz="2799" dirty="0">
                <a:solidFill>
                  <a:srgbClr val="051D40"/>
                </a:solidFill>
                <a:latin typeface="Open Sans"/>
                <a:ea typeface="Open Sans"/>
                <a:cs typeface="Open Sans"/>
                <a:sym typeface="Open Sans"/>
              </a:rPr>
              <a:t>Understand how nonverbal communication can affect the interpretation of information and the potential consequences of misinterpretation.</a:t>
            </a:r>
          </a:p>
          <a:p>
            <a:pPr algn="l">
              <a:lnSpc>
                <a:spcPts val="3919"/>
              </a:lnSpc>
            </a:pPr>
            <a:endParaRPr lang="en-US" sz="2799" dirty="0">
              <a:solidFill>
                <a:srgbClr val="051D40"/>
              </a:solidFill>
              <a:latin typeface="Open Sans"/>
              <a:ea typeface="Open Sans"/>
              <a:cs typeface="Open Sans"/>
              <a:sym typeface="Open Sans"/>
            </a:endParaRPr>
          </a:p>
          <a:p>
            <a:pPr algn="l">
              <a:lnSpc>
                <a:spcPts val="3919"/>
              </a:lnSpc>
            </a:pPr>
            <a:r>
              <a:rPr lang="en-US" sz="2799" dirty="0">
                <a:solidFill>
                  <a:srgbClr val="051D40"/>
                </a:solidFill>
                <a:latin typeface="Open Sans"/>
                <a:ea typeface="Open Sans"/>
                <a:cs typeface="Open Sans"/>
                <a:sym typeface="Open Sans"/>
              </a:rPr>
              <a:t>Division of groups:</a:t>
            </a:r>
          </a:p>
          <a:p>
            <a:pPr algn="l">
              <a:lnSpc>
                <a:spcPts val="3919"/>
              </a:lnSpc>
            </a:pPr>
            <a:r>
              <a:rPr lang="en-US" sz="2799" dirty="0">
                <a:solidFill>
                  <a:srgbClr val="051D40"/>
                </a:solidFill>
                <a:latin typeface="Open Sans"/>
                <a:ea typeface="Open Sans"/>
                <a:cs typeface="Open Sans"/>
                <a:sym typeface="Open Sans"/>
              </a:rPr>
              <a:t>1 group – participants; </a:t>
            </a:r>
            <a:br>
              <a:rPr lang="pl-PL" sz="2799" dirty="0">
                <a:solidFill>
                  <a:srgbClr val="051D40"/>
                </a:solidFill>
                <a:latin typeface="Open Sans"/>
                <a:ea typeface="Open Sans"/>
                <a:cs typeface="Open Sans"/>
                <a:sym typeface="Open Sans"/>
              </a:rPr>
            </a:br>
            <a:r>
              <a:rPr lang="en-US" sz="2799" dirty="0">
                <a:solidFill>
                  <a:srgbClr val="051D40"/>
                </a:solidFill>
                <a:latin typeface="Open Sans"/>
                <a:ea typeface="Open Sans"/>
                <a:cs typeface="Open Sans"/>
                <a:sym typeface="Open Sans"/>
              </a:rPr>
              <a:t>2nd group – observers; </a:t>
            </a:r>
          </a:p>
          <a:p>
            <a:pPr algn="l">
              <a:lnSpc>
                <a:spcPts val="3919"/>
              </a:lnSpc>
            </a:pPr>
            <a:r>
              <a:rPr lang="en-US" sz="2799" dirty="0">
                <a:solidFill>
                  <a:srgbClr val="051D40"/>
                </a:solidFill>
                <a:latin typeface="Open Sans"/>
                <a:ea typeface="Open Sans"/>
                <a:cs typeface="Open Sans"/>
                <a:sym typeface="Open Sans"/>
              </a:rPr>
              <a:t>Participants will make movements and observers will analyze changes in interpretation.</a:t>
            </a:r>
          </a:p>
          <a:p>
            <a:pPr algn="l">
              <a:lnSpc>
                <a:spcPts val="3919"/>
              </a:lnSpc>
            </a:pPr>
            <a:endParaRPr lang="en-US" sz="2799" dirty="0">
              <a:solidFill>
                <a:srgbClr val="051D40"/>
              </a:solidFill>
              <a:latin typeface="Open Sans"/>
              <a:ea typeface="Open Sans"/>
              <a:cs typeface="Open Sans"/>
              <a:sym typeface="Open Sans"/>
            </a:endParaRPr>
          </a:p>
          <a:p>
            <a:pPr algn="l">
              <a:lnSpc>
                <a:spcPts val="3919"/>
              </a:lnSpc>
            </a:pPr>
            <a:r>
              <a:rPr lang="en-US" sz="2799" dirty="0">
                <a:solidFill>
                  <a:srgbClr val="051D40"/>
                </a:solidFill>
                <a:latin typeface="Open Sans"/>
                <a:ea typeface="Open Sans"/>
                <a:cs typeface="Open Sans"/>
                <a:sym typeface="Open Sans"/>
              </a:rPr>
              <a:t>Course of the exercise:</a:t>
            </a:r>
          </a:p>
          <a:p>
            <a:pPr algn="l">
              <a:lnSpc>
                <a:spcPts val="3919"/>
              </a:lnSpc>
            </a:pPr>
            <a:r>
              <a:rPr lang="en-US" sz="2799" dirty="0">
                <a:solidFill>
                  <a:srgbClr val="051D40"/>
                </a:solidFill>
                <a:latin typeface="Open Sans"/>
                <a:ea typeface="Open Sans"/>
                <a:cs typeface="Open Sans"/>
                <a:sym typeface="Open Sans"/>
              </a:rPr>
              <a:t>In a group of participants, choose one person who will show a simple non-verbal movement at the beginning (e.g. waving their hand, jumping in place, turning around themselves).</a:t>
            </a:r>
          </a:p>
          <a:p>
            <a:pPr algn="l">
              <a:lnSpc>
                <a:spcPts val="3919"/>
              </a:lnSpc>
            </a:pPr>
            <a:r>
              <a:rPr lang="en-US" sz="2799" dirty="0">
                <a:solidFill>
                  <a:srgbClr val="051D40"/>
                </a:solidFill>
                <a:latin typeface="Open Sans"/>
                <a:ea typeface="Open Sans"/>
                <a:cs typeface="Open Sans"/>
                <a:sym typeface="Open Sans"/>
              </a:rPr>
              <a:t>Students in this group must observe the movement and repeat the last seen movement, passing it one by one to the next person in the line.</a:t>
            </a:r>
          </a:p>
          <a:p>
            <a:pPr algn="l">
              <a:lnSpc>
                <a:spcPts val="3919"/>
              </a:lnSpc>
            </a:pPr>
            <a:endParaRPr lang="en-US" sz="2799" dirty="0">
              <a:solidFill>
                <a:srgbClr val="051D40"/>
              </a:solidFill>
              <a:latin typeface="Open Sans"/>
              <a:ea typeface="Open Sans"/>
              <a:cs typeface="Open Sans"/>
              <a:sym typeface="Open Sans"/>
            </a:endParaRPr>
          </a:p>
          <a:p>
            <a:pPr algn="l">
              <a:lnSpc>
                <a:spcPts val="3919"/>
              </a:lnSpc>
              <a:spcBef>
                <a:spcPct val="0"/>
              </a:spcBef>
            </a:pPr>
            <a:endParaRPr lang="en-US" sz="2799" dirty="0">
              <a:solidFill>
                <a:srgbClr val="051D40"/>
              </a:solidFill>
              <a:latin typeface="Open Sans"/>
              <a:ea typeface="Open Sans"/>
              <a:cs typeface="Open Sans"/>
              <a:sym typeface="Open Sans"/>
            </a:endParaRPr>
          </a:p>
        </p:txBody>
      </p:sp>
      <p:sp>
        <p:nvSpPr>
          <p:cNvPr id="16" name="Google Shape;129;p2">
            <a:extLst>
              <a:ext uri="{FF2B5EF4-FFF2-40B4-BE49-F238E27FC236}">
                <a16:creationId xmlns:a16="http://schemas.microsoft.com/office/drawing/2014/main" id="{9DC1C217-CCDF-5F16-7F17-591159E9DEF5}"/>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2" name="Group 2"/>
          <p:cNvGrpSpPr/>
          <p:nvPr/>
        </p:nvGrpSpPr>
        <p:grpSpPr>
          <a:xfrm>
            <a:off x="15573718" y="7940477"/>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293447" y="3038576"/>
            <a:ext cx="4957918" cy="2659247"/>
          </a:xfrm>
          <a:custGeom>
            <a:avLst/>
            <a:gdLst/>
            <a:ahLst/>
            <a:cxnLst/>
            <a:rect l="l" t="t" r="r" b="b"/>
            <a:pathLst>
              <a:path w="4957918" h="2659247">
                <a:moveTo>
                  <a:pt x="0" y="0"/>
                </a:moveTo>
                <a:lnTo>
                  <a:pt x="4957918" y="0"/>
                </a:lnTo>
                <a:lnTo>
                  <a:pt x="4957918" y="2659247"/>
                </a:lnTo>
                <a:lnTo>
                  <a:pt x="0" y="2659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6" name="Freeform 6"/>
          <p:cNvSpPr/>
          <p:nvPr/>
        </p:nvSpPr>
        <p:spPr>
          <a:xfrm>
            <a:off x="8205725" y="4705654"/>
            <a:ext cx="4957918" cy="2659247"/>
          </a:xfrm>
          <a:custGeom>
            <a:avLst/>
            <a:gdLst/>
            <a:ahLst/>
            <a:cxnLst/>
            <a:rect l="l" t="t" r="r" b="b"/>
            <a:pathLst>
              <a:path w="4957918" h="2659247">
                <a:moveTo>
                  <a:pt x="0" y="0"/>
                </a:moveTo>
                <a:lnTo>
                  <a:pt x="4957918" y="0"/>
                </a:lnTo>
                <a:lnTo>
                  <a:pt x="4957918" y="2659246"/>
                </a:lnTo>
                <a:lnTo>
                  <a:pt x="0" y="2659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7" name="Freeform 7"/>
          <p:cNvSpPr/>
          <p:nvPr/>
        </p:nvSpPr>
        <p:spPr>
          <a:xfrm>
            <a:off x="8335677" y="2004260"/>
            <a:ext cx="4957918" cy="2659247"/>
          </a:xfrm>
          <a:custGeom>
            <a:avLst/>
            <a:gdLst/>
            <a:ahLst/>
            <a:cxnLst/>
            <a:rect l="l" t="t" r="r" b="b"/>
            <a:pathLst>
              <a:path w="4957918" h="2659247">
                <a:moveTo>
                  <a:pt x="0" y="0"/>
                </a:moveTo>
                <a:lnTo>
                  <a:pt x="4957917" y="0"/>
                </a:lnTo>
                <a:lnTo>
                  <a:pt x="4957917" y="2659247"/>
                </a:lnTo>
                <a:lnTo>
                  <a:pt x="0" y="2659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dirty="0"/>
          </a:p>
        </p:txBody>
      </p:sp>
      <p:sp>
        <p:nvSpPr>
          <p:cNvPr id="8" name="Freeform 8"/>
          <p:cNvSpPr/>
          <p:nvPr/>
        </p:nvSpPr>
        <p:spPr>
          <a:xfrm>
            <a:off x="5759423" y="7407048"/>
            <a:ext cx="4957918" cy="2659247"/>
          </a:xfrm>
          <a:custGeom>
            <a:avLst/>
            <a:gdLst/>
            <a:ahLst/>
            <a:cxnLst/>
            <a:rect l="l" t="t" r="r" b="b"/>
            <a:pathLst>
              <a:path w="4957918" h="2659247">
                <a:moveTo>
                  <a:pt x="0" y="0"/>
                </a:moveTo>
                <a:lnTo>
                  <a:pt x="4957917" y="0"/>
                </a:lnTo>
                <a:lnTo>
                  <a:pt x="4957917" y="2659247"/>
                </a:lnTo>
                <a:lnTo>
                  <a:pt x="0" y="2659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9" name="Freeform 9"/>
          <p:cNvSpPr/>
          <p:nvPr/>
        </p:nvSpPr>
        <p:spPr>
          <a:xfrm>
            <a:off x="12790362" y="6305946"/>
            <a:ext cx="5340966" cy="2864700"/>
          </a:xfrm>
          <a:custGeom>
            <a:avLst/>
            <a:gdLst/>
            <a:ahLst/>
            <a:cxnLst/>
            <a:rect l="l" t="t" r="r" b="b"/>
            <a:pathLst>
              <a:path w="5340966" h="2864700">
                <a:moveTo>
                  <a:pt x="0" y="0"/>
                </a:moveTo>
                <a:lnTo>
                  <a:pt x="5340967" y="0"/>
                </a:lnTo>
                <a:lnTo>
                  <a:pt x="5340967" y="2864700"/>
                </a:lnTo>
                <a:lnTo>
                  <a:pt x="0" y="2864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0" name="Freeform 10"/>
          <p:cNvSpPr/>
          <p:nvPr/>
        </p:nvSpPr>
        <p:spPr>
          <a:xfrm>
            <a:off x="652864" y="3008023"/>
            <a:ext cx="6398432" cy="4270954"/>
          </a:xfrm>
          <a:custGeom>
            <a:avLst/>
            <a:gdLst/>
            <a:ahLst/>
            <a:cxnLst/>
            <a:rect l="l" t="t" r="r" b="b"/>
            <a:pathLst>
              <a:path w="6398432" h="4270954">
                <a:moveTo>
                  <a:pt x="0" y="0"/>
                </a:moveTo>
                <a:lnTo>
                  <a:pt x="6398433" y="0"/>
                </a:lnTo>
                <a:lnTo>
                  <a:pt x="6398433" y="4270953"/>
                </a:lnTo>
                <a:lnTo>
                  <a:pt x="0" y="4270953"/>
                </a:lnTo>
                <a:lnTo>
                  <a:pt x="0" y="0"/>
                </a:lnTo>
                <a:close/>
              </a:path>
            </a:pathLst>
          </a:custGeom>
          <a:blipFill>
            <a:blip r:embed="rId5"/>
            <a:stretch>
              <a:fillRect/>
            </a:stretch>
          </a:blipFill>
        </p:spPr>
        <p:txBody>
          <a:bodyPr/>
          <a:lstStyle/>
          <a:p>
            <a:endParaRPr lang="pl-PL"/>
          </a:p>
        </p:txBody>
      </p:sp>
      <p:sp>
        <p:nvSpPr>
          <p:cNvPr id="11" name="TextBox 11"/>
          <p:cNvSpPr txBox="1"/>
          <p:nvPr/>
        </p:nvSpPr>
        <p:spPr>
          <a:xfrm>
            <a:off x="528004" y="711509"/>
            <a:ext cx="9530395" cy="838819"/>
          </a:xfrm>
          <a:prstGeom prst="rect">
            <a:avLst/>
          </a:prstGeom>
        </p:spPr>
        <p:txBody>
          <a:bodyPr wrap="square" lIns="0" tIns="0" rIns="0" bIns="0" rtlCol="0" anchor="t">
            <a:spAutoFit/>
          </a:bodyPr>
          <a:lstStyle/>
          <a:p>
            <a:pPr algn="l">
              <a:lnSpc>
                <a:spcPts val="7000"/>
              </a:lnSpc>
              <a:spcBef>
                <a:spcPct val="0"/>
              </a:spcBef>
            </a:pPr>
            <a:r>
              <a:rPr lang="en-US" sz="5000" dirty="0">
                <a:solidFill>
                  <a:srgbClr val="FDFDFD"/>
                </a:solidFill>
                <a:latin typeface="Open Sans Extra Bold"/>
                <a:ea typeface="Open Sans Extra Bold"/>
                <a:cs typeface="Open Sans Extra Bold"/>
                <a:sym typeface="Open Sans Extra Bold"/>
              </a:rPr>
              <a:t>Our Responsibility</a:t>
            </a:r>
          </a:p>
        </p:txBody>
      </p:sp>
      <p:sp>
        <p:nvSpPr>
          <p:cNvPr id="12" name="TextBox 12"/>
          <p:cNvSpPr txBox="1"/>
          <p:nvPr/>
        </p:nvSpPr>
        <p:spPr>
          <a:xfrm>
            <a:off x="13681129" y="3310612"/>
            <a:ext cx="4182702" cy="1412759"/>
          </a:xfrm>
          <a:prstGeom prst="rect">
            <a:avLst/>
          </a:prstGeom>
        </p:spPr>
        <p:txBody>
          <a:bodyPr lIns="0" tIns="0" rIns="0" bIns="0" rtlCol="0" anchor="t">
            <a:spAutoFit/>
          </a:bodyPr>
          <a:lstStyle/>
          <a:p>
            <a:pPr algn="ctr">
              <a:lnSpc>
                <a:spcPts val="2800"/>
              </a:lnSpc>
              <a:spcBef>
                <a:spcPct val="0"/>
              </a:spcBef>
            </a:pPr>
            <a:r>
              <a:rPr lang="en-US" sz="2000" dirty="0">
                <a:solidFill>
                  <a:srgbClr val="FDFDFD"/>
                </a:solidFill>
                <a:latin typeface="Open Sans Extra Bold"/>
                <a:ea typeface="Open Sans Extra Bold"/>
                <a:cs typeface="Open Sans Extra Bold"/>
                <a:sym typeface="Open Sans Extra Bold"/>
              </a:rPr>
              <a:t>There are differences in responsibility: the sender must be credible and the receiver must be critical of the message</a:t>
            </a:r>
            <a:r>
              <a:rPr lang="pl-PL" sz="2000" dirty="0">
                <a:solidFill>
                  <a:srgbClr val="FDFDFD"/>
                </a:solidFill>
                <a:latin typeface="Open Sans Extra Bold"/>
                <a:ea typeface="Open Sans Extra Bold"/>
                <a:cs typeface="Open Sans Extra Bold"/>
                <a:sym typeface="Open Sans Extra Bold"/>
              </a:rPr>
              <a:t>.</a:t>
            </a:r>
            <a:endParaRPr lang="en-US" sz="2000" dirty="0">
              <a:solidFill>
                <a:srgbClr val="FDFDFD"/>
              </a:solidFill>
              <a:latin typeface="Open Sans Extra Bold"/>
              <a:ea typeface="Open Sans Extra Bold"/>
              <a:cs typeface="Open Sans Extra Bold"/>
              <a:sym typeface="Open Sans Extra Bold"/>
            </a:endParaRPr>
          </a:p>
        </p:txBody>
      </p:sp>
      <p:sp>
        <p:nvSpPr>
          <p:cNvPr id="13" name="TextBox 13"/>
          <p:cNvSpPr txBox="1"/>
          <p:nvPr/>
        </p:nvSpPr>
        <p:spPr>
          <a:xfrm>
            <a:off x="8465629" y="2461451"/>
            <a:ext cx="4698014" cy="1406525"/>
          </a:xfrm>
          <a:prstGeom prst="rect">
            <a:avLst/>
          </a:prstGeom>
        </p:spPr>
        <p:txBody>
          <a:bodyPr lIns="0" tIns="0" rIns="0" bIns="0" rtlCol="0" anchor="t">
            <a:spAutoFit/>
          </a:bodyPr>
          <a:lstStyle/>
          <a:p>
            <a:pPr algn="ctr">
              <a:lnSpc>
                <a:spcPts val="2800"/>
              </a:lnSpc>
              <a:spcBef>
                <a:spcPct val="0"/>
              </a:spcBef>
            </a:pPr>
            <a:r>
              <a:rPr lang="en-US" sz="2000" dirty="0">
                <a:solidFill>
                  <a:srgbClr val="FDFDFD"/>
                </a:solidFill>
                <a:latin typeface="Open Sans Extra Bold"/>
                <a:ea typeface="Open Sans Extra Bold"/>
                <a:cs typeface="Open Sans Extra Bold"/>
                <a:sym typeface="Open Sans Extra Bold"/>
              </a:rPr>
              <a:t>The sender should communicate the messages clearly, and the recipient should analyze them carefully</a:t>
            </a:r>
            <a:r>
              <a:rPr lang="pl-PL" sz="2000" dirty="0">
                <a:solidFill>
                  <a:srgbClr val="FDFDFD"/>
                </a:solidFill>
                <a:latin typeface="Open Sans Extra Bold"/>
                <a:ea typeface="Open Sans Extra Bold"/>
                <a:cs typeface="Open Sans Extra Bold"/>
                <a:sym typeface="Open Sans Extra Bold"/>
              </a:rPr>
              <a:t>.</a:t>
            </a:r>
            <a:endParaRPr lang="en-US" sz="2000" dirty="0">
              <a:solidFill>
                <a:srgbClr val="FDFDFD"/>
              </a:solidFill>
              <a:latin typeface="Open Sans Extra Bold"/>
              <a:ea typeface="Open Sans Extra Bold"/>
              <a:cs typeface="Open Sans Extra Bold"/>
              <a:sym typeface="Open Sans Extra Bold"/>
            </a:endParaRPr>
          </a:p>
        </p:txBody>
      </p:sp>
      <p:sp>
        <p:nvSpPr>
          <p:cNvPr id="14" name="TextBox 14"/>
          <p:cNvSpPr txBox="1"/>
          <p:nvPr/>
        </p:nvSpPr>
        <p:spPr>
          <a:xfrm>
            <a:off x="8491029" y="5125720"/>
            <a:ext cx="3866119" cy="1406525"/>
          </a:xfrm>
          <a:prstGeom prst="rect">
            <a:avLst/>
          </a:prstGeom>
        </p:spPr>
        <p:txBody>
          <a:bodyPr lIns="0" tIns="0" rIns="0" bIns="0" rtlCol="0" anchor="t">
            <a:spAutoFit/>
          </a:bodyPr>
          <a:lstStyle/>
          <a:p>
            <a:pPr algn="ctr">
              <a:lnSpc>
                <a:spcPts val="2800"/>
              </a:lnSpc>
              <a:spcBef>
                <a:spcPct val="0"/>
              </a:spcBef>
            </a:pPr>
            <a:r>
              <a:rPr lang="en-US" sz="2000" dirty="0">
                <a:solidFill>
                  <a:srgbClr val="FDFDFD"/>
                </a:solidFill>
                <a:latin typeface="Open Sans Extra Bold"/>
                <a:ea typeface="Open Sans Extra Bold"/>
                <a:cs typeface="Open Sans Extra Bold"/>
                <a:sym typeface="Open Sans Extra Bold"/>
              </a:rPr>
              <a:t>Factors such as emotion, context, and experience can influence our interpretation of information</a:t>
            </a:r>
            <a:r>
              <a:rPr lang="pl-PL" sz="2000" dirty="0">
                <a:solidFill>
                  <a:srgbClr val="FDFDFD"/>
                </a:solidFill>
                <a:latin typeface="Open Sans Extra Bold"/>
                <a:ea typeface="Open Sans Extra Bold"/>
                <a:cs typeface="Open Sans Extra Bold"/>
                <a:sym typeface="Open Sans Extra Bold"/>
              </a:rPr>
              <a:t>.</a:t>
            </a:r>
            <a:endParaRPr lang="en-US" sz="2000" dirty="0">
              <a:solidFill>
                <a:srgbClr val="FDFDFD"/>
              </a:solidFill>
              <a:latin typeface="Open Sans Extra Bold"/>
              <a:ea typeface="Open Sans Extra Bold"/>
              <a:cs typeface="Open Sans Extra Bold"/>
              <a:sym typeface="Open Sans Extra Bold"/>
            </a:endParaRPr>
          </a:p>
        </p:txBody>
      </p:sp>
      <p:sp>
        <p:nvSpPr>
          <p:cNvPr id="15" name="TextBox 15"/>
          <p:cNvSpPr txBox="1"/>
          <p:nvPr/>
        </p:nvSpPr>
        <p:spPr>
          <a:xfrm>
            <a:off x="6264085" y="7764121"/>
            <a:ext cx="4018315" cy="1053686"/>
          </a:xfrm>
          <a:prstGeom prst="rect">
            <a:avLst/>
          </a:prstGeom>
        </p:spPr>
        <p:txBody>
          <a:bodyPr lIns="0" tIns="0" rIns="0" bIns="0" rtlCol="0" anchor="t">
            <a:spAutoFit/>
          </a:bodyPr>
          <a:lstStyle/>
          <a:p>
            <a:pPr algn="ctr">
              <a:lnSpc>
                <a:spcPts val="2800"/>
              </a:lnSpc>
              <a:spcBef>
                <a:spcPct val="0"/>
              </a:spcBef>
            </a:pPr>
            <a:r>
              <a:rPr lang="en-US" sz="2000" dirty="0">
                <a:solidFill>
                  <a:srgbClr val="FDFDFD"/>
                </a:solidFill>
                <a:latin typeface="Open Sans Extra Bold"/>
                <a:ea typeface="Open Sans Extra Bold"/>
                <a:cs typeface="Open Sans Extra Bold"/>
                <a:sym typeface="Open Sans Extra Bold"/>
              </a:rPr>
              <a:t>Each of us is responsible for understanding the information we receive</a:t>
            </a:r>
            <a:r>
              <a:rPr lang="pl-PL" sz="2000" dirty="0">
                <a:solidFill>
                  <a:srgbClr val="FDFDFD"/>
                </a:solidFill>
                <a:latin typeface="Open Sans Extra Bold"/>
                <a:ea typeface="Open Sans Extra Bold"/>
                <a:cs typeface="Open Sans Extra Bold"/>
                <a:sym typeface="Open Sans Extra Bold"/>
              </a:rPr>
              <a:t>.</a:t>
            </a:r>
            <a:endParaRPr lang="en-US" sz="2000" dirty="0">
              <a:solidFill>
                <a:srgbClr val="FDFDFD"/>
              </a:solidFill>
              <a:latin typeface="Open Sans Extra Bold"/>
              <a:ea typeface="Open Sans Extra Bold"/>
              <a:cs typeface="Open Sans Extra Bold"/>
              <a:sym typeface="Open Sans Extra Bold"/>
            </a:endParaRPr>
          </a:p>
        </p:txBody>
      </p:sp>
      <p:sp>
        <p:nvSpPr>
          <p:cNvPr id="16" name="TextBox 16"/>
          <p:cNvSpPr txBox="1"/>
          <p:nvPr/>
        </p:nvSpPr>
        <p:spPr>
          <a:xfrm>
            <a:off x="13367317" y="6757429"/>
            <a:ext cx="4412801" cy="1053686"/>
          </a:xfrm>
          <a:prstGeom prst="rect">
            <a:avLst/>
          </a:prstGeom>
        </p:spPr>
        <p:txBody>
          <a:bodyPr lIns="0" tIns="0" rIns="0" bIns="0" rtlCol="0" anchor="t">
            <a:spAutoFit/>
          </a:bodyPr>
          <a:lstStyle/>
          <a:p>
            <a:pPr algn="ctr">
              <a:lnSpc>
                <a:spcPts val="2800"/>
              </a:lnSpc>
              <a:spcBef>
                <a:spcPct val="0"/>
              </a:spcBef>
            </a:pPr>
            <a:r>
              <a:rPr lang="en-US" sz="2000" dirty="0">
                <a:solidFill>
                  <a:srgbClr val="FDFDFD"/>
                </a:solidFill>
                <a:latin typeface="Open Sans Extra Bold"/>
                <a:ea typeface="Open Sans Extra Bold"/>
                <a:cs typeface="Open Sans Extra Bold"/>
                <a:sym typeface="Open Sans Extra Bold"/>
              </a:rPr>
              <a:t>Any of us can accidentally spread misinformation when we share unverified information</a:t>
            </a:r>
            <a:r>
              <a:rPr lang="pl-PL" sz="2000" dirty="0">
                <a:solidFill>
                  <a:srgbClr val="FDFDFD"/>
                </a:solidFill>
                <a:latin typeface="Open Sans Extra Bold"/>
                <a:ea typeface="Open Sans Extra Bold"/>
                <a:cs typeface="Open Sans Extra Bold"/>
                <a:sym typeface="Open Sans Extra Bold"/>
              </a:rPr>
              <a:t>.</a:t>
            </a:r>
            <a:endParaRPr lang="en-US" sz="2000" dirty="0">
              <a:solidFill>
                <a:srgbClr val="FDFDFD"/>
              </a:solidFill>
              <a:latin typeface="Open Sans Extra Bold"/>
              <a:ea typeface="Open Sans Extra Bold"/>
              <a:cs typeface="Open Sans Extra Bold"/>
              <a:sym typeface="Open Sans Extra Bold"/>
            </a:endParaRPr>
          </a:p>
        </p:txBody>
      </p:sp>
      <p:sp>
        <p:nvSpPr>
          <p:cNvPr id="17" name="Google Shape;129;p2">
            <a:extLst>
              <a:ext uri="{FF2B5EF4-FFF2-40B4-BE49-F238E27FC236}">
                <a16:creationId xmlns:a16="http://schemas.microsoft.com/office/drawing/2014/main" id="{A6A93866-43E8-DEAB-6392-1B83D356A5DE}"/>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6">
              <a:alphaModFix/>
            </a:blip>
            <a:stretch>
              <a:fillRect/>
            </a:stretch>
          </a:blipFill>
          <a:ln>
            <a:noFill/>
          </a:ln>
        </p:spPr>
        <p:txBody>
          <a:bodyPr/>
          <a:lstStyle/>
          <a:p>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232204"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3" name="Freeform 3"/>
          <p:cNvSpPr/>
          <p:nvPr/>
        </p:nvSpPr>
        <p:spPr>
          <a:xfrm>
            <a:off x="12213997"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grpSp>
        <p:nvGrpSpPr>
          <p:cNvPr id="4" name="Group 4"/>
          <p:cNvGrpSpPr/>
          <p:nvPr/>
        </p:nvGrpSpPr>
        <p:grpSpPr>
          <a:xfrm>
            <a:off x="410739" y="2691742"/>
            <a:ext cx="17509502" cy="6952193"/>
            <a:chOff x="0" y="0"/>
            <a:chExt cx="4658733" cy="1849762"/>
          </a:xfrm>
        </p:grpSpPr>
        <p:sp>
          <p:nvSpPr>
            <p:cNvPr id="5" name="Freeform 5"/>
            <p:cNvSpPr/>
            <p:nvPr/>
          </p:nvSpPr>
          <p:spPr>
            <a:xfrm>
              <a:off x="0" y="0"/>
              <a:ext cx="4658733" cy="1849762"/>
            </a:xfrm>
            <a:custGeom>
              <a:avLst/>
              <a:gdLst/>
              <a:ahLst/>
              <a:cxnLst/>
              <a:rect l="l" t="t" r="r" b="b"/>
              <a:pathLst>
                <a:path w="4658733" h="1849762">
                  <a:moveTo>
                    <a:pt x="19455" y="0"/>
                  </a:moveTo>
                  <a:lnTo>
                    <a:pt x="4639278" y="0"/>
                  </a:lnTo>
                  <a:cubicBezTo>
                    <a:pt x="4650022" y="0"/>
                    <a:pt x="4658733" y="8710"/>
                    <a:pt x="4658733" y="19455"/>
                  </a:cubicBezTo>
                  <a:lnTo>
                    <a:pt x="4658733" y="1830307"/>
                  </a:lnTo>
                  <a:cubicBezTo>
                    <a:pt x="4658733" y="1841052"/>
                    <a:pt x="4650022" y="1849762"/>
                    <a:pt x="4639278" y="1849762"/>
                  </a:cubicBezTo>
                  <a:lnTo>
                    <a:pt x="19455" y="1849762"/>
                  </a:lnTo>
                  <a:cubicBezTo>
                    <a:pt x="14295" y="1849762"/>
                    <a:pt x="9347" y="1847712"/>
                    <a:pt x="5698" y="1844064"/>
                  </a:cubicBezTo>
                  <a:cubicBezTo>
                    <a:pt x="2050" y="1840415"/>
                    <a:pt x="0" y="1835467"/>
                    <a:pt x="0" y="1830307"/>
                  </a:cubicBezTo>
                  <a:lnTo>
                    <a:pt x="0" y="19455"/>
                  </a:lnTo>
                  <a:cubicBezTo>
                    <a:pt x="0" y="8710"/>
                    <a:pt x="8710" y="0"/>
                    <a:pt x="19455" y="0"/>
                  </a:cubicBezTo>
                  <a:close/>
                </a:path>
              </a:pathLst>
            </a:custGeom>
            <a:solidFill>
              <a:srgbClr val="FDFDFD">
                <a:alpha val="71765"/>
              </a:srgbClr>
            </a:solidFill>
          </p:spPr>
          <p:txBody>
            <a:bodyPr/>
            <a:lstStyle/>
            <a:p>
              <a:endParaRPr lang="pl-PL"/>
            </a:p>
          </p:txBody>
        </p:sp>
        <p:sp>
          <p:nvSpPr>
            <p:cNvPr id="6" name="TextBox 6"/>
            <p:cNvSpPr txBox="1"/>
            <p:nvPr/>
          </p:nvSpPr>
          <p:spPr>
            <a:xfrm>
              <a:off x="0" y="-38100"/>
              <a:ext cx="4658733" cy="1887862"/>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7"/>
          <p:cNvGrpSpPr/>
          <p:nvPr/>
        </p:nvGrpSpPr>
        <p:grpSpPr>
          <a:xfrm>
            <a:off x="-2123887" y="-2346523"/>
            <a:ext cx="4693046" cy="4693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573718" y="7940477"/>
            <a:ext cx="4693046" cy="469304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751545" y="3712709"/>
            <a:ext cx="9308549" cy="4910260"/>
          </a:xfrm>
          <a:custGeom>
            <a:avLst/>
            <a:gdLst/>
            <a:ahLst/>
            <a:cxnLst/>
            <a:rect l="l" t="t" r="r" b="b"/>
            <a:pathLst>
              <a:path w="9308549" h="4910260">
                <a:moveTo>
                  <a:pt x="0" y="0"/>
                </a:moveTo>
                <a:lnTo>
                  <a:pt x="9308549" y="0"/>
                </a:lnTo>
                <a:lnTo>
                  <a:pt x="9308549" y="4910260"/>
                </a:lnTo>
                <a:lnTo>
                  <a:pt x="0" y="4910260"/>
                </a:lnTo>
                <a:lnTo>
                  <a:pt x="0" y="0"/>
                </a:lnTo>
                <a:close/>
              </a:path>
            </a:pathLst>
          </a:custGeom>
          <a:blipFill>
            <a:blip r:embed="rId3"/>
            <a:stretch>
              <a:fillRect/>
            </a:stretch>
          </a:blipFill>
        </p:spPr>
        <p:txBody>
          <a:bodyPr/>
          <a:lstStyle/>
          <a:p>
            <a:endParaRPr lang="pl-PL"/>
          </a:p>
        </p:txBody>
      </p:sp>
      <p:sp>
        <p:nvSpPr>
          <p:cNvPr id="14" name="TextBox 14"/>
          <p:cNvSpPr txBox="1"/>
          <p:nvPr/>
        </p:nvSpPr>
        <p:spPr>
          <a:xfrm>
            <a:off x="3153104" y="716465"/>
            <a:ext cx="13116770" cy="1127552"/>
          </a:xfrm>
          <a:prstGeom prst="rect">
            <a:avLst/>
          </a:prstGeom>
        </p:spPr>
        <p:txBody>
          <a:bodyPr lIns="0" tIns="0" rIns="0" bIns="0" rtlCol="0" anchor="t">
            <a:spAutoFit/>
          </a:bodyPr>
          <a:lstStyle/>
          <a:p>
            <a:pPr marL="0" lvl="0" indent="0" algn="ctr">
              <a:lnSpc>
                <a:spcPts val="9251"/>
              </a:lnSpc>
              <a:spcBef>
                <a:spcPct val="0"/>
              </a:spcBef>
            </a:pPr>
            <a:r>
              <a:rPr lang="en-US" sz="6608" dirty="0">
                <a:solidFill>
                  <a:srgbClr val="FDFDFD"/>
                </a:solidFill>
                <a:latin typeface="Open Sans Extra Bold"/>
                <a:ea typeface="Open Sans Extra Bold"/>
                <a:cs typeface="Open Sans Extra Bold"/>
                <a:sym typeface="Open Sans Extra Bold"/>
              </a:rPr>
              <a:t>Think before you share!</a:t>
            </a:r>
          </a:p>
        </p:txBody>
      </p:sp>
      <p:sp>
        <p:nvSpPr>
          <p:cNvPr id="15" name="TextBox 15"/>
          <p:cNvSpPr txBox="1"/>
          <p:nvPr/>
        </p:nvSpPr>
        <p:spPr>
          <a:xfrm>
            <a:off x="10457932" y="4143321"/>
            <a:ext cx="6937921" cy="4148251"/>
          </a:xfrm>
          <a:prstGeom prst="rect">
            <a:avLst/>
          </a:prstGeom>
        </p:spPr>
        <p:txBody>
          <a:bodyPr lIns="0" tIns="0" rIns="0" bIns="0" rtlCol="0" anchor="t">
            <a:spAutoFit/>
          </a:bodyPr>
          <a:lstStyle/>
          <a:p>
            <a:pPr algn="l">
              <a:lnSpc>
                <a:spcPts val="3919"/>
              </a:lnSpc>
            </a:pPr>
            <a:r>
              <a:rPr lang="en-US" sz="2799" b="1" dirty="0">
                <a:solidFill>
                  <a:srgbClr val="051D40"/>
                </a:solidFill>
                <a:latin typeface="Open Sans Bold"/>
                <a:ea typeface="Open Sans Bold"/>
                <a:cs typeface="Open Sans Bold"/>
                <a:sym typeface="Open Sans Bold"/>
              </a:rPr>
              <a:t>Let's share only reliable news to improve the quality of information in our environment</a:t>
            </a:r>
            <a:br>
              <a:rPr lang="pl-PL" sz="2799" b="1" dirty="0">
                <a:solidFill>
                  <a:srgbClr val="051D40"/>
                </a:solidFill>
                <a:latin typeface="Open Sans Bold"/>
                <a:ea typeface="Open Sans Bold"/>
                <a:cs typeface="Open Sans Bold"/>
                <a:sym typeface="Open Sans Bold"/>
              </a:rPr>
            </a:br>
            <a:endParaRPr lang="en-US" sz="2799" b="1" dirty="0">
              <a:solidFill>
                <a:srgbClr val="051D40"/>
              </a:solidFill>
              <a:latin typeface="Open Sans Bold"/>
              <a:ea typeface="Open Sans Bold"/>
              <a:cs typeface="Open Sans Bold"/>
              <a:sym typeface="Open Sans Bold"/>
            </a:endParaRPr>
          </a:p>
          <a:p>
            <a:pPr algn="l">
              <a:lnSpc>
                <a:spcPts val="3919"/>
              </a:lnSpc>
            </a:pPr>
            <a:r>
              <a:rPr lang="en-US" sz="2799" dirty="0">
                <a:solidFill>
                  <a:srgbClr val="051D40"/>
                </a:solidFill>
                <a:latin typeface="Open Sans"/>
                <a:ea typeface="Open Sans"/>
                <a:cs typeface="Open Sans"/>
                <a:sym typeface="Open Sans"/>
              </a:rPr>
              <a:t>https://youtu.be/pQsoS-1_WEE?si=WIOp6Urwi9Xq5Hu- </a:t>
            </a:r>
          </a:p>
          <a:p>
            <a:pPr algn="l">
              <a:lnSpc>
                <a:spcPts val="1399"/>
              </a:lnSpc>
            </a:pPr>
            <a:endParaRPr lang="en-US" sz="2799" dirty="0">
              <a:solidFill>
                <a:srgbClr val="051D40"/>
              </a:solidFill>
              <a:latin typeface="Open Sans"/>
              <a:ea typeface="Open Sans"/>
              <a:cs typeface="Open Sans"/>
              <a:sym typeface="Open Sans"/>
            </a:endParaRPr>
          </a:p>
          <a:p>
            <a:pPr algn="l">
              <a:lnSpc>
                <a:spcPts val="3919"/>
              </a:lnSpc>
            </a:pPr>
            <a:endParaRPr lang="en-US" sz="2799" dirty="0">
              <a:solidFill>
                <a:srgbClr val="051D40"/>
              </a:solidFill>
              <a:latin typeface="Open Sans"/>
              <a:ea typeface="Open Sans"/>
              <a:cs typeface="Open Sans"/>
              <a:sym typeface="Open Sans"/>
            </a:endParaRPr>
          </a:p>
          <a:p>
            <a:pPr algn="l">
              <a:lnSpc>
                <a:spcPts val="3919"/>
              </a:lnSpc>
              <a:spcBef>
                <a:spcPct val="0"/>
              </a:spcBef>
            </a:pPr>
            <a:endParaRPr lang="en-US" sz="2799" dirty="0">
              <a:solidFill>
                <a:srgbClr val="051D40"/>
              </a:solidFill>
              <a:latin typeface="Open Sans"/>
              <a:ea typeface="Open Sans"/>
              <a:cs typeface="Open Sans"/>
              <a:sym typeface="Open Sans"/>
            </a:endParaRPr>
          </a:p>
        </p:txBody>
      </p:sp>
      <p:sp>
        <p:nvSpPr>
          <p:cNvPr id="16" name="Google Shape;129;p2">
            <a:extLst>
              <a:ext uri="{FF2B5EF4-FFF2-40B4-BE49-F238E27FC236}">
                <a16:creationId xmlns:a16="http://schemas.microsoft.com/office/drawing/2014/main" id="{69B5C080-E320-DED5-C454-6716E05DCDBC}"/>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232204"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3" name="Freeform 3"/>
          <p:cNvSpPr/>
          <p:nvPr/>
        </p:nvSpPr>
        <p:spPr>
          <a:xfrm>
            <a:off x="12213997"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grpSp>
        <p:nvGrpSpPr>
          <p:cNvPr id="4" name="Group 4"/>
          <p:cNvGrpSpPr/>
          <p:nvPr/>
        </p:nvGrpSpPr>
        <p:grpSpPr>
          <a:xfrm>
            <a:off x="410739" y="2160702"/>
            <a:ext cx="17509502" cy="7771512"/>
            <a:chOff x="0" y="0"/>
            <a:chExt cx="4658733" cy="2067757"/>
          </a:xfrm>
        </p:grpSpPr>
        <p:sp>
          <p:nvSpPr>
            <p:cNvPr id="5" name="Freeform 5"/>
            <p:cNvSpPr/>
            <p:nvPr/>
          </p:nvSpPr>
          <p:spPr>
            <a:xfrm>
              <a:off x="0" y="0"/>
              <a:ext cx="4658733" cy="2067757"/>
            </a:xfrm>
            <a:custGeom>
              <a:avLst/>
              <a:gdLst/>
              <a:ahLst/>
              <a:cxnLst/>
              <a:rect l="l" t="t" r="r" b="b"/>
              <a:pathLst>
                <a:path w="4658733" h="2067757">
                  <a:moveTo>
                    <a:pt x="19455" y="0"/>
                  </a:moveTo>
                  <a:lnTo>
                    <a:pt x="4639278" y="0"/>
                  </a:lnTo>
                  <a:cubicBezTo>
                    <a:pt x="4650022" y="0"/>
                    <a:pt x="4658733" y="8710"/>
                    <a:pt x="4658733" y="19455"/>
                  </a:cubicBezTo>
                  <a:lnTo>
                    <a:pt x="4658733" y="2048302"/>
                  </a:lnTo>
                  <a:cubicBezTo>
                    <a:pt x="4658733" y="2053462"/>
                    <a:pt x="4656683" y="2058410"/>
                    <a:pt x="4653035" y="2062059"/>
                  </a:cubicBezTo>
                  <a:cubicBezTo>
                    <a:pt x="4649386" y="2065707"/>
                    <a:pt x="4644437" y="2067757"/>
                    <a:pt x="4639278" y="2067757"/>
                  </a:cubicBezTo>
                  <a:lnTo>
                    <a:pt x="19455" y="2067757"/>
                  </a:lnTo>
                  <a:cubicBezTo>
                    <a:pt x="14295" y="2067757"/>
                    <a:pt x="9347" y="2065707"/>
                    <a:pt x="5698" y="2062059"/>
                  </a:cubicBezTo>
                  <a:cubicBezTo>
                    <a:pt x="2050" y="2058410"/>
                    <a:pt x="0" y="2053462"/>
                    <a:pt x="0" y="2048302"/>
                  </a:cubicBezTo>
                  <a:lnTo>
                    <a:pt x="0" y="19455"/>
                  </a:lnTo>
                  <a:cubicBezTo>
                    <a:pt x="0" y="8710"/>
                    <a:pt x="8710" y="0"/>
                    <a:pt x="19455" y="0"/>
                  </a:cubicBezTo>
                  <a:close/>
                </a:path>
              </a:pathLst>
            </a:custGeom>
            <a:solidFill>
              <a:srgbClr val="FDFDFD">
                <a:alpha val="71765"/>
              </a:srgbClr>
            </a:solidFill>
          </p:spPr>
          <p:txBody>
            <a:bodyPr/>
            <a:lstStyle/>
            <a:p>
              <a:endParaRPr lang="pl-PL"/>
            </a:p>
          </p:txBody>
        </p:sp>
        <p:sp>
          <p:nvSpPr>
            <p:cNvPr id="6" name="TextBox 6"/>
            <p:cNvSpPr txBox="1"/>
            <p:nvPr/>
          </p:nvSpPr>
          <p:spPr>
            <a:xfrm>
              <a:off x="0" y="-38100"/>
              <a:ext cx="4658733" cy="210585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7"/>
          <p:cNvGrpSpPr/>
          <p:nvPr/>
        </p:nvGrpSpPr>
        <p:grpSpPr>
          <a:xfrm>
            <a:off x="-2123887" y="-2346523"/>
            <a:ext cx="4693046" cy="4693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573718" y="7940477"/>
            <a:ext cx="4693046" cy="469304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186067" y="2528569"/>
            <a:ext cx="14105498" cy="5969263"/>
          </a:xfrm>
          <a:prstGeom prst="rect">
            <a:avLst/>
          </a:prstGeom>
        </p:spPr>
        <p:txBody>
          <a:bodyPr lIns="0" tIns="0" rIns="0" bIns="0" rtlCol="0" anchor="t">
            <a:spAutoFit/>
          </a:bodyPr>
          <a:lstStyle/>
          <a:p>
            <a:pPr marL="604515" lvl="1" indent="-302257" algn="l">
              <a:lnSpc>
                <a:spcPts val="3919"/>
              </a:lnSpc>
              <a:buFont typeface="Arial"/>
              <a:buChar char="•"/>
            </a:pPr>
            <a:r>
              <a:rPr lang="en-US" sz="2799" b="1"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Disinformation </a:t>
            </a:r>
            <a:r>
              <a:rPr lang="en-US" sz="27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is the deliberate spread of false information that can influence our thinking and decisions</a:t>
            </a:r>
          </a:p>
          <a:p>
            <a:pPr marL="604515" lvl="1" indent="-302257" algn="l">
              <a:lnSpc>
                <a:spcPts val="3919"/>
              </a:lnSpc>
              <a:buFont typeface="Arial"/>
              <a:buChar char="•"/>
            </a:pPr>
            <a:r>
              <a:rPr lang="en-US" sz="2799" b="1"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Strong emotions </a:t>
            </a:r>
            <a:r>
              <a:rPr lang="en-US" sz="27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can increase belief in false information and make it easier for us to spread it</a:t>
            </a:r>
          </a:p>
          <a:p>
            <a:pPr marL="604515" lvl="1" indent="-302257" algn="l">
              <a:lnSpc>
                <a:spcPts val="3919"/>
              </a:lnSpc>
              <a:buFont typeface="Arial"/>
              <a:buChar char="•"/>
            </a:pPr>
            <a:r>
              <a:rPr lang="en-US" sz="2799" b="1"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Critical thinking is key in recognizing misinformation and separating fact from opinion</a:t>
            </a:r>
          </a:p>
          <a:p>
            <a:pPr marL="604515" lvl="1" indent="-302257" algn="l">
              <a:lnSpc>
                <a:spcPts val="3919"/>
              </a:lnSpc>
              <a:buFont typeface="Arial"/>
              <a:buChar char="•"/>
            </a:pPr>
            <a:r>
              <a:rPr lang="en-US" sz="2799" b="1"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Reliability of sources is essential – </a:t>
            </a:r>
            <a:r>
              <a:rPr lang="en-US" sz="27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it is always worth checking who the author of the information is and whether they are experts in a given field</a:t>
            </a:r>
          </a:p>
          <a:p>
            <a:pPr marL="604515" lvl="1" indent="-302257" algn="l">
              <a:lnSpc>
                <a:spcPts val="3919"/>
              </a:lnSpc>
              <a:buFont typeface="Arial"/>
              <a:buChar char="•"/>
            </a:pPr>
            <a:r>
              <a:rPr lang="en-US" sz="2799" b="1"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Translating messages and passing them on can change their meaning – </a:t>
            </a:r>
            <a:r>
              <a:rPr lang="en-US" sz="27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it is worth considering the original meaning of the text</a:t>
            </a:r>
          </a:p>
          <a:p>
            <a:pPr marL="604515" lvl="1" indent="-302257" algn="l">
              <a:lnSpc>
                <a:spcPts val="3919"/>
              </a:lnSpc>
              <a:buFont typeface="Arial"/>
              <a:buChar char="•"/>
            </a:pPr>
            <a:r>
              <a:rPr lang="en-US" sz="2799" b="1"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Conscious sharing of information – </a:t>
            </a:r>
            <a:r>
              <a:rPr lang="en-US" sz="27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before you share something online, make sure the information is true</a:t>
            </a:r>
          </a:p>
        </p:txBody>
      </p:sp>
      <p:sp>
        <p:nvSpPr>
          <p:cNvPr id="14" name="Freeform 14"/>
          <p:cNvSpPr/>
          <p:nvPr/>
        </p:nvSpPr>
        <p:spPr>
          <a:xfrm>
            <a:off x="15573718" y="7940477"/>
            <a:ext cx="2215667" cy="1811308"/>
          </a:xfrm>
          <a:custGeom>
            <a:avLst/>
            <a:gdLst/>
            <a:ahLst/>
            <a:cxnLst/>
            <a:rect l="l" t="t" r="r" b="b"/>
            <a:pathLst>
              <a:path w="2215667" h="1811308">
                <a:moveTo>
                  <a:pt x="0" y="0"/>
                </a:moveTo>
                <a:lnTo>
                  <a:pt x="2215667" y="0"/>
                </a:lnTo>
                <a:lnTo>
                  <a:pt x="2215667" y="1811308"/>
                </a:lnTo>
                <a:lnTo>
                  <a:pt x="0" y="1811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5" name="TextBox 15"/>
          <p:cNvSpPr txBox="1"/>
          <p:nvPr/>
        </p:nvSpPr>
        <p:spPr>
          <a:xfrm>
            <a:off x="3161716" y="847347"/>
            <a:ext cx="12007547" cy="803297"/>
          </a:xfrm>
          <a:prstGeom prst="rect">
            <a:avLst/>
          </a:prstGeom>
        </p:spPr>
        <p:txBody>
          <a:bodyPr lIns="0" tIns="0" rIns="0" bIns="0" rtlCol="0" anchor="t">
            <a:spAutoFit/>
          </a:bodyPr>
          <a:lstStyle/>
          <a:p>
            <a:pPr marL="0" lvl="0" indent="0" algn="ctr">
              <a:lnSpc>
                <a:spcPts val="6719"/>
              </a:lnSpc>
              <a:spcBef>
                <a:spcPct val="0"/>
              </a:spcBef>
            </a:pPr>
            <a:r>
              <a:rPr lang="en-US" sz="4799" dirty="0">
                <a:solidFill>
                  <a:srgbClr val="FDFDFD"/>
                </a:solidFill>
                <a:latin typeface="Open Sans Extra Bold"/>
                <a:ea typeface="Open Sans Extra Bold"/>
                <a:cs typeface="Open Sans Extra Bold"/>
                <a:sym typeface="Open Sans Extra Bold"/>
              </a:rPr>
              <a:t>Summary of key points</a:t>
            </a:r>
          </a:p>
        </p:txBody>
      </p:sp>
      <p:sp>
        <p:nvSpPr>
          <p:cNvPr id="16" name="Google Shape;129;p2">
            <a:extLst>
              <a:ext uri="{FF2B5EF4-FFF2-40B4-BE49-F238E27FC236}">
                <a16:creationId xmlns:a16="http://schemas.microsoft.com/office/drawing/2014/main" id="{F4A72D6C-A4BD-7B71-6649-69BECC30891C}"/>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232204"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3" name="Freeform 3"/>
          <p:cNvSpPr/>
          <p:nvPr/>
        </p:nvSpPr>
        <p:spPr>
          <a:xfrm>
            <a:off x="12213997"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grpSp>
        <p:nvGrpSpPr>
          <p:cNvPr id="4" name="Group 4"/>
          <p:cNvGrpSpPr/>
          <p:nvPr/>
        </p:nvGrpSpPr>
        <p:grpSpPr>
          <a:xfrm>
            <a:off x="1562510" y="1986089"/>
            <a:ext cx="15162979" cy="7771512"/>
            <a:chOff x="0" y="0"/>
            <a:chExt cx="4034396" cy="2067757"/>
          </a:xfrm>
        </p:grpSpPr>
        <p:sp>
          <p:nvSpPr>
            <p:cNvPr id="5" name="Freeform 5"/>
            <p:cNvSpPr/>
            <p:nvPr/>
          </p:nvSpPr>
          <p:spPr>
            <a:xfrm>
              <a:off x="0" y="0"/>
              <a:ext cx="4034396" cy="2067757"/>
            </a:xfrm>
            <a:custGeom>
              <a:avLst/>
              <a:gdLst/>
              <a:ahLst/>
              <a:cxnLst/>
              <a:rect l="l" t="t" r="r" b="b"/>
              <a:pathLst>
                <a:path w="4034396" h="2067757">
                  <a:moveTo>
                    <a:pt x="22466" y="0"/>
                  </a:moveTo>
                  <a:lnTo>
                    <a:pt x="4011930" y="0"/>
                  </a:lnTo>
                  <a:cubicBezTo>
                    <a:pt x="4017889" y="0"/>
                    <a:pt x="4023603" y="2367"/>
                    <a:pt x="4027816" y="6580"/>
                  </a:cubicBezTo>
                  <a:cubicBezTo>
                    <a:pt x="4032029" y="10793"/>
                    <a:pt x="4034396" y="16507"/>
                    <a:pt x="4034396" y="22466"/>
                  </a:cubicBezTo>
                  <a:lnTo>
                    <a:pt x="4034396" y="2045291"/>
                  </a:lnTo>
                  <a:cubicBezTo>
                    <a:pt x="4034396" y="2051250"/>
                    <a:pt x="4032029" y="2056964"/>
                    <a:pt x="4027816" y="2061177"/>
                  </a:cubicBezTo>
                  <a:cubicBezTo>
                    <a:pt x="4023603" y="2065390"/>
                    <a:pt x="4017889" y="2067757"/>
                    <a:pt x="4011930" y="2067757"/>
                  </a:cubicBezTo>
                  <a:lnTo>
                    <a:pt x="22466" y="2067757"/>
                  </a:lnTo>
                  <a:cubicBezTo>
                    <a:pt x="16507" y="2067757"/>
                    <a:pt x="10793" y="2065390"/>
                    <a:pt x="6580" y="2061177"/>
                  </a:cubicBezTo>
                  <a:cubicBezTo>
                    <a:pt x="2367" y="2056964"/>
                    <a:pt x="0" y="2051250"/>
                    <a:pt x="0" y="2045291"/>
                  </a:cubicBezTo>
                  <a:lnTo>
                    <a:pt x="0" y="22466"/>
                  </a:lnTo>
                  <a:cubicBezTo>
                    <a:pt x="0" y="16507"/>
                    <a:pt x="2367" y="10793"/>
                    <a:pt x="6580" y="6580"/>
                  </a:cubicBezTo>
                  <a:cubicBezTo>
                    <a:pt x="10793" y="2367"/>
                    <a:pt x="16507" y="0"/>
                    <a:pt x="22466" y="0"/>
                  </a:cubicBezTo>
                  <a:close/>
                </a:path>
              </a:pathLst>
            </a:custGeom>
            <a:solidFill>
              <a:srgbClr val="FDFDFD">
                <a:alpha val="71765"/>
              </a:srgbClr>
            </a:solidFill>
          </p:spPr>
          <p:txBody>
            <a:bodyPr/>
            <a:lstStyle/>
            <a:p>
              <a:endParaRPr lang="pl-PL"/>
            </a:p>
          </p:txBody>
        </p:sp>
        <p:sp>
          <p:nvSpPr>
            <p:cNvPr id="6" name="TextBox 6"/>
            <p:cNvSpPr txBox="1"/>
            <p:nvPr/>
          </p:nvSpPr>
          <p:spPr>
            <a:xfrm>
              <a:off x="0" y="-38100"/>
              <a:ext cx="4034396" cy="2105857"/>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7"/>
          <p:cNvGrpSpPr/>
          <p:nvPr/>
        </p:nvGrpSpPr>
        <p:grpSpPr>
          <a:xfrm>
            <a:off x="-2123887" y="-2346523"/>
            <a:ext cx="4693046" cy="4693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573718" y="7940477"/>
            <a:ext cx="4693046" cy="469304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2159528" y="2144920"/>
            <a:ext cx="13968945" cy="7866834"/>
          </a:xfrm>
          <a:prstGeom prst="rect">
            <a:avLst/>
          </a:prstGeom>
        </p:spPr>
        <p:txBody>
          <a:bodyPr lIns="0" tIns="0" rIns="0" bIns="0" rtlCol="0" anchor="t">
            <a:spAutoFit/>
          </a:bodyPr>
          <a:lstStyle/>
          <a:p>
            <a:pPr marL="259079" lvl="1" algn="l">
              <a:lnSpc>
                <a:spcPts val="3359"/>
              </a:lnSpc>
            </a:pPr>
            <a:r>
              <a:rPr lang="en-US" sz="2399" b="1" dirty="0">
                <a:solidFill>
                  <a:srgbClr val="051D40"/>
                </a:solidFill>
                <a:latin typeface="Open Sans Bold"/>
                <a:ea typeface="Open Sans Bold"/>
                <a:cs typeface="Open Sans Bold"/>
                <a:sym typeface="Open Sans Bold"/>
              </a:rPr>
              <a:t>Step 1: A – Aware </a:t>
            </a:r>
          </a:p>
          <a:p>
            <a:pPr marL="259079" lvl="1" algn="l">
              <a:lnSpc>
                <a:spcPts val="3359"/>
              </a:lnSpc>
            </a:pPr>
            <a:r>
              <a:rPr lang="en-US"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Stop and pay attention to what you just read or heard. Do you feel strong emotions such as anger, fear, or excitement? Does this information seem suspicious?</a:t>
            </a:r>
            <a:br>
              <a:rPr lang="pl-PL"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br>
            <a:endParaRPr lang="en-US"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endParaRPr>
          </a:p>
          <a:p>
            <a:pPr marL="259079" lvl="1" algn="l">
              <a:lnSpc>
                <a:spcPts val="3359"/>
              </a:lnSpc>
            </a:pPr>
            <a:r>
              <a:rPr lang="en-US" sz="2399" b="1" dirty="0">
                <a:solidFill>
                  <a:srgbClr val="051D40"/>
                </a:solidFill>
                <a:latin typeface="Open Sans Bold"/>
                <a:ea typeface="Open Sans Bold"/>
                <a:cs typeface="Open Sans Bold"/>
                <a:sym typeface="Open Sans Bold"/>
              </a:rPr>
              <a:t>Step 2: B – Breathe </a:t>
            </a:r>
          </a:p>
          <a:p>
            <a:pPr marL="259079" lvl="1" algn="l">
              <a:lnSpc>
                <a:spcPts val="3359"/>
              </a:lnSpc>
            </a:pPr>
            <a:r>
              <a:rPr lang="en-US"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Take a deep breath. This will allow you to calm down and gain a moment not to react immediately. Remember that the first reaction to information can be emotional.</a:t>
            </a:r>
            <a:br>
              <a:rPr lang="pl-PL"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br>
            <a:br>
              <a:rPr lang="pl-PL" sz="2399" b="1" dirty="0">
                <a:solidFill>
                  <a:srgbClr val="051D40"/>
                </a:solidFill>
                <a:latin typeface="Open Sans Bold"/>
                <a:ea typeface="Open Sans Bold"/>
                <a:cs typeface="Open Sans Bold"/>
                <a:sym typeface="Open Sans Bold"/>
              </a:rPr>
            </a:br>
            <a:r>
              <a:rPr lang="en-US" sz="2399" b="1" dirty="0">
                <a:solidFill>
                  <a:srgbClr val="051D40"/>
                </a:solidFill>
                <a:latin typeface="Open Sans Bold"/>
                <a:ea typeface="Open Sans Bold"/>
                <a:cs typeface="Open Sans Bold"/>
                <a:sym typeface="Open Sans Bold"/>
              </a:rPr>
              <a:t>Step 3: C – Curious </a:t>
            </a:r>
          </a:p>
          <a:p>
            <a:pPr marL="259079" lvl="1" algn="l">
              <a:lnSpc>
                <a:spcPts val="3359"/>
              </a:lnSpc>
            </a:pPr>
            <a:r>
              <a:rPr lang="en-US"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Be curious, but in a positive way. Ask yourself: Where does this information come from? Is the source reliable? Do others confirm this? This may be the time to conduct a short study or verify the data.</a:t>
            </a:r>
            <a:br>
              <a:rPr lang="pl-PL"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br>
            <a:endParaRPr lang="en-US"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endParaRPr>
          </a:p>
          <a:p>
            <a:pPr marL="259079" lvl="1" algn="l">
              <a:lnSpc>
                <a:spcPts val="3359"/>
              </a:lnSpc>
            </a:pPr>
            <a:r>
              <a:rPr lang="en-US" sz="2399" b="1" dirty="0">
                <a:solidFill>
                  <a:srgbClr val="051D40"/>
                </a:solidFill>
                <a:latin typeface="Open Sans Bold"/>
                <a:ea typeface="Open Sans Bold"/>
                <a:cs typeface="Open Sans Bold"/>
                <a:sym typeface="Open Sans Bold"/>
              </a:rPr>
              <a:t>Step 4: D – Decide </a:t>
            </a:r>
          </a:p>
          <a:p>
            <a:pPr marL="259079" lvl="1" algn="l">
              <a:lnSpc>
                <a:spcPts val="3359"/>
              </a:lnSpc>
            </a:pPr>
            <a:r>
              <a:rPr lang="en-US" sz="2399"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Open Sans Bold"/>
              </a:rPr>
              <a:t>Once you've examined the information, decide what to do. Should you believe and share this information? Or maybe it is better to ignore it? Choose a conscious response instead of a reaction to emotions.</a:t>
            </a:r>
          </a:p>
          <a:p>
            <a:pPr algn="l">
              <a:lnSpc>
                <a:spcPts val="3919"/>
              </a:lnSpc>
            </a:pPr>
            <a:endParaRPr lang="en-US" sz="2400" dirty="0">
              <a:solidFill>
                <a:srgbClr val="051D40"/>
              </a:solidFill>
              <a:latin typeface="Open Sans"/>
              <a:ea typeface="Open Sans"/>
              <a:cs typeface="Open Sans"/>
              <a:sym typeface="Open Sans"/>
            </a:endParaRPr>
          </a:p>
        </p:txBody>
      </p:sp>
      <p:sp>
        <p:nvSpPr>
          <p:cNvPr id="14" name="TextBox 14"/>
          <p:cNvSpPr txBox="1"/>
          <p:nvPr/>
        </p:nvSpPr>
        <p:spPr>
          <a:xfrm>
            <a:off x="3127349" y="453707"/>
            <a:ext cx="12007547" cy="1035686"/>
          </a:xfrm>
          <a:prstGeom prst="rect">
            <a:avLst/>
          </a:prstGeom>
        </p:spPr>
        <p:txBody>
          <a:bodyPr lIns="0" tIns="0" rIns="0" bIns="0" rtlCol="0" anchor="t">
            <a:spAutoFit/>
          </a:bodyPr>
          <a:lstStyle/>
          <a:p>
            <a:pPr marL="0" lvl="0" indent="0" algn="ctr">
              <a:lnSpc>
                <a:spcPts val="8539"/>
              </a:lnSpc>
              <a:spcBef>
                <a:spcPct val="0"/>
              </a:spcBef>
            </a:pPr>
            <a:r>
              <a:rPr lang="en-US" sz="6099" dirty="0">
                <a:solidFill>
                  <a:srgbClr val="FDFDFD"/>
                </a:solidFill>
                <a:latin typeface="Open Sans Extra Bold"/>
                <a:ea typeface="Open Sans Extra Bold"/>
                <a:cs typeface="Open Sans Extra Bold"/>
                <a:sym typeface="Open Sans Extra Bold"/>
              </a:rPr>
              <a:t>ABCD method</a:t>
            </a:r>
          </a:p>
        </p:txBody>
      </p:sp>
      <p:sp>
        <p:nvSpPr>
          <p:cNvPr id="15" name="Google Shape;129;p2">
            <a:extLst>
              <a:ext uri="{FF2B5EF4-FFF2-40B4-BE49-F238E27FC236}">
                <a16:creationId xmlns:a16="http://schemas.microsoft.com/office/drawing/2014/main" id="{2BDE0DE3-21C3-DEF7-C792-55E3C5299ED2}"/>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272F"/>
        </a:solidFill>
        <a:effectLst/>
      </p:bgPr>
    </p:bg>
    <p:spTree>
      <p:nvGrpSpPr>
        <p:cNvPr id="1" name="Shape 538"/>
        <p:cNvGrpSpPr/>
        <p:nvPr/>
      </p:nvGrpSpPr>
      <p:grpSpPr>
        <a:xfrm>
          <a:off x="0" y="0"/>
          <a:ext cx="0" cy="0"/>
          <a:chOff x="0" y="0"/>
          <a:chExt cx="0" cy="0"/>
        </a:xfrm>
      </p:grpSpPr>
      <p:grpSp>
        <p:nvGrpSpPr>
          <p:cNvPr id="539" name="Google Shape;539;p23"/>
          <p:cNvGrpSpPr/>
          <p:nvPr/>
        </p:nvGrpSpPr>
        <p:grpSpPr>
          <a:xfrm rot="5400000">
            <a:off x="-275527" y="7126363"/>
            <a:ext cx="2398303" cy="1878652"/>
            <a:chOff x="22782" y="33598"/>
            <a:chExt cx="767236" cy="677602"/>
          </a:xfrm>
        </p:grpSpPr>
        <p:sp>
          <p:nvSpPr>
            <p:cNvPr id="540" name="Google Shape;540;p23"/>
            <p:cNvSpPr/>
            <p:nvPr/>
          </p:nvSpPr>
          <p:spPr>
            <a:xfrm>
              <a:off x="22782" y="33598"/>
              <a:ext cx="767236" cy="677602"/>
            </a:xfrm>
            <a:custGeom>
              <a:avLst/>
              <a:gdLst/>
              <a:ahLst/>
              <a:cxnLst/>
              <a:rect l="l" t="t" r="r" b="b"/>
              <a:pathLst>
                <a:path w="767236" h="677602" extrusionOk="0">
                  <a:moveTo>
                    <a:pt x="412342" y="16669"/>
                  </a:moveTo>
                  <a:lnTo>
                    <a:pt x="761294" y="627335"/>
                  </a:lnTo>
                  <a:cubicBezTo>
                    <a:pt x="767236" y="637733"/>
                    <a:pt x="767193" y="650509"/>
                    <a:pt x="761182" y="660868"/>
                  </a:cubicBezTo>
                  <a:cubicBezTo>
                    <a:pt x="755170" y="671227"/>
                    <a:pt x="744099" y="677602"/>
                    <a:pt x="732123" y="677602"/>
                  </a:cubicBezTo>
                  <a:lnTo>
                    <a:pt x="35113" y="677602"/>
                  </a:lnTo>
                  <a:cubicBezTo>
                    <a:pt x="23137" y="677602"/>
                    <a:pt x="12066" y="671227"/>
                    <a:pt x="6054" y="660868"/>
                  </a:cubicBezTo>
                  <a:cubicBezTo>
                    <a:pt x="43" y="650509"/>
                    <a:pt x="0" y="637733"/>
                    <a:pt x="5942" y="627335"/>
                  </a:cubicBezTo>
                  <a:lnTo>
                    <a:pt x="354894" y="16669"/>
                  </a:lnTo>
                  <a:cubicBezTo>
                    <a:pt x="360784" y="6361"/>
                    <a:pt x="371746" y="0"/>
                    <a:pt x="383618" y="0"/>
                  </a:cubicBezTo>
                  <a:cubicBezTo>
                    <a:pt x="395490" y="0"/>
                    <a:pt x="406452" y="6361"/>
                    <a:pt x="412342" y="16669"/>
                  </a:cubicBezTo>
                  <a:close/>
                </a:path>
              </a:pathLst>
            </a:custGeom>
            <a:solidFill>
              <a:srgbClr val="197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3"/>
            <p:cNvSpPr txBox="1"/>
            <p:nvPr/>
          </p:nvSpPr>
          <p:spPr>
            <a:xfrm>
              <a:off x="127000" y="349250"/>
              <a:ext cx="558800" cy="311150"/>
            </a:xfrm>
            <a:prstGeom prst="rect">
              <a:avLst/>
            </a:prstGeom>
            <a:noFill/>
            <a:ln>
              <a:noFill/>
            </a:ln>
          </p:spPr>
          <p:txBody>
            <a:bodyPr spcFirstLastPara="1" wrap="square" lIns="48875" tIns="48875" rIns="48875" bIns="48875" anchor="ctr" anchorCtr="0">
              <a:noAutofit/>
            </a:bodyPr>
            <a:lstStyle/>
            <a:p>
              <a:pPr marL="0" marR="0" lvl="0" indent="0" algn="ctr" defTabSz="914400" rtl="0" eaLnBrk="1" fontAlgn="auto" latinLnBrk="0" hangingPunct="1">
                <a:lnSpc>
                  <a:spcPct val="855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42" name="Google Shape;542;p23"/>
          <p:cNvSpPr/>
          <p:nvPr/>
        </p:nvSpPr>
        <p:spPr>
          <a:xfrm>
            <a:off x="1075" y="8715250"/>
            <a:ext cx="18288642" cy="1572580"/>
          </a:xfrm>
          <a:custGeom>
            <a:avLst/>
            <a:gdLst/>
            <a:ahLst/>
            <a:cxnLst/>
            <a:rect l="l" t="t" r="r" b="b"/>
            <a:pathLst>
              <a:path w="11359405" h="833155" extrusionOk="0">
                <a:moveTo>
                  <a:pt x="0" y="0"/>
                </a:moveTo>
                <a:lnTo>
                  <a:pt x="11359405" y="0"/>
                </a:lnTo>
                <a:lnTo>
                  <a:pt x="11359405" y="833155"/>
                </a:lnTo>
                <a:lnTo>
                  <a:pt x="0" y="833155"/>
                </a:lnTo>
                <a:close/>
              </a:path>
            </a:pathLst>
          </a:custGeom>
          <a:solidFill>
            <a:srgbClr val="FFFFFF"/>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3"/>
          <p:cNvSpPr/>
          <p:nvPr/>
        </p:nvSpPr>
        <p:spPr>
          <a:xfrm>
            <a:off x="12873261" y="9037474"/>
            <a:ext cx="1169464" cy="1076394"/>
          </a:xfrm>
          <a:custGeom>
            <a:avLst/>
            <a:gdLst/>
            <a:ahLst/>
            <a:cxnLst/>
            <a:rect l="l" t="t" r="r" b="b"/>
            <a:pathLst>
              <a:path w="1169464" h="1076394" extrusionOk="0">
                <a:moveTo>
                  <a:pt x="0" y="0"/>
                </a:moveTo>
                <a:lnTo>
                  <a:pt x="1169464" y="0"/>
                </a:lnTo>
                <a:lnTo>
                  <a:pt x="1169464" y="1076395"/>
                </a:lnTo>
                <a:lnTo>
                  <a:pt x="0" y="1076395"/>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3"/>
          <p:cNvSpPr/>
          <p:nvPr/>
        </p:nvSpPr>
        <p:spPr>
          <a:xfrm>
            <a:off x="14557174" y="8870396"/>
            <a:ext cx="1787702" cy="1277462"/>
          </a:xfrm>
          <a:custGeom>
            <a:avLst/>
            <a:gdLst/>
            <a:ahLst/>
            <a:cxnLst/>
            <a:rect l="l" t="t" r="r" b="b"/>
            <a:pathLst>
              <a:path w="1787702" h="1277462" extrusionOk="0">
                <a:moveTo>
                  <a:pt x="0" y="0"/>
                </a:moveTo>
                <a:lnTo>
                  <a:pt x="1787701" y="0"/>
                </a:lnTo>
                <a:lnTo>
                  <a:pt x="1787701" y="1277462"/>
                </a:lnTo>
                <a:lnTo>
                  <a:pt x="0" y="1277462"/>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3"/>
          <p:cNvSpPr/>
          <p:nvPr/>
        </p:nvSpPr>
        <p:spPr>
          <a:xfrm>
            <a:off x="7232874" y="8870396"/>
            <a:ext cx="4369266" cy="1163199"/>
          </a:xfrm>
          <a:custGeom>
            <a:avLst/>
            <a:gdLst/>
            <a:ahLst/>
            <a:cxnLst/>
            <a:rect l="l" t="t" r="r" b="b"/>
            <a:pathLst>
              <a:path w="4369266" h="1163199" extrusionOk="0">
                <a:moveTo>
                  <a:pt x="0" y="0"/>
                </a:moveTo>
                <a:lnTo>
                  <a:pt x="4369266" y="0"/>
                </a:lnTo>
                <a:lnTo>
                  <a:pt x="4369266" y="1163199"/>
                </a:lnTo>
                <a:lnTo>
                  <a:pt x="0" y="1163199"/>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3"/>
          <p:cNvSpPr/>
          <p:nvPr/>
        </p:nvSpPr>
        <p:spPr>
          <a:xfrm>
            <a:off x="10872153" y="1327603"/>
            <a:ext cx="4838786" cy="7631804"/>
          </a:xfrm>
          <a:custGeom>
            <a:avLst/>
            <a:gdLst/>
            <a:ahLst/>
            <a:cxnLst/>
            <a:rect l="l" t="t" r="r" b="b"/>
            <a:pathLst>
              <a:path w="4875351" h="8184240" extrusionOk="0">
                <a:moveTo>
                  <a:pt x="0" y="0"/>
                </a:moveTo>
                <a:lnTo>
                  <a:pt x="4875351" y="0"/>
                </a:lnTo>
                <a:lnTo>
                  <a:pt x="4875351" y="8184240"/>
                </a:lnTo>
                <a:lnTo>
                  <a:pt x="0" y="8184240"/>
                </a:lnTo>
                <a:lnTo>
                  <a:pt x="0" y="0"/>
                </a:lnTo>
                <a:close/>
              </a:path>
            </a:pathLst>
          </a:custGeom>
          <a:blipFill rotWithShape="1">
            <a:blip r:embed="rId6">
              <a:alphaModFix/>
            </a:blip>
            <a:stretch>
              <a:fillRect l="-33929" r="-33929"/>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3"/>
          <p:cNvSpPr/>
          <p:nvPr/>
        </p:nvSpPr>
        <p:spPr>
          <a:xfrm>
            <a:off x="1952275" y="3120818"/>
            <a:ext cx="258169" cy="258169"/>
          </a:xfrm>
          <a:custGeom>
            <a:avLst/>
            <a:gdLst/>
            <a:ahLst/>
            <a:cxnLst/>
            <a:rect l="l" t="t" r="r" b="b"/>
            <a:pathLst>
              <a:path w="258169" h="258169" extrusionOk="0">
                <a:moveTo>
                  <a:pt x="0" y="0"/>
                </a:moveTo>
                <a:lnTo>
                  <a:pt x="258170" y="0"/>
                </a:lnTo>
                <a:lnTo>
                  <a:pt x="258170" y="258170"/>
                </a:lnTo>
                <a:lnTo>
                  <a:pt x="0" y="258170"/>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3"/>
          <p:cNvSpPr/>
          <p:nvPr/>
        </p:nvSpPr>
        <p:spPr>
          <a:xfrm>
            <a:off x="1952275" y="2636055"/>
            <a:ext cx="258169" cy="258169"/>
          </a:xfrm>
          <a:custGeom>
            <a:avLst/>
            <a:gdLst/>
            <a:ahLst/>
            <a:cxnLst/>
            <a:rect l="l" t="t" r="r" b="b"/>
            <a:pathLst>
              <a:path w="258169" h="258169" extrusionOk="0">
                <a:moveTo>
                  <a:pt x="0" y="0"/>
                </a:moveTo>
                <a:lnTo>
                  <a:pt x="258170" y="0"/>
                </a:lnTo>
                <a:lnTo>
                  <a:pt x="258170" y="258169"/>
                </a:lnTo>
                <a:lnTo>
                  <a:pt x="0" y="258169"/>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3"/>
          <p:cNvSpPr/>
          <p:nvPr/>
        </p:nvSpPr>
        <p:spPr>
          <a:xfrm>
            <a:off x="1952275" y="3605581"/>
            <a:ext cx="258169" cy="258169"/>
          </a:xfrm>
          <a:custGeom>
            <a:avLst/>
            <a:gdLst/>
            <a:ahLst/>
            <a:cxnLst/>
            <a:rect l="l" t="t" r="r" b="b"/>
            <a:pathLst>
              <a:path w="258169" h="258169" extrusionOk="0">
                <a:moveTo>
                  <a:pt x="0" y="0"/>
                </a:moveTo>
                <a:lnTo>
                  <a:pt x="258170" y="0"/>
                </a:lnTo>
                <a:lnTo>
                  <a:pt x="258170" y="258170"/>
                </a:lnTo>
                <a:lnTo>
                  <a:pt x="0" y="258170"/>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3"/>
          <p:cNvSpPr txBox="1"/>
          <p:nvPr/>
        </p:nvSpPr>
        <p:spPr>
          <a:xfrm>
            <a:off x="2293382" y="731271"/>
            <a:ext cx="7613100" cy="1556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56" b="1" i="0" u="none" strike="noStrike" kern="0" cap="none" spc="0" normalizeH="0" baseline="0" noProof="0" dirty="0">
                <a:ln>
                  <a:noFill/>
                </a:ln>
                <a:solidFill>
                  <a:srgbClr val="1975B9"/>
                </a:solidFill>
                <a:effectLst/>
                <a:uLnTx/>
                <a:uFillTx/>
                <a:latin typeface="Open Sans"/>
                <a:ea typeface="Open Sans"/>
                <a:cs typeface="Open Sans"/>
                <a:sym typeface="Open Sans"/>
              </a:rPr>
              <a:t>Further information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56" b="1" i="0" u="none" strike="noStrike" kern="0" cap="none" spc="0" normalizeH="0" baseline="0" noProof="0" dirty="0">
                <a:ln>
                  <a:noFill/>
                </a:ln>
                <a:solidFill>
                  <a:srgbClr val="1975B9"/>
                </a:solidFill>
                <a:effectLst/>
                <a:uLnTx/>
                <a:uFillTx/>
                <a:latin typeface="Open Sans"/>
                <a:ea typeface="Open Sans"/>
                <a:cs typeface="Open Sans"/>
                <a:sym typeface="Open Sans"/>
              </a:rPr>
              <a:t>about the project</a:t>
            </a:r>
            <a:endParaRPr kumimoji="0" lang="pl-P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2" name="Google Shape;552;p23"/>
          <p:cNvSpPr txBox="1"/>
          <p:nvPr/>
        </p:nvSpPr>
        <p:spPr>
          <a:xfrm>
            <a:off x="2293382" y="4492394"/>
            <a:ext cx="8669100" cy="2857129"/>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9953"/>
              </a:lnSpc>
              <a:spcBef>
                <a:spcPts val="0"/>
              </a:spcBef>
              <a:spcAft>
                <a:spcPts val="0"/>
              </a:spcAft>
              <a:buClr>
                <a:srgbClr val="000000"/>
              </a:buClr>
              <a:buSzTx/>
              <a:buFont typeface="Arial"/>
              <a:buNone/>
              <a:tabLst/>
              <a:defRPr/>
            </a:pPr>
            <a:r>
              <a:rPr kumimoji="0" lang="en-US" sz="1719" b="0" i="0" u="none" strike="noStrike" kern="0" cap="none" spc="0" normalizeH="0" baseline="0" noProof="0" dirty="0">
                <a:ln>
                  <a:noFill/>
                </a:ln>
                <a:solidFill>
                  <a:srgbClr val="FFFFFF"/>
                </a:solidFill>
                <a:effectLst/>
                <a:uLnTx/>
                <a:uFillTx/>
                <a:latin typeface="Open Sans"/>
                <a:ea typeface="Open Sans"/>
                <a:cs typeface="Open Sans"/>
                <a:sym typeface="Open Sans"/>
              </a:rPr>
              <a:t>Funded by the European Union. However, the views and opinions expressed are those of the author(s) only and do not necessarily reflect the views of the European Union or the European Education and Culture Executive Agency (EACEA). Neither the European Union nor the EACEA can be held responsible for them.</a:t>
            </a:r>
          </a:p>
          <a:p>
            <a:pPr marL="0" marR="0" lvl="0" indent="0" algn="just" defTabSz="914400" rtl="0" eaLnBrk="1" fontAlgn="auto" latinLnBrk="0" hangingPunct="1">
              <a:lnSpc>
                <a:spcPct val="119953"/>
              </a:lnSpc>
              <a:spcBef>
                <a:spcPts val="0"/>
              </a:spcBef>
              <a:spcAft>
                <a:spcPts val="0"/>
              </a:spcAft>
              <a:buClr>
                <a:srgbClr val="000000"/>
              </a:buClr>
              <a:buSzTx/>
              <a:buFont typeface="Arial"/>
              <a:buNone/>
              <a:tabLst/>
              <a:defRPr/>
            </a:pPr>
            <a:r>
              <a:rPr kumimoji="0" lang="en-US" sz="1719" b="0" i="0" u="none" strike="noStrike" kern="0" cap="none" spc="0" normalizeH="0" baseline="0" noProof="0" dirty="0">
                <a:ln>
                  <a:noFill/>
                </a:ln>
                <a:solidFill>
                  <a:srgbClr val="FFFFFF"/>
                </a:solidFill>
                <a:effectLst/>
                <a:uLnTx/>
                <a:uFillTx/>
                <a:latin typeface="Open Sans"/>
                <a:ea typeface="Open Sans"/>
                <a:cs typeface="Open Sans"/>
                <a:sym typeface="Open Sans"/>
              </a:rPr>
              <a:t>All results developed within the framework of this project are available under open licenses (CC BY-NC 4.0). They can be used free of charge and without restrictions. Copying or processing these materials in whole or in part without the author's consent is prohibited. In the case of using results, it is necessary to provide the source of funding and their authors.</a:t>
            </a:r>
          </a:p>
        </p:txBody>
      </p:sp>
      <p:sp>
        <p:nvSpPr>
          <p:cNvPr id="553" name="Google Shape;553;p23"/>
          <p:cNvSpPr txBox="1"/>
          <p:nvPr/>
        </p:nvSpPr>
        <p:spPr>
          <a:xfrm rot="-5400000">
            <a:off x="11550495" y="9383090"/>
            <a:ext cx="1194300" cy="25205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PAR</a:t>
            </a:r>
            <a:r>
              <a:rPr kumimoji="0" lang="pl-PL" sz="1170" b="1" i="0" u="none" strike="noStrike" kern="0" cap="none" spc="0" normalizeH="0" baseline="0" noProof="0" dirty="0">
                <a:ln>
                  <a:noFill/>
                </a:ln>
                <a:solidFill>
                  <a:srgbClr val="000000"/>
                </a:solidFill>
                <a:effectLst/>
                <a:uLnTx/>
                <a:uFillTx/>
                <a:latin typeface="Open Sans"/>
                <a:ea typeface="Open Sans"/>
                <a:cs typeface="Open Sans"/>
                <a:sym typeface="Open Sans"/>
              </a:rPr>
              <a:t>TNERS</a:t>
            </a: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4" name="Google Shape;554;p23"/>
          <p:cNvSpPr txBox="1"/>
          <p:nvPr/>
        </p:nvSpPr>
        <p:spPr>
          <a:xfrm rot="-5400000">
            <a:off x="6177537" y="9486815"/>
            <a:ext cx="1082100" cy="25205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L</a:t>
            </a:r>
            <a:r>
              <a:rPr kumimoji="0" lang="pl-PL" sz="1170" b="1" i="0" u="none" strike="noStrike" kern="0" cap="none" spc="0" normalizeH="0" baseline="0" noProof="0" dirty="0">
                <a:ln>
                  <a:noFill/>
                </a:ln>
                <a:solidFill>
                  <a:srgbClr val="000000"/>
                </a:solidFill>
                <a:effectLst/>
                <a:uLnTx/>
                <a:uFillTx/>
                <a:latin typeface="Open Sans"/>
                <a:ea typeface="Open Sans"/>
                <a:cs typeface="Open Sans"/>
                <a:sym typeface="Open Sans"/>
              </a:rPr>
              <a:t>EADER</a:t>
            </a: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5" name="Google Shape;555;p23"/>
          <p:cNvSpPr txBox="1"/>
          <p:nvPr/>
        </p:nvSpPr>
        <p:spPr>
          <a:xfrm>
            <a:off x="5746462" y="8257662"/>
            <a:ext cx="5662500" cy="170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80" b="0" i="0" u="none" strike="noStrike" kern="0" cap="none" spc="0" normalizeH="0" baseline="0" noProof="0">
                <a:ln>
                  <a:noFill/>
                </a:ln>
                <a:solidFill>
                  <a:srgbClr val="FFFFFF"/>
                </a:solidFill>
                <a:effectLst/>
                <a:uLnTx/>
                <a:uFillTx/>
                <a:latin typeface="Open Sans"/>
                <a:ea typeface="Open Sans"/>
                <a:cs typeface="Open Sans"/>
                <a:sym typeface="Open Sans"/>
              </a:rPr>
              <a:t>PROJEKT NR 2023-2-PL01-KA210-VET-000176822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3"/>
          <p:cNvSpPr txBox="1"/>
          <p:nvPr/>
        </p:nvSpPr>
        <p:spPr>
          <a:xfrm>
            <a:off x="2369812" y="2500928"/>
            <a:ext cx="8185200" cy="1428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220011"/>
              </a:lnSpc>
              <a:spcBef>
                <a:spcPts val="0"/>
              </a:spcBef>
              <a:spcAft>
                <a:spcPts val="0"/>
              </a:spcAft>
              <a:buClr>
                <a:srgbClr val="000000"/>
              </a:buClr>
              <a:buSzTx/>
              <a:buFont typeface="Arial"/>
              <a:buNone/>
              <a:tabLst/>
              <a:defRPr/>
            </a:pPr>
            <a:r>
              <a:rPr kumimoji="0" lang="en-US" sz="1719" b="1" i="0" u="none" strike="noStrike" kern="0" cap="none" spc="0" normalizeH="0" baseline="0" noProof="0">
                <a:ln>
                  <a:noFill/>
                </a:ln>
                <a:solidFill>
                  <a:srgbClr val="FFFFFF"/>
                </a:solidFill>
                <a:effectLst/>
                <a:uLnTx/>
                <a:uFillTx/>
                <a:latin typeface="Open Sans"/>
                <a:ea typeface="Open Sans"/>
                <a:cs typeface="Open Sans"/>
                <a:sym typeface="Open Sans"/>
              </a:rPr>
              <a:t>https://www.coventry.ac.uk/wroclaw/</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220011"/>
              </a:lnSpc>
              <a:spcBef>
                <a:spcPts val="0"/>
              </a:spcBef>
              <a:spcAft>
                <a:spcPts val="0"/>
              </a:spcAft>
              <a:buClr>
                <a:srgbClr val="000000"/>
              </a:buClr>
              <a:buSzTx/>
              <a:buFont typeface="Arial"/>
              <a:buNone/>
              <a:tabLst/>
              <a:defRPr/>
            </a:pPr>
            <a:r>
              <a:rPr kumimoji="0" lang="en-US" sz="1719" b="1" i="0" u="none" strike="noStrike" kern="0" cap="none" spc="0" normalizeH="0" baseline="0" noProof="0">
                <a:ln>
                  <a:noFill/>
                </a:ln>
                <a:solidFill>
                  <a:srgbClr val="FFFFFF"/>
                </a:solidFill>
                <a:effectLst/>
                <a:uLnTx/>
                <a:uFillTx/>
                <a:latin typeface="Open Sans"/>
                <a:ea typeface="Open Sans"/>
                <a:cs typeface="Open Sans"/>
                <a:sym typeface="Open Sans"/>
              </a:rPr>
              <a:t>https://kreatywnidlabiznesu.pl/cyber-sec-edu-check/</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220011"/>
              </a:lnSpc>
              <a:spcBef>
                <a:spcPts val="0"/>
              </a:spcBef>
              <a:spcAft>
                <a:spcPts val="0"/>
              </a:spcAft>
              <a:buClr>
                <a:srgbClr val="000000"/>
              </a:buClr>
              <a:buSzTx/>
              <a:buFont typeface="Arial"/>
              <a:buNone/>
              <a:tabLst/>
              <a:defRPr/>
            </a:pPr>
            <a:r>
              <a:rPr kumimoji="0" lang="en-US" sz="1719" b="1" i="0" u="none" strike="noStrike" kern="0" cap="none" spc="0" normalizeH="0" baseline="0" noProof="0">
                <a:ln>
                  <a:noFill/>
                </a:ln>
                <a:solidFill>
                  <a:srgbClr val="FFFFFF"/>
                </a:solidFill>
                <a:effectLst/>
                <a:uLnTx/>
                <a:uFillTx/>
                <a:latin typeface="Open Sans"/>
                <a:ea typeface="Open Sans"/>
                <a:cs typeface="Open Sans"/>
                <a:sym typeface="Open Sans"/>
              </a:rPr>
              <a:t>https://eccedu.net/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23"/>
          <p:cNvGrpSpPr/>
          <p:nvPr/>
        </p:nvGrpSpPr>
        <p:grpSpPr>
          <a:xfrm rot="5400000">
            <a:off x="15608368" y="1887032"/>
            <a:ext cx="1504526" cy="1337028"/>
            <a:chOff x="36828" y="54313"/>
            <a:chExt cx="739143" cy="656887"/>
          </a:xfrm>
        </p:grpSpPr>
        <p:sp>
          <p:nvSpPr>
            <p:cNvPr id="558" name="Google Shape;558;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1C94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0" name="Google Shape;560;p23"/>
          <p:cNvGrpSpPr/>
          <p:nvPr/>
        </p:nvGrpSpPr>
        <p:grpSpPr>
          <a:xfrm rot="5400000">
            <a:off x="16540492" y="495532"/>
            <a:ext cx="1504526" cy="1337028"/>
            <a:chOff x="36828" y="54313"/>
            <a:chExt cx="739143" cy="656887"/>
          </a:xfrm>
        </p:grpSpPr>
        <p:sp>
          <p:nvSpPr>
            <p:cNvPr id="561" name="Google Shape;561;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2C53AB"/>
            </a:solidFill>
            <a:ln w="38100" cap="sq" cmpd="sng">
              <a:solidFill>
                <a:srgbClr val="2C53A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3" name="Google Shape;563;p23"/>
          <p:cNvGrpSpPr/>
          <p:nvPr/>
        </p:nvGrpSpPr>
        <p:grpSpPr>
          <a:xfrm rot="-5400000">
            <a:off x="15068185" y="463628"/>
            <a:ext cx="1489532" cy="1325974"/>
            <a:chOff x="40511" y="59744"/>
            <a:chExt cx="731777" cy="651456"/>
          </a:xfrm>
        </p:grpSpPr>
        <p:sp>
          <p:nvSpPr>
            <p:cNvPr id="564" name="Google Shape;564;p23"/>
            <p:cNvSpPr/>
            <p:nvPr/>
          </p:nvSpPr>
          <p:spPr>
            <a:xfrm>
              <a:off x="40511" y="59744"/>
              <a:ext cx="731777" cy="651456"/>
            </a:xfrm>
            <a:custGeom>
              <a:avLst/>
              <a:gdLst/>
              <a:ahLst/>
              <a:cxnLst/>
              <a:rect l="l" t="t" r="r" b="b"/>
              <a:pathLst>
                <a:path w="731777" h="651456" extrusionOk="0">
                  <a:moveTo>
                    <a:pt x="416967" y="29642"/>
                  </a:moveTo>
                  <a:lnTo>
                    <a:pt x="721211" y="562070"/>
                  </a:lnTo>
                  <a:cubicBezTo>
                    <a:pt x="731778" y="580561"/>
                    <a:pt x="731702" y="603279"/>
                    <a:pt x="721012" y="621699"/>
                  </a:cubicBezTo>
                  <a:cubicBezTo>
                    <a:pt x="710323" y="640119"/>
                    <a:pt x="690636" y="651456"/>
                    <a:pt x="669339" y="651456"/>
                  </a:cubicBezTo>
                  <a:lnTo>
                    <a:pt x="62439" y="651456"/>
                  </a:lnTo>
                  <a:cubicBezTo>
                    <a:pt x="41142" y="651456"/>
                    <a:pt x="21455" y="640119"/>
                    <a:pt x="10766" y="621699"/>
                  </a:cubicBezTo>
                  <a:cubicBezTo>
                    <a:pt x="76" y="603279"/>
                    <a:pt x="0" y="580561"/>
                    <a:pt x="10567" y="562070"/>
                  </a:cubicBezTo>
                  <a:lnTo>
                    <a:pt x="314811" y="29642"/>
                  </a:lnTo>
                  <a:cubicBezTo>
                    <a:pt x="325285" y="11312"/>
                    <a:pt x="344778" y="0"/>
                    <a:pt x="365889" y="0"/>
                  </a:cubicBezTo>
                  <a:cubicBezTo>
                    <a:pt x="387000" y="0"/>
                    <a:pt x="406493" y="11312"/>
                    <a:pt x="416967" y="29642"/>
                  </a:cubicBezTo>
                  <a:close/>
                </a:path>
              </a:pathLst>
            </a:custGeom>
            <a:solidFill>
              <a:srgbClr val="FFFFFF"/>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6" name="Google Shape;566;p23"/>
          <p:cNvGrpSpPr/>
          <p:nvPr/>
        </p:nvGrpSpPr>
        <p:grpSpPr>
          <a:xfrm rot="5400000">
            <a:off x="16592883" y="3136952"/>
            <a:ext cx="1504526" cy="1337028"/>
            <a:chOff x="36828" y="54313"/>
            <a:chExt cx="739143" cy="656887"/>
          </a:xfrm>
        </p:grpSpPr>
        <p:sp>
          <p:nvSpPr>
            <p:cNvPr id="567" name="Google Shape;567;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5682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pic>
        <p:nvPicPr>
          <p:cNvPr id="2" name="Obraz 1">
            <a:extLst>
              <a:ext uri="{FF2B5EF4-FFF2-40B4-BE49-F238E27FC236}">
                <a16:creationId xmlns:a16="http://schemas.microsoft.com/office/drawing/2014/main" id="{B13EDF89-04F3-A27E-6D25-87852F52AB8E}"/>
              </a:ext>
            </a:extLst>
          </p:cNvPr>
          <p:cNvPicPr>
            <a:picLocks noChangeAspect="1"/>
          </p:cNvPicPr>
          <p:nvPr/>
        </p:nvPicPr>
        <p:blipFill>
          <a:blip r:embed="rId8"/>
          <a:stretch>
            <a:fillRect/>
          </a:stretch>
        </p:blipFill>
        <p:spPr>
          <a:xfrm>
            <a:off x="2523519" y="8947870"/>
            <a:ext cx="3336998" cy="10043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ezki na mapie">
            <a:extLst>
              <a:ext uri="{FF2B5EF4-FFF2-40B4-BE49-F238E27FC236}">
                <a16:creationId xmlns:a16="http://schemas.microsoft.com/office/drawing/2014/main" id="{4772C30F-DDF0-C289-5CDB-5AD9E6044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7999"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p:nvPr/>
        </p:nvGrpSpPr>
        <p:grpSpPr>
          <a:xfrm>
            <a:off x="14700679" y="7074186"/>
            <a:ext cx="5946973" cy="594697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6782977" y="600076"/>
            <a:ext cx="3856256" cy="771523"/>
          </a:xfrm>
          <a:prstGeom prst="rect">
            <a:avLst/>
          </a:prstGeom>
        </p:spPr>
        <p:txBody>
          <a:bodyPr lIns="0" tIns="0" rIns="0" bIns="0" rtlCol="0" anchor="t">
            <a:spAutoFit/>
          </a:bodyPr>
          <a:lstStyle/>
          <a:p>
            <a:pPr marL="0" lvl="0" indent="0" algn="l">
              <a:lnSpc>
                <a:spcPts val="6300"/>
              </a:lnSpc>
              <a:spcBef>
                <a:spcPct val="0"/>
              </a:spcBef>
            </a:pPr>
            <a:r>
              <a:rPr lang="en-US" sz="4500" b="1" dirty="0">
                <a:solidFill>
                  <a:srgbClr val="002060"/>
                </a:solidFill>
                <a:latin typeface="Open Sans Bold"/>
                <a:ea typeface="Open Sans Bold"/>
                <a:cs typeface="Open Sans Bold"/>
                <a:sym typeface="Open Sans Bold"/>
              </a:rPr>
              <a:t>Stereotypes</a:t>
            </a:r>
          </a:p>
        </p:txBody>
      </p:sp>
      <p:sp>
        <p:nvSpPr>
          <p:cNvPr id="8" name="Google Shape;129;p2">
            <a:extLst>
              <a:ext uri="{FF2B5EF4-FFF2-40B4-BE49-F238E27FC236}">
                <a16:creationId xmlns:a16="http://schemas.microsoft.com/office/drawing/2014/main" id="{11CE745C-834B-E563-7A39-36BA5137F356}"/>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6" name="Freeform 6"/>
          <p:cNvSpPr/>
          <p:nvPr/>
        </p:nvSpPr>
        <p:spPr>
          <a:xfrm>
            <a:off x="10239603" y="1122782"/>
            <a:ext cx="7019697" cy="10556306"/>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002060"/>
          </a:solidFill>
        </p:spPr>
        <p:txBody>
          <a:bodyPr/>
          <a:lstStyle/>
          <a:p>
            <a:endParaRPr lang="pl-PL"/>
          </a:p>
        </p:txBody>
      </p:sp>
      <p:grpSp>
        <p:nvGrpSpPr>
          <p:cNvPr id="8" name="Group 8"/>
          <p:cNvGrpSpPr>
            <a:grpSpLocks noChangeAspect="1"/>
          </p:cNvGrpSpPr>
          <p:nvPr/>
        </p:nvGrpSpPr>
        <p:grpSpPr>
          <a:xfrm>
            <a:off x="10614313" y="1429473"/>
            <a:ext cx="6270276" cy="6270276"/>
            <a:chOff x="0" y="0"/>
            <a:chExt cx="8916670" cy="8916670"/>
          </a:xfrm>
        </p:grpSpPr>
        <p:sp>
          <p:nvSpPr>
            <p:cNvPr id="9" name="Freeform 9"/>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txBody>
            <a:bodyPr/>
            <a:lstStyle/>
            <a:p>
              <a:endParaRPr lang="pl-PL"/>
            </a:p>
          </p:txBody>
        </p:sp>
        <p:sp>
          <p:nvSpPr>
            <p:cNvPr id="10" name="Freeform 10"/>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1933" r="-48066"/>
              </a:stretch>
            </a:blipFill>
          </p:spPr>
          <p:txBody>
            <a:bodyPr/>
            <a:lstStyle/>
            <a:p>
              <a:endParaRPr lang="pl-PL"/>
            </a:p>
          </p:txBody>
        </p:sp>
      </p:grpSp>
      <p:grpSp>
        <p:nvGrpSpPr>
          <p:cNvPr id="11" name="Group 11"/>
          <p:cNvGrpSpPr/>
          <p:nvPr/>
        </p:nvGrpSpPr>
        <p:grpSpPr>
          <a:xfrm>
            <a:off x="834619" y="4228847"/>
            <a:ext cx="8022281" cy="914654"/>
            <a:chOff x="0" y="-9525"/>
            <a:chExt cx="10696374" cy="1219538"/>
          </a:xfrm>
        </p:grpSpPr>
        <p:sp>
          <p:nvSpPr>
            <p:cNvPr id="12" name="Freeform 12"/>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3" name="TextBox 13"/>
            <p:cNvSpPr txBox="1"/>
            <p:nvPr/>
          </p:nvSpPr>
          <p:spPr>
            <a:xfrm>
              <a:off x="1692835" y="-9525"/>
              <a:ext cx="9003539" cy="1027220"/>
            </a:xfrm>
            <a:prstGeom prst="rect">
              <a:avLst/>
            </a:prstGeom>
          </p:spPr>
          <p:txBody>
            <a:bodyPr wrap="square" lIns="0" tIns="0" rIns="0" bIns="0" rtlCol="0" anchor="t">
              <a:spAutoFit/>
            </a:bodyPr>
            <a:lstStyle/>
            <a:p>
              <a:pPr algn="l">
                <a:lnSpc>
                  <a:spcPts val="419"/>
                </a:lnSpc>
              </a:pPr>
              <a:endParaRPr dirty="0"/>
            </a:p>
            <a:p>
              <a:pPr marL="0" lvl="0" indent="0" algn="l">
                <a:lnSpc>
                  <a:spcPts val="2940"/>
                </a:lnSpc>
                <a:spcBef>
                  <a:spcPct val="0"/>
                </a:spcBef>
              </a:pPr>
              <a:r>
                <a:rPr lang="en-US" sz="2100" b="1" dirty="0">
                  <a:solidFill>
                    <a:srgbClr val="000000"/>
                  </a:solidFill>
                  <a:latin typeface="Open Sans Bold"/>
                  <a:ea typeface="Open Sans Bold"/>
                  <a:cs typeface="Open Sans Bold"/>
                  <a:sym typeface="Open Sans Bold"/>
                </a:rPr>
                <a:t>It is a way of conveying information that aims to convince people of an idea or view</a:t>
              </a:r>
              <a:r>
                <a:rPr lang="pl-PL" sz="2100" b="1" dirty="0">
                  <a:solidFill>
                    <a:srgbClr val="000000"/>
                  </a:solidFill>
                  <a:latin typeface="Open Sans Bold"/>
                  <a:ea typeface="Open Sans Bold"/>
                  <a:cs typeface="Open Sans Bold"/>
                  <a:sym typeface="Open Sans Bold"/>
                </a:rPr>
                <a:t>.</a:t>
              </a:r>
              <a:endParaRPr lang="en-US" sz="2100" b="1" dirty="0">
                <a:solidFill>
                  <a:srgbClr val="000000"/>
                </a:solidFill>
                <a:latin typeface="Open Sans Bold"/>
                <a:ea typeface="Open Sans Bold"/>
                <a:cs typeface="Open Sans Bold"/>
                <a:sym typeface="Open Sans Bold"/>
              </a:endParaRPr>
            </a:p>
          </p:txBody>
        </p:sp>
      </p:grpSp>
      <p:grpSp>
        <p:nvGrpSpPr>
          <p:cNvPr id="14" name="Group 14"/>
          <p:cNvGrpSpPr/>
          <p:nvPr/>
        </p:nvGrpSpPr>
        <p:grpSpPr>
          <a:xfrm>
            <a:off x="834619" y="5725690"/>
            <a:ext cx="8022280" cy="914653"/>
            <a:chOff x="0" y="-9525"/>
            <a:chExt cx="10696374" cy="1219538"/>
          </a:xfrm>
        </p:grpSpPr>
        <p:sp>
          <p:nvSpPr>
            <p:cNvPr id="15" name="Freeform 15"/>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6" name="TextBox 16"/>
            <p:cNvSpPr txBox="1"/>
            <p:nvPr/>
          </p:nvSpPr>
          <p:spPr>
            <a:xfrm>
              <a:off x="1692835" y="-9525"/>
              <a:ext cx="9003539" cy="1204091"/>
            </a:xfrm>
            <a:prstGeom prst="rect">
              <a:avLst/>
            </a:prstGeom>
          </p:spPr>
          <p:txBody>
            <a:bodyPr lIns="0" tIns="0" rIns="0" bIns="0" rtlCol="0" anchor="t">
              <a:spAutoFit/>
            </a:bodyPr>
            <a:lstStyle/>
            <a:p>
              <a:pPr algn="just">
                <a:lnSpc>
                  <a:spcPts val="419"/>
                </a:lnSpc>
              </a:pPr>
              <a:endParaRPr dirty="0"/>
            </a:p>
            <a:p>
              <a:pPr algn="just">
                <a:lnSpc>
                  <a:spcPts val="2939"/>
                </a:lnSpc>
              </a:pPr>
              <a:r>
                <a:rPr lang="en-US" sz="2099" b="1" dirty="0">
                  <a:solidFill>
                    <a:srgbClr val="000000"/>
                  </a:solidFill>
                  <a:latin typeface="Open Sans Bold"/>
                  <a:ea typeface="Open Sans Bold"/>
                  <a:cs typeface="Open Sans Bold"/>
                  <a:sym typeface="Open Sans Bold"/>
                </a:rPr>
                <a:t>Propaganda often uses emotions to influence what we think and feel</a:t>
              </a:r>
              <a:r>
                <a:rPr lang="pl-PL" sz="2099" b="1" dirty="0">
                  <a:solidFill>
                    <a:srgbClr val="000000"/>
                  </a:solidFill>
                  <a:latin typeface="Open Sans Bold"/>
                  <a:ea typeface="Open Sans Bold"/>
                  <a:cs typeface="Open Sans Bold"/>
                  <a:sym typeface="Open Sans Bold"/>
                </a:rPr>
                <a:t>.</a:t>
              </a:r>
              <a:endParaRPr lang="en-US" sz="2099" b="1" dirty="0">
                <a:solidFill>
                  <a:srgbClr val="000000"/>
                </a:solidFill>
                <a:latin typeface="Open Sans Bold"/>
                <a:ea typeface="Open Sans Bold"/>
                <a:cs typeface="Open Sans Bold"/>
                <a:sym typeface="Open Sans Bold"/>
              </a:endParaRPr>
            </a:p>
            <a:p>
              <a:pPr marL="0" lvl="0" indent="0" algn="l">
                <a:lnSpc>
                  <a:spcPts val="419"/>
                </a:lnSpc>
                <a:spcBef>
                  <a:spcPct val="0"/>
                </a:spcBef>
              </a:pPr>
              <a:endParaRPr lang="en-US" sz="2099" b="1" dirty="0">
                <a:solidFill>
                  <a:srgbClr val="000000"/>
                </a:solidFill>
                <a:latin typeface="Open Sans Bold"/>
                <a:ea typeface="Open Sans Bold"/>
                <a:cs typeface="Open Sans Bold"/>
                <a:sym typeface="Open Sans Bold"/>
              </a:endParaRPr>
            </a:p>
          </p:txBody>
        </p:sp>
      </p:grpSp>
      <p:sp>
        <p:nvSpPr>
          <p:cNvPr id="17" name="Freeform 17"/>
          <p:cNvSpPr/>
          <p:nvPr/>
        </p:nvSpPr>
        <p:spPr>
          <a:xfrm>
            <a:off x="834619" y="7076100"/>
            <a:ext cx="944208" cy="873393"/>
          </a:xfrm>
          <a:custGeom>
            <a:avLst/>
            <a:gdLst/>
            <a:ahLst/>
            <a:cxnLst/>
            <a:rect l="l" t="t" r="r" b="b"/>
            <a:pathLst>
              <a:path w="944208" h="873393">
                <a:moveTo>
                  <a:pt x="0" y="0"/>
                </a:moveTo>
                <a:lnTo>
                  <a:pt x="944208" y="0"/>
                </a:lnTo>
                <a:lnTo>
                  <a:pt x="944208" y="873393"/>
                </a:lnTo>
                <a:lnTo>
                  <a:pt x="0" y="873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8" name="TextBox 18"/>
          <p:cNvSpPr txBox="1"/>
          <p:nvPr/>
        </p:nvSpPr>
        <p:spPr>
          <a:xfrm>
            <a:off x="2104245" y="1150156"/>
            <a:ext cx="8414772" cy="2370777"/>
          </a:xfrm>
          <a:prstGeom prst="rect">
            <a:avLst/>
          </a:prstGeom>
        </p:spPr>
        <p:txBody>
          <a:bodyPr lIns="0" tIns="0" rIns="0" bIns="0" rtlCol="0" anchor="t">
            <a:spAutoFit/>
          </a:bodyPr>
          <a:lstStyle/>
          <a:p>
            <a:pPr algn="l">
              <a:lnSpc>
                <a:spcPts val="6300"/>
              </a:lnSpc>
              <a:spcBef>
                <a:spcPct val="0"/>
              </a:spcBef>
            </a:pPr>
            <a:r>
              <a:rPr lang="pl-PL" sz="4500" b="1" dirty="0" err="1">
                <a:solidFill>
                  <a:srgbClr val="051D40"/>
                </a:solidFill>
                <a:latin typeface="Open Sans Bold"/>
                <a:ea typeface="Open Sans Bold"/>
                <a:cs typeface="Open Sans Bold"/>
                <a:sym typeface="Open Sans Bold"/>
              </a:rPr>
              <a:t>Explanation</a:t>
            </a:r>
            <a:r>
              <a:rPr lang="pl-PL" sz="4500" b="1" dirty="0">
                <a:solidFill>
                  <a:srgbClr val="051D40"/>
                </a:solidFill>
                <a:latin typeface="Open Sans Bold"/>
                <a:ea typeface="Open Sans Bold"/>
                <a:cs typeface="Open Sans Bold"/>
                <a:sym typeface="Open Sans Bold"/>
              </a:rPr>
              <a:t> of </a:t>
            </a:r>
            <a:r>
              <a:rPr lang="pl-PL" sz="4500" b="1" dirty="0" err="1">
                <a:solidFill>
                  <a:srgbClr val="051D40"/>
                </a:solidFill>
                <a:latin typeface="Open Sans Bold"/>
                <a:ea typeface="Open Sans Bold"/>
                <a:cs typeface="Open Sans Bold"/>
                <a:sym typeface="Open Sans Bold"/>
              </a:rPr>
              <a:t>terms</a:t>
            </a:r>
            <a:br>
              <a:rPr lang="pl-PL" sz="4500" b="1" dirty="0">
                <a:solidFill>
                  <a:srgbClr val="051D40"/>
                </a:solidFill>
                <a:latin typeface="Open Sans Bold"/>
                <a:ea typeface="Open Sans Bold"/>
                <a:cs typeface="Open Sans Bold"/>
                <a:sym typeface="Open Sans Bold"/>
              </a:rPr>
            </a:br>
            <a:br>
              <a:rPr lang="pl-PL" sz="4500" b="1" dirty="0">
                <a:solidFill>
                  <a:srgbClr val="051D40"/>
                </a:solidFill>
                <a:latin typeface="Open Sans Bold"/>
                <a:ea typeface="Open Sans Bold"/>
                <a:cs typeface="Open Sans Bold"/>
                <a:sym typeface="Open Sans Bold"/>
              </a:rPr>
            </a:br>
            <a:r>
              <a:rPr lang="en-US" sz="4500" b="1" dirty="0">
                <a:solidFill>
                  <a:srgbClr val="051D40"/>
                </a:solidFill>
                <a:latin typeface="Open Sans Bold"/>
                <a:ea typeface="Open Sans Bold"/>
                <a:cs typeface="Open Sans Bold"/>
                <a:sym typeface="Open Sans Bold"/>
              </a:rPr>
              <a:t>Propaganda</a:t>
            </a:r>
          </a:p>
        </p:txBody>
      </p:sp>
      <p:sp>
        <p:nvSpPr>
          <p:cNvPr id="19" name="TextBox 19"/>
          <p:cNvSpPr txBox="1"/>
          <p:nvPr/>
        </p:nvSpPr>
        <p:spPr>
          <a:xfrm>
            <a:off x="2104245" y="7038000"/>
            <a:ext cx="7039755" cy="1099185"/>
          </a:xfrm>
          <a:prstGeom prst="rect">
            <a:avLst/>
          </a:prstGeom>
        </p:spPr>
        <p:txBody>
          <a:bodyPr lIns="0" tIns="0" rIns="0" bIns="0" rtlCol="0" anchor="t">
            <a:spAutoFit/>
          </a:bodyPr>
          <a:lstStyle/>
          <a:p>
            <a:pPr marL="0" lvl="0" indent="0" algn="l">
              <a:lnSpc>
                <a:spcPts val="2940"/>
              </a:lnSpc>
              <a:spcBef>
                <a:spcPct val="0"/>
              </a:spcBef>
            </a:pPr>
            <a:r>
              <a:rPr lang="en-US" sz="2100" b="1" dirty="0">
                <a:solidFill>
                  <a:srgbClr val="000000"/>
                </a:solidFill>
                <a:latin typeface="Open Sans Bold"/>
                <a:ea typeface="Open Sans Bold"/>
                <a:cs typeface="Open Sans Bold"/>
                <a:sym typeface="Open Sans Bold"/>
              </a:rPr>
              <a:t>It can be used in politics, media, or advertising to urge people to take a certain action or change their minds</a:t>
            </a:r>
            <a:r>
              <a:rPr lang="pl-PL" sz="2100" b="1" dirty="0">
                <a:solidFill>
                  <a:srgbClr val="000000"/>
                </a:solidFill>
                <a:latin typeface="Open Sans Bold"/>
                <a:ea typeface="Open Sans Bold"/>
                <a:cs typeface="Open Sans Bold"/>
                <a:sym typeface="Open Sans Bold"/>
              </a:rPr>
              <a:t>.</a:t>
            </a:r>
            <a:endParaRPr lang="en-US" sz="2100" b="1" dirty="0">
              <a:solidFill>
                <a:srgbClr val="000000"/>
              </a:solidFill>
              <a:latin typeface="Open Sans Bold"/>
              <a:ea typeface="Open Sans Bold"/>
              <a:cs typeface="Open Sans Bold"/>
              <a:sym typeface="Open Sans Bold"/>
            </a:endParaRPr>
          </a:p>
        </p:txBody>
      </p:sp>
      <p:sp>
        <p:nvSpPr>
          <p:cNvPr id="20" name="Google Shape;129;p2">
            <a:extLst>
              <a:ext uri="{FF2B5EF4-FFF2-40B4-BE49-F238E27FC236}">
                <a16:creationId xmlns:a16="http://schemas.microsoft.com/office/drawing/2014/main" id="{273C54F9-8CF0-369C-B47F-891F388A8B75}"/>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6" name="Freeform 6"/>
          <p:cNvSpPr/>
          <p:nvPr/>
        </p:nvSpPr>
        <p:spPr>
          <a:xfrm>
            <a:off x="10239603" y="1122782"/>
            <a:ext cx="7019697" cy="10556306"/>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002060"/>
          </a:solidFill>
        </p:spPr>
        <p:txBody>
          <a:bodyPr/>
          <a:lstStyle/>
          <a:p>
            <a:endParaRPr lang="pl-PL"/>
          </a:p>
        </p:txBody>
      </p:sp>
      <p:grpSp>
        <p:nvGrpSpPr>
          <p:cNvPr id="8" name="Group 8"/>
          <p:cNvGrpSpPr>
            <a:grpSpLocks noChangeAspect="1"/>
          </p:cNvGrpSpPr>
          <p:nvPr/>
        </p:nvGrpSpPr>
        <p:grpSpPr>
          <a:xfrm>
            <a:off x="10614313" y="1429473"/>
            <a:ext cx="6270276" cy="6270276"/>
            <a:chOff x="0" y="0"/>
            <a:chExt cx="8916670" cy="8916670"/>
          </a:xfrm>
        </p:grpSpPr>
        <p:sp>
          <p:nvSpPr>
            <p:cNvPr id="9" name="Freeform 9"/>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txBody>
            <a:bodyPr/>
            <a:lstStyle/>
            <a:p>
              <a:endParaRPr lang="pl-PL"/>
            </a:p>
          </p:txBody>
        </p:sp>
        <p:sp>
          <p:nvSpPr>
            <p:cNvPr id="10" name="Freeform 10"/>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24953" r="-24953"/>
              </a:stretch>
            </a:blipFill>
          </p:spPr>
          <p:txBody>
            <a:bodyPr/>
            <a:lstStyle/>
            <a:p>
              <a:endParaRPr lang="pl-PL"/>
            </a:p>
          </p:txBody>
        </p:sp>
      </p:grpSp>
      <p:grpSp>
        <p:nvGrpSpPr>
          <p:cNvPr id="11" name="Group 11"/>
          <p:cNvGrpSpPr/>
          <p:nvPr/>
        </p:nvGrpSpPr>
        <p:grpSpPr>
          <a:xfrm>
            <a:off x="834619" y="4235991"/>
            <a:ext cx="8022280" cy="907509"/>
            <a:chOff x="0" y="0"/>
            <a:chExt cx="10696374" cy="1210012"/>
          </a:xfrm>
        </p:grpSpPr>
        <p:sp>
          <p:nvSpPr>
            <p:cNvPr id="12" name="Freeform 12"/>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3" name="TextBox 13"/>
            <p:cNvSpPr txBox="1"/>
            <p:nvPr/>
          </p:nvSpPr>
          <p:spPr>
            <a:xfrm>
              <a:off x="1692835" y="-9525"/>
              <a:ext cx="9003539" cy="1027218"/>
            </a:xfrm>
            <a:prstGeom prst="rect">
              <a:avLst/>
            </a:prstGeom>
          </p:spPr>
          <p:txBody>
            <a:bodyPr lIns="0" tIns="0" rIns="0" bIns="0" rtlCol="0" anchor="t">
              <a:spAutoFit/>
            </a:bodyPr>
            <a:lstStyle/>
            <a:p>
              <a:pPr algn="l">
                <a:lnSpc>
                  <a:spcPts val="419"/>
                </a:lnSpc>
              </a:pPr>
              <a:endParaRPr dirty="0"/>
            </a:p>
            <a:p>
              <a:pPr marL="0" lvl="0" indent="0" algn="l">
                <a:lnSpc>
                  <a:spcPts val="2940"/>
                </a:lnSpc>
                <a:spcBef>
                  <a:spcPct val="0"/>
                </a:spcBef>
              </a:pPr>
              <a:r>
                <a:rPr lang="en-US" sz="2100" b="1" dirty="0">
                  <a:solidFill>
                    <a:srgbClr val="000000"/>
                  </a:solidFill>
                  <a:latin typeface="Open Sans Bold"/>
                  <a:ea typeface="Open Sans Bold"/>
                  <a:cs typeface="Open Sans Bold"/>
                  <a:sym typeface="Open Sans Bold"/>
                </a:rPr>
                <a:t>It is deliberately giving false information to confuse or deceive others</a:t>
              </a:r>
              <a:r>
                <a:rPr lang="pl-PL" sz="2100" b="1" dirty="0">
                  <a:solidFill>
                    <a:srgbClr val="000000"/>
                  </a:solidFill>
                  <a:latin typeface="Open Sans Bold"/>
                  <a:ea typeface="Open Sans Bold"/>
                  <a:cs typeface="Open Sans Bold"/>
                  <a:sym typeface="Open Sans Bold"/>
                </a:rPr>
                <a:t>.</a:t>
              </a:r>
              <a:endParaRPr lang="en-US" sz="2100" b="1" dirty="0">
                <a:solidFill>
                  <a:srgbClr val="000000"/>
                </a:solidFill>
                <a:latin typeface="Open Sans Bold"/>
                <a:ea typeface="Open Sans Bold"/>
                <a:cs typeface="Open Sans Bold"/>
                <a:sym typeface="Open Sans Bold"/>
              </a:endParaRPr>
            </a:p>
          </p:txBody>
        </p:sp>
      </p:grpSp>
      <p:grpSp>
        <p:nvGrpSpPr>
          <p:cNvPr id="14" name="Group 14"/>
          <p:cNvGrpSpPr/>
          <p:nvPr/>
        </p:nvGrpSpPr>
        <p:grpSpPr>
          <a:xfrm>
            <a:off x="834619" y="5725690"/>
            <a:ext cx="8022280" cy="914653"/>
            <a:chOff x="0" y="-9525"/>
            <a:chExt cx="10696374" cy="1219538"/>
          </a:xfrm>
        </p:grpSpPr>
        <p:sp>
          <p:nvSpPr>
            <p:cNvPr id="15" name="Freeform 15"/>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6" name="TextBox 16"/>
            <p:cNvSpPr txBox="1"/>
            <p:nvPr/>
          </p:nvSpPr>
          <p:spPr>
            <a:xfrm>
              <a:off x="1692835" y="-9525"/>
              <a:ext cx="9003539" cy="1204091"/>
            </a:xfrm>
            <a:prstGeom prst="rect">
              <a:avLst/>
            </a:prstGeom>
          </p:spPr>
          <p:txBody>
            <a:bodyPr lIns="0" tIns="0" rIns="0" bIns="0" rtlCol="0" anchor="t">
              <a:spAutoFit/>
            </a:bodyPr>
            <a:lstStyle/>
            <a:p>
              <a:pPr algn="just">
                <a:lnSpc>
                  <a:spcPts val="419"/>
                </a:lnSpc>
              </a:pPr>
              <a:endParaRPr dirty="0"/>
            </a:p>
            <a:p>
              <a:pPr algn="just">
                <a:lnSpc>
                  <a:spcPts val="2939"/>
                </a:lnSpc>
              </a:pPr>
              <a:r>
                <a:rPr lang="en-US" sz="2099" b="1" dirty="0">
                  <a:solidFill>
                    <a:srgbClr val="000000"/>
                  </a:solidFill>
                  <a:latin typeface="Open Sans Bold"/>
                  <a:ea typeface="Open Sans Bold"/>
                  <a:cs typeface="Open Sans Bold"/>
                  <a:sym typeface="Open Sans Bold"/>
                </a:rPr>
                <a:t>Disinformation looks like real news, but it's meant to mislead people</a:t>
              </a:r>
              <a:r>
                <a:rPr lang="pl-PL" sz="2099" b="1" dirty="0">
                  <a:solidFill>
                    <a:srgbClr val="000000"/>
                  </a:solidFill>
                  <a:latin typeface="Open Sans Bold"/>
                  <a:ea typeface="Open Sans Bold"/>
                  <a:cs typeface="Open Sans Bold"/>
                  <a:sym typeface="Open Sans Bold"/>
                </a:rPr>
                <a:t>.</a:t>
              </a:r>
              <a:endParaRPr lang="en-US" sz="2099" b="1" dirty="0">
                <a:solidFill>
                  <a:srgbClr val="000000"/>
                </a:solidFill>
                <a:latin typeface="Open Sans Bold"/>
                <a:ea typeface="Open Sans Bold"/>
                <a:cs typeface="Open Sans Bold"/>
                <a:sym typeface="Open Sans Bold"/>
              </a:endParaRPr>
            </a:p>
            <a:p>
              <a:pPr marL="0" lvl="0" indent="0" algn="l">
                <a:lnSpc>
                  <a:spcPts val="419"/>
                </a:lnSpc>
                <a:spcBef>
                  <a:spcPct val="0"/>
                </a:spcBef>
              </a:pPr>
              <a:endParaRPr lang="en-US" sz="2099" b="1" dirty="0">
                <a:solidFill>
                  <a:srgbClr val="000000"/>
                </a:solidFill>
                <a:latin typeface="Open Sans Bold"/>
                <a:ea typeface="Open Sans Bold"/>
                <a:cs typeface="Open Sans Bold"/>
                <a:sym typeface="Open Sans Bold"/>
              </a:endParaRPr>
            </a:p>
          </p:txBody>
        </p:sp>
      </p:grpSp>
      <p:sp>
        <p:nvSpPr>
          <p:cNvPr id="17" name="Freeform 17"/>
          <p:cNvSpPr/>
          <p:nvPr/>
        </p:nvSpPr>
        <p:spPr>
          <a:xfrm>
            <a:off x="834619" y="7076100"/>
            <a:ext cx="944208" cy="873393"/>
          </a:xfrm>
          <a:custGeom>
            <a:avLst/>
            <a:gdLst/>
            <a:ahLst/>
            <a:cxnLst/>
            <a:rect l="l" t="t" r="r" b="b"/>
            <a:pathLst>
              <a:path w="944208" h="873393">
                <a:moveTo>
                  <a:pt x="0" y="0"/>
                </a:moveTo>
                <a:lnTo>
                  <a:pt x="944208" y="0"/>
                </a:lnTo>
                <a:lnTo>
                  <a:pt x="944208" y="873393"/>
                </a:lnTo>
                <a:lnTo>
                  <a:pt x="0" y="873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8" name="TextBox 18"/>
          <p:cNvSpPr txBox="1"/>
          <p:nvPr/>
        </p:nvSpPr>
        <p:spPr>
          <a:xfrm>
            <a:off x="1518345" y="2410303"/>
            <a:ext cx="8414772" cy="771523"/>
          </a:xfrm>
          <a:prstGeom prst="rect">
            <a:avLst/>
          </a:prstGeom>
        </p:spPr>
        <p:txBody>
          <a:bodyPr lIns="0" tIns="0" rIns="0" bIns="0" rtlCol="0" anchor="t">
            <a:spAutoFit/>
          </a:bodyPr>
          <a:lstStyle/>
          <a:p>
            <a:pPr algn="l">
              <a:lnSpc>
                <a:spcPts val="6300"/>
              </a:lnSpc>
              <a:spcBef>
                <a:spcPct val="0"/>
              </a:spcBef>
            </a:pPr>
            <a:r>
              <a:rPr lang="en-US" sz="4500" b="1" dirty="0">
                <a:solidFill>
                  <a:srgbClr val="051D40"/>
                </a:solidFill>
                <a:latin typeface="Open Sans Bold"/>
                <a:ea typeface="Open Sans Bold"/>
                <a:cs typeface="Open Sans Bold"/>
                <a:sym typeface="Open Sans Bold"/>
              </a:rPr>
              <a:t>Disinformation</a:t>
            </a:r>
          </a:p>
        </p:txBody>
      </p:sp>
      <p:sp>
        <p:nvSpPr>
          <p:cNvPr id="19" name="TextBox 19"/>
          <p:cNvSpPr txBox="1"/>
          <p:nvPr/>
        </p:nvSpPr>
        <p:spPr>
          <a:xfrm>
            <a:off x="2104245" y="7038000"/>
            <a:ext cx="7039755" cy="727710"/>
          </a:xfrm>
          <a:prstGeom prst="rect">
            <a:avLst/>
          </a:prstGeom>
        </p:spPr>
        <p:txBody>
          <a:bodyPr lIns="0" tIns="0" rIns="0" bIns="0" rtlCol="0" anchor="t">
            <a:spAutoFit/>
          </a:bodyPr>
          <a:lstStyle/>
          <a:p>
            <a:pPr marL="0" lvl="0" indent="0" algn="l">
              <a:lnSpc>
                <a:spcPts val="2940"/>
              </a:lnSpc>
              <a:spcBef>
                <a:spcPct val="0"/>
              </a:spcBef>
            </a:pPr>
            <a:r>
              <a:rPr lang="en-US" sz="2100" b="1" dirty="0">
                <a:solidFill>
                  <a:srgbClr val="000000"/>
                </a:solidFill>
                <a:latin typeface="Open Sans Bold"/>
                <a:ea typeface="Open Sans Bold"/>
                <a:cs typeface="Open Sans Bold"/>
                <a:sym typeface="Open Sans Bold"/>
              </a:rPr>
              <a:t>It is used to harm someone or gain benefits, for example in politics or the Internet</a:t>
            </a:r>
            <a:r>
              <a:rPr lang="pl-PL" sz="2100" b="1" dirty="0">
                <a:solidFill>
                  <a:srgbClr val="000000"/>
                </a:solidFill>
                <a:latin typeface="Open Sans Bold"/>
                <a:ea typeface="Open Sans Bold"/>
                <a:cs typeface="Open Sans Bold"/>
                <a:sym typeface="Open Sans Bold"/>
              </a:rPr>
              <a:t>.</a:t>
            </a:r>
            <a:endParaRPr lang="en-US" sz="2100" b="1" dirty="0">
              <a:solidFill>
                <a:srgbClr val="000000"/>
              </a:solidFill>
              <a:latin typeface="Open Sans Bold"/>
              <a:ea typeface="Open Sans Bold"/>
              <a:cs typeface="Open Sans Bold"/>
              <a:sym typeface="Open Sans Bold"/>
            </a:endParaRPr>
          </a:p>
        </p:txBody>
      </p:sp>
      <p:sp>
        <p:nvSpPr>
          <p:cNvPr id="20" name="Google Shape;129;p2">
            <a:extLst>
              <a:ext uri="{FF2B5EF4-FFF2-40B4-BE49-F238E27FC236}">
                <a16:creationId xmlns:a16="http://schemas.microsoft.com/office/drawing/2014/main" id="{1A4A68FF-F581-6145-8689-D5BD28476872}"/>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656283" y="-2445901"/>
            <a:ext cx="15178802" cy="151788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pl-PL"/>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007842" y="-1797460"/>
            <a:ext cx="13881919" cy="13881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060"/>
          </a:solidFill>
        </p:spPr>
        <p:txBody>
          <a:bodyPr/>
          <a:lstStyle/>
          <a:p>
            <a:endParaRPr lang="pl-PL"/>
          </a:p>
        </p:txBody>
      </p:sp>
      <p:grpSp>
        <p:nvGrpSpPr>
          <p:cNvPr id="8" name="Group 8"/>
          <p:cNvGrpSpPr/>
          <p:nvPr/>
        </p:nvGrpSpPr>
        <p:grpSpPr>
          <a:xfrm>
            <a:off x="7905455" y="2656032"/>
            <a:ext cx="373607" cy="37360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pl-PL"/>
            </a:p>
          </p:txBody>
        </p:sp>
        <p:sp>
          <p:nvSpPr>
            <p:cNvPr id="10" name="TextBox 10"/>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11" name="Group 11"/>
          <p:cNvGrpSpPr/>
          <p:nvPr/>
        </p:nvGrpSpPr>
        <p:grpSpPr>
          <a:xfrm>
            <a:off x="8315313" y="4180490"/>
            <a:ext cx="373607" cy="37360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pl-PL"/>
            </a:p>
          </p:txBody>
        </p:sp>
        <p:sp>
          <p:nvSpPr>
            <p:cNvPr id="13" name="TextBox 13"/>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14" name="Group 14"/>
          <p:cNvGrpSpPr/>
          <p:nvPr/>
        </p:nvGrpSpPr>
        <p:grpSpPr>
          <a:xfrm>
            <a:off x="7944228" y="7402839"/>
            <a:ext cx="373607" cy="37360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pl-PL"/>
            </a:p>
          </p:txBody>
        </p:sp>
        <p:sp>
          <p:nvSpPr>
            <p:cNvPr id="16" name="TextBox 16"/>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17" name="Group 17"/>
          <p:cNvGrpSpPr/>
          <p:nvPr/>
        </p:nvGrpSpPr>
        <p:grpSpPr>
          <a:xfrm>
            <a:off x="8309460" y="5760481"/>
            <a:ext cx="373607" cy="3736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pl-PL"/>
            </a:p>
          </p:txBody>
        </p:sp>
        <p:sp>
          <p:nvSpPr>
            <p:cNvPr id="19" name="TextBox 19"/>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sp>
        <p:nvSpPr>
          <p:cNvPr id="20" name="Freeform 20"/>
          <p:cNvSpPr/>
          <p:nvPr/>
        </p:nvSpPr>
        <p:spPr>
          <a:xfrm>
            <a:off x="8784542" y="374994"/>
            <a:ext cx="4337393" cy="2891595"/>
          </a:xfrm>
          <a:custGeom>
            <a:avLst/>
            <a:gdLst/>
            <a:ahLst/>
            <a:cxnLst/>
            <a:rect l="l" t="t" r="r" b="b"/>
            <a:pathLst>
              <a:path w="4337393" h="2891595">
                <a:moveTo>
                  <a:pt x="0" y="0"/>
                </a:moveTo>
                <a:lnTo>
                  <a:pt x="4337393" y="0"/>
                </a:lnTo>
                <a:lnTo>
                  <a:pt x="4337393" y="2891595"/>
                </a:lnTo>
                <a:lnTo>
                  <a:pt x="0" y="2891595"/>
                </a:lnTo>
                <a:lnTo>
                  <a:pt x="0" y="0"/>
                </a:lnTo>
                <a:close/>
              </a:path>
            </a:pathLst>
          </a:custGeom>
          <a:blipFill>
            <a:blip r:embed="rId2"/>
            <a:stretch>
              <a:fillRect/>
            </a:stretch>
          </a:blipFill>
        </p:spPr>
        <p:txBody>
          <a:bodyPr/>
          <a:lstStyle/>
          <a:p>
            <a:endParaRPr lang="pl-PL"/>
          </a:p>
        </p:txBody>
      </p:sp>
      <p:sp>
        <p:nvSpPr>
          <p:cNvPr id="21" name="Freeform 21"/>
          <p:cNvSpPr/>
          <p:nvPr/>
        </p:nvSpPr>
        <p:spPr>
          <a:xfrm>
            <a:off x="12896619" y="2139876"/>
            <a:ext cx="4223355" cy="2521137"/>
          </a:xfrm>
          <a:custGeom>
            <a:avLst/>
            <a:gdLst/>
            <a:ahLst/>
            <a:cxnLst/>
            <a:rect l="l" t="t" r="r" b="b"/>
            <a:pathLst>
              <a:path w="4469840" h="2979893">
                <a:moveTo>
                  <a:pt x="0" y="0"/>
                </a:moveTo>
                <a:lnTo>
                  <a:pt x="4469840" y="0"/>
                </a:lnTo>
                <a:lnTo>
                  <a:pt x="4469840" y="2979894"/>
                </a:lnTo>
                <a:lnTo>
                  <a:pt x="0" y="2979894"/>
                </a:lnTo>
                <a:lnTo>
                  <a:pt x="0" y="0"/>
                </a:lnTo>
                <a:close/>
              </a:path>
            </a:pathLst>
          </a:custGeom>
          <a:blipFill>
            <a:blip r:embed="rId3"/>
            <a:stretch>
              <a:fillRect/>
            </a:stretch>
          </a:blipFill>
        </p:spPr>
        <p:txBody>
          <a:bodyPr/>
          <a:lstStyle/>
          <a:p>
            <a:endParaRPr lang="pl-PL"/>
          </a:p>
        </p:txBody>
      </p:sp>
      <p:sp>
        <p:nvSpPr>
          <p:cNvPr id="22" name="Freeform 22"/>
          <p:cNvSpPr/>
          <p:nvPr/>
        </p:nvSpPr>
        <p:spPr>
          <a:xfrm>
            <a:off x="8784542" y="4315698"/>
            <a:ext cx="4428830" cy="2952553"/>
          </a:xfrm>
          <a:custGeom>
            <a:avLst/>
            <a:gdLst/>
            <a:ahLst/>
            <a:cxnLst/>
            <a:rect l="l" t="t" r="r" b="b"/>
            <a:pathLst>
              <a:path w="4428830" h="2952553">
                <a:moveTo>
                  <a:pt x="0" y="0"/>
                </a:moveTo>
                <a:lnTo>
                  <a:pt x="4428830" y="0"/>
                </a:lnTo>
                <a:lnTo>
                  <a:pt x="4428830" y="2952554"/>
                </a:lnTo>
                <a:lnTo>
                  <a:pt x="0" y="2952554"/>
                </a:lnTo>
                <a:lnTo>
                  <a:pt x="0" y="0"/>
                </a:lnTo>
                <a:close/>
              </a:path>
            </a:pathLst>
          </a:custGeom>
          <a:blipFill>
            <a:blip r:embed="rId4"/>
            <a:stretch>
              <a:fillRect/>
            </a:stretch>
          </a:blipFill>
        </p:spPr>
        <p:txBody>
          <a:bodyPr/>
          <a:lstStyle/>
          <a:p>
            <a:endParaRPr lang="pl-PL"/>
          </a:p>
        </p:txBody>
      </p:sp>
      <p:sp>
        <p:nvSpPr>
          <p:cNvPr id="23" name="Freeform 23"/>
          <p:cNvSpPr/>
          <p:nvPr/>
        </p:nvSpPr>
        <p:spPr>
          <a:xfrm>
            <a:off x="12651585" y="6465147"/>
            <a:ext cx="4468389" cy="2978926"/>
          </a:xfrm>
          <a:custGeom>
            <a:avLst/>
            <a:gdLst/>
            <a:ahLst/>
            <a:cxnLst/>
            <a:rect l="l" t="t" r="r" b="b"/>
            <a:pathLst>
              <a:path w="4468389" h="2978926">
                <a:moveTo>
                  <a:pt x="0" y="0"/>
                </a:moveTo>
                <a:lnTo>
                  <a:pt x="4468389" y="0"/>
                </a:lnTo>
                <a:lnTo>
                  <a:pt x="4468389" y="2978926"/>
                </a:lnTo>
                <a:lnTo>
                  <a:pt x="0" y="2978926"/>
                </a:lnTo>
                <a:lnTo>
                  <a:pt x="0" y="0"/>
                </a:lnTo>
                <a:close/>
              </a:path>
            </a:pathLst>
          </a:custGeom>
          <a:blipFill>
            <a:blip r:embed="rId5"/>
            <a:stretch>
              <a:fillRect/>
            </a:stretch>
          </a:blipFill>
        </p:spPr>
        <p:txBody>
          <a:bodyPr/>
          <a:lstStyle/>
          <a:p>
            <a:endParaRPr lang="pl-PL"/>
          </a:p>
        </p:txBody>
      </p:sp>
      <p:sp>
        <p:nvSpPr>
          <p:cNvPr id="24" name="TextBox 24"/>
          <p:cNvSpPr txBox="1"/>
          <p:nvPr/>
        </p:nvSpPr>
        <p:spPr>
          <a:xfrm>
            <a:off x="933118" y="4167794"/>
            <a:ext cx="5280510" cy="1624181"/>
          </a:xfrm>
          <a:prstGeom prst="rect">
            <a:avLst/>
          </a:prstGeom>
        </p:spPr>
        <p:txBody>
          <a:bodyPr lIns="0" tIns="0" rIns="0" bIns="0" rtlCol="0" anchor="t">
            <a:spAutoFit/>
          </a:bodyPr>
          <a:lstStyle/>
          <a:p>
            <a:pPr marL="0" lvl="0" indent="0" algn="ctr">
              <a:lnSpc>
                <a:spcPts val="6553"/>
              </a:lnSpc>
              <a:spcBef>
                <a:spcPct val="0"/>
              </a:spcBef>
            </a:pPr>
            <a:r>
              <a:rPr lang="en-US" sz="4680" dirty="0">
                <a:solidFill>
                  <a:srgbClr val="FDFDFD"/>
                </a:solidFill>
                <a:latin typeface="Open Sans Extra Bold"/>
                <a:ea typeface="Open Sans Extra Bold"/>
                <a:cs typeface="Open Sans Extra Bold"/>
                <a:sym typeface="Open Sans Extra Bold"/>
              </a:rPr>
              <a:t>Different target groups</a:t>
            </a:r>
          </a:p>
        </p:txBody>
      </p:sp>
      <p:sp>
        <p:nvSpPr>
          <p:cNvPr id="25" name="Google Shape;129;p2">
            <a:extLst>
              <a:ext uri="{FF2B5EF4-FFF2-40B4-BE49-F238E27FC236}">
                <a16:creationId xmlns:a16="http://schemas.microsoft.com/office/drawing/2014/main" id="{64C0C7E6-ED11-624D-FDEC-1BCDF3922843}"/>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6">
              <a:alphaModFix/>
            </a:blip>
            <a:stretch>
              <a:fillRect/>
            </a:stretch>
          </a:blipFill>
          <a:ln>
            <a:noFill/>
          </a:ln>
        </p:spPr>
        <p:txBody>
          <a:bodyP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krąg dłoni trzymający smartfony">
            <a:extLst>
              <a:ext uri="{FF2B5EF4-FFF2-40B4-BE49-F238E27FC236}">
                <a16:creationId xmlns:a16="http://schemas.microsoft.com/office/drawing/2014/main" id="{7450AC28-E6F1-D2D5-D0A4-8C0C271EF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7999"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p:nvPr/>
        </p:nvGrpSpPr>
        <p:grpSpPr>
          <a:xfrm>
            <a:off x="14700679" y="7074186"/>
            <a:ext cx="5946973" cy="594697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289216" y="-114300"/>
            <a:ext cx="9709566" cy="4405715"/>
          </a:xfrm>
          <a:custGeom>
            <a:avLst/>
            <a:gdLst/>
            <a:ahLst/>
            <a:cxnLst/>
            <a:rect l="l" t="t" r="r" b="b"/>
            <a:pathLst>
              <a:path w="9709566" h="4405715">
                <a:moveTo>
                  <a:pt x="0" y="0"/>
                </a:moveTo>
                <a:lnTo>
                  <a:pt x="9709566" y="0"/>
                </a:lnTo>
                <a:lnTo>
                  <a:pt x="9709566" y="4405716"/>
                </a:lnTo>
                <a:lnTo>
                  <a:pt x="0" y="4405716"/>
                </a:lnTo>
                <a:lnTo>
                  <a:pt x="0" y="0"/>
                </a:lnTo>
                <a:close/>
              </a:path>
            </a:pathLst>
          </a:custGeom>
          <a:blipFill>
            <a:blip r:embed="rId4">
              <a:alphaModFix amt="20999"/>
              <a:extLst>
                <a:ext uri="{96DAC541-7B7A-43D3-8B79-37D633B846F1}">
                  <asvg:svgBlip xmlns:asvg="http://schemas.microsoft.com/office/drawing/2016/SVG/main" r:embed="rId5"/>
                </a:ext>
              </a:extLst>
            </a:blip>
            <a:stretch>
              <a:fillRect/>
            </a:stretch>
          </a:blipFill>
        </p:spPr>
        <p:txBody>
          <a:bodyPr/>
          <a:lstStyle/>
          <a:p>
            <a:endParaRPr lang="pl-PL"/>
          </a:p>
        </p:txBody>
      </p:sp>
      <p:sp>
        <p:nvSpPr>
          <p:cNvPr id="7" name="TextBox 7"/>
          <p:cNvSpPr txBox="1"/>
          <p:nvPr/>
        </p:nvSpPr>
        <p:spPr>
          <a:xfrm>
            <a:off x="6019800" y="266700"/>
            <a:ext cx="7374484" cy="771523"/>
          </a:xfrm>
          <a:prstGeom prst="rect">
            <a:avLst/>
          </a:prstGeom>
        </p:spPr>
        <p:txBody>
          <a:bodyPr lIns="0" tIns="0" rIns="0" bIns="0" rtlCol="0" anchor="t">
            <a:spAutoFit/>
          </a:bodyPr>
          <a:lstStyle/>
          <a:p>
            <a:pPr marL="0" lvl="0" indent="0" algn="l">
              <a:lnSpc>
                <a:spcPts val="6300"/>
              </a:lnSpc>
              <a:spcBef>
                <a:spcPct val="0"/>
              </a:spcBef>
            </a:pPr>
            <a:r>
              <a:rPr lang="en-US" sz="4500" b="1" dirty="0">
                <a:solidFill>
                  <a:schemeClr val="bg1"/>
                </a:solidFill>
                <a:latin typeface="Open Sans Bold"/>
                <a:ea typeface="Open Sans Bold"/>
                <a:cs typeface="Open Sans Bold"/>
                <a:sym typeface="Open Sans Bold"/>
              </a:rPr>
              <a:t>What is Prevention?</a:t>
            </a:r>
          </a:p>
        </p:txBody>
      </p:sp>
      <p:sp>
        <p:nvSpPr>
          <p:cNvPr id="8" name="Google Shape;129;p2">
            <a:extLst>
              <a:ext uri="{FF2B5EF4-FFF2-40B4-BE49-F238E27FC236}">
                <a16:creationId xmlns:a16="http://schemas.microsoft.com/office/drawing/2014/main" id="{B0366640-FFB1-ABFF-7A5D-379FB8AD4189}"/>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6">
              <a:alphaModFix/>
            </a:blip>
            <a:stretch>
              <a:fillRect/>
            </a:stretch>
          </a:blipFill>
          <a:ln>
            <a:noFill/>
          </a:ln>
        </p:spPr>
        <p:txBody>
          <a:bodyPr/>
          <a:lstStyle/>
          <a:p>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6" name="Freeform 6"/>
          <p:cNvSpPr/>
          <p:nvPr/>
        </p:nvSpPr>
        <p:spPr>
          <a:xfrm>
            <a:off x="10239603" y="1122782"/>
            <a:ext cx="7019697" cy="10556306"/>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002060"/>
          </a:solidFill>
        </p:spPr>
        <p:txBody>
          <a:bodyPr/>
          <a:lstStyle/>
          <a:p>
            <a:endParaRPr lang="pl-PL"/>
          </a:p>
        </p:txBody>
      </p:sp>
      <p:grpSp>
        <p:nvGrpSpPr>
          <p:cNvPr id="8" name="Group 8"/>
          <p:cNvGrpSpPr>
            <a:grpSpLocks noChangeAspect="1"/>
          </p:cNvGrpSpPr>
          <p:nvPr/>
        </p:nvGrpSpPr>
        <p:grpSpPr>
          <a:xfrm>
            <a:off x="10614313" y="1429473"/>
            <a:ext cx="6270276" cy="6270276"/>
            <a:chOff x="0" y="0"/>
            <a:chExt cx="8916670" cy="8916670"/>
          </a:xfrm>
        </p:grpSpPr>
        <p:sp>
          <p:nvSpPr>
            <p:cNvPr id="9" name="Freeform 9"/>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txBody>
            <a:bodyPr/>
            <a:lstStyle/>
            <a:p>
              <a:endParaRPr lang="pl-PL"/>
            </a:p>
          </p:txBody>
        </p:sp>
        <p:sp>
          <p:nvSpPr>
            <p:cNvPr id="10" name="Freeform 10"/>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24906" r="-24906"/>
              </a:stretch>
            </a:blipFill>
          </p:spPr>
          <p:txBody>
            <a:bodyPr/>
            <a:lstStyle/>
            <a:p>
              <a:endParaRPr lang="pl-PL"/>
            </a:p>
          </p:txBody>
        </p:sp>
      </p:grpSp>
      <p:grpSp>
        <p:nvGrpSpPr>
          <p:cNvPr id="11" name="Group 11"/>
          <p:cNvGrpSpPr/>
          <p:nvPr/>
        </p:nvGrpSpPr>
        <p:grpSpPr>
          <a:xfrm>
            <a:off x="834619" y="4228847"/>
            <a:ext cx="8022280" cy="1143518"/>
            <a:chOff x="0" y="-9525"/>
            <a:chExt cx="10696374" cy="1524690"/>
          </a:xfrm>
        </p:grpSpPr>
        <p:sp>
          <p:nvSpPr>
            <p:cNvPr id="12" name="Freeform 12"/>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3" name="TextBox 13"/>
            <p:cNvSpPr txBox="1"/>
            <p:nvPr/>
          </p:nvSpPr>
          <p:spPr>
            <a:xfrm>
              <a:off x="1692835" y="-9525"/>
              <a:ext cx="9003539" cy="1524690"/>
            </a:xfrm>
            <a:prstGeom prst="rect">
              <a:avLst/>
            </a:prstGeom>
          </p:spPr>
          <p:txBody>
            <a:bodyPr lIns="0" tIns="0" rIns="0" bIns="0" rtlCol="0" anchor="t">
              <a:spAutoFit/>
            </a:bodyPr>
            <a:lstStyle/>
            <a:p>
              <a:pPr algn="l">
                <a:lnSpc>
                  <a:spcPts val="419"/>
                </a:lnSpc>
              </a:pPr>
              <a:endParaRPr dirty="0"/>
            </a:p>
            <a:p>
              <a:pPr marL="0" lvl="0" indent="0" algn="l">
                <a:lnSpc>
                  <a:spcPts val="2940"/>
                </a:lnSpc>
                <a:spcBef>
                  <a:spcPct val="0"/>
                </a:spcBef>
              </a:pPr>
              <a:r>
                <a:rPr lang="en-US" sz="2100" dirty="0">
                  <a:solidFill>
                    <a:srgbClr val="000000"/>
                  </a:solidFill>
                  <a:latin typeface="Open Sans"/>
                  <a:ea typeface="Open Sans"/>
                  <a:cs typeface="Open Sans"/>
                  <a:sym typeface="Open Sans"/>
                </a:rPr>
                <a:t>Prevention is the action to protect </a:t>
              </a:r>
              <a:r>
                <a:rPr lang="en-US" sz="2100" b="1" dirty="0">
                  <a:solidFill>
                    <a:srgbClr val="000000"/>
                  </a:solidFill>
                  <a:latin typeface="Open Sans"/>
                  <a:ea typeface="Open Sans"/>
                  <a:cs typeface="Open Sans"/>
                  <a:sym typeface="Open Sans"/>
                </a:rPr>
                <a:t>against false or manipulated </a:t>
              </a:r>
              <a:r>
                <a:rPr lang="en-US" sz="2100" dirty="0">
                  <a:solidFill>
                    <a:srgbClr val="000000"/>
                  </a:solidFill>
                  <a:latin typeface="Open Sans"/>
                  <a:ea typeface="Open Sans"/>
                  <a:cs typeface="Open Sans"/>
                  <a:sym typeface="Open Sans"/>
                </a:rPr>
                <a:t>information that tries to influence our thinking and behavior</a:t>
              </a:r>
            </a:p>
          </p:txBody>
        </p:sp>
      </p:grpSp>
      <p:grpSp>
        <p:nvGrpSpPr>
          <p:cNvPr id="14" name="Group 14"/>
          <p:cNvGrpSpPr/>
          <p:nvPr/>
        </p:nvGrpSpPr>
        <p:grpSpPr>
          <a:xfrm>
            <a:off x="834619" y="5940036"/>
            <a:ext cx="8022280" cy="1274964"/>
            <a:chOff x="0" y="-9525"/>
            <a:chExt cx="10696374" cy="1699953"/>
          </a:xfrm>
        </p:grpSpPr>
        <p:sp>
          <p:nvSpPr>
            <p:cNvPr id="15" name="Freeform 15"/>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6" name="TextBox 16"/>
            <p:cNvSpPr txBox="1"/>
            <p:nvPr/>
          </p:nvSpPr>
          <p:spPr>
            <a:xfrm>
              <a:off x="1692835" y="-9525"/>
              <a:ext cx="9003539" cy="1699953"/>
            </a:xfrm>
            <a:prstGeom prst="rect">
              <a:avLst/>
            </a:prstGeom>
          </p:spPr>
          <p:txBody>
            <a:bodyPr lIns="0" tIns="0" rIns="0" bIns="0" rtlCol="0" anchor="t">
              <a:spAutoFit/>
            </a:bodyPr>
            <a:lstStyle/>
            <a:p>
              <a:pPr algn="just">
                <a:lnSpc>
                  <a:spcPts val="419"/>
                </a:lnSpc>
              </a:pPr>
              <a:endParaRPr dirty="0"/>
            </a:p>
            <a:p>
              <a:pPr algn="just">
                <a:lnSpc>
                  <a:spcPts val="2939"/>
                </a:lnSpc>
              </a:pPr>
              <a:r>
                <a:rPr lang="en-US" sz="2099" dirty="0">
                  <a:solidFill>
                    <a:srgbClr val="000000"/>
                  </a:solidFill>
                  <a:latin typeface="Open Sans"/>
                  <a:ea typeface="Open Sans"/>
                  <a:cs typeface="Open Sans"/>
                  <a:sym typeface="Open Sans"/>
                </a:rPr>
                <a:t>We learn to </a:t>
              </a:r>
              <a:r>
                <a:rPr lang="en-US" sz="2099" b="1" dirty="0">
                  <a:solidFill>
                    <a:srgbClr val="000000"/>
                  </a:solidFill>
                  <a:latin typeface="Open Sans"/>
                  <a:ea typeface="Open Sans"/>
                  <a:cs typeface="Open Sans"/>
                  <a:sym typeface="Open Sans"/>
                </a:rPr>
                <a:t>recognize false information </a:t>
              </a:r>
              <a:r>
                <a:rPr lang="en-US" sz="2099" dirty="0">
                  <a:solidFill>
                    <a:srgbClr val="000000"/>
                  </a:solidFill>
                  <a:latin typeface="Open Sans"/>
                  <a:ea typeface="Open Sans"/>
                  <a:cs typeface="Open Sans"/>
                  <a:sym typeface="Open Sans"/>
                </a:rPr>
                <a:t>and not to succumb to emotions or beliefs that are deliberately distorted</a:t>
              </a:r>
            </a:p>
            <a:p>
              <a:pPr marL="0" lvl="0" indent="0" algn="l">
                <a:lnSpc>
                  <a:spcPts val="419"/>
                </a:lnSpc>
                <a:spcBef>
                  <a:spcPct val="0"/>
                </a:spcBef>
              </a:pPr>
              <a:endParaRPr lang="en-US" sz="2099" dirty="0">
                <a:solidFill>
                  <a:srgbClr val="000000"/>
                </a:solidFill>
                <a:latin typeface="Open Sans"/>
                <a:ea typeface="Open Sans"/>
                <a:cs typeface="Open Sans"/>
                <a:sym typeface="Open Sans"/>
              </a:endParaRPr>
            </a:p>
          </p:txBody>
        </p:sp>
      </p:grpSp>
      <p:sp>
        <p:nvSpPr>
          <p:cNvPr id="17" name="Freeform 17"/>
          <p:cNvSpPr/>
          <p:nvPr/>
        </p:nvSpPr>
        <p:spPr>
          <a:xfrm>
            <a:off x="834619" y="7263053"/>
            <a:ext cx="944208" cy="873393"/>
          </a:xfrm>
          <a:custGeom>
            <a:avLst/>
            <a:gdLst/>
            <a:ahLst/>
            <a:cxnLst/>
            <a:rect l="l" t="t" r="r" b="b"/>
            <a:pathLst>
              <a:path w="944208" h="873393">
                <a:moveTo>
                  <a:pt x="0" y="0"/>
                </a:moveTo>
                <a:lnTo>
                  <a:pt x="944208" y="0"/>
                </a:lnTo>
                <a:lnTo>
                  <a:pt x="944208" y="873393"/>
                </a:lnTo>
                <a:lnTo>
                  <a:pt x="0" y="873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8" name="TextBox 18"/>
          <p:cNvSpPr txBox="1"/>
          <p:nvPr/>
        </p:nvSpPr>
        <p:spPr>
          <a:xfrm>
            <a:off x="834619" y="2698582"/>
            <a:ext cx="9095968" cy="771523"/>
          </a:xfrm>
          <a:prstGeom prst="rect">
            <a:avLst/>
          </a:prstGeom>
        </p:spPr>
        <p:txBody>
          <a:bodyPr lIns="0" tIns="0" rIns="0" bIns="0" rtlCol="0" anchor="t">
            <a:spAutoFit/>
          </a:bodyPr>
          <a:lstStyle/>
          <a:p>
            <a:pPr algn="l">
              <a:lnSpc>
                <a:spcPts val="6300"/>
              </a:lnSpc>
              <a:spcBef>
                <a:spcPct val="0"/>
              </a:spcBef>
            </a:pPr>
            <a:r>
              <a:rPr lang="en-US" sz="4500" dirty="0">
                <a:solidFill>
                  <a:srgbClr val="051D40"/>
                </a:solidFill>
                <a:latin typeface="Open Sans"/>
                <a:ea typeface="Open Sans"/>
                <a:cs typeface="Open Sans"/>
                <a:sym typeface="Open Sans"/>
              </a:rPr>
              <a:t>Countering</a:t>
            </a:r>
          </a:p>
        </p:txBody>
      </p:sp>
      <p:sp>
        <p:nvSpPr>
          <p:cNvPr id="19" name="TextBox 19"/>
          <p:cNvSpPr txBox="1"/>
          <p:nvPr/>
        </p:nvSpPr>
        <p:spPr>
          <a:xfrm>
            <a:off x="2104245" y="7416121"/>
            <a:ext cx="6918374" cy="720325"/>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ns"/>
                <a:ea typeface="Open Sans"/>
                <a:cs typeface="Open Sans"/>
                <a:sym typeface="Open Sans"/>
              </a:rPr>
              <a:t>It protects us from manipulation so that we </a:t>
            </a:r>
            <a:r>
              <a:rPr lang="en-US" sz="2100" b="1" dirty="0">
                <a:solidFill>
                  <a:srgbClr val="000000"/>
                </a:solidFill>
                <a:latin typeface="Open Sans"/>
                <a:ea typeface="Open Sans"/>
                <a:cs typeface="Open Sans"/>
                <a:sym typeface="Open Sans"/>
              </a:rPr>
              <a:t>can make independent and informed decisions</a:t>
            </a:r>
            <a:r>
              <a:rPr lang="en-US" sz="2100" dirty="0">
                <a:solidFill>
                  <a:srgbClr val="000000"/>
                </a:solidFill>
                <a:latin typeface="Open Sans"/>
                <a:ea typeface="Open Sans"/>
                <a:cs typeface="Open Sans"/>
                <a:sym typeface="Open Sans"/>
              </a:rPr>
              <a:t>, based on facts</a:t>
            </a:r>
          </a:p>
        </p:txBody>
      </p:sp>
      <p:sp>
        <p:nvSpPr>
          <p:cNvPr id="20" name="Google Shape;129;p2">
            <a:extLst>
              <a:ext uri="{FF2B5EF4-FFF2-40B4-BE49-F238E27FC236}">
                <a16:creationId xmlns:a16="http://schemas.microsoft.com/office/drawing/2014/main" id="{8029CF42-4A9E-6D75-8A61-48F4DFF18D3C}"/>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232204"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3" name="Freeform 3"/>
          <p:cNvSpPr/>
          <p:nvPr/>
        </p:nvSpPr>
        <p:spPr>
          <a:xfrm>
            <a:off x="12213997"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grpSp>
        <p:nvGrpSpPr>
          <p:cNvPr id="4" name="Group 4"/>
          <p:cNvGrpSpPr/>
          <p:nvPr/>
        </p:nvGrpSpPr>
        <p:grpSpPr>
          <a:xfrm>
            <a:off x="389249" y="2691742"/>
            <a:ext cx="17509502" cy="6952193"/>
            <a:chOff x="0" y="0"/>
            <a:chExt cx="4658733" cy="1849762"/>
          </a:xfrm>
        </p:grpSpPr>
        <p:sp>
          <p:nvSpPr>
            <p:cNvPr id="5" name="Freeform 5"/>
            <p:cNvSpPr/>
            <p:nvPr/>
          </p:nvSpPr>
          <p:spPr>
            <a:xfrm>
              <a:off x="0" y="0"/>
              <a:ext cx="4658733" cy="1849762"/>
            </a:xfrm>
            <a:custGeom>
              <a:avLst/>
              <a:gdLst/>
              <a:ahLst/>
              <a:cxnLst/>
              <a:rect l="l" t="t" r="r" b="b"/>
              <a:pathLst>
                <a:path w="4658733" h="1849762">
                  <a:moveTo>
                    <a:pt x="19455" y="0"/>
                  </a:moveTo>
                  <a:lnTo>
                    <a:pt x="4639278" y="0"/>
                  </a:lnTo>
                  <a:cubicBezTo>
                    <a:pt x="4650022" y="0"/>
                    <a:pt x="4658733" y="8710"/>
                    <a:pt x="4658733" y="19455"/>
                  </a:cubicBezTo>
                  <a:lnTo>
                    <a:pt x="4658733" y="1830307"/>
                  </a:lnTo>
                  <a:cubicBezTo>
                    <a:pt x="4658733" y="1841052"/>
                    <a:pt x="4650022" y="1849762"/>
                    <a:pt x="4639278" y="1849762"/>
                  </a:cubicBezTo>
                  <a:lnTo>
                    <a:pt x="19455" y="1849762"/>
                  </a:lnTo>
                  <a:cubicBezTo>
                    <a:pt x="14295" y="1849762"/>
                    <a:pt x="9347" y="1847712"/>
                    <a:pt x="5698" y="1844064"/>
                  </a:cubicBezTo>
                  <a:cubicBezTo>
                    <a:pt x="2050" y="1840415"/>
                    <a:pt x="0" y="1835467"/>
                    <a:pt x="0" y="1830307"/>
                  </a:cubicBezTo>
                  <a:lnTo>
                    <a:pt x="0" y="19455"/>
                  </a:lnTo>
                  <a:cubicBezTo>
                    <a:pt x="0" y="8710"/>
                    <a:pt x="8710" y="0"/>
                    <a:pt x="19455" y="0"/>
                  </a:cubicBezTo>
                  <a:close/>
                </a:path>
              </a:pathLst>
            </a:custGeom>
            <a:solidFill>
              <a:srgbClr val="FDFDFD">
                <a:alpha val="71765"/>
              </a:srgbClr>
            </a:solidFill>
          </p:spPr>
          <p:txBody>
            <a:bodyPr/>
            <a:lstStyle/>
            <a:p>
              <a:endParaRPr lang="pl-PL"/>
            </a:p>
          </p:txBody>
        </p:sp>
        <p:sp>
          <p:nvSpPr>
            <p:cNvPr id="6" name="TextBox 6"/>
            <p:cNvSpPr txBox="1"/>
            <p:nvPr/>
          </p:nvSpPr>
          <p:spPr>
            <a:xfrm>
              <a:off x="0" y="-38100"/>
              <a:ext cx="4658733" cy="1887862"/>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7" name="Group 7"/>
          <p:cNvGrpSpPr/>
          <p:nvPr/>
        </p:nvGrpSpPr>
        <p:grpSpPr>
          <a:xfrm>
            <a:off x="-2123887" y="-2346523"/>
            <a:ext cx="4693046" cy="4693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5573718" y="7940477"/>
            <a:ext cx="4693046" cy="469304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16276" y="3472182"/>
            <a:ext cx="2201498" cy="2057400"/>
          </a:xfrm>
          <a:custGeom>
            <a:avLst/>
            <a:gdLst/>
            <a:ahLst/>
            <a:cxnLst/>
            <a:rect l="l" t="t" r="r" b="b"/>
            <a:pathLst>
              <a:path w="2201498" h="2057400">
                <a:moveTo>
                  <a:pt x="0" y="0"/>
                </a:moveTo>
                <a:lnTo>
                  <a:pt x="2201498" y="0"/>
                </a:lnTo>
                <a:lnTo>
                  <a:pt x="220149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4" name="Freeform 14"/>
          <p:cNvSpPr/>
          <p:nvPr/>
        </p:nvSpPr>
        <p:spPr>
          <a:xfrm>
            <a:off x="4532780" y="6376331"/>
            <a:ext cx="1768490" cy="2619985"/>
          </a:xfrm>
          <a:custGeom>
            <a:avLst/>
            <a:gdLst/>
            <a:ahLst/>
            <a:cxnLst/>
            <a:rect l="l" t="t" r="r" b="b"/>
            <a:pathLst>
              <a:path w="1768490" h="2619985">
                <a:moveTo>
                  <a:pt x="0" y="0"/>
                </a:moveTo>
                <a:lnTo>
                  <a:pt x="1768490" y="0"/>
                </a:lnTo>
                <a:lnTo>
                  <a:pt x="1768490" y="2619985"/>
                </a:lnTo>
                <a:lnTo>
                  <a:pt x="0" y="2619985"/>
                </a:lnTo>
                <a:lnTo>
                  <a:pt x="0" y="0"/>
                </a:lnTo>
                <a:close/>
              </a:path>
            </a:pathLst>
          </a:custGeom>
          <a:blipFill>
            <a:blip r:embed="rId5"/>
            <a:stretch>
              <a:fillRect/>
            </a:stretch>
          </a:blipFill>
        </p:spPr>
        <p:txBody>
          <a:bodyPr/>
          <a:lstStyle/>
          <a:p>
            <a:endParaRPr lang="pl-PL"/>
          </a:p>
        </p:txBody>
      </p:sp>
      <p:sp>
        <p:nvSpPr>
          <p:cNvPr id="15" name="Freeform 15"/>
          <p:cNvSpPr/>
          <p:nvPr/>
        </p:nvSpPr>
        <p:spPr>
          <a:xfrm rot="5400000">
            <a:off x="8421343" y="6331256"/>
            <a:ext cx="2236305" cy="2326456"/>
          </a:xfrm>
          <a:custGeom>
            <a:avLst/>
            <a:gdLst/>
            <a:ahLst/>
            <a:cxnLst/>
            <a:rect l="l" t="t" r="r" b="b"/>
            <a:pathLst>
              <a:path w="2236305" h="2326456">
                <a:moveTo>
                  <a:pt x="0" y="0"/>
                </a:moveTo>
                <a:lnTo>
                  <a:pt x="2236306" y="0"/>
                </a:lnTo>
                <a:lnTo>
                  <a:pt x="2236306" y="2326456"/>
                </a:lnTo>
                <a:lnTo>
                  <a:pt x="0" y="2326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a:p>
        </p:txBody>
      </p:sp>
      <p:sp>
        <p:nvSpPr>
          <p:cNvPr id="16" name="Freeform 16"/>
          <p:cNvSpPr/>
          <p:nvPr/>
        </p:nvSpPr>
        <p:spPr>
          <a:xfrm>
            <a:off x="12112347" y="4272339"/>
            <a:ext cx="1295852" cy="1742322"/>
          </a:xfrm>
          <a:custGeom>
            <a:avLst/>
            <a:gdLst/>
            <a:ahLst/>
            <a:cxnLst/>
            <a:rect l="l" t="t" r="r" b="b"/>
            <a:pathLst>
              <a:path w="1295852" h="1742322">
                <a:moveTo>
                  <a:pt x="0" y="0"/>
                </a:moveTo>
                <a:lnTo>
                  <a:pt x="1295852" y="0"/>
                </a:lnTo>
                <a:lnTo>
                  <a:pt x="1295852" y="1742322"/>
                </a:lnTo>
                <a:lnTo>
                  <a:pt x="0" y="17423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l-PL"/>
          </a:p>
        </p:txBody>
      </p:sp>
      <p:sp>
        <p:nvSpPr>
          <p:cNvPr id="17" name="Freeform 17"/>
          <p:cNvSpPr/>
          <p:nvPr/>
        </p:nvSpPr>
        <p:spPr>
          <a:xfrm>
            <a:off x="14193338" y="3305284"/>
            <a:ext cx="2348558" cy="2940940"/>
          </a:xfrm>
          <a:custGeom>
            <a:avLst/>
            <a:gdLst/>
            <a:ahLst/>
            <a:cxnLst/>
            <a:rect l="l" t="t" r="r" b="b"/>
            <a:pathLst>
              <a:path w="2348558" h="2940940">
                <a:moveTo>
                  <a:pt x="0" y="0"/>
                </a:moveTo>
                <a:lnTo>
                  <a:pt x="2348558" y="0"/>
                </a:lnTo>
                <a:lnTo>
                  <a:pt x="2348558" y="2940939"/>
                </a:lnTo>
                <a:lnTo>
                  <a:pt x="0" y="29409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pl-PL"/>
          </a:p>
        </p:txBody>
      </p:sp>
      <p:sp>
        <p:nvSpPr>
          <p:cNvPr id="18" name="TextBox 18"/>
          <p:cNvSpPr txBox="1"/>
          <p:nvPr/>
        </p:nvSpPr>
        <p:spPr>
          <a:xfrm>
            <a:off x="5417025" y="717107"/>
            <a:ext cx="7453950" cy="1127552"/>
          </a:xfrm>
          <a:prstGeom prst="rect">
            <a:avLst/>
          </a:prstGeom>
        </p:spPr>
        <p:txBody>
          <a:bodyPr lIns="0" tIns="0" rIns="0" bIns="0" rtlCol="0" anchor="t">
            <a:spAutoFit/>
          </a:bodyPr>
          <a:lstStyle/>
          <a:p>
            <a:pPr marL="0" lvl="0" indent="0" algn="ctr">
              <a:lnSpc>
                <a:spcPts val="9251"/>
              </a:lnSpc>
              <a:spcBef>
                <a:spcPct val="0"/>
              </a:spcBef>
            </a:pPr>
            <a:r>
              <a:rPr lang="en-US" sz="6608" dirty="0">
                <a:solidFill>
                  <a:srgbClr val="FDFDFD"/>
                </a:solidFill>
                <a:latin typeface="Open Sans Extra Bold"/>
                <a:ea typeface="Open Sans Extra Bold"/>
                <a:cs typeface="Open Sans Extra Bold"/>
                <a:sym typeface="Open Sans Extra Bold"/>
              </a:rPr>
              <a:t>Interpretation</a:t>
            </a:r>
          </a:p>
        </p:txBody>
      </p:sp>
      <p:sp>
        <p:nvSpPr>
          <p:cNvPr id="19" name="TextBox 19"/>
          <p:cNvSpPr txBox="1"/>
          <p:nvPr/>
        </p:nvSpPr>
        <p:spPr>
          <a:xfrm>
            <a:off x="1825523" y="7204993"/>
            <a:ext cx="1768490" cy="467757"/>
          </a:xfrm>
          <a:prstGeom prst="rect">
            <a:avLst/>
          </a:prstGeom>
        </p:spPr>
        <p:txBody>
          <a:bodyPr wrap="square" lIns="0" tIns="0" rIns="0" bIns="0" rtlCol="0" anchor="t">
            <a:spAutoFit/>
          </a:bodyPr>
          <a:lstStyle/>
          <a:p>
            <a:pPr algn="ctr">
              <a:lnSpc>
                <a:spcPts val="3919"/>
              </a:lnSpc>
              <a:spcBef>
                <a:spcPct val="0"/>
              </a:spcBef>
            </a:pPr>
            <a:r>
              <a:rPr lang="en-US" sz="2799" dirty="0">
                <a:solidFill>
                  <a:srgbClr val="051D40"/>
                </a:solidFill>
                <a:latin typeface="Open Sans Extra Bold"/>
                <a:ea typeface="Open Sans Extra Bold"/>
                <a:cs typeface="Open Sans Extra Bold"/>
                <a:sym typeface="Open Sans Extra Bold"/>
              </a:rPr>
              <a:t>Emotions</a:t>
            </a:r>
          </a:p>
        </p:txBody>
      </p:sp>
      <p:sp>
        <p:nvSpPr>
          <p:cNvPr id="20" name="TextBox 20"/>
          <p:cNvSpPr txBox="1"/>
          <p:nvPr/>
        </p:nvSpPr>
        <p:spPr>
          <a:xfrm>
            <a:off x="1315435" y="4231642"/>
            <a:ext cx="2507450" cy="481331"/>
          </a:xfrm>
          <a:prstGeom prst="rect">
            <a:avLst/>
          </a:prstGeom>
        </p:spPr>
        <p:txBody>
          <a:bodyPr lIns="0" tIns="0" rIns="0" bIns="0" rtlCol="0" anchor="t">
            <a:spAutoFit/>
          </a:bodyPr>
          <a:lstStyle/>
          <a:p>
            <a:pPr algn="ctr">
              <a:lnSpc>
                <a:spcPts val="3919"/>
              </a:lnSpc>
              <a:spcBef>
                <a:spcPct val="0"/>
              </a:spcBef>
            </a:pPr>
            <a:r>
              <a:rPr lang="en-US" sz="2799" dirty="0">
                <a:solidFill>
                  <a:srgbClr val="051D40"/>
                </a:solidFill>
                <a:latin typeface="Open Sans Extra Bold"/>
                <a:ea typeface="Open Sans Extra Bold"/>
                <a:cs typeface="Open Sans Extra Bold"/>
                <a:sym typeface="Open Sans Extra Bold"/>
              </a:rPr>
              <a:t>Event</a:t>
            </a:r>
          </a:p>
        </p:txBody>
      </p:sp>
      <p:sp>
        <p:nvSpPr>
          <p:cNvPr id="21" name="TextBox 21"/>
          <p:cNvSpPr txBox="1"/>
          <p:nvPr/>
        </p:nvSpPr>
        <p:spPr>
          <a:xfrm>
            <a:off x="11793723" y="6729944"/>
            <a:ext cx="3884538" cy="1471931"/>
          </a:xfrm>
          <a:prstGeom prst="rect">
            <a:avLst/>
          </a:prstGeom>
        </p:spPr>
        <p:txBody>
          <a:bodyPr lIns="0" tIns="0" rIns="0" bIns="0" rtlCol="0" anchor="t">
            <a:spAutoFit/>
          </a:bodyPr>
          <a:lstStyle/>
          <a:p>
            <a:pPr algn="ctr">
              <a:lnSpc>
                <a:spcPts val="3919"/>
              </a:lnSpc>
            </a:pPr>
            <a:r>
              <a:rPr lang="en-US" sz="2799" dirty="0">
                <a:solidFill>
                  <a:srgbClr val="051D40"/>
                </a:solidFill>
                <a:latin typeface="Open Sans Extra Bold"/>
                <a:ea typeface="Open Sans Extra Bold"/>
                <a:cs typeface="Open Sans Extra Bold"/>
                <a:sym typeface="Open Sans Extra Bold"/>
              </a:rPr>
              <a:t>Reaction </a:t>
            </a:r>
          </a:p>
          <a:p>
            <a:pPr algn="ctr">
              <a:lnSpc>
                <a:spcPts val="3919"/>
              </a:lnSpc>
            </a:pPr>
            <a:r>
              <a:rPr lang="en-US" sz="2799" dirty="0">
                <a:solidFill>
                  <a:srgbClr val="051D40"/>
                </a:solidFill>
                <a:latin typeface="Open Sans Extra Bold"/>
                <a:ea typeface="Open Sans Extra Bold"/>
                <a:cs typeface="Open Sans Extra Bold"/>
                <a:sym typeface="Open Sans Extra Bold"/>
              </a:rPr>
              <a:t>Emotional</a:t>
            </a:r>
          </a:p>
          <a:p>
            <a:pPr algn="ctr">
              <a:lnSpc>
                <a:spcPts val="3919"/>
              </a:lnSpc>
            </a:pPr>
            <a:r>
              <a:rPr lang="en-US" sz="2799" dirty="0">
                <a:solidFill>
                  <a:srgbClr val="051D40"/>
                </a:solidFill>
                <a:latin typeface="Open Sans Extra Bold"/>
                <a:ea typeface="Open Sans Extra Bold"/>
                <a:cs typeface="Open Sans Extra Bold"/>
                <a:sym typeface="Open Sans Extra Bold"/>
              </a:rPr>
              <a:t> and behavioral</a:t>
            </a:r>
          </a:p>
        </p:txBody>
      </p:sp>
      <p:sp>
        <p:nvSpPr>
          <p:cNvPr id="22" name="Google Shape;129;p2">
            <a:extLst>
              <a:ext uri="{FF2B5EF4-FFF2-40B4-BE49-F238E27FC236}">
                <a16:creationId xmlns:a16="http://schemas.microsoft.com/office/drawing/2014/main" id="{BEF00AED-FF4B-56A4-62E3-1A85CC7CC207}"/>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12">
              <a:alphaModFix/>
            </a:blip>
            <a:stretch>
              <a:fillRect/>
            </a:stretch>
          </a:blipFill>
          <a:ln>
            <a:noFill/>
          </a:ln>
        </p:spPr>
        <p:txBody>
          <a:bodyPr/>
          <a:lstStyle/>
          <a:p>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11" name="Group 11"/>
          <p:cNvGrpSpPr/>
          <p:nvPr/>
        </p:nvGrpSpPr>
        <p:grpSpPr>
          <a:xfrm>
            <a:off x="834619" y="4228847"/>
            <a:ext cx="8022280" cy="1513364"/>
            <a:chOff x="0" y="-9525"/>
            <a:chExt cx="10696374" cy="2017818"/>
          </a:xfrm>
        </p:grpSpPr>
        <p:sp>
          <p:nvSpPr>
            <p:cNvPr id="12" name="Freeform 12"/>
            <p:cNvSpPr/>
            <p:nvPr/>
          </p:nvSpPr>
          <p:spPr>
            <a:xfrm>
              <a:off x="0" y="45489"/>
              <a:ext cx="1258944" cy="1164524"/>
            </a:xfrm>
            <a:custGeom>
              <a:avLst/>
              <a:gdLst/>
              <a:ahLst/>
              <a:cxnLst/>
              <a:rect l="l" t="t" r="r" b="b"/>
              <a:pathLst>
                <a:path w="1258944" h="1164524">
                  <a:moveTo>
                    <a:pt x="0" y="0"/>
                  </a:moveTo>
                  <a:lnTo>
                    <a:pt x="1258944" y="0"/>
                  </a:lnTo>
                  <a:lnTo>
                    <a:pt x="1258944" y="1164523"/>
                  </a:lnTo>
                  <a:lnTo>
                    <a:pt x="0" y="1164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3" name="TextBox 13"/>
            <p:cNvSpPr txBox="1"/>
            <p:nvPr/>
          </p:nvSpPr>
          <p:spPr>
            <a:xfrm>
              <a:off x="1692835" y="-9525"/>
              <a:ext cx="9003539" cy="2017818"/>
            </a:xfrm>
            <a:prstGeom prst="rect">
              <a:avLst/>
            </a:prstGeom>
          </p:spPr>
          <p:txBody>
            <a:bodyPr lIns="0" tIns="0" rIns="0" bIns="0" rtlCol="0" anchor="t">
              <a:spAutoFit/>
            </a:bodyPr>
            <a:lstStyle/>
            <a:p>
              <a:pPr algn="l">
                <a:lnSpc>
                  <a:spcPts val="419"/>
                </a:lnSpc>
              </a:pPr>
              <a:endParaRPr dirty="0"/>
            </a:p>
            <a:p>
              <a:pPr algn="l">
                <a:lnSpc>
                  <a:spcPts val="2940"/>
                </a:lnSpc>
              </a:pPr>
              <a:r>
                <a:rPr lang="en-US" sz="2100" dirty="0">
                  <a:solidFill>
                    <a:srgbClr val="000000"/>
                  </a:solidFill>
                  <a:latin typeface="Open Sans"/>
                  <a:ea typeface="Open Sans"/>
                  <a:cs typeface="Open Sans"/>
                  <a:sym typeface="Open Sans"/>
                </a:rPr>
                <a:t>Information that evokes strong emotions (such as anger or fear) is better remembered and shared more willingly</a:t>
              </a:r>
              <a:r>
                <a:rPr lang="pl-PL" sz="2100" dirty="0">
                  <a:solidFill>
                    <a:srgbClr val="000000"/>
                  </a:solidFill>
                  <a:latin typeface="Open Sans"/>
                  <a:ea typeface="Open Sans"/>
                  <a:cs typeface="Open Sans"/>
                  <a:sym typeface="Open Sans"/>
                </a:rPr>
                <a:t>.</a:t>
              </a:r>
              <a:endParaRPr lang="en-US" sz="2100" dirty="0">
                <a:solidFill>
                  <a:srgbClr val="000000"/>
                </a:solidFill>
                <a:latin typeface="Open Sans"/>
                <a:ea typeface="Open Sans"/>
                <a:cs typeface="Open Sans"/>
                <a:sym typeface="Open Sans"/>
              </a:endParaRPr>
            </a:p>
            <a:p>
              <a:pPr marL="0" lvl="0" indent="0" algn="l">
                <a:lnSpc>
                  <a:spcPts val="2940"/>
                </a:lnSpc>
                <a:spcBef>
                  <a:spcPct val="0"/>
                </a:spcBef>
              </a:pPr>
              <a:endParaRPr lang="en-US" sz="2100" dirty="0">
                <a:solidFill>
                  <a:srgbClr val="000000"/>
                </a:solidFill>
                <a:latin typeface="Open Sans"/>
                <a:ea typeface="Open Sans"/>
                <a:cs typeface="Open Sans"/>
                <a:sym typeface="Open Sans"/>
              </a:endParaRPr>
            </a:p>
          </p:txBody>
        </p:sp>
      </p:grpSp>
      <p:sp>
        <p:nvSpPr>
          <p:cNvPr id="14" name="Freeform 14"/>
          <p:cNvSpPr/>
          <p:nvPr/>
        </p:nvSpPr>
        <p:spPr>
          <a:xfrm>
            <a:off x="834619" y="6504211"/>
            <a:ext cx="944208" cy="873393"/>
          </a:xfrm>
          <a:custGeom>
            <a:avLst/>
            <a:gdLst/>
            <a:ahLst/>
            <a:cxnLst/>
            <a:rect l="l" t="t" r="r" b="b"/>
            <a:pathLst>
              <a:path w="944208" h="873393">
                <a:moveTo>
                  <a:pt x="0" y="0"/>
                </a:moveTo>
                <a:lnTo>
                  <a:pt x="944208" y="0"/>
                </a:lnTo>
                <a:lnTo>
                  <a:pt x="944208" y="873392"/>
                </a:lnTo>
                <a:lnTo>
                  <a:pt x="0" y="873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15" name="TextBox 15"/>
          <p:cNvSpPr txBox="1"/>
          <p:nvPr/>
        </p:nvSpPr>
        <p:spPr>
          <a:xfrm>
            <a:off x="834619" y="2698582"/>
            <a:ext cx="9095968" cy="771523"/>
          </a:xfrm>
          <a:prstGeom prst="rect">
            <a:avLst/>
          </a:prstGeom>
        </p:spPr>
        <p:txBody>
          <a:bodyPr lIns="0" tIns="0" rIns="0" bIns="0" rtlCol="0" anchor="t">
            <a:spAutoFit/>
          </a:bodyPr>
          <a:lstStyle/>
          <a:p>
            <a:pPr algn="l">
              <a:lnSpc>
                <a:spcPts val="6300"/>
              </a:lnSpc>
              <a:spcBef>
                <a:spcPct val="0"/>
              </a:spcBef>
            </a:pPr>
            <a:r>
              <a:rPr lang="en-US" sz="4500" b="1" dirty="0">
                <a:solidFill>
                  <a:srgbClr val="051D40"/>
                </a:solidFill>
                <a:latin typeface="Open Sans Bold"/>
                <a:ea typeface="Open Sans Bold"/>
                <a:cs typeface="Open Sans Bold"/>
                <a:sym typeface="Open Sans Bold"/>
              </a:rPr>
              <a:t>Strong emotions</a:t>
            </a:r>
          </a:p>
        </p:txBody>
      </p:sp>
      <p:sp>
        <p:nvSpPr>
          <p:cNvPr id="16" name="TextBox 16"/>
          <p:cNvSpPr txBox="1"/>
          <p:nvPr/>
        </p:nvSpPr>
        <p:spPr>
          <a:xfrm>
            <a:off x="2225626" y="6558002"/>
            <a:ext cx="6918374" cy="727710"/>
          </a:xfrm>
          <a:prstGeom prst="rect">
            <a:avLst/>
          </a:prstGeom>
        </p:spPr>
        <p:txBody>
          <a:bodyPr lIns="0" tIns="0" rIns="0" bIns="0" rtlCol="0" anchor="t">
            <a:spAutoFit/>
          </a:bodyPr>
          <a:lstStyle/>
          <a:p>
            <a:pPr marL="0" lvl="0" indent="0" algn="l">
              <a:lnSpc>
                <a:spcPts val="2940"/>
              </a:lnSpc>
              <a:spcBef>
                <a:spcPct val="0"/>
              </a:spcBef>
            </a:pPr>
            <a:r>
              <a:rPr lang="en-US" sz="2100" dirty="0">
                <a:solidFill>
                  <a:srgbClr val="000000"/>
                </a:solidFill>
                <a:latin typeface="Open Sans"/>
                <a:ea typeface="Open Sans"/>
                <a:cs typeface="Open Sans"/>
                <a:sym typeface="Open Sans"/>
              </a:rPr>
              <a:t>The influence of emotions on receiving information (stressed vs. relaxed)</a:t>
            </a:r>
            <a:r>
              <a:rPr lang="pl-PL" sz="2100" dirty="0">
                <a:solidFill>
                  <a:srgbClr val="000000"/>
                </a:solidFill>
                <a:latin typeface="Open Sans"/>
                <a:ea typeface="Open Sans"/>
                <a:cs typeface="Open Sans"/>
                <a:sym typeface="Open Sans"/>
              </a:rPr>
              <a:t>.</a:t>
            </a:r>
            <a:endParaRPr lang="en-US" sz="2100" dirty="0">
              <a:solidFill>
                <a:srgbClr val="000000"/>
              </a:solidFill>
              <a:latin typeface="Open Sans"/>
              <a:ea typeface="Open Sans"/>
              <a:cs typeface="Open Sans"/>
              <a:sym typeface="Open Sans"/>
            </a:endParaRPr>
          </a:p>
        </p:txBody>
      </p:sp>
      <p:sp>
        <p:nvSpPr>
          <p:cNvPr id="17" name="Google Shape;129;p2">
            <a:extLst>
              <a:ext uri="{FF2B5EF4-FFF2-40B4-BE49-F238E27FC236}">
                <a16:creationId xmlns:a16="http://schemas.microsoft.com/office/drawing/2014/main" id="{C3F3FD6B-ADEC-5625-3508-E111100FDBE1}"/>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pic>
        <p:nvPicPr>
          <p:cNvPr id="6146" name="Picture 2" descr="Ścieżka przez zamglony las w mglisty zimowy dzień">
            <a:extLst>
              <a:ext uri="{FF2B5EF4-FFF2-40B4-BE49-F238E27FC236}">
                <a16:creationId xmlns:a16="http://schemas.microsoft.com/office/drawing/2014/main" id="{90EF612E-FE47-7156-76F2-6B9A1662DD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0799" y="3084343"/>
            <a:ext cx="8197912" cy="4587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1112</Words>
  <Application>Microsoft Office PowerPoint</Application>
  <PresentationFormat>Niestandardowy</PresentationFormat>
  <Paragraphs>98</Paragraphs>
  <Slides>15</Slides>
  <Notes>5</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15</vt:i4>
      </vt:variant>
    </vt:vector>
  </HeadingPairs>
  <TitlesOfParts>
    <vt:vector size="24" baseType="lpstr">
      <vt:lpstr>Poppins</vt:lpstr>
      <vt:lpstr>Open Sans Extra Bold</vt:lpstr>
      <vt:lpstr>Calibri</vt:lpstr>
      <vt:lpstr>Open Sans ExtraBold</vt:lpstr>
      <vt:lpstr>Open Sans</vt:lpstr>
      <vt:lpstr>Open Sans Bold</vt:lpstr>
      <vt:lpstr>Arial</vt:lpstr>
      <vt:lpstr>Office Theme</vt:lpstr>
      <vt:lpstr>1_Office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Lekcja 5 - Prawda czy Fałsz?  Rozpoznawanie Dezinformacji w Cyfrowym Świecie_prezentacja</dc:title>
  <cp:lastModifiedBy>Jadwiga Maj</cp:lastModifiedBy>
  <cp:revision>6</cp:revision>
  <dcterms:created xsi:type="dcterms:W3CDTF">2006-08-16T00:00:00Z</dcterms:created>
  <dcterms:modified xsi:type="dcterms:W3CDTF">2025-01-27T19:07:32Z</dcterms:modified>
  <dc:identifier>DAGWeSkGPnM</dc:identifier>
</cp:coreProperties>
</file>